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4C21-8E98-5D86-78EE-4949A6C9B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90CBF-630C-E9CC-9F93-25B409E45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57EA-8AB1-EBCD-538E-0F4195FF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7D5C-96F3-CB09-4E1A-67951B08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C02B-04E5-89FA-CCD5-E0A3A66D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D409-D33E-534C-EF84-F0CEE20B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D6E4F-40E3-9A84-6C67-298D8307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5518-7325-20E2-2633-FE98F436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8B2C-4015-DA67-5AED-97C14FD5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9ABB-17CC-437A-F3BB-3CADCC33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34AA3-7C05-1239-EE59-B4E90EE26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E045B-045D-BED0-CA70-0A61B7B2C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A224-19B1-2866-BCE4-85C3D983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8B85-F2F2-4311-441A-97E2E027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A678C-8B42-7E55-8D3D-A43AE82D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9F8-440C-B9CB-8FBC-854C1BC4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A248-482E-680B-6379-688E2FB7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A3B2-D36A-10DF-8A23-881587D2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ED12-3AD2-D4DD-BFA2-D54DE4C5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A939-AF43-79C6-84E0-0369E567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534A-3E7F-FD8E-D7F1-19DA951F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6936F-A277-73BE-5552-E31477CA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243B5-E668-375D-650A-D201CB52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CE3D-7847-FD2B-17E2-B5DDCE9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4189-88B3-46D6-CEC0-61DA628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7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644D-89FC-C0C6-F152-9DF6558A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92EE-B14E-6CDB-1C0E-A29C8879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78E4-9F00-74B7-CDE4-2A51D4993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FC1A-3E2C-9704-7960-53ACBC7F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B87E-C40E-C823-8A53-5434FE53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272ED-794F-EDA2-B952-C583AC8D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DBA5-024C-E670-1C42-7578EFC8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D4AD-12DD-C0B6-3AD7-03BF0414A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4B55F-2094-8CCB-CF65-6F4C0AC2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E1C08-C832-530A-2607-8AA684FF8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84ED2-9C65-4D88-D7B8-3E4F961C4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26A02-E599-EC4B-0258-DD8812F9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E9DE4-CEA8-C744-F6BC-2392CF92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CF7C9-5942-5FD3-2B9C-844E099F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9350-617A-A06D-738D-3A36EA68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6C9DD-81C2-9694-F7D2-851E2342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5ADC5-B0BE-440B-8603-0CAEF726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A59A7-2C2E-0F80-7A66-F7588A44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B1799-9964-10FE-32F8-2AB33E6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92279-F073-8788-0C46-77E891BA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15FF-C281-A07C-1985-8E22F298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3A42-AD69-59FE-9042-7E08B05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F9BA-645B-791E-A5E8-20FB4B44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F43C4-FB0A-A6C5-3D4C-2414E769A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605B-A0E5-04DA-EF9A-F7B7D9B8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87B4-8FEB-0ED4-EAE4-E92653B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40255-0A73-A3CA-8771-C3B19ECD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D3AF-2BCF-2FA8-8AD6-5B04C93B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898E0-71C1-D132-7820-92979F09D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2B9B8-A3C0-4C36-B85D-BE2E0198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9F1A-B360-AB9A-FC35-7E308A62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AC134-EAF7-3692-26BE-A34D79A1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FBE91-A76C-C3C2-ADC2-B6F1EA3D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01ABF-89AE-6EB0-DDF8-0F36D5B8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ED1D-81F6-553C-EEDE-32B30E6B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1FAB-6B3E-88C5-19D6-DB34CEF2F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913C-45A2-4D17-B592-B6791FECE3E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89F8-833C-7DBA-9D17-38277F868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0256-1E50-54A4-4E19-C810B5AE8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BED0-C0F7-4F08-B3B6-E554979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8E2F-C824-FE48-1F38-FA8085D4A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Rank-Pairing Heap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6B4D5-82A7-3D6E-5009-2895FC192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921B-7123-1494-3F0F-0C18D3A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2057D-40B9-3EDE-240A-14CF42079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767" y="2674893"/>
            <a:ext cx="7486750" cy="2414558"/>
          </a:xfrm>
        </p:spPr>
      </p:pic>
    </p:spTree>
    <p:extLst>
      <p:ext uri="{BB962C8B-B14F-4D97-AF65-F5344CB8AC3E}">
        <p14:creationId xmlns:p14="http://schemas.microsoft.com/office/powerpoint/2010/main" val="249998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34FE-5E72-C756-B9B1-0C41FC47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90DBF-4BF5-ACB2-4279-47EB022B6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035" y="2321474"/>
            <a:ext cx="5953290" cy="3717817"/>
          </a:xfrm>
        </p:spPr>
      </p:pic>
    </p:spTree>
    <p:extLst>
      <p:ext uri="{BB962C8B-B14F-4D97-AF65-F5344CB8AC3E}">
        <p14:creationId xmlns:p14="http://schemas.microsoft.com/office/powerpoint/2010/main" val="22933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420F-066E-809A-FBBD-5087C4F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Pairing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3DCC-639F-C340-089F-DCBEDA28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3300" dirty="0"/>
              <a:t>Heap-</a:t>
            </a:r>
            <a:r>
              <a:rPr lang="en-US" sz="3300" dirty="0" err="1"/>
              <a:t>ul</a:t>
            </a:r>
            <a:r>
              <a:rPr lang="en-US" sz="3300" dirty="0"/>
              <a:t> RP </a:t>
            </a:r>
            <a:r>
              <a:rPr lang="en-US" sz="3300" dirty="0" err="1"/>
              <a:t>este</a:t>
            </a:r>
            <a:r>
              <a:rPr lang="en-US" sz="3300" dirty="0"/>
              <a:t> </a:t>
            </a:r>
            <a:r>
              <a:rPr lang="en-US" sz="3300" dirty="0" err="1"/>
              <a:t>salvat</a:t>
            </a:r>
            <a:r>
              <a:rPr lang="en-US" sz="3300" dirty="0"/>
              <a:t> ca o </a:t>
            </a:r>
            <a:r>
              <a:rPr lang="en-US" sz="3300" dirty="0" err="1"/>
              <a:t>listă</a:t>
            </a:r>
            <a:r>
              <a:rPr lang="en-US" sz="3300" dirty="0"/>
              <a:t> </a:t>
            </a:r>
            <a:r>
              <a:rPr lang="en-US" sz="3300" dirty="0" err="1"/>
              <a:t>circulară</a:t>
            </a:r>
            <a:r>
              <a:rPr lang="en-US" sz="3300" dirty="0"/>
              <a:t> de semi-</a:t>
            </a:r>
            <a:r>
              <a:rPr lang="en-US" sz="3300" dirty="0" err="1"/>
              <a:t>arbori</a:t>
            </a:r>
            <a:r>
              <a:rPr lang="ro-RO" sz="3300" dirty="0"/>
              <a:t>. </a:t>
            </a:r>
            <a:r>
              <a:rPr lang="en-US" sz="3300" dirty="0" err="1"/>
              <a:t>Primul</a:t>
            </a:r>
            <a:r>
              <a:rPr lang="en-US" sz="3300" dirty="0"/>
              <a:t> element </a:t>
            </a:r>
            <a:r>
              <a:rPr lang="en-US" sz="3300" dirty="0" err="1"/>
              <a:t>va</a:t>
            </a:r>
            <a:r>
              <a:rPr lang="en-US" sz="3300" dirty="0"/>
              <a:t> fi </a:t>
            </a:r>
            <a:r>
              <a:rPr lang="en-US" sz="3300" dirty="0" err="1"/>
              <a:t>rădăcina</a:t>
            </a:r>
            <a:r>
              <a:rPr lang="en-US" sz="3300" dirty="0"/>
              <a:t> cu </a:t>
            </a:r>
            <a:r>
              <a:rPr lang="en-US" sz="3300" dirty="0" err="1"/>
              <a:t>valoarea</a:t>
            </a:r>
            <a:r>
              <a:rPr lang="en-US" sz="3300" dirty="0"/>
              <a:t> </a:t>
            </a:r>
            <a:r>
              <a:rPr lang="ro-RO" sz="3300" dirty="0"/>
              <a:t>maximă</a:t>
            </a:r>
            <a:r>
              <a:rPr lang="en-US" sz="3300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3300" dirty="0" err="1"/>
              <a:t>findMax</a:t>
            </a:r>
            <a:r>
              <a:rPr lang="en-US" sz="3300" dirty="0"/>
              <a:t>() =&gt; </a:t>
            </a:r>
            <a:r>
              <a:rPr lang="en-US" sz="3300" dirty="0" err="1"/>
              <a:t>returnează</a:t>
            </a:r>
            <a:r>
              <a:rPr lang="en-US" sz="3300" dirty="0"/>
              <a:t> </a:t>
            </a:r>
            <a:r>
              <a:rPr lang="en-US" sz="3300" dirty="0" err="1"/>
              <a:t>valoarea</a:t>
            </a:r>
            <a:r>
              <a:rPr lang="ro-RO" sz="3300" dirty="0"/>
              <a:t> </a:t>
            </a:r>
            <a:r>
              <a:rPr lang="en-US" sz="3300" dirty="0" err="1"/>
              <a:t>primul</a:t>
            </a:r>
            <a:r>
              <a:rPr lang="ro-RO" sz="3300" dirty="0"/>
              <a:t>ui</a:t>
            </a:r>
            <a:r>
              <a:rPr lang="en-US" sz="3300" dirty="0"/>
              <a:t> element. O(1)</a:t>
            </a:r>
          </a:p>
          <a:p>
            <a:pPr algn="l">
              <a:buFont typeface="+mj-lt"/>
              <a:buAutoNum type="arabicPeriod"/>
            </a:pPr>
            <a:r>
              <a:rPr lang="en-US" sz="3300" dirty="0"/>
              <a:t>insert(x) =&gt; </a:t>
            </a:r>
            <a:r>
              <a:rPr lang="en-US" sz="3300" dirty="0" err="1"/>
              <a:t>leagă</a:t>
            </a:r>
            <a:r>
              <a:rPr lang="en-US" sz="3300" dirty="0"/>
              <a:t> un </a:t>
            </a:r>
            <a:r>
              <a:rPr lang="en-US" sz="3300" dirty="0" err="1"/>
              <a:t>nou</a:t>
            </a:r>
            <a:r>
              <a:rPr lang="en-US" sz="3300" dirty="0"/>
              <a:t> element </a:t>
            </a:r>
            <a:r>
              <a:rPr lang="en-US" sz="3300" dirty="0" err="1"/>
              <a:t>în</a:t>
            </a:r>
            <a:r>
              <a:rPr lang="en-US" sz="3300" dirty="0"/>
              <a:t> </a:t>
            </a:r>
            <a:r>
              <a:rPr lang="en-US" sz="3300" dirty="0" err="1"/>
              <a:t>lista</a:t>
            </a:r>
            <a:r>
              <a:rPr lang="en-US" sz="3300" dirty="0"/>
              <a:t> de </a:t>
            </a:r>
            <a:r>
              <a:rPr lang="en-US" sz="3300" dirty="0" err="1"/>
              <a:t>rădăcină</a:t>
            </a:r>
            <a:r>
              <a:rPr lang="en-US" sz="3300" dirty="0"/>
              <a:t>.</a:t>
            </a:r>
            <a:r>
              <a:rPr lang="ro-RO" sz="3300" dirty="0"/>
              <a:t> Devine</a:t>
            </a:r>
            <a:r>
              <a:rPr lang="en-US" sz="3300" dirty="0"/>
              <a:t> </a:t>
            </a:r>
            <a:r>
              <a:rPr lang="en-US" sz="3300" dirty="0" err="1"/>
              <a:t>primul</a:t>
            </a:r>
            <a:r>
              <a:rPr lang="en-US" sz="3300" dirty="0"/>
              <a:t> element </a:t>
            </a:r>
            <a:r>
              <a:rPr lang="en-US" sz="3300" dirty="0" err="1"/>
              <a:t>dacă</a:t>
            </a:r>
            <a:r>
              <a:rPr lang="en-US" sz="3300" dirty="0"/>
              <a:t> </a:t>
            </a:r>
            <a:r>
              <a:rPr lang="en-US" sz="3300" dirty="0" err="1"/>
              <a:t>este</a:t>
            </a:r>
            <a:r>
              <a:rPr lang="en-US" sz="3300" dirty="0"/>
              <a:t> </a:t>
            </a:r>
            <a:r>
              <a:rPr lang="en-US" sz="3300" dirty="0" err="1"/>
              <a:t>mai</a:t>
            </a:r>
            <a:r>
              <a:rPr lang="en-US" sz="3300" dirty="0"/>
              <a:t> </a:t>
            </a:r>
            <a:r>
              <a:rPr lang="ro-RO" sz="3300" dirty="0"/>
              <a:t>mare</a:t>
            </a:r>
            <a:r>
              <a:rPr lang="en-US" sz="3300" dirty="0"/>
              <a:t> </a:t>
            </a:r>
            <a:r>
              <a:rPr lang="en-US" sz="3300" dirty="0" err="1"/>
              <a:t>decât</a:t>
            </a:r>
            <a:r>
              <a:rPr lang="en-US" sz="3300" dirty="0"/>
              <a:t> </a:t>
            </a:r>
            <a:r>
              <a:rPr lang="ro-RO" sz="3300" dirty="0"/>
              <a:t>maximul</a:t>
            </a:r>
            <a:r>
              <a:rPr lang="en-US" sz="3300" dirty="0"/>
              <a:t> </a:t>
            </a:r>
            <a:r>
              <a:rPr lang="en-US" sz="3300" dirty="0" err="1"/>
              <a:t>mai</a:t>
            </a:r>
            <a:r>
              <a:rPr lang="en-US" sz="3300" dirty="0"/>
              <a:t> </a:t>
            </a:r>
            <a:r>
              <a:rPr lang="en-US" sz="3300" dirty="0" err="1"/>
              <a:t>vechi</a:t>
            </a:r>
            <a:r>
              <a:rPr lang="en-US" sz="3300" dirty="0"/>
              <a:t>. O(1)</a:t>
            </a:r>
          </a:p>
          <a:p>
            <a:pPr algn="l">
              <a:buFont typeface="+mj-lt"/>
              <a:buAutoNum type="arabicPeriod"/>
            </a:pPr>
            <a:r>
              <a:rPr lang="ro-RO" sz="3300" dirty="0"/>
              <a:t>merge</a:t>
            </a:r>
            <a:r>
              <a:rPr lang="en-US" sz="3300" dirty="0"/>
              <a:t>(H) =&gt; </a:t>
            </a:r>
            <a:r>
              <a:rPr lang="en-US" sz="3300" dirty="0" err="1"/>
              <a:t>leagă</a:t>
            </a:r>
            <a:r>
              <a:rPr lang="en-US" sz="3300" dirty="0"/>
              <a:t> </a:t>
            </a:r>
            <a:r>
              <a:rPr lang="en-US" sz="3300" dirty="0" err="1"/>
              <a:t>lista</a:t>
            </a:r>
            <a:r>
              <a:rPr lang="en-US" sz="3300" dirty="0"/>
              <a:t> de </a:t>
            </a:r>
            <a:r>
              <a:rPr lang="en-US" sz="3300" dirty="0" err="1"/>
              <a:t>rădăcini</a:t>
            </a:r>
            <a:r>
              <a:rPr lang="en-US" sz="3300" dirty="0"/>
              <a:t>. </a:t>
            </a:r>
            <a:r>
              <a:rPr lang="ro-RO" sz="3300" dirty="0"/>
              <a:t>Se schimbă</a:t>
            </a:r>
            <a:r>
              <a:rPr lang="en-US" sz="3300" dirty="0"/>
              <a:t> </a:t>
            </a:r>
            <a:r>
              <a:rPr lang="en-US" sz="3300" dirty="0" err="1"/>
              <a:t>primul</a:t>
            </a:r>
            <a:r>
              <a:rPr lang="en-US" sz="3300" dirty="0"/>
              <a:t> element </a:t>
            </a:r>
            <a:r>
              <a:rPr lang="en-US" sz="3300" dirty="0" err="1"/>
              <a:t>dacă</a:t>
            </a:r>
            <a:r>
              <a:rPr lang="en-US" sz="3300" dirty="0"/>
              <a:t> </a:t>
            </a:r>
            <a:r>
              <a:rPr lang="en-US" sz="3300" dirty="0" err="1"/>
              <a:t>este</a:t>
            </a:r>
            <a:r>
              <a:rPr lang="en-US" sz="3300" dirty="0"/>
              <a:t> </a:t>
            </a:r>
            <a:r>
              <a:rPr lang="en-US" sz="3300" dirty="0" err="1"/>
              <a:t>necesar</a:t>
            </a:r>
            <a:r>
              <a:rPr lang="en-US" sz="3300" dirty="0"/>
              <a:t>. O(1)</a:t>
            </a:r>
          </a:p>
          <a:p>
            <a:pPr marL="0" indent="0" algn="l">
              <a:buNone/>
            </a:pPr>
            <a:r>
              <a:rPr lang="en-US" sz="3300" dirty="0"/>
              <a:t>    </a:t>
            </a:r>
            <a:r>
              <a:rPr lang="ro-RO" sz="3300" dirty="0"/>
              <a:t>A</a:t>
            </a:r>
            <a:r>
              <a:rPr lang="en-US" sz="3300" dirty="0" err="1"/>
              <a:t>cestea</a:t>
            </a:r>
            <a:r>
              <a:rPr lang="en-US" sz="3300" dirty="0"/>
              <a:t> </a:t>
            </a:r>
            <a:r>
              <a:rPr lang="en-US" sz="3300" dirty="0" err="1"/>
              <a:t>erau</a:t>
            </a:r>
            <a:r>
              <a:rPr lang="en-US" sz="3300" dirty="0"/>
              <a:t> </a:t>
            </a:r>
            <a:r>
              <a:rPr lang="en-US" sz="3300" dirty="0" err="1"/>
              <a:t>operațiunile</a:t>
            </a:r>
            <a:r>
              <a:rPr lang="en-US" sz="3300" dirty="0"/>
              <a:t> </a:t>
            </a:r>
            <a:r>
              <a:rPr lang="en-US" sz="3300" dirty="0" err="1"/>
              <a:t>banale</a:t>
            </a:r>
            <a:r>
              <a:rPr lang="en-US" sz="3300" dirty="0"/>
              <a:t>. </a:t>
            </a:r>
            <a:r>
              <a:rPr lang="en-US" sz="3300" dirty="0" err="1"/>
              <a:t>Acum</a:t>
            </a:r>
            <a:r>
              <a:rPr lang="en-US" sz="3300" dirty="0"/>
              <a:t> </a:t>
            </a:r>
            <a:r>
              <a:rPr lang="en-US" sz="3300" dirty="0" err="1"/>
              <a:t>pentru</a:t>
            </a:r>
            <a:r>
              <a:rPr lang="en-US" sz="3300" dirty="0"/>
              <a:t> </a:t>
            </a:r>
            <a:r>
              <a:rPr lang="en-US" sz="3300" dirty="0" err="1"/>
              <a:t>cele</a:t>
            </a:r>
            <a:r>
              <a:rPr lang="en-US" sz="3300" dirty="0"/>
              <a:t> </a:t>
            </a:r>
            <a:r>
              <a:rPr lang="en-US" sz="3300" dirty="0" err="1"/>
              <a:t>mai</a:t>
            </a:r>
            <a:r>
              <a:rPr lang="en-US" sz="3300" dirty="0"/>
              <a:t> </a:t>
            </a:r>
            <a:r>
              <a:rPr lang="en-US" sz="3300" dirty="0" err="1"/>
              <a:t>interesante</a:t>
            </a:r>
            <a:r>
              <a:rPr lang="en-US" sz="3300" dirty="0"/>
              <a:t>:</a:t>
            </a:r>
          </a:p>
          <a:p>
            <a:pPr algn="l">
              <a:buFont typeface="+mj-lt"/>
              <a:buAutoNum type="arabicPeriod" startAt="4"/>
            </a:pPr>
            <a:r>
              <a:rPr lang="en-US" sz="3300" dirty="0"/>
              <a:t>pop() =&gt; </a:t>
            </a:r>
            <a:r>
              <a:rPr lang="en-US" sz="3300" dirty="0" err="1"/>
              <a:t>trecând</a:t>
            </a:r>
            <a:r>
              <a:rPr lang="en-US" sz="3300" dirty="0"/>
              <a:t> direct </a:t>
            </a:r>
            <a:r>
              <a:rPr lang="en-US" sz="3300" dirty="0" err="1"/>
              <a:t>prin</a:t>
            </a:r>
            <a:r>
              <a:rPr lang="en-US" sz="3300" dirty="0"/>
              <a:t> </a:t>
            </a:r>
            <a:r>
              <a:rPr lang="en-US" sz="3300" dirty="0" err="1"/>
              <a:t>stâng</a:t>
            </a:r>
            <a:r>
              <a:rPr lang="ro-RO" sz="3300" dirty="0"/>
              <a:t>a</a:t>
            </a:r>
            <a:r>
              <a:rPr lang="en-US" sz="3300" dirty="0"/>
              <a:t> </a:t>
            </a:r>
            <a:r>
              <a:rPr lang="en-US" sz="3300" dirty="0" err="1"/>
              <a:t>primului</a:t>
            </a:r>
            <a:r>
              <a:rPr lang="en-US" sz="3300" dirty="0"/>
              <a:t> element</a:t>
            </a:r>
            <a:r>
              <a:rPr lang="ro-RO" sz="3300" dirty="0"/>
              <a:t>, se taie</a:t>
            </a:r>
            <a:r>
              <a:rPr lang="en-US" sz="3300" dirty="0"/>
              <a:t> </a:t>
            </a:r>
            <a:r>
              <a:rPr lang="en-US" sz="3300" dirty="0" err="1"/>
              <a:t>și</a:t>
            </a:r>
            <a:r>
              <a:rPr lang="en-US" sz="3300" dirty="0"/>
              <a:t> </a:t>
            </a:r>
            <a:r>
              <a:rPr lang="ro-RO" sz="3300" dirty="0"/>
              <a:t>se adaugă</a:t>
            </a:r>
            <a:r>
              <a:rPr lang="en-US" sz="3300" dirty="0"/>
              <a:t> la </a:t>
            </a:r>
            <a:r>
              <a:rPr lang="en-US" sz="3300" dirty="0" err="1"/>
              <a:t>lista</a:t>
            </a:r>
            <a:r>
              <a:rPr lang="en-US" sz="3300" dirty="0"/>
              <a:t> de </a:t>
            </a:r>
            <a:r>
              <a:rPr lang="en-US" sz="3300" dirty="0" err="1"/>
              <a:t>rădăcini</a:t>
            </a:r>
            <a:r>
              <a:rPr lang="en-US" sz="3300" dirty="0"/>
              <a:t>. </a:t>
            </a:r>
            <a:r>
              <a:rPr lang="ro-RO" sz="3300" dirty="0"/>
              <a:t>Această operație</a:t>
            </a:r>
            <a:r>
              <a:rPr lang="en-US" sz="3300" dirty="0"/>
              <a:t> </a:t>
            </a:r>
            <a:r>
              <a:rPr lang="en-US" sz="3300" dirty="0" err="1"/>
              <a:t>ar</a:t>
            </a:r>
            <a:r>
              <a:rPr lang="en-US" sz="3300" dirty="0"/>
              <a:t> </a:t>
            </a:r>
            <a:r>
              <a:rPr lang="en-US" sz="3300" dirty="0" err="1"/>
              <a:t>putea</a:t>
            </a:r>
            <a:r>
              <a:rPr lang="en-US" sz="3300" dirty="0"/>
              <a:t> </a:t>
            </a:r>
            <a:r>
              <a:rPr lang="en-US" sz="3300" dirty="0" err="1"/>
              <a:t>să</a:t>
            </a:r>
            <a:r>
              <a:rPr lang="en-US" sz="3300" dirty="0"/>
              <a:t> nu fie O(1), </a:t>
            </a:r>
            <a:r>
              <a:rPr lang="en-US" sz="3300" dirty="0" err="1"/>
              <a:t>așa</a:t>
            </a:r>
            <a:r>
              <a:rPr lang="en-US" sz="3300" dirty="0"/>
              <a:t> </a:t>
            </a:r>
            <a:r>
              <a:rPr lang="en-US" sz="3300" dirty="0" err="1"/>
              <a:t>că</a:t>
            </a:r>
            <a:r>
              <a:rPr lang="en-US" sz="3300" dirty="0"/>
              <a:t> </a:t>
            </a:r>
            <a:r>
              <a:rPr lang="en-US" sz="3300" dirty="0" err="1"/>
              <a:t>ar</a:t>
            </a:r>
            <a:r>
              <a:rPr lang="en-US" sz="3300" dirty="0"/>
              <a:t> </a:t>
            </a:r>
            <a:r>
              <a:rPr lang="en-US" sz="3300" dirty="0" err="1"/>
              <a:t>putea</a:t>
            </a:r>
            <a:r>
              <a:rPr lang="en-US" sz="3300" dirty="0"/>
              <a:t> la </a:t>
            </a:r>
            <a:r>
              <a:rPr lang="en-US" sz="3300" dirty="0" err="1"/>
              <a:t>fel</a:t>
            </a:r>
            <a:r>
              <a:rPr lang="en-US" sz="3300" dirty="0"/>
              <a:t> de bine </a:t>
            </a:r>
            <a:r>
              <a:rPr lang="en-US" sz="3300" dirty="0" err="1"/>
              <a:t>să</a:t>
            </a:r>
            <a:r>
              <a:rPr lang="en-US" sz="3300" dirty="0"/>
              <a:t> </a:t>
            </a:r>
            <a:r>
              <a:rPr lang="en-US" sz="3300" dirty="0" err="1"/>
              <a:t>facem</a:t>
            </a:r>
            <a:r>
              <a:rPr lang="en-US" sz="3300" dirty="0"/>
              <a:t> </a:t>
            </a:r>
            <a:r>
              <a:rPr lang="en-US" sz="3300" dirty="0" err="1"/>
              <a:t>puți</a:t>
            </a:r>
            <a:r>
              <a:rPr lang="ro-RO" sz="3300" dirty="0"/>
              <a:t>ne tăieri</a:t>
            </a:r>
            <a:r>
              <a:rPr lang="en-US" sz="3300" dirty="0"/>
              <a:t>. </a:t>
            </a:r>
            <a:r>
              <a:rPr lang="ro-RO" sz="3300" dirty="0"/>
              <a:t>Trecem</a:t>
            </a:r>
            <a:r>
              <a:rPr lang="en-US" sz="3300" dirty="0"/>
              <a:t> cu o </a:t>
            </a:r>
            <a:r>
              <a:rPr lang="en-US" sz="3300" dirty="0" err="1"/>
              <a:t>singură</a:t>
            </a:r>
            <a:r>
              <a:rPr lang="en-US" sz="3300" dirty="0"/>
              <a:t> </a:t>
            </a:r>
            <a:r>
              <a:rPr lang="ro-RO" sz="3300" dirty="0"/>
              <a:t>parcurgere</a:t>
            </a:r>
            <a:r>
              <a:rPr lang="en-US" sz="3300" dirty="0"/>
              <a:t> </a:t>
            </a:r>
            <a:r>
              <a:rPr lang="en-US" sz="3300" dirty="0" err="1"/>
              <a:t>lista</a:t>
            </a:r>
            <a:r>
              <a:rPr lang="en-US" sz="3300" dirty="0"/>
              <a:t> </a:t>
            </a:r>
            <a:r>
              <a:rPr lang="en-US" sz="3300" dirty="0" err="1"/>
              <a:t>rădăcină</a:t>
            </a:r>
            <a:r>
              <a:rPr lang="en-US" sz="3300" dirty="0"/>
              <a:t> </a:t>
            </a:r>
            <a:r>
              <a:rPr lang="en-US" sz="3300" dirty="0" err="1"/>
              <a:t>și</a:t>
            </a:r>
            <a:r>
              <a:rPr lang="en-US" sz="3300" dirty="0"/>
              <a:t> </a:t>
            </a:r>
            <a:r>
              <a:rPr lang="ro-RO" sz="3300" dirty="0"/>
              <a:t>vom</a:t>
            </a:r>
            <a:r>
              <a:rPr lang="en-US" sz="3300" dirty="0"/>
              <a:t> </a:t>
            </a:r>
            <a:r>
              <a:rPr lang="en-US" sz="3300" dirty="0" err="1"/>
              <a:t>putea</a:t>
            </a:r>
            <a:r>
              <a:rPr lang="en-US" sz="3300" dirty="0"/>
              <a:t> </a:t>
            </a:r>
            <a:r>
              <a:rPr lang="en-US" sz="3300" dirty="0" err="1"/>
              <a:t>găsi</a:t>
            </a:r>
            <a:r>
              <a:rPr lang="en-US" sz="3300" dirty="0"/>
              <a:t> </a:t>
            </a:r>
            <a:r>
              <a:rPr lang="en-US" sz="3300" dirty="0" err="1"/>
              <a:t>și</a:t>
            </a:r>
            <a:r>
              <a:rPr lang="en-US" sz="3300" dirty="0"/>
              <a:t> </a:t>
            </a:r>
            <a:r>
              <a:rPr lang="en-US" sz="3300" dirty="0" err="1"/>
              <a:t>noul</a:t>
            </a:r>
            <a:r>
              <a:rPr lang="en-US" sz="3300" dirty="0"/>
              <a:t> </a:t>
            </a:r>
            <a:r>
              <a:rPr lang="ro-RO" sz="3300" dirty="0"/>
              <a:t>maxim</a:t>
            </a:r>
            <a:r>
              <a:rPr lang="en-US" sz="3300" dirty="0"/>
              <a:t>. </a:t>
            </a:r>
            <a:r>
              <a:rPr lang="en-US" sz="3300" dirty="0" err="1"/>
              <a:t>Complexitatea</a:t>
            </a:r>
            <a:r>
              <a:rPr lang="en-US" sz="3300" dirty="0"/>
              <a:t> </a:t>
            </a:r>
            <a:r>
              <a:rPr lang="en-US" sz="3300" dirty="0" err="1"/>
              <a:t>este</a:t>
            </a:r>
            <a:r>
              <a:rPr lang="en-US" sz="3300" dirty="0"/>
              <a:t> O(n) </a:t>
            </a:r>
            <a:r>
              <a:rPr lang="en-US" sz="3300" dirty="0" err="1"/>
              <a:t>în</a:t>
            </a:r>
            <a:r>
              <a:rPr lang="en-US" sz="3300" dirty="0"/>
              <a:t> </a:t>
            </a:r>
            <a:r>
              <a:rPr lang="en-US" sz="3300" dirty="0" err="1"/>
              <a:t>cel</a:t>
            </a:r>
            <a:r>
              <a:rPr lang="en-US" sz="3300" dirty="0"/>
              <a:t> </a:t>
            </a:r>
            <a:r>
              <a:rPr lang="en-US" sz="3300" dirty="0" err="1"/>
              <a:t>mai</a:t>
            </a:r>
            <a:r>
              <a:rPr lang="en-US" sz="3300" dirty="0"/>
              <a:t> </a:t>
            </a:r>
            <a:r>
              <a:rPr lang="en-US" sz="3300" dirty="0" err="1"/>
              <a:t>rău</a:t>
            </a:r>
            <a:r>
              <a:rPr lang="en-US" sz="3300" dirty="0"/>
              <a:t> </a:t>
            </a:r>
            <a:r>
              <a:rPr lang="en-US" sz="3300" dirty="0" err="1"/>
              <a:t>caz</a:t>
            </a:r>
            <a:r>
              <a:rPr lang="en-US" sz="3300" dirty="0"/>
              <a:t>, </a:t>
            </a:r>
            <a:r>
              <a:rPr lang="en-US" sz="3300" dirty="0" err="1"/>
              <a:t>dar</a:t>
            </a:r>
            <a:r>
              <a:rPr lang="en-US" sz="3300" dirty="0"/>
              <a:t> </a:t>
            </a:r>
            <a:r>
              <a:rPr lang="ro-RO" sz="3300" dirty="0"/>
              <a:t>în medie este </a:t>
            </a:r>
            <a:r>
              <a:rPr lang="en-US" sz="3300" dirty="0"/>
              <a:t>O(log n) </a:t>
            </a:r>
            <a:r>
              <a:rPr lang="en-US" sz="3300" dirty="0" err="1"/>
              <a:t>amortizat</a:t>
            </a:r>
            <a:r>
              <a:rPr lang="ro-RO" sz="3300" dirty="0"/>
              <a:t>.</a:t>
            </a:r>
            <a:endParaRPr lang="en-US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9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420F-066E-809A-FBBD-5087C4F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Pairing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3DCC-639F-C340-089F-DCBEDA28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o-RO" sz="2000" dirty="0">
                <a:latin typeface="Calibri (Body)"/>
              </a:rPr>
              <a:t>5.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Scăderea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unei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chei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poate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fi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realizată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în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timp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amortizat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O(1).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Acest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lucru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se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datorează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unei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strategii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care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implică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tăierea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nodului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și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adăugarea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lui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în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lista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de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rădăcini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,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fără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a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efectua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restructurări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complexe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. Cu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toate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acestea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,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este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necesar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să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actualizăm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și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rangul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părinților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nodului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tăiat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.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Prin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urmare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,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folosim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o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regulă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pentru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actualizarea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rangului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părinților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și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continuăm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acest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proces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până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când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nu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mai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este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nevoie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să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scădem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rangul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sau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până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când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ajungem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la o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rădăcină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.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În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medie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, nu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ar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trebui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să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fie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necesar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să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urcăm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foarte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mult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în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arbore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pentru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a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actualiza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rangurile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(Body)"/>
              </a:rPr>
              <a:t>.</a:t>
            </a:r>
            <a:endParaRPr lang="en-US" sz="20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B0F5B-C4A5-A791-F93A-D693C47C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53" y="4100125"/>
            <a:ext cx="4392216" cy="19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41D9-6A20-2047-414C-1BDDC6CB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58A14-0141-DAA7-1A2D-06127406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297" y="1825625"/>
            <a:ext cx="7827406" cy="4351338"/>
          </a:xfrm>
        </p:spPr>
      </p:pic>
    </p:spTree>
    <p:extLst>
      <p:ext uri="{BB962C8B-B14F-4D97-AF65-F5344CB8AC3E}">
        <p14:creationId xmlns:p14="http://schemas.microsoft.com/office/powerpoint/2010/main" val="362317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9DD2-0543-FEAC-0368-E18BF43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A4241-8060-3F3C-981D-29EDA87D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156" y="2405634"/>
            <a:ext cx="8330218" cy="3378478"/>
          </a:xfrm>
        </p:spPr>
      </p:pic>
    </p:spTree>
    <p:extLst>
      <p:ext uri="{BB962C8B-B14F-4D97-AF65-F5344CB8AC3E}">
        <p14:creationId xmlns:p14="http://schemas.microsoft.com/office/powerpoint/2010/main" val="356705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1958-6498-7542-ECE1-59E3A84B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0A61E-C530-350E-5A59-9276572D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15" y="2287292"/>
            <a:ext cx="862132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4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164-7B1E-2CD1-90D0-DB01CBF6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Problemă</a:t>
            </a:r>
            <a:r>
              <a:rPr lang="en-US" dirty="0"/>
              <a:t>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0999-DC8C-D8FB-6612-EC73095C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Mentinem</a:t>
            </a:r>
            <a:r>
              <a:rPr lang="en-US" dirty="0"/>
              <a:t> un heap, </a:t>
            </a:r>
            <a:r>
              <a:rPr lang="en-US" dirty="0" err="1"/>
              <a:t>fiecare</a:t>
            </a:r>
            <a:r>
              <a:rPr lang="en-US" dirty="0"/>
              <a:t> cu o </a:t>
            </a:r>
            <a:r>
              <a:rPr lang="en-US" dirty="0" err="1"/>
              <a:t>chei</a:t>
            </a:r>
            <a:r>
              <a:rPr lang="ro-RO" dirty="0"/>
              <a:t>e și</a:t>
            </a:r>
            <a:r>
              <a:rPr lang="en-US" dirty="0"/>
              <a:t> </a:t>
            </a:r>
            <a:r>
              <a:rPr lang="en-US" dirty="0" err="1"/>
              <a:t>operații</a:t>
            </a:r>
            <a:r>
              <a:rPr lang="ro-RO" dirty="0"/>
              <a:t>le</a:t>
            </a:r>
            <a:r>
              <a:rPr lang="en-US" dirty="0"/>
              <a:t>:</a:t>
            </a:r>
          </a:p>
          <a:p>
            <a:r>
              <a:rPr lang="en-US" dirty="0" err="1"/>
              <a:t>Găsiți</a:t>
            </a:r>
            <a:r>
              <a:rPr lang="en-US" dirty="0"/>
              <a:t> </a:t>
            </a:r>
            <a:r>
              <a:rPr lang="ro-RO" dirty="0"/>
              <a:t>maximul</a:t>
            </a:r>
            <a:r>
              <a:rPr lang="en-US" dirty="0"/>
              <a:t>: </a:t>
            </a:r>
            <a:r>
              <a:rPr lang="en-US" dirty="0" err="1"/>
              <a:t>găsiți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cu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ro-RO" dirty="0"/>
              <a:t>maximă</a:t>
            </a:r>
            <a:r>
              <a:rPr lang="en-US" dirty="0"/>
              <a:t> </a:t>
            </a:r>
            <a:r>
              <a:rPr lang="ro-RO" dirty="0"/>
              <a:t>dintr-un heap</a:t>
            </a:r>
            <a:endParaRPr lang="en-US" dirty="0"/>
          </a:p>
          <a:p>
            <a:r>
              <a:rPr lang="en-US" dirty="0" err="1"/>
              <a:t>Inserare</a:t>
            </a:r>
            <a:r>
              <a:rPr lang="en-US" dirty="0"/>
              <a:t>: </a:t>
            </a:r>
            <a:r>
              <a:rPr lang="en-US" dirty="0" err="1"/>
              <a:t>adăugați</a:t>
            </a:r>
            <a:r>
              <a:rPr lang="en-US" dirty="0"/>
              <a:t> un element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heap</a:t>
            </a:r>
          </a:p>
          <a:p>
            <a:r>
              <a:rPr lang="ro-RO" dirty="0"/>
              <a:t>Șterge</a:t>
            </a:r>
            <a:r>
              <a:rPr lang="en-US" dirty="0"/>
              <a:t> </a:t>
            </a:r>
            <a:r>
              <a:rPr lang="ro-RO" dirty="0"/>
              <a:t>maxim</a:t>
            </a:r>
            <a:r>
              <a:rPr lang="en-US" dirty="0"/>
              <a:t> : </a:t>
            </a:r>
            <a:r>
              <a:rPr lang="en-US" dirty="0" err="1"/>
              <a:t>eliminați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ro-RO" dirty="0"/>
              <a:t>maxim</a:t>
            </a:r>
            <a:endParaRPr lang="en-US" dirty="0"/>
          </a:p>
          <a:p>
            <a:r>
              <a:rPr lang="ro-RO" dirty="0"/>
              <a:t>Merge</a:t>
            </a:r>
            <a:r>
              <a:rPr lang="en-US" dirty="0"/>
              <a:t>: </a:t>
            </a:r>
            <a:r>
              <a:rPr lang="ro-RO" dirty="0"/>
              <a:t>se îmbină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ro-RO" dirty="0"/>
              <a:t>heap-uri</a:t>
            </a:r>
            <a:r>
              <a:rPr lang="en-US" dirty="0"/>
              <a:t> </a:t>
            </a:r>
            <a:r>
              <a:rPr lang="en-US" dirty="0" err="1"/>
              <a:t>disjunc</a:t>
            </a:r>
            <a:r>
              <a:rPr lang="ro-RO" dirty="0"/>
              <a:t>te </a:t>
            </a:r>
            <a:r>
              <a:rPr lang="en-US" dirty="0" err="1"/>
              <a:t>într-unul</a:t>
            </a:r>
            <a:r>
              <a:rPr lang="en-US" dirty="0"/>
              <a:t> </a:t>
            </a:r>
            <a:r>
              <a:rPr lang="en-US" dirty="0" err="1"/>
              <a:t>singur</a:t>
            </a:r>
            <a:endParaRPr lang="en-US" dirty="0"/>
          </a:p>
          <a:p>
            <a:r>
              <a:rPr lang="en-US" dirty="0" err="1"/>
              <a:t>Descreștere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: </a:t>
            </a:r>
            <a:r>
              <a:rPr lang="ro-RO" dirty="0"/>
              <a:t>se scade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cantitate</a:t>
            </a:r>
            <a:r>
              <a:rPr lang="en-US" dirty="0"/>
              <a:t> </a:t>
            </a:r>
            <a:r>
              <a:rPr lang="en-US" dirty="0" err="1"/>
              <a:t>pozitivă</a:t>
            </a:r>
            <a:r>
              <a:rPr lang="en-US" dirty="0"/>
              <a:t> din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ro-RO" dirty="0"/>
              <a:t>nod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ro-RO" dirty="0"/>
              <a:t>dintr-un heap</a:t>
            </a:r>
            <a:endParaRPr lang="en-US" dirty="0"/>
          </a:p>
          <a:p>
            <a:r>
              <a:rPr lang="en-US" dirty="0"/>
              <a:t>Scop: O(log n)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șterger</a:t>
            </a:r>
            <a:r>
              <a:rPr lang="ro-RO" dirty="0"/>
              <a:t>e</a:t>
            </a:r>
            <a:r>
              <a:rPr lang="en-US" dirty="0"/>
              <a:t>, O(1)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altele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1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E2CF-EE07-1A00-9119-93A2443D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Arbore pe </a:t>
            </a:r>
            <a:r>
              <a:rPr lang="en-US" dirty="0" err="1"/>
              <a:t>jumatate</a:t>
            </a:r>
            <a:r>
              <a:rPr lang="en-US" dirty="0"/>
              <a:t> </a:t>
            </a:r>
            <a:r>
              <a:rPr lang="en-US" dirty="0" err="1"/>
              <a:t>ordonat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79DF-BA94-A988-0E4F-1B22E2E8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7906" cy="30512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 arbore pe </a:t>
            </a:r>
            <a:r>
              <a:rPr lang="en-US" dirty="0" err="1"/>
              <a:t>jumătate</a:t>
            </a:r>
            <a:r>
              <a:rPr lang="en-US" dirty="0"/>
              <a:t> </a:t>
            </a:r>
            <a:r>
              <a:rPr lang="en-US" dirty="0" err="1"/>
              <a:t>ordonat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arbore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fiecare</a:t>
            </a:r>
            <a:r>
              <a:rPr lang="en-US" dirty="0"/>
              <a:t> nod are un </a:t>
            </a:r>
            <a:r>
              <a:rPr lang="en-US" dirty="0" err="1"/>
              <a:t>singur</a:t>
            </a:r>
            <a:r>
              <a:rPr lang="en-US" dirty="0"/>
              <a:t> element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element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din </a:t>
            </a:r>
            <a:r>
              <a:rPr lang="en-US" dirty="0" err="1"/>
              <a:t>subarborele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</a:t>
            </a:r>
            <a:r>
              <a:rPr lang="en-US" dirty="0" err="1"/>
              <a:t>stâng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jumătate</a:t>
            </a:r>
            <a:r>
              <a:rPr lang="en-US" dirty="0"/>
              <a:t> de arbore </a:t>
            </a:r>
            <a:r>
              <a:rPr lang="en-US" dirty="0" err="1"/>
              <a:t>este</a:t>
            </a:r>
            <a:r>
              <a:rPr lang="en-US" dirty="0"/>
              <a:t> un arbore </a:t>
            </a:r>
            <a:r>
              <a:rPr lang="en-US" dirty="0" err="1"/>
              <a:t>binar</a:t>
            </a:r>
            <a:r>
              <a:rPr lang="en-US" dirty="0"/>
              <a:t> pe </a:t>
            </a:r>
            <a:r>
              <a:rPr lang="en-US" dirty="0" err="1"/>
              <a:t>jumătate</a:t>
            </a:r>
            <a:r>
              <a:rPr lang="en-US" dirty="0"/>
              <a:t> </a:t>
            </a:r>
            <a:r>
              <a:rPr lang="en-US" dirty="0" err="1"/>
              <a:t>ordonat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fiecare</a:t>
            </a:r>
            <a:r>
              <a:rPr lang="en-US" dirty="0"/>
              <a:t> nod nu are </a:t>
            </a:r>
            <a:r>
              <a:rPr lang="en-US" dirty="0" err="1"/>
              <a:t>subarbore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Legătura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jumătăți</a:t>
            </a:r>
            <a:r>
              <a:rPr lang="en-US" dirty="0"/>
              <a:t> de </a:t>
            </a:r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realizată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constant (O(1)).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3287-FAC8-F541-6C57-43372A9C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64" y="4876888"/>
            <a:ext cx="5193512" cy="17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61A7-F78C-C99E-1EF5-1BFC6220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Cum se face </a:t>
            </a:r>
            <a:r>
              <a:rPr lang="en-US" dirty="0" err="1"/>
              <a:t>legătura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DD08-7472-DD21-A37B-46D53B4B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Legăturile</a:t>
            </a:r>
            <a:r>
              <a:rPr lang="en-US" dirty="0"/>
              <a:t> sunt </a:t>
            </a:r>
            <a:r>
              <a:rPr lang="en-US" dirty="0" err="1"/>
              <a:t>stabilite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ro-RO" dirty="0"/>
              <a:t>arborii</a:t>
            </a:r>
            <a:r>
              <a:rPr lang="en-US" dirty="0"/>
              <a:t> ale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rădăcini</a:t>
            </a:r>
            <a:r>
              <a:rPr lang="en-US" dirty="0"/>
              <a:t> au </a:t>
            </a:r>
            <a:r>
              <a:rPr lang="en-US" dirty="0" err="1"/>
              <a:t>același</a:t>
            </a:r>
            <a:r>
              <a:rPr lang="en-US" dirty="0"/>
              <a:t> rang.</a:t>
            </a:r>
          </a:p>
          <a:p>
            <a:r>
              <a:rPr lang="en-US" dirty="0" err="1"/>
              <a:t>Câștigătorului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creștem</a:t>
            </a:r>
            <a:r>
              <a:rPr lang="en-US" dirty="0"/>
              <a:t> </a:t>
            </a:r>
            <a:r>
              <a:rPr lang="en-US" dirty="0" err="1"/>
              <a:t>rangul</a:t>
            </a:r>
            <a:r>
              <a:rPr lang="en-US" dirty="0"/>
              <a:t> cu </a:t>
            </a:r>
            <a:r>
              <a:rPr lang="en-US" dirty="0" err="1"/>
              <a:t>unul</a:t>
            </a:r>
            <a:r>
              <a:rPr lang="en-US" dirty="0"/>
              <a:t>.</a:t>
            </a:r>
          </a:p>
          <a:p>
            <a:r>
              <a:rPr lang="en-US" dirty="0" err="1"/>
              <a:t>Diferențele</a:t>
            </a:r>
            <a:r>
              <a:rPr lang="en-US" dirty="0"/>
              <a:t> de rang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ro-RO" dirty="0"/>
              <a:t>arbori</a:t>
            </a:r>
            <a:r>
              <a:rPr lang="en-US" dirty="0"/>
              <a:t> sunt </a:t>
            </a:r>
            <a:r>
              <a:rPr lang="en-US" dirty="0" err="1"/>
              <a:t>toate</a:t>
            </a:r>
            <a:r>
              <a:rPr lang="en-US" dirty="0"/>
              <a:t> de 1: un </a:t>
            </a:r>
            <a:r>
              <a:rPr lang="ro-RO" dirty="0"/>
              <a:t>arbore</a:t>
            </a:r>
            <a:r>
              <a:rPr lang="en-US" dirty="0"/>
              <a:t> pe </a:t>
            </a:r>
            <a:r>
              <a:rPr lang="en-US" dirty="0" err="1"/>
              <a:t>jumătate</a:t>
            </a:r>
            <a:r>
              <a:rPr lang="en-US" dirty="0"/>
              <a:t> de arbore are un rang</a:t>
            </a:r>
            <a:r>
              <a:rPr lang="ro-RO" dirty="0"/>
              <a:t> k este </a:t>
            </a:r>
            <a:r>
              <a:rPr lang="en-US" dirty="0"/>
              <a:t>un arbore </a:t>
            </a:r>
            <a:r>
              <a:rPr lang="en-US" dirty="0" err="1"/>
              <a:t>binar</a:t>
            </a:r>
            <a:r>
              <a:rPr lang="en-US" dirty="0"/>
              <a:t> perfect cu o </a:t>
            </a:r>
            <a:r>
              <a:rPr lang="en-US" dirty="0" err="1"/>
              <a:t>rădăcină</a:t>
            </a:r>
            <a:r>
              <a:rPr lang="en-US" dirty="0"/>
              <a:t> </a:t>
            </a:r>
            <a:endParaRPr lang="ro-RO" dirty="0"/>
          </a:p>
          <a:p>
            <a:r>
              <a:rPr lang="en-US" dirty="0"/>
              <a:t>2^k </a:t>
            </a:r>
            <a:r>
              <a:rPr lang="en-US" dirty="0" err="1"/>
              <a:t>noduri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k </a:t>
            </a:r>
            <a:r>
              <a:rPr lang="ro-RO" dirty="0"/>
              <a:t>este rangul și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logaritmul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2 al </a:t>
            </a:r>
            <a:r>
              <a:rPr lang="en-US" dirty="0" err="1"/>
              <a:t>numărului</a:t>
            </a:r>
            <a:r>
              <a:rPr lang="en-US" dirty="0"/>
              <a:t> total de </a:t>
            </a:r>
            <a:r>
              <a:rPr lang="en-US" dirty="0" err="1"/>
              <a:t>noduri</a:t>
            </a:r>
            <a:r>
              <a:rPr lang="en-US" dirty="0"/>
              <a:t>, 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99ECA-66BD-4B2F-8FE1-99FBD1C0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90" y="141733"/>
            <a:ext cx="5024657" cy="15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7D6-685B-EB27-304D-7CB331A0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Tăierea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21E4-4357-71B9-D1A0-7A21B161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Tăierea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nod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arborelui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(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tăiat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un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stâng</a:t>
            </a:r>
            <a:r>
              <a:rPr lang="en-US" dirty="0"/>
              <a:t>, </a:t>
            </a:r>
            <a:r>
              <a:rPr lang="ro-RO" dirty="0"/>
              <a:t>partea</a:t>
            </a:r>
            <a:r>
              <a:rPr lang="en-US" dirty="0"/>
              <a:t> </a:t>
            </a:r>
            <a:r>
              <a:rPr lang="en-US" dirty="0" err="1"/>
              <a:t>dreaptă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părintele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un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nu </a:t>
            </a:r>
            <a:r>
              <a:rPr lang="en-US" dirty="0" err="1"/>
              <a:t>contează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tăiată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jumătate</a:t>
            </a:r>
            <a:r>
              <a:rPr lang="en-US" dirty="0"/>
              <a:t> de </a:t>
            </a:r>
            <a:r>
              <a:rPr lang="en-US" dirty="0" err="1"/>
              <a:t>copac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9A204-C5D4-B6A3-D1ED-B3277BC6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65" y="3429000"/>
            <a:ext cx="4472763" cy="22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4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63B7-54DE-AD5F-6489-D4003D86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4788A-8AED-DB24-CFE5-62963E78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2676420"/>
            <a:ext cx="1114580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1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C935-CC95-1951-C6DD-01225EAB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6F75A-B2F2-709D-A577-8A50A268F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" y="2266234"/>
            <a:ext cx="5454640" cy="31634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42F38-9764-56FC-ABA7-663014B7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51" y="2711737"/>
            <a:ext cx="7652635" cy="24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9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A6C5-3A44-1DB9-A9BE-67B702A2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CB126-43AB-5B04-66B5-9A8FAC55E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03" y="1983516"/>
            <a:ext cx="5058481" cy="3581900"/>
          </a:xfrm>
        </p:spPr>
      </p:pic>
    </p:spTree>
    <p:extLst>
      <p:ext uri="{BB962C8B-B14F-4D97-AF65-F5344CB8AC3E}">
        <p14:creationId xmlns:p14="http://schemas.microsoft.com/office/powerpoint/2010/main" val="220783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E739-BFB0-E87F-4483-477E95D9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1DDBF-8948-6563-A690-1EFAD5AB7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937" y="3169990"/>
            <a:ext cx="7892118" cy="1661498"/>
          </a:xfrm>
        </p:spPr>
      </p:pic>
    </p:spTree>
    <p:extLst>
      <p:ext uri="{BB962C8B-B14F-4D97-AF65-F5344CB8AC3E}">
        <p14:creationId xmlns:p14="http://schemas.microsoft.com/office/powerpoint/2010/main" val="99348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579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Office Theme</vt:lpstr>
      <vt:lpstr>Rank-Pairing Heap</vt:lpstr>
      <vt:lpstr>Problemă heap</vt:lpstr>
      <vt:lpstr>Arbore pe jumatate ordonat: </vt:lpstr>
      <vt:lpstr>Cum se face legătura?</vt:lpstr>
      <vt:lpstr>Tăierea</vt:lpstr>
      <vt:lpstr>Cod: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 Pairing Heap</vt:lpstr>
      <vt:lpstr>Rank Pairing Heap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Rank-Pairing</dc:title>
  <dc:creator>ALBERT-IONUT   MOLOCENIUC</dc:creator>
  <cp:lastModifiedBy>Augustin Voica</cp:lastModifiedBy>
  <cp:revision>10</cp:revision>
  <dcterms:created xsi:type="dcterms:W3CDTF">2024-05-03T08:20:21Z</dcterms:created>
  <dcterms:modified xsi:type="dcterms:W3CDTF">2024-05-03T09:27:24Z</dcterms:modified>
</cp:coreProperties>
</file>