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56" r:id="rId9"/>
    <p:sldId id="257" r:id="rId10"/>
    <p:sldId id="258" r:id="rId11"/>
    <p:sldId id="268" r:id="rId12"/>
    <p:sldId id="259" r:id="rId13"/>
    <p:sldId id="269" r:id="rId14"/>
    <p:sldId id="287" r:id="rId15"/>
    <p:sldId id="270" r:id="rId16"/>
    <p:sldId id="271" r:id="rId17"/>
    <p:sldId id="272" r:id="rId18"/>
    <p:sldId id="273" r:id="rId19"/>
    <p:sldId id="288" r:id="rId20"/>
    <p:sldId id="260" r:id="rId21"/>
    <p:sldId id="276" r:id="rId22"/>
    <p:sldId id="277" r:id="rId23"/>
    <p:sldId id="279" r:id="rId24"/>
    <p:sldId id="280" r:id="rId25"/>
    <p:sldId id="285" r:id="rId26"/>
    <p:sldId id="284" r:id="rId27"/>
    <p:sldId id="28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74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D28B-8BD2-4EAE-9184-6721DBA17B4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34DF0-3B98-4AD5-82B0-FEE95AF86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5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Maiandra GD" panose="020E0502030308020204" pitchFamily="34" charset="0"/>
              </a:defRPr>
            </a:lvl1pPr>
            <a:lvl2pPr marL="457200" indent="0">
              <a:buNone/>
              <a:defRPr>
                <a:latin typeface="Maiandra GD" panose="020E0502030308020204" pitchFamily="34" charset="0"/>
              </a:defRPr>
            </a:lvl2pPr>
            <a:lvl3pPr marL="914400" indent="0">
              <a:buNone/>
              <a:defRPr>
                <a:latin typeface="Maiandra GD" panose="020E0502030308020204" pitchFamily="34" charset="0"/>
              </a:defRPr>
            </a:lvl3pPr>
            <a:lvl4pPr marL="1371600" indent="0">
              <a:buNone/>
              <a:defRPr>
                <a:latin typeface="Maiandra GD" panose="020E0502030308020204" pitchFamily="34" charset="0"/>
              </a:defRPr>
            </a:lvl4pPr>
            <a:lvl5pPr marL="1828800" indent="0">
              <a:buNone/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5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78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9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B8A1-8E2B-43CF-AD63-CE7DC642F48A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Persistent </a:t>
            </a:r>
            <a:r>
              <a:rPr lang="sv-SE" dirty="0" err="1" smtClean="0"/>
              <a:t>Vector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Immutable</a:t>
            </a:r>
            <a:r>
              <a:rPr lang="en-GB" dirty="0" smtClean="0"/>
              <a:t> </a:t>
            </a:r>
            <a:r>
              <a:rPr lang="sv-SE" dirty="0" err="1" smtClean="0"/>
              <a:t>random</a:t>
            </a:r>
            <a:r>
              <a:rPr lang="sv-SE" dirty="0" smtClean="0"/>
              <a:t> access </a:t>
            </a:r>
            <a:r>
              <a:rPr lang="sv-SE" dirty="0" err="1" smtClean="0"/>
              <a:t>collection</a:t>
            </a:r>
            <a:endParaRPr lang="sv-SE" dirty="0"/>
          </a:p>
          <a:p>
            <a:r>
              <a:rPr lang="sv-SE" dirty="0" err="1"/>
              <a:t>t</a:t>
            </a:r>
            <a:r>
              <a:rPr lang="sv-SE" dirty="0" err="1" smtClean="0"/>
              <a:t>hat</a:t>
            </a:r>
            <a:r>
              <a:rPr lang="sv-SE" dirty="0" smtClean="0"/>
              <a:t> </a:t>
            </a:r>
            <a:r>
              <a:rPr lang="sv-SE" dirty="0" err="1" smtClean="0"/>
              <a:t>grows</a:t>
            </a:r>
            <a:r>
              <a:rPr lang="sv-SE" dirty="0" smtClean="0"/>
              <a:t> </a:t>
            </a:r>
            <a:r>
              <a:rPr lang="sv-SE" dirty="0"/>
              <a:t>at end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4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Cons</a:t>
            </a:r>
            <a:r>
              <a:rPr lang="sv-SE" dirty="0" smtClean="0"/>
              <a:t> at the </a:t>
            </a:r>
            <a:r>
              <a:rPr lang="sv-SE" dirty="0" err="1" smtClean="0"/>
              <a:t>head</a:t>
            </a:r>
            <a:endParaRPr lang="sv-SE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another</a:t>
            </a:r>
            <a:r>
              <a:rPr lang="sv-SE" dirty="0" smtClean="0"/>
              <a:t> list</a:t>
            </a:r>
          </a:p>
          <a:p>
            <a:r>
              <a:rPr lang="sv-SE" dirty="0" err="1" smtClean="0"/>
              <a:t>sharing</a:t>
            </a:r>
            <a:r>
              <a:rPr lang="sv-SE" dirty="0" smtClean="0"/>
              <a:t> data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" name="Right Arrow 8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ight Arrow 13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Oval 20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ight Arrow 22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92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Not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Tail</a:t>
            </a:r>
            <a:r>
              <a:rPr lang="sv-SE" dirty="0" smtClean="0"/>
              <a:t> to index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" name="Right Arrow 8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ight Arrow 13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Oval 20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ight Arrow 22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028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Deep </a:t>
            </a:r>
            <a:r>
              <a:rPr lang="sv-SE" dirty="0" err="1" smtClean="0"/>
              <a:t>removal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Linked</a:t>
            </a:r>
            <a:r>
              <a:rPr lang="sv-SE" dirty="0" smtClean="0"/>
              <a:t> Lists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56421" y="974558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Linked</a:t>
            </a:r>
            <a:r>
              <a:rPr lang="sv-SE" dirty="0" smtClean="0"/>
              <a:t> Lists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56421" y="974558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loud 2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random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access</a:t>
            </a:r>
          </a:p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growing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in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tail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086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31" grpId="0" animBg="1"/>
      <p:bldP spid="32" grpId="0" animBg="1"/>
      <p:bldP spid="84" grpId="0" animBg="1"/>
      <p:bldP spid="93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8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45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631067" y="2665951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335816">
            <a:off x="9901379" y="2333664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10864080" y="350882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9" name="Right Arrow 28"/>
          <p:cNvSpPr/>
          <p:nvPr/>
        </p:nvSpPr>
        <p:spPr>
          <a:xfrm rot="4200000">
            <a:off x="10582368" y="314967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Cloud 68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sequential</a:t>
            </a:r>
            <a:endParaRPr lang="sv-SE" sz="2800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balanced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024" y="1825625"/>
            <a:ext cx="82894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v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.EMPTY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     </a:t>
            </a:r>
            <a:r>
              <a:rPr lang="en-GB" dirty="0">
                <a:latin typeface="Consolas" panose="020B0609020204030204" pitchFamily="49" charset="0"/>
              </a:rPr>
              <a:t>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.add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"a"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.add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"b"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v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.singleton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a"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.add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b“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v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"a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]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both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.append</a:t>
            </a:r>
            <a:r>
              <a:rPr lang="en-GB" dirty="0">
                <a:latin typeface="Consolas" panose="020B0609020204030204" pitchFamily="49" charset="0"/>
              </a:rPr>
              <a:t> v (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"c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])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both =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.addAll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"c"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"d"</a:t>
            </a:r>
            <a:r>
              <a:rPr lang="en-GB" dirty="0">
                <a:latin typeface="Consolas" panose="020B0609020204030204" pitchFamily="49" charset="0"/>
              </a:rPr>
              <a:t>] </a:t>
            </a:r>
            <a:r>
              <a:rPr lang="en-GB" dirty="0" smtClean="0">
                <a:latin typeface="Consolas" panose="020B0609020204030204" pitchFamily="49" charset="0"/>
              </a:rPr>
              <a:t>v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all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.concat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.singleton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"a"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                 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.singleton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"b"</a:t>
            </a:r>
          </a:p>
          <a:p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.singleton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"c"</a:t>
            </a:r>
            <a:r>
              <a:rPr lang="en-GB" dirty="0">
                <a:latin typeface="Consolas" panose="020B0609020204030204" pitchFamily="49" charset="0"/>
              </a:rPr>
              <a:t>])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/>
              <a:t>g</a:t>
            </a:r>
            <a:r>
              <a:rPr lang="sv-SE" dirty="0" err="1" smtClean="0"/>
              <a:t>rows</a:t>
            </a:r>
            <a:r>
              <a:rPr lang="sv-SE" dirty="0" smtClean="0"/>
              <a:t> at end 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14" name="Straight Arrow Connector 13"/>
            <p:cNvCxnSpPr>
              <a:stCxn id="12" idx="2"/>
              <a:endCxn id="7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13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2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60421" y="4001294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8561402" y="92612"/>
            <a:ext cx="1896843" cy="1969257"/>
            <a:chOff x="8561371" y="92581"/>
            <a:chExt cx="3213734" cy="3336419"/>
          </a:xfrm>
        </p:grpSpPr>
        <p:grpSp>
          <p:nvGrpSpPr>
            <p:cNvPr id="18" name="Group 17"/>
            <p:cNvGrpSpPr/>
            <p:nvPr/>
          </p:nvGrpSpPr>
          <p:grpSpPr>
            <a:xfrm>
              <a:off x="9459769" y="785622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 rot="2700000">
              <a:off x="9020228" y="33946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561371" y="1396555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Right Arrow 22"/>
            <p:cNvSpPr/>
            <p:nvPr/>
          </p:nvSpPr>
          <p:spPr>
            <a:xfrm rot="8100000">
              <a:off x="8975059" y="1095373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ight Arrow 23"/>
            <p:cNvSpPr/>
            <p:nvPr/>
          </p:nvSpPr>
          <p:spPr>
            <a:xfrm rot="2700000">
              <a:off x="9842101" y="1095374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288825" y="1523238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390427" y="2134171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 rot="8100000">
              <a:off x="9804115" y="183298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ight Arrow 29"/>
            <p:cNvSpPr/>
            <p:nvPr/>
          </p:nvSpPr>
          <p:spPr>
            <a:xfrm rot="2700000">
              <a:off x="10671157" y="1832990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117881" y="2260854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219483" y="2871787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 rot="8100000">
              <a:off x="10633171" y="2570605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Oval 41"/>
          <p:cNvSpPr/>
          <p:nvPr/>
        </p:nvSpPr>
        <p:spPr>
          <a:xfrm>
            <a:off x="7405536" y="51348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Oval 47"/>
          <p:cNvSpPr/>
          <p:nvPr/>
        </p:nvSpPr>
        <p:spPr>
          <a:xfrm>
            <a:off x="8073168" y="5179267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151093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80428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725288" y="5189627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821760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92427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163094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833761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6447188">
            <a:off x="7540178" y="484409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154071">
            <a:off x="7978219" y="486860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ight Arrow 49"/>
          <p:cNvSpPr/>
          <p:nvPr/>
        </p:nvSpPr>
        <p:spPr>
          <a:xfrm rot="3782657">
            <a:off x="8432008" y="48812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ight Arrow 40"/>
          <p:cNvSpPr/>
          <p:nvPr/>
        </p:nvSpPr>
        <p:spPr>
          <a:xfrm rot="5400000">
            <a:off x="8459832" y="4012706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49382" y="-3173877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loud 60"/>
          <p:cNvSpPr/>
          <p:nvPr/>
        </p:nvSpPr>
        <p:spPr>
          <a:xfrm>
            <a:off x="3029337" y="2203323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immutable</a:t>
            </a:r>
            <a:endParaRPr lang="sv-SE" sz="2800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Pre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allocated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721379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err="1"/>
              <a:t>c</a:t>
            </a:r>
            <a:r>
              <a:rPr lang="sv-SE" dirty="0" err="1" smtClean="0"/>
              <a:t>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71867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738631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803843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134903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05570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6237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46904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47188">
            <a:off x="6853321" y="518869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7444232" y="43573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1290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717524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0937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380045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50712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772026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952824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901870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834143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 rot="5154071">
            <a:off x="7291362" y="52131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 rot="3782657">
            <a:off x="7745151" y="522584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33" name="Straight Arrow Connector 32"/>
            <p:cNvCxnSpPr>
              <a:stCxn id="30" idx="2"/>
              <a:endCxn id="31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0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38" name="Straight Arrow Connector 37"/>
            <p:cNvCxnSpPr>
              <a:stCxn id="36" idx="2"/>
              <a:endCxn id="31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2"/>
              <a:endCxn id="37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6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60421" y="4001294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539783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450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81117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51784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47188">
            <a:off x="5258201" y="518869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5849112" y="43573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 rot="5154071">
            <a:off x="5696242" y="52131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 rot="3782657">
            <a:off x="6150031" y="522584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32675" y="117857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8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32675" y="117857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116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10327949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15948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986615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57282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492255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80254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150921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821588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10789583" y="343192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10625277" y="434054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559069" y="552844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10474410" y="5215600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8932045">
            <a:off x="9107148" y="5304338"/>
            <a:ext cx="140723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ight Arrow 54"/>
          <p:cNvSpPr/>
          <p:nvPr/>
        </p:nvSpPr>
        <p:spPr>
          <a:xfrm rot="9571427">
            <a:off x="8258729" y="4340540"/>
            <a:ext cx="237474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032675" y="1178571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5 = 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sv-SE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779219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43" name="Right Arrow 142"/>
          <p:cNvSpPr/>
          <p:nvPr/>
        </p:nvSpPr>
        <p:spPr>
          <a:xfrm rot="3099869">
            <a:off x="7568249" y="5163133"/>
            <a:ext cx="205684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5" name="Rectangle 124"/>
          <p:cNvSpPr/>
          <p:nvPr/>
        </p:nvSpPr>
        <p:spPr>
          <a:xfrm>
            <a:off x="746460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3306678">
            <a:off x="7200397" y="5170832"/>
            <a:ext cx="188939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05943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4514550">
            <a:off x="6388535" y="5130036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7135276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289227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77226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947893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18560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057122">
            <a:off x="4937067" y="4294832"/>
            <a:ext cx="120646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ight Arrow 134"/>
          <p:cNvSpPr/>
          <p:nvPr/>
        </p:nvSpPr>
        <p:spPr>
          <a:xfrm rot="1288559">
            <a:off x="6090016" y="3953986"/>
            <a:ext cx="1283836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ight Arrow 135"/>
          <p:cNvSpPr/>
          <p:nvPr/>
        </p:nvSpPr>
        <p:spPr>
          <a:xfrm rot="1174922">
            <a:off x="6425685" y="4258983"/>
            <a:ext cx="338248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ight Arrow 137"/>
          <p:cNvSpPr/>
          <p:nvPr/>
        </p:nvSpPr>
        <p:spPr>
          <a:xfrm rot="4664991">
            <a:off x="6561105" y="5256283"/>
            <a:ext cx="1904785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 rot="2645222">
            <a:off x="5589787" y="4275255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33995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121994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92661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63328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5400000">
            <a:off x="6429022" y="246590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057239">
            <a:off x="5756367" y="329049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675449">
            <a:off x="6619717" y="3285465"/>
            <a:ext cx="337925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779219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43" name="Right Arrow 142"/>
          <p:cNvSpPr/>
          <p:nvPr/>
        </p:nvSpPr>
        <p:spPr>
          <a:xfrm rot="3099869">
            <a:off x="7568249" y="5163133"/>
            <a:ext cx="205684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Rectangle 124"/>
          <p:cNvSpPr/>
          <p:nvPr/>
        </p:nvSpPr>
        <p:spPr>
          <a:xfrm>
            <a:off x="746460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3306678">
            <a:off x="7200397" y="5170832"/>
            <a:ext cx="188939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05943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4514550">
            <a:off x="6388535" y="5130036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persistent</a:t>
            </a:r>
            <a:endParaRPr lang="en-GB" dirty="0" smtClean="0"/>
          </a:p>
          <a:p>
            <a:r>
              <a:rPr lang="sv-SE" dirty="0" err="1" smtClean="0"/>
              <a:t>self</a:t>
            </a:r>
            <a:r>
              <a:rPr lang="sv-SE" dirty="0" smtClean="0"/>
              <a:t> </a:t>
            </a:r>
            <a:r>
              <a:rPr lang="sv-SE" dirty="0" err="1" smtClean="0"/>
              <a:t>balanced</a:t>
            </a:r>
            <a:endParaRPr lang="en-GB" dirty="0" smtClean="0"/>
          </a:p>
          <a:p>
            <a:r>
              <a:rPr lang="sv-SE" dirty="0" smtClean="0"/>
              <a:t>O log32 n</a:t>
            </a:r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7135276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289227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77226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947893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18560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057122">
            <a:off x="4937067" y="4294832"/>
            <a:ext cx="120646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ight Arrow 134"/>
          <p:cNvSpPr/>
          <p:nvPr/>
        </p:nvSpPr>
        <p:spPr>
          <a:xfrm rot="1288559">
            <a:off x="6090016" y="3953986"/>
            <a:ext cx="1283836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ight Arrow 135"/>
          <p:cNvSpPr/>
          <p:nvPr/>
        </p:nvSpPr>
        <p:spPr>
          <a:xfrm rot="1174922">
            <a:off x="6425685" y="4258983"/>
            <a:ext cx="338248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ight Arrow 137"/>
          <p:cNvSpPr/>
          <p:nvPr/>
        </p:nvSpPr>
        <p:spPr>
          <a:xfrm rot="4664991">
            <a:off x="6561105" y="5256283"/>
            <a:ext cx="1904785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 rot="2645222">
            <a:off x="5589787" y="4275255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33995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121994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92661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63328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5400000">
            <a:off x="6429022" y="246590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057239">
            <a:off x="5756367" y="329049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675449">
            <a:off x="6619717" y="3285465"/>
            <a:ext cx="337925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147300" y="58071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5 bit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4787900" y="2760980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</a:t>
            </a:r>
            <a:r>
              <a:rPr lang="sv-SE" dirty="0" err="1" smtClean="0"/>
              <a:t>ized</a:t>
            </a:r>
            <a:r>
              <a:rPr lang="sv-SE" dirty="0" smtClean="0"/>
              <a:t> 32 </a:t>
            </a:r>
            <a:endParaRPr lang="en-GB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10459720" y="965200"/>
            <a:ext cx="38100" cy="24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283196" y="3130312"/>
            <a:ext cx="144784" cy="33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024" y="1825625"/>
            <a:ext cx="8162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all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"a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modified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.setOrFail</a:t>
            </a:r>
            <a:r>
              <a:rPr lang="en-GB" dirty="0">
                <a:latin typeface="Consolas" panose="020B0609020204030204" pitchFamily="49" charset="0"/>
              </a:rPr>
              <a:t> 1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"B"</a:t>
            </a:r>
            <a:r>
              <a:rPr lang="en-GB" dirty="0">
                <a:latin typeface="Consolas" panose="020B0609020204030204" pitchFamily="49" charset="0"/>
              </a:rPr>
              <a:t> all</a:t>
            </a:r>
          </a:p>
          <a:p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modified 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match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Vector.set</a:t>
            </a:r>
            <a:r>
              <a:rPr lang="en-GB" dirty="0">
                <a:latin typeface="Consolas" panose="020B0609020204030204" pitchFamily="49" charset="0"/>
              </a:rPr>
              <a:t> 1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"B"</a:t>
            </a:r>
            <a:r>
              <a:rPr lang="en-GB" dirty="0">
                <a:latin typeface="Consolas" panose="020B0609020204030204" pitchFamily="49" charset="0"/>
              </a:rPr>
              <a:t> all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| 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Some</a:t>
            </a:r>
            <a:r>
              <a:rPr lang="en-GB" dirty="0">
                <a:latin typeface="Consolas" panose="020B0609020204030204" pitchFamily="49" charset="0"/>
              </a:rPr>
              <a:t> v -&gt; v 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| 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None</a:t>
            </a:r>
            <a:r>
              <a:rPr lang="en-GB" dirty="0">
                <a:latin typeface="Consolas" panose="020B0609020204030204" pitchFamily="49" charset="0"/>
              </a:rPr>
              <a:t> -&gt; </a:t>
            </a:r>
            <a:r>
              <a:rPr lang="en-GB" dirty="0" err="1">
                <a:latin typeface="Consolas" panose="020B0609020204030204" pitchFamily="49" charset="0"/>
              </a:rPr>
              <a:t>failwith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?“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printfn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%A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%A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 (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.toList</a:t>
            </a:r>
            <a:r>
              <a:rPr lang="en-GB" dirty="0">
                <a:latin typeface="Consolas" panose="020B0609020204030204" pitchFamily="49" charset="0"/>
              </a:rPr>
              <a:t> all) (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.toList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modified)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5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024" y="1839273"/>
            <a:ext cx="8416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all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[</a:t>
            </a:r>
            <a:r>
              <a:rPr lang="en-GB" dirty="0"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; </a:t>
            </a:r>
            <a:r>
              <a:rPr lang="en-GB" dirty="0">
                <a:latin typeface="Consolas" panose="020B0609020204030204" pitchFamily="49" charset="0"/>
              </a:rPr>
              <a:t>2</a:t>
            </a:r>
            <a:r>
              <a:rPr lang="en-GB" dirty="0" smtClean="0">
                <a:latin typeface="Consolas" panose="020B0609020204030204" pitchFamily="49" charset="0"/>
              </a:rPr>
              <a:t>; 3]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trans </a:t>
            </a:r>
            <a:r>
              <a:rPr lang="en-GB" dirty="0" smtClean="0">
                <a:latin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 smtClean="0">
                <a:latin typeface="Consolas" panose="020B0609020204030204" pitchFamily="49" charset="0"/>
              </a:rPr>
              <a:t>.map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GB" dirty="0">
                <a:latin typeface="Consolas" panose="020B0609020204030204" pitchFamily="49" charset="0"/>
              </a:rPr>
              <a:t> v -&gt; v + 1) all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let</a:t>
            </a:r>
            <a:r>
              <a:rPr lang="en-GB" dirty="0" smtClean="0">
                <a:latin typeface="Consolas" panose="020B0609020204030204" pitchFamily="49" charset="0"/>
              </a:rPr>
              <a:t> evens =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 smtClean="0">
                <a:latin typeface="Consolas" panose="020B0609020204030204" pitchFamily="49" charset="0"/>
              </a:rPr>
              <a:t>.filter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GB" dirty="0">
                <a:latin typeface="Consolas" panose="020B0609020204030204" pitchFamily="49" charset="0"/>
              </a:rPr>
              <a:t> v -&gt; v % 2 = 0</a:t>
            </a:r>
            <a:r>
              <a:rPr lang="en-GB" dirty="0" smtClean="0">
                <a:latin typeface="Consolas" panose="020B0609020204030204" pitchFamily="49" charset="0"/>
              </a:rPr>
              <a:t>) all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trans </a:t>
            </a:r>
            <a:r>
              <a:rPr lang="en-GB" dirty="0" smtClean="0">
                <a:latin typeface="Consolas" panose="020B0609020204030204" pitchFamily="49" charset="0"/>
              </a:rPr>
              <a:t>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.bind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GB" dirty="0">
                <a:latin typeface="Consolas" panose="020B0609020204030204" pitchFamily="49" charset="0"/>
              </a:rPr>
              <a:t> x -&gt;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.singleton</a:t>
            </a:r>
            <a:r>
              <a:rPr lang="en-GB" dirty="0">
                <a:latin typeface="Consolas" panose="020B0609020204030204" pitchFamily="49" charset="0"/>
              </a:rPr>
              <a:t> (x + 1</a:t>
            </a:r>
            <a:r>
              <a:rPr lang="en-GB" dirty="0" smtClean="0">
                <a:latin typeface="Consolas" panose="020B0609020204030204" pitchFamily="49" charset="0"/>
              </a:rPr>
              <a:t>)) all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sum =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 smtClean="0">
                <a:latin typeface="Consolas" panose="020B0609020204030204" pitchFamily="49" charset="0"/>
              </a:rPr>
              <a:t>.fold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GB" dirty="0">
                <a:latin typeface="Consolas" panose="020B0609020204030204" pitchFamily="49" charset="0"/>
              </a:rPr>
              <a:t> a x -&gt; a + x) </a:t>
            </a:r>
            <a:r>
              <a:rPr lang="en-GB" dirty="0" smtClean="0">
                <a:latin typeface="Consolas" panose="020B0609020204030204" pitchFamily="49" charset="0"/>
              </a:rPr>
              <a:t>0 all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latin typeface="Consolas" panose="020B0609020204030204" pitchFamily="49" charset="0"/>
              </a:rPr>
              <a:t> less </a:t>
            </a:r>
            <a:r>
              <a:rPr lang="en-GB" dirty="0">
                <a:latin typeface="Consolas" panose="020B0609020204030204" pitchFamily="49" charset="0"/>
              </a:rPr>
              <a:t>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.foldWhile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GB" dirty="0">
                <a:latin typeface="Consolas" panose="020B0609020204030204" pitchFamily="49" charset="0"/>
              </a:rPr>
              <a:t> a x -&gt; (a + x, x &lt; 2)) </a:t>
            </a:r>
            <a:r>
              <a:rPr lang="en-GB" dirty="0" smtClean="0">
                <a:latin typeface="Consolas" panose="020B0609020204030204" pitchFamily="49" charset="0"/>
              </a:rPr>
              <a:t>0 all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024" y="1839273"/>
            <a:ext cx="63898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all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"a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item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.getOrFail</a:t>
            </a:r>
            <a:r>
              <a:rPr lang="en-GB" dirty="0">
                <a:latin typeface="Consolas" panose="020B0609020204030204" pitchFamily="49" charset="0"/>
              </a:rPr>
              <a:t> 1 </a:t>
            </a:r>
            <a:r>
              <a:rPr lang="en-GB" dirty="0" smtClean="0">
                <a:latin typeface="Consolas" panose="020B0609020204030204" pitchFamily="49" charset="0"/>
              </a:rPr>
              <a:t>all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item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.get</a:t>
            </a:r>
            <a:r>
              <a:rPr lang="en-GB" dirty="0">
                <a:latin typeface="Consolas" panose="020B0609020204030204" pitchFamily="49" charset="0"/>
              </a:rPr>
              <a:t> 1 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"Huh?"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</a:t>
            </a:r>
            <a:r>
              <a:rPr lang="en-GB" dirty="0" smtClean="0">
                <a:latin typeface="Consolas" panose="020B0609020204030204" pitchFamily="49" charset="0"/>
              </a:rPr>
              <a:t> 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head </a:t>
            </a:r>
            <a:r>
              <a:rPr lang="en-GB" dirty="0">
                <a:latin typeface="Consolas" panose="020B0609020204030204" pitchFamily="49" charset="0"/>
              </a:rPr>
              <a:t>= 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 smtClean="0">
                <a:latin typeface="Consolas" panose="020B0609020204030204" pitchFamily="49" charset="0"/>
              </a:rPr>
              <a:t>.head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Huh?"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       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last </a:t>
            </a:r>
            <a:r>
              <a:rPr lang="en-GB" dirty="0">
                <a:latin typeface="Consolas" panose="020B0609020204030204" pitchFamily="49" charset="0"/>
              </a:rPr>
              <a:t>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.last</a:t>
            </a:r>
            <a:r>
              <a:rPr lang="en-GB" dirty="0">
                <a:latin typeface="Consolas" panose="020B0609020204030204" pitchFamily="49" charset="0"/>
              </a:rPr>
              <a:t> 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"Huh?"</a:t>
            </a:r>
            <a:r>
              <a:rPr lang="en-GB" dirty="0"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2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024" y="1839273"/>
            <a:ext cx="80361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all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"a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;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       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item = 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.first</a:t>
            </a:r>
            <a:r>
              <a:rPr lang="en-GB" dirty="0">
                <a:latin typeface="Consolas" panose="020B0609020204030204" pitchFamily="49" charset="0"/>
              </a:rPr>
              <a:t> 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Huh?"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       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item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.last</a:t>
            </a:r>
            <a:r>
              <a:rPr lang="en-GB" dirty="0">
                <a:latin typeface="Consolas" panose="020B0609020204030204" pitchFamily="49" charset="0"/>
              </a:rPr>
              <a:t> 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?"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init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.pop</a:t>
            </a:r>
            <a:r>
              <a:rPr lang="en-GB" dirty="0">
                <a:latin typeface="Consolas" panose="020B0609020204030204" pitchFamily="49" charset="0"/>
              </a:rPr>
              <a:t> 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dirty="0" smtClean="0">
                <a:latin typeface="Consolas" panose="020B0609020204030204" pitchFamily="49" charset="0"/>
              </a:rPr>
              <a:t>     </a:t>
            </a:r>
            <a:r>
              <a:rPr lang="en-GB" dirty="0">
                <a:latin typeface="Consolas" panose="020B0609020204030204" pitchFamily="49" charset="0"/>
              </a:rPr>
              <a:t>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"Huh?"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            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init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.drop</a:t>
            </a:r>
            <a:r>
              <a:rPr lang="en-GB" dirty="0">
                <a:latin typeface="Consolas" panose="020B0609020204030204" pitchFamily="49" charset="0"/>
              </a:rPr>
              <a:t> 1 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"Huh?"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(tail:_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SubVector</a:t>
            </a:r>
            <a:r>
              <a:rPr lang="en-GB" dirty="0">
                <a:latin typeface="Consolas" panose="020B0609020204030204" pitchFamily="49" charset="0"/>
              </a:rPr>
              <a:t>) =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 smtClean="0">
                <a:latin typeface="Consolas" panose="020B0609020204030204" pitchFamily="49" charset="0"/>
              </a:rPr>
              <a:t>.rest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  </a:t>
            </a:r>
            <a:r>
              <a:rPr lang="en-GB" dirty="0" smtClean="0">
                <a:latin typeface="Consolas" panose="020B0609020204030204" pitchFamily="49" charset="0"/>
              </a:rPr>
              <a:t>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"Huh?"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24801" y="382782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54136" y="382782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95468" y="382782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66135" y="382782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36802" y="382782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7469" y="382782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44602" y="3245969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first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98" y="3245969"/>
            <a:ext cx="54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rest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597049" y="4323743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last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616923" y="432374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init</a:t>
            </a:r>
            <a:endParaRPr lang="en-GB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10110036" y="2905349"/>
            <a:ext cx="62120" cy="16100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/>
          <p:cNvSpPr/>
          <p:nvPr/>
        </p:nvSpPr>
        <p:spPr>
          <a:xfrm rot="16200000">
            <a:off x="9793412" y="3451207"/>
            <a:ext cx="62120" cy="16100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024" y="1839273"/>
            <a:ext cx="80361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all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.ofList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[1; 2; 3]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         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(tail:_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SubVector</a:t>
            </a:r>
            <a:r>
              <a:rPr lang="en-GB" dirty="0">
                <a:latin typeface="Consolas" panose="020B0609020204030204" pitchFamily="49" charset="0"/>
              </a:rPr>
              <a:t>) =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 smtClean="0">
                <a:latin typeface="Consolas" panose="020B0609020204030204" pitchFamily="49" charset="0"/>
              </a:rPr>
              <a:t>.rest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   </a:t>
            </a:r>
            <a:r>
              <a:rPr lang="en-GB" dirty="0" smtClean="0">
                <a:latin typeface="Consolas" panose="020B0609020204030204" pitchFamily="49" charset="0"/>
              </a:rPr>
              <a:t>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(fail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?"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sub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en-GB" dirty="0" err="1">
                <a:latin typeface="Consolas" panose="020B0609020204030204" pitchFamily="49" charset="0"/>
              </a:rPr>
              <a:t>.sub</a:t>
            </a:r>
            <a:r>
              <a:rPr lang="en-GB" dirty="0">
                <a:latin typeface="Consolas" panose="020B0609020204030204" pitchFamily="49" charset="0"/>
              </a:rPr>
              <a:t> 1 2 all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|&gt;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Option</a:t>
            </a:r>
            <a:r>
              <a:rPr lang="en-GB" dirty="0" err="1">
                <a:latin typeface="Consolas" panose="020B0609020204030204" pitchFamily="49" charset="0"/>
              </a:rPr>
              <a:t>.defaultWith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fail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"Huh?"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sv-SE" dirty="0" smtClean="0">
                <a:latin typeface="Consolas" panose="020B0609020204030204" pitchFamily="49" charset="0"/>
              </a:rPr>
              <a:t> rev =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Vector</a:t>
            </a:r>
            <a:r>
              <a:rPr lang="sv-SE" dirty="0" err="1" smtClean="0">
                <a:latin typeface="Consolas" panose="020B0609020204030204" pitchFamily="49" charset="0"/>
              </a:rPr>
              <a:t>.rev</a:t>
            </a:r>
            <a:r>
              <a:rPr lang="sv-SE" dirty="0" smtClean="0">
                <a:latin typeface="Consolas" panose="020B0609020204030204" pitchFamily="49" charset="0"/>
              </a:rPr>
              <a:t> all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rev =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SubVector</a:t>
            </a:r>
            <a:r>
              <a:rPr lang="en-GB" dirty="0" err="1">
                <a:latin typeface="Consolas" panose="020B0609020204030204" pitchFamily="49" charset="0"/>
              </a:rPr>
              <a:t>.rev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sub</a:t>
            </a:r>
          </a:p>
          <a:p>
            <a:endParaRPr lang="sv-SE" dirty="0" smtClean="0">
              <a:latin typeface="Consolas" panose="020B0609020204030204" pitchFamily="49" charset="0"/>
            </a:endParaRPr>
          </a:p>
          <a:p>
            <a:r>
              <a:rPr lang="sv-SE" dirty="0" smtClean="0">
                <a:latin typeface="Consolas" panose="020B0609020204030204" pitchFamily="49" charset="0"/>
              </a:rPr>
              <a:t>  </a:t>
            </a:r>
            <a:r>
              <a:rPr lang="sv-SE" dirty="0" err="1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latin typeface="Consolas" panose="020B0609020204030204" pitchFamily="49" charset="0"/>
              </a:rPr>
              <a:t>sum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S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u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bVector</a:t>
            </a:r>
            <a:r>
              <a:rPr lang="sv-SE" dirty="0" err="1" smtClean="0">
                <a:latin typeface="Consolas" panose="020B0609020204030204" pitchFamily="49" charset="0"/>
              </a:rPr>
              <a:t>.fold</a:t>
            </a:r>
            <a:r>
              <a:rPr lang="sv-SE" dirty="0" smtClean="0"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sv-SE" dirty="0" smtClean="0">
                <a:latin typeface="Consolas" panose="020B0609020204030204" pitchFamily="49" charset="0"/>
              </a:rPr>
              <a:t> a x -&gt; a + x) 0 </a:t>
            </a:r>
            <a:r>
              <a:rPr lang="sv-SE" dirty="0" err="1" smtClean="0">
                <a:latin typeface="Consolas" panose="020B0609020204030204" pitchFamily="49" charset="0"/>
              </a:rPr>
              <a:t>sub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 A </a:t>
            </a:r>
            <a:r>
              <a:rPr lang="sv-SE" dirty="0" err="1" smtClean="0"/>
              <a:t>Linked</a:t>
            </a:r>
            <a:r>
              <a:rPr lang="sv-SE" dirty="0" smtClean="0"/>
              <a:t> List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Right Arrow 14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Right Arrow 20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loud 23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random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access</a:t>
            </a:r>
          </a:p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growing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in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tail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another</a:t>
            </a:r>
            <a:r>
              <a:rPr lang="sv-SE" dirty="0" smtClean="0"/>
              <a:t> list</a:t>
            </a:r>
          </a:p>
          <a:p>
            <a:r>
              <a:rPr lang="sv-SE" dirty="0" err="1"/>
              <a:t>s</a:t>
            </a:r>
            <a:r>
              <a:rPr lang="sv-SE" dirty="0" err="1" smtClean="0"/>
              <a:t>haring</a:t>
            </a:r>
            <a:r>
              <a:rPr lang="sv-SE" dirty="0" smtClean="0"/>
              <a:t> data </a:t>
            </a:r>
            <a:endParaRPr lang="sv-SE" dirty="0"/>
          </a:p>
        </p:txBody>
      </p:sp>
      <p:sp>
        <p:nvSpPr>
          <p:cNvPr id="4" name="Right Arrow 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ight Arrow 10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Oval 14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6" name="Right Arrow 15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94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6000" decel="34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6979 -0.10926 L -3.33333E-6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1273</Words>
  <Application>Microsoft Office PowerPoint</Application>
  <PresentationFormat>Widescreen</PresentationFormat>
  <Paragraphs>444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Maiandra GD</vt:lpstr>
      <vt:lpstr>Office Theme</vt:lpstr>
      <vt:lpstr>Persistent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von Stein</dc:creator>
  <cp:lastModifiedBy>Stefan von Stein</cp:lastModifiedBy>
  <cp:revision>52</cp:revision>
  <dcterms:created xsi:type="dcterms:W3CDTF">2020-03-11T13:09:42Z</dcterms:created>
  <dcterms:modified xsi:type="dcterms:W3CDTF">2020-03-18T00:58:05Z</dcterms:modified>
</cp:coreProperties>
</file>