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90" r:id="rId2"/>
    <p:sldId id="256" r:id="rId3"/>
    <p:sldId id="257" r:id="rId4"/>
    <p:sldId id="258" r:id="rId5"/>
    <p:sldId id="268" r:id="rId6"/>
    <p:sldId id="259" r:id="rId7"/>
    <p:sldId id="269" r:id="rId8"/>
    <p:sldId id="287" r:id="rId9"/>
    <p:sldId id="270" r:id="rId10"/>
    <p:sldId id="271" r:id="rId11"/>
    <p:sldId id="272" r:id="rId12"/>
    <p:sldId id="273" r:id="rId13"/>
    <p:sldId id="288" r:id="rId14"/>
    <p:sldId id="260" r:id="rId15"/>
    <p:sldId id="276" r:id="rId16"/>
    <p:sldId id="277" r:id="rId17"/>
    <p:sldId id="279" r:id="rId18"/>
    <p:sldId id="280" r:id="rId19"/>
    <p:sldId id="285" r:id="rId20"/>
    <p:sldId id="284" r:id="rId21"/>
    <p:sldId id="283" r:id="rId22"/>
    <p:sldId id="286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 showGuides="1">
      <p:cViewPr varScale="1">
        <p:scale>
          <a:sx n="56" d="100"/>
          <a:sy n="56" d="100"/>
        </p:scale>
        <p:origin x="58" y="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78D28B-8BD2-4EAE-9184-6721DBA17B4A}" type="datetimeFigureOut">
              <a:rPr lang="en-GB" smtClean="0"/>
              <a:t>12/03/2020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934DF0-3B98-4AD5-82B0-FEE95AF86C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70739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6B8A1-8E2B-43CF-AD63-CE7DC642F48A}" type="datetimeFigureOut">
              <a:rPr lang="en-GB" smtClean="0"/>
              <a:t>12/03/2020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15B14-0BF2-4A1A-BF31-D9F8E6A7E5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3947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6B8A1-8E2B-43CF-AD63-CE7DC642F48A}" type="datetimeFigureOut">
              <a:rPr lang="en-GB" smtClean="0"/>
              <a:t>12/03/2020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15B14-0BF2-4A1A-BF31-D9F8E6A7E5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0955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6B8A1-8E2B-43CF-AD63-CE7DC642F48A}" type="datetimeFigureOut">
              <a:rPr lang="en-GB" smtClean="0"/>
              <a:t>12/03/2020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15B14-0BF2-4A1A-BF31-D9F8E6A7E5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1661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>
                <a:latin typeface="Maiandra GD" panose="020E0502030308020204" pitchFamily="34" charset="0"/>
              </a:defRPr>
            </a:lvl1pPr>
            <a:lvl2pPr marL="457200" indent="0">
              <a:buNone/>
              <a:defRPr>
                <a:latin typeface="Maiandra GD" panose="020E0502030308020204" pitchFamily="34" charset="0"/>
              </a:defRPr>
            </a:lvl2pPr>
            <a:lvl3pPr marL="914400" indent="0">
              <a:buNone/>
              <a:defRPr>
                <a:latin typeface="Maiandra GD" panose="020E0502030308020204" pitchFamily="34" charset="0"/>
              </a:defRPr>
            </a:lvl3pPr>
            <a:lvl4pPr marL="1371600" indent="0">
              <a:buNone/>
              <a:defRPr>
                <a:latin typeface="Maiandra GD" panose="020E0502030308020204" pitchFamily="34" charset="0"/>
              </a:defRPr>
            </a:lvl4pPr>
            <a:lvl5pPr marL="1828800" indent="0">
              <a:buNone/>
              <a:defRPr>
                <a:latin typeface="Maiandra GD" panose="020E0502030308020204" pitchFamily="34" charset="0"/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6B8A1-8E2B-43CF-AD63-CE7DC642F48A}" type="datetimeFigureOut">
              <a:rPr lang="en-GB" smtClean="0"/>
              <a:t>12/03/2020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15B14-0BF2-4A1A-BF31-D9F8E6A7E5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57374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6B8A1-8E2B-43CF-AD63-CE7DC642F48A}" type="datetimeFigureOut">
              <a:rPr lang="en-GB" smtClean="0"/>
              <a:t>12/03/2020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15B14-0BF2-4A1A-BF31-D9F8E6A7E5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3476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6B8A1-8E2B-43CF-AD63-CE7DC642F48A}" type="datetimeFigureOut">
              <a:rPr lang="en-GB" smtClean="0"/>
              <a:t>12/03/2020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15B14-0BF2-4A1A-BF31-D9F8E6A7E5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1210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6B8A1-8E2B-43CF-AD63-CE7DC642F48A}" type="datetimeFigureOut">
              <a:rPr lang="en-GB" smtClean="0"/>
              <a:t>12/03/2020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15B14-0BF2-4A1A-BF31-D9F8E6A7E5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8575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6B8A1-8E2B-43CF-AD63-CE7DC642F48A}" type="datetimeFigureOut">
              <a:rPr lang="en-GB" smtClean="0"/>
              <a:t>12/03/2020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15B14-0BF2-4A1A-BF31-D9F8E6A7E5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0786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6B8A1-8E2B-43CF-AD63-CE7DC642F48A}" type="datetimeFigureOut">
              <a:rPr lang="en-GB" smtClean="0"/>
              <a:t>12/03/2020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15B14-0BF2-4A1A-BF31-D9F8E6A7E5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6585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6B8A1-8E2B-43CF-AD63-CE7DC642F48A}" type="datetimeFigureOut">
              <a:rPr lang="en-GB" smtClean="0"/>
              <a:t>12/03/2020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15B14-0BF2-4A1A-BF31-D9F8E6A7E5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2478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6B8A1-8E2B-43CF-AD63-CE7DC642F48A}" type="datetimeFigureOut">
              <a:rPr lang="en-GB" smtClean="0"/>
              <a:t>12/03/2020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15B14-0BF2-4A1A-BF31-D9F8E6A7E5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6957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D6B8A1-8E2B-43CF-AD63-CE7DC642F48A}" type="datetimeFigureOut">
              <a:rPr lang="en-GB" smtClean="0"/>
              <a:t>12/03/2020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F15B14-0BF2-4A1A-BF31-D9F8E6A7E5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210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Persistent </a:t>
            </a:r>
            <a:r>
              <a:rPr lang="sv-SE" dirty="0" err="1" smtClean="0"/>
              <a:t>Vector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v-SE" dirty="0" err="1" smtClean="0"/>
              <a:t>Immutable</a:t>
            </a:r>
            <a:r>
              <a:rPr lang="en-GB" dirty="0" smtClean="0"/>
              <a:t> </a:t>
            </a:r>
            <a:r>
              <a:rPr lang="sv-SE" dirty="0" err="1" smtClean="0"/>
              <a:t>random</a:t>
            </a:r>
            <a:r>
              <a:rPr lang="sv-SE" dirty="0" smtClean="0"/>
              <a:t> access </a:t>
            </a:r>
            <a:r>
              <a:rPr lang="sv-SE" dirty="0" err="1" smtClean="0"/>
              <a:t>collection</a:t>
            </a:r>
            <a:endParaRPr lang="sv-SE" dirty="0"/>
          </a:p>
          <a:p>
            <a:r>
              <a:rPr lang="sv-SE" dirty="0" err="1"/>
              <a:t>t</a:t>
            </a:r>
            <a:r>
              <a:rPr lang="sv-SE" dirty="0" err="1" smtClean="0"/>
              <a:t>hat</a:t>
            </a:r>
            <a:r>
              <a:rPr lang="sv-SE" dirty="0" smtClean="0"/>
              <a:t> </a:t>
            </a:r>
            <a:r>
              <a:rPr lang="sv-SE" dirty="0" err="1" smtClean="0"/>
              <a:t>grows</a:t>
            </a:r>
            <a:r>
              <a:rPr lang="sv-SE" dirty="0" smtClean="0"/>
              <a:t> </a:t>
            </a:r>
            <a:r>
              <a:rPr lang="sv-SE" dirty="0"/>
              <a:t>at end 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98491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roup 84"/>
          <p:cNvGrpSpPr/>
          <p:nvPr/>
        </p:nvGrpSpPr>
        <p:grpSpPr>
          <a:xfrm>
            <a:off x="10012362" y="3413404"/>
            <a:ext cx="657224" cy="328612"/>
            <a:chOff x="4986338" y="2328863"/>
            <a:chExt cx="657224" cy="328612"/>
          </a:xfr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6" name="Rectangle 85"/>
            <p:cNvSpPr/>
            <p:nvPr/>
          </p:nvSpPr>
          <p:spPr>
            <a:xfrm>
              <a:off x="4986338" y="2328863"/>
              <a:ext cx="328612" cy="328612"/>
            </a:xfrm>
            <a:prstGeom prst="rect">
              <a:avLst/>
            </a:prstGeom>
            <a:grp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87" name="Rectangle 86"/>
            <p:cNvSpPr/>
            <p:nvPr/>
          </p:nvSpPr>
          <p:spPr>
            <a:xfrm>
              <a:off x="5314950" y="2328863"/>
              <a:ext cx="328612" cy="328612"/>
            </a:xfrm>
            <a:prstGeom prst="rect">
              <a:avLst/>
            </a:prstGeom>
            <a:grp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24" name="Oval 23"/>
          <p:cNvSpPr/>
          <p:nvPr/>
        </p:nvSpPr>
        <p:spPr>
          <a:xfrm>
            <a:off x="8132904" y="4208443"/>
            <a:ext cx="557213" cy="557213"/>
          </a:xfrm>
          <a:prstGeom prst="ellips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4</a:t>
            </a:r>
          </a:p>
        </p:txBody>
      </p:sp>
      <p:grpSp>
        <p:nvGrpSpPr>
          <p:cNvPr id="81" name="Group 80"/>
          <p:cNvGrpSpPr/>
          <p:nvPr/>
        </p:nvGrpSpPr>
        <p:grpSpPr>
          <a:xfrm>
            <a:off x="9499320" y="1874974"/>
            <a:ext cx="657224" cy="328612"/>
            <a:chOff x="4986338" y="2328863"/>
            <a:chExt cx="657224" cy="328612"/>
          </a:xfr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2" name="Rectangle 81"/>
            <p:cNvSpPr/>
            <p:nvPr/>
          </p:nvSpPr>
          <p:spPr>
            <a:xfrm>
              <a:off x="4986338" y="2328863"/>
              <a:ext cx="328612" cy="328612"/>
            </a:xfrm>
            <a:prstGeom prst="rect">
              <a:avLst/>
            </a:prstGeom>
            <a:grp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83" name="Rectangle 82"/>
            <p:cNvSpPr/>
            <p:nvPr/>
          </p:nvSpPr>
          <p:spPr>
            <a:xfrm>
              <a:off x="5314950" y="2328863"/>
              <a:ext cx="328612" cy="328612"/>
            </a:xfrm>
            <a:prstGeom prst="rect">
              <a:avLst/>
            </a:prstGeom>
            <a:grp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7333004" y="3421896"/>
            <a:ext cx="657224" cy="328612"/>
            <a:chOff x="4986338" y="2328863"/>
            <a:chExt cx="657224" cy="32861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6" name="Rectangle 15"/>
            <p:cNvSpPr/>
            <p:nvPr/>
          </p:nvSpPr>
          <p:spPr>
            <a:xfrm>
              <a:off x="4986338" y="2328863"/>
              <a:ext cx="328612" cy="328612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314950" y="2328863"/>
              <a:ext cx="328612" cy="328612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9593152" y="2618019"/>
            <a:ext cx="657224" cy="328612"/>
            <a:chOff x="4986338" y="2328863"/>
            <a:chExt cx="657224" cy="328612"/>
          </a:xfr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9" name="Rectangle 88"/>
            <p:cNvSpPr/>
            <p:nvPr/>
          </p:nvSpPr>
          <p:spPr>
            <a:xfrm>
              <a:off x="4986338" y="2328863"/>
              <a:ext cx="328612" cy="328612"/>
            </a:xfrm>
            <a:prstGeom prst="rect">
              <a:avLst/>
            </a:prstGeom>
            <a:grp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5314950" y="2328863"/>
              <a:ext cx="328612" cy="328612"/>
            </a:xfrm>
            <a:prstGeom prst="rect">
              <a:avLst/>
            </a:prstGeom>
            <a:grp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72" name="Right Arrow 71"/>
          <p:cNvSpPr/>
          <p:nvPr/>
        </p:nvSpPr>
        <p:spPr>
          <a:xfrm rot="9043931">
            <a:off x="8460823" y="3907245"/>
            <a:ext cx="1796709" cy="227633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7" name="Title 7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8" name="Content Placeholder 7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A </a:t>
            </a:r>
            <a:r>
              <a:rPr lang="sv-SE" dirty="0" err="1" smtClean="0"/>
              <a:t>Sorted</a:t>
            </a:r>
            <a:r>
              <a:rPr lang="sv-SE" dirty="0" smtClean="0"/>
              <a:t> Set</a:t>
            </a:r>
          </a:p>
          <a:p>
            <a:r>
              <a:rPr lang="sv-SE" dirty="0" smtClean="0"/>
              <a:t>is </a:t>
            </a:r>
            <a:r>
              <a:rPr lang="sv-SE" dirty="0" err="1"/>
              <a:t>I</a:t>
            </a:r>
            <a:r>
              <a:rPr lang="sv-SE" dirty="0" err="1" smtClean="0"/>
              <a:t>mmutable</a:t>
            </a:r>
            <a:r>
              <a:rPr lang="sv-SE" dirty="0" smtClean="0"/>
              <a:t> </a:t>
            </a:r>
            <a:r>
              <a:rPr lang="sv-SE" dirty="0" err="1"/>
              <a:t>S</a:t>
            </a:r>
            <a:r>
              <a:rPr lang="sv-SE" dirty="0" err="1" smtClean="0"/>
              <a:t>tructure</a:t>
            </a:r>
            <a:endParaRPr lang="sv-SE" dirty="0" smtClean="0"/>
          </a:p>
          <a:p>
            <a:r>
              <a:rPr lang="sv-SE" dirty="0" smtClean="0"/>
              <a:t>Mutation is </a:t>
            </a:r>
            <a:r>
              <a:rPr lang="sv-SE" dirty="0" err="1" smtClean="0"/>
              <a:t>path</a:t>
            </a:r>
            <a:r>
              <a:rPr lang="sv-SE" dirty="0" smtClean="0"/>
              <a:t> </a:t>
            </a:r>
            <a:r>
              <a:rPr lang="sv-SE" dirty="0" err="1" smtClean="0"/>
              <a:t>copying</a:t>
            </a:r>
            <a:endParaRPr lang="en-GB" dirty="0"/>
          </a:p>
        </p:txBody>
      </p:sp>
      <p:sp>
        <p:nvSpPr>
          <p:cNvPr id="4" name="Oval 3"/>
          <p:cNvSpPr/>
          <p:nvPr/>
        </p:nvSpPr>
        <p:spPr>
          <a:xfrm>
            <a:off x="8740061" y="4211895"/>
            <a:ext cx="557213" cy="557213"/>
          </a:xfrm>
          <a:prstGeom prst="ellipse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7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8282769" y="1869465"/>
            <a:ext cx="657224" cy="328612"/>
            <a:chOff x="4986338" y="2328863"/>
            <a:chExt cx="657224" cy="32861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" name="Rectangle 5"/>
            <p:cNvSpPr/>
            <p:nvPr/>
          </p:nvSpPr>
          <p:spPr>
            <a:xfrm>
              <a:off x="4986338" y="2328863"/>
              <a:ext cx="328612" cy="328612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314950" y="2328863"/>
              <a:ext cx="328612" cy="328612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8" name="Right Arrow 7"/>
          <p:cNvSpPr/>
          <p:nvPr/>
        </p:nvSpPr>
        <p:spPr>
          <a:xfrm rot="5400000">
            <a:off x="8265198" y="1400615"/>
            <a:ext cx="721233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 rot="9672574">
            <a:off x="7891794" y="3015685"/>
            <a:ext cx="1915204" cy="235756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0" name="Group 9"/>
          <p:cNvGrpSpPr/>
          <p:nvPr/>
        </p:nvGrpSpPr>
        <p:grpSpPr>
          <a:xfrm>
            <a:off x="8760186" y="2612513"/>
            <a:ext cx="657224" cy="328612"/>
            <a:chOff x="4986338" y="2328863"/>
            <a:chExt cx="657224" cy="32861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1" name="Rectangle 10"/>
            <p:cNvSpPr/>
            <p:nvPr/>
          </p:nvSpPr>
          <p:spPr>
            <a:xfrm>
              <a:off x="4986338" y="2328863"/>
              <a:ext cx="328612" cy="328612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314950" y="2328863"/>
              <a:ext cx="328612" cy="328612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13" name="Right Arrow 12"/>
          <p:cNvSpPr/>
          <p:nvPr/>
        </p:nvSpPr>
        <p:spPr>
          <a:xfrm rot="3924814">
            <a:off x="8567490" y="2231354"/>
            <a:ext cx="721233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940097" y="4208443"/>
            <a:ext cx="557213" cy="557213"/>
          </a:xfrm>
          <a:prstGeom prst="ellips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1</a:t>
            </a:r>
            <a:endParaRPr lang="en-US" sz="2400" dirty="0"/>
          </a:p>
        </p:txBody>
      </p:sp>
      <p:sp>
        <p:nvSpPr>
          <p:cNvPr id="18" name="Oval 17"/>
          <p:cNvSpPr/>
          <p:nvPr/>
        </p:nvSpPr>
        <p:spPr>
          <a:xfrm>
            <a:off x="7537597" y="4208444"/>
            <a:ext cx="557213" cy="557213"/>
          </a:xfrm>
          <a:prstGeom prst="ellips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3</a:t>
            </a:r>
          </a:p>
        </p:txBody>
      </p:sp>
      <p:sp>
        <p:nvSpPr>
          <p:cNvPr id="20" name="Right Arrow 19"/>
          <p:cNvSpPr/>
          <p:nvPr/>
        </p:nvSpPr>
        <p:spPr>
          <a:xfrm rot="5400000">
            <a:off x="7475991" y="3874530"/>
            <a:ext cx="721233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5" name="Right Arrow 24"/>
          <p:cNvSpPr/>
          <p:nvPr/>
        </p:nvSpPr>
        <p:spPr>
          <a:xfrm rot="6600000">
            <a:off x="7003298" y="3835377"/>
            <a:ext cx="721233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26" name="Group 25"/>
          <p:cNvGrpSpPr/>
          <p:nvPr/>
        </p:nvGrpSpPr>
        <p:grpSpPr>
          <a:xfrm>
            <a:off x="7762593" y="2602105"/>
            <a:ext cx="657224" cy="328612"/>
            <a:chOff x="4986338" y="2328863"/>
            <a:chExt cx="657224" cy="32861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7" name="Rectangle 26"/>
            <p:cNvSpPr/>
            <p:nvPr/>
          </p:nvSpPr>
          <p:spPr>
            <a:xfrm>
              <a:off x="4986338" y="2328863"/>
              <a:ext cx="328612" cy="328612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5314950" y="2328863"/>
              <a:ext cx="328612" cy="328612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31" name="Right Arrow 30"/>
          <p:cNvSpPr/>
          <p:nvPr/>
        </p:nvSpPr>
        <p:spPr>
          <a:xfrm rot="4440896">
            <a:off x="9860385" y="3072551"/>
            <a:ext cx="721233" cy="227457"/>
          </a:xfrm>
          <a:prstGeom prst="rightArrow">
            <a:avLst/>
          </a:prstGeom>
          <a:solidFill>
            <a:schemeClr val="accent2"/>
          </a:solidFill>
          <a:ln w="28575">
            <a:solidFill>
              <a:schemeClr val="accent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ight Arrow 31"/>
          <p:cNvSpPr/>
          <p:nvPr/>
        </p:nvSpPr>
        <p:spPr>
          <a:xfrm rot="8499232">
            <a:off x="9146480" y="2289080"/>
            <a:ext cx="979944" cy="227633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34" name="Group 33"/>
          <p:cNvGrpSpPr/>
          <p:nvPr/>
        </p:nvGrpSpPr>
        <p:grpSpPr>
          <a:xfrm>
            <a:off x="8184552" y="3424455"/>
            <a:ext cx="657224" cy="328612"/>
            <a:chOff x="4986338" y="2328863"/>
            <a:chExt cx="657224" cy="32861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5" name="Rectangle 34"/>
            <p:cNvSpPr/>
            <p:nvPr/>
          </p:nvSpPr>
          <p:spPr>
            <a:xfrm>
              <a:off x="4986338" y="2328863"/>
              <a:ext cx="328612" cy="328612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5314950" y="2328863"/>
              <a:ext cx="328612" cy="328612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37" name="Right Arrow 36"/>
          <p:cNvSpPr/>
          <p:nvPr/>
        </p:nvSpPr>
        <p:spPr>
          <a:xfrm rot="6600000">
            <a:off x="7462593" y="3001210"/>
            <a:ext cx="721233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8" name="Right Arrow 37"/>
          <p:cNvSpPr/>
          <p:nvPr/>
        </p:nvSpPr>
        <p:spPr>
          <a:xfrm rot="4200000">
            <a:off x="8456946" y="3850239"/>
            <a:ext cx="721233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42" name="Group 41"/>
          <p:cNvGrpSpPr>
            <a:grpSpLocks/>
          </p:cNvGrpSpPr>
          <p:nvPr/>
        </p:nvGrpSpPr>
        <p:grpSpPr bwMode="auto">
          <a:xfrm>
            <a:off x="3029337" y="4065214"/>
            <a:ext cx="2971633" cy="2266772"/>
            <a:chOff x="2452126" y="4924425"/>
            <a:chExt cx="2632361" cy="148479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3" name="Rectangle 42"/>
            <p:cNvSpPr/>
            <p:nvPr/>
          </p:nvSpPr>
          <p:spPr>
            <a:xfrm>
              <a:off x="3164990" y="5200740"/>
              <a:ext cx="1198693" cy="4382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Immutable</a:t>
              </a: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2452126" y="5970930"/>
              <a:ext cx="1200280" cy="4382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something </a:t>
              </a:r>
              <a:r>
                <a:rPr lang="en-US" dirty="0">
                  <a:solidFill>
                    <a:schemeClr val="bg1">
                      <a:lumMod val="85000"/>
                    </a:schemeClr>
                  </a:solidFill>
                </a:rPr>
                <a:t>good</a:t>
              </a: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3884207" y="5970930"/>
              <a:ext cx="1200280" cy="4382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small</a:t>
              </a: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chemeClr val="bg1">
                      <a:lumMod val="85000"/>
                    </a:schemeClr>
                  </a:solidFill>
                </a:rPr>
                <a:t>null</a:t>
              </a:r>
            </a:p>
          </p:txBody>
        </p:sp>
        <p:cxnSp>
          <p:nvCxnSpPr>
            <p:cNvPr id="46" name="Straight Arrow Connector 45"/>
            <p:cNvCxnSpPr>
              <a:stCxn id="43" idx="2"/>
              <a:endCxn id="44" idx="0"/>
            </p:cNvCxnSpPr>
            <p:nvPr/>
          </p:nvCxnSpPr>
          <p:spPr>
            <a:xfrm flipH="1">
              <a:off x="3052266" y="5639033"/>
              <a:ext cx="711277" cy="33189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stCxn id="43" idx="2"/>
              <a:endCxn id="45" idx="0"/>
            </p:cNvCxnSpPr>
            <p:nvPr/>
          </p:nvCxnSpPr>
          <p:spPr>
            <a:xfrm>
              <a:off x="3763543" y="5639033"/>
              <a:ext cx="720803" cy="33189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endCxn id="43" idx="0"/>
            </p:cNvCxnSpPr>
            <p:nvPr/>
          </p:nvCxnSpPr>
          <p:spPr>
            <a:xfrm>
              <a:off x="3763543" y="4924425"/>
              <a:ext cx="0" cy="27631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>
            <a:grpSpLocks/>
          </p:cNvGrpSpPr>
          <p:nvPr/>
        </p:nvGrpSpPr>
        <p:grpSpPr bwMode="auto">
          <a:xfrm>
            <a:off x="1425228" y="4065214"/>
            <a:ext cx="4575742" cy="2266772"/>
            <a:chOff x="4276904" y="897334"/>
            <a:chExt cx="4052449" cy="148479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0" name="Rectangle 49"/>
            <p:cNvSpPr/>
            <p:nvPr/>
          </p:nvSpPr>
          <p:spPr>
            <a:xfrm>
              <a:off x="6408686" y="1173649"/>
              <a:ext cx="1200020" cy="4382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Immutable</a:t>
              </a: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5697563" y="1943839"/>
              <a:ext cx="1200020" cy="4382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something </a:t>
              </a:r>
              <a:r>
                <a:rPr lang="en-US" dirty="0">
                  <a:solidFill>
                    <a:schemeClr val="bg1">
                      <a:lumMod val="85000"/>
                    </a:schemeClr>
                  </a:solidFill>
                </a:rPr>
                <a:t>good</a:t>
              </a: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7129333" y="1943839"/>
              <a:ext cx="1200020" cy="4382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small</a:t>
              </a: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chemeClr val="bg1">
                      <a:lumMod val="85000"/>
                    </a:schemeClr>
                  </a:solidFill>
                </a:rPr>
                <a:t>null</a:t>
              </a:r>
            </a:p>
          </p:txBody>
        </p:sp>
        <p:cxnSp>
          <p:nvCxnSpPr>
            <p:cNvPr id="53" name="Straight Arrow Connector 52"/>
            <p:cNvCxnSpPr>
              <a:stCxn id="50" idx="2"/>
              <a:endCxn id="51" idx="0"/>
            </p:cNvCxnSpPr>
            <p:nvPr/>
          </p:nvCxnSpPr>
          <p:spPr>
            <a:xfrm flipH="1">
              <a:off x="6297573" y="1611942"/>
              <a:ext cx="711123" cy="33189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>
              <a:stCxn id="50" idx="2"/>
              <a:endCxn id="52" idx="0"/>
            </p:cNvCxnSpPr>
            <p:nvPr/>
          </p:nvCxnSpPr>
          <p:spPr>
            <a:xfrm>
              <a:off x="7008696" y="1611942"/>
              <a:ext cx="720647" cy="33189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>
              <a:endCxn id="50" idx="0"/>
            </p:cNvCxnSpPr>
            <p:nvPr/>
          </p:nvCxnSpPr>
          <p:spPr>
            <a:xfrm>
              <a:off x="7008696" y="897334"/>
              <a:ext cx="0" cy="27631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Rectangle 55"/>
            <p:cNvSpPr/>
            <p:nvPr/>
          </p:nvSpPr>
          <p:spPr>
            <a:xfrm>
              <a:off x="4276904" y="1943839"/>
              <a:ext cx="1200020" cy="438293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small</a:t>
              </a: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chemeClr val="bg1">
                      <a:lumMod val="85000"/>
                    </a:schemeClr>
                  </a:solidFill>
                </a:rPr>
                <a:t>1</a:t>
              </a:r>
            </a:p>
          </p:txBody>
        </p:sp>
      </p:grpSp>
      <p:grpSp>
        <p:nvGrpSpPr>
          <p:cNvPr id="57" name="Group 56"/>
          <p:cNvGrpSpPr>
            <a:grpSpLocks/>
          </p:cNvGrpSpPr>
          <p:nvPr/>
        </p:nvGrpSpPr>
        <p:grpSpPr bwMode="auto">
          <a:xfrm>
            <a:off x="1425228" y="4065214"/>
            <a:ext cx="4575742" cy="2266772"/>
            <a:chOff x="7868004" y="-21648"/>
            <a:chExt cx="4052449" cy="148479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8" name="Rectangle 57"/>
            <p:cNvSpPr/>
            <p:nvPr/>
          </p:nvSpPr>
          <p:spPr>
            <a:xfrm>
              <a:off x="9999786" y="254667"/>
              <a:ext cx="1200020" cy="4382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Immutable</a:t>
              </a: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9288663" y="1024857"/>
              <a:ext cx="1200020" cy="4382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something </a:t>
              </a:r>
              <a:r>
                <a:rPr lang="en-US" dirty="0">
                  <a:solidFill>
                    <a:schemeClr val="bg1">
                      <a:lumMod val="85000"/>
                    </a:schemeClr>
                  </a:solidFill>
                </a:rPr>
                <a:t>good</a:t>
              </a: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0720433" y="1024857"/>
              <a:ext cx="1200020" cy="4382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small</a:t>
              </a: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chemeClr val="bg1">
                      <a:lumMod val="85000"/>
                    </a:schemeClr>
                  </a:solidFill>
                </a:rPr>
                <a:t>null</a:t>
              </a:r>
            </a:p>
          </p:txBody>
        </p:sp>
        <p:cxnSp>
          <p:nvCxnSpPr>
            <p:cNvPr id="61" name="Straight Arrow Connector 60"/>
            <p:cNvCxnSpPr>
              <a:stCxn id="58" idx="2"/>
              <a:endCxn id="59" idx="0"/>
            </p:cNvCxnSpPr>
            <p:nvPr/>
          </p:nvCxnSpPr>
          <p:spPr>
            <a:xfrm flipH="1">
              <a:off x="9888673" y="692960"/>
              <a:ext cx="711123" cy="33189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>
              <a:stCxn id="58" idx="2"/>
              <a:endCxn id="60" idx="0"/>
            </p:cNvCxnSpPr>
            <p:nvPr/>
          </p:nvCxnSpPr>
          <p:spPr>
            <a:xfrm>
              <a:off x="10599796" y="692960"/>
              <a:ext cx="720647" cy="33189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>
              <a:endCxn id="58" idx="0"/>
            </p:cNvCxnSpPr>
            <p:nvPr/>
          </p:nvCxnSpPr>
          <p:spPr>
            <a:xfrm>
              <a:off x="10599796" y="-21648"/>
              <a:ext cx="0" cy="27631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Rectangle 63"/>
            <p:cNvSpPr/>
            <p:nvPr/>
          </p:nvSpPr>
          <p:spPr>
            <a:xfrm>
              <a:off x="8533095" y="254667"/>
              <a:ext cx="1200020" cy="438293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Immutable</a:t>
              </a: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7868004" y="1024857"/>
              <a:ext cx="1200020" cy="438293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small</a:t>
              </a: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chemeClr val="bg1">
                      <a:lumMod val="85000"/>
                    </a:schemeClr>
                  </a:solidFill>
                </a:rPr>
                <a:t>1</a:t>
              </a:r>
            </a:p>
          </p:txBody>
        </p:sp>
        <p:cxnSp>
          <p:nvCxnSpPr>
            <p:cNvPr id="66" name="Straight Arrow Connector 65"/>
            <p:cNvCxnSpPr>
              <a:stCxn id="64" idx="2"/>
              <a:endCxn id="59" idx="0"/>
            </p:cNvCxnSpPr>
            <p:nvPr/>
          </p:nvCxnSpPr>
          <p:spPr>
            <a:xfrm>
              <a:off x="9133105" y="692960"/>
              <a:ext cx="755568" cy="33189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>
              <a:stCxn id="64" idx="2"/>
              <a:endCxn id="65" idx="0"/>
            </p:cNvCxnSpPr>
            <p:nvPr/>
          </p:nvCxnSpPr>
          <p:spPr>
            <a:xfrm flipH="1">
              <a:off x="8468014" y="692960"/>
              <a:ext cx="665091" cy="33189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>
              <a:endCxn id="64" idx="0"/>
            </p:cNvCxnSpPr>
            <p:nvPr/>
          </p:nvCxnSpPr>
          <p:spPr>
            <a:xfrm>
              <a:off x="9133105" y="-21648"/>
              <a:ext cx="0" cy="27631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3" name="Right Arrow 72"/>
          <p:cNvSpPr/>
          <p:nvPr/>
        </p:nvSpPr>
        <p:spPr>
          <a:xfrm rot="4200000">
            <a:off x="8034990" y="3001210"/>
            <a:ext cx="721233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ight Arrow 73"/>
          <p:cNvSpPr/>
          <p:nvPr/>
        </p:nvSpPr>
        <p:spPr>
          <a:xfrm rot="6953508">
            <a:off x="7890014" y="2241509"/>
            <a:ext cx="721233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12870181" y="3021830"/>
            <a:ext cx="45719" cy="37519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Rectangle 75"/>
          <p:cNvSpPr/>
          <p:nvPr/>
        </p:nvSpPr>
        <p:spPr>
          <a:xfrm>
            <a:off x="210275" y="4030579"/>
            <a:ext cx="5935579" cy="5486400"/>
          </a:xfrm>
          <a:prstGeom prst="rect">
            <a:avLst/>
          </a:prstGeom>
          <a:solidFill>
            <a:schemeClr val="bg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9" name="Oval 78"/>
          <p:cNvSpPr/>
          <p:nvPr/>
        </p:nvSpPr>
        <p:spPr>
          <a:xfrm>
            <a:off x="8992748" y="3406754"/>
            <a:ext cx="557213" cy="557213"/>
          </a:xfrm>
          <a:prstGeom prst="ellips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9</a:t>
            </a:r>
          </a:p>
        </p:txBody>
      </p:sp>
      <p:sp>
        <p:nvSpPr>
          <p:cNvPr id="80" name="Right Arrow 79"/>
          <p:cNvSpPr/>
          <p:nvPr/>
        </p:nvSpPr>
        <p:spPr>
          <a:xfrm rot="5400000">
            <a:off x="8006739" y="3887565"/>
            <a:ext cx="721233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9" name="Right Arrow 28"/>
          <p:cNvSpPr/>
          <p:nvPr/>
        </p:nvSpPr>
        <p:spPr>
          <a:xfrm rot="4200000">
            <a:off x="8696032" y="3094295"/>
            <a:ext cx="721233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ight Arrow 83"/>
          <p:cNvSpPr/>
          <p:nvPr/>
        </p:nvSpPr>
        <p:spPr>
          <a:xfrm rot="5400000">
            <a:off x="9481749" y="1406124"/>
            <a:ext cx="721233" cy="227457"/>
          </a:xfrm>
          <a:prstGeom prst="rightArrow">
            <a:avLst/>
          </a:prstGeom>
          <a:solidFill>
            <a:schemeClr val="accent2"/>
          </a:solidFill>
          <a:ln w="28575">
            <a:solidFill>
              <a:schemeClr val="accent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ight Arrow 92"/>
          <p:cNvSpPr/>
          <p:nvPr/>
        </p:nvSpPr>
        <p:spPr>
          <a:xfrm rot="3812545">
            <a:off x="9431275" y="2246571"/>
            <a:ext cx="721233" cy="227457"/>
          </a:xfrm>
          <a:prstGeom prst="rightArrow">
            <a:avLst/>
          </a:prstGeom>
          <a:solidFill>
            <a:schemeClr val="accent2"/>
          </a:solidFill>
          <a:ln w="28575">
            <a:solidFill>
              <a:schemeClr val="accent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9872429" y="4208443"/>
            <a:ext cx="557213" cy="557213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accent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8</a:t>
            </a:r>
          </a:p>
        </p:txBody>
      </p:sp>
      <p:sp>
        <p:nvSpPr>
          <p:cNvPr id="30" name="Right Arrow 29"/>
          <p:cNvSpPr/>
          <p:nvPr/>
        </p:nvSpPr>
        <p:spPr>
          <a:xfrm rot="6600000">
            <a:off x="10002187" y="3907332"/>
            <a:ext cx="721233" cy="227457"/>
          </a:xfrm>
          <a:prstGeom prst="rightArrow">
            <a:avLst/>
          </a:prstGeom>
          <a:solidFill>
            <a:schemeClr val="accent2"/>
          </a:solidFill>
          <a:ln w="28575">
            <a:solidFill>
              <a:schemeClr val="accent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508612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animBg="1"/>
      <p:bldP spid="9" grpId="0" animBg="1"/>
      <p:bldP spid="31" grpId="0" animBg="1"/>
      <p:bldP spid="32" grpId="0" animBg="1"/>
      <p:bldP spid="84" grpId="0" animBg="1"/>
      <p:bldP spid="93" grpId="0" animBg="1"/>
      <p:bldP spid="3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roup 84"/>
          <p:cNvGrpSpPr/>
          <p:nvPr/>
        </p:nvGrpSpPr>
        <p:grpSpPr>
          <a:xfrm>
            <a:off x="10012362" y="3413404"/>
            <a:ext cx="657224" cy="328612"/>
            <a:chOff x="4986338" y="2328863"/>
            <a:chExt cx="657224" cy="328612"/>
          </a:xfr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6" name="Rectangle 85"/>
            <p:cNvSpPr/>
            <p:nvPr/>
          </p:nvSpPr>
          <p:spPr>
            <a:xfrm>
              <a:off x="4986338" y="2328863"/>
              <a:ext cx="328612" cy="328612"/>
            </a:xfrm>
            <a:prstGeom prst="rect">
              <a:avLst/>
            </a:prstGeom>
            <a:grp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87" name="Rectangle 86"/>
            <p:cNvSpPr/>
            <p:nvPr/>
          </p:nvSpPr>
          <p:spPr>
            <a:xfrm>
              <a:off x="5314950" y="2328863"/>
              <a:ext cx="328612" cy="328612"/>
            </a:xfrm>
            <a:prstGeom prst="rect">
              <a:avLst/>
            </a:prstGeom>
            <a:grp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24" name="Oval 23"/>
          <p:cNvSpPr/>
          <p:nvPr/>
        </p:nvSpPr>
        <p:spPr>
          <a:xfrm>
            <a:off x="8132904" y="4208443"/>
            <a:ext cx="557213" cy="557213"/>
          </a:xfrm>
          <a:prstGeom prst="ellips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4</a:t>
            </a:r>
          </a:p>
        </p:txBody>
      </p:sp>
      <p:grpSp>
        <p:nvGrpSpPr>
          <p:cNvPr id="81" name="Group 80"/>
          <p:cNvGrpSpPr/>
          <p:nvPr/>
        </p:nvGrpSpPr>
        <p:grpSpPr>
          <a:xfrm>
            <a:off x="9499320" y="1874974"/>
            <a:ext cx="657224" cy="328612"/>
            <a:chOff x="4986338" y="2328863"/>
            <a:chExt cx="657224" cy="328612"/>
          </a:xfr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2" name="Rectangle 81"/>
            <p:cNvSpPr/>
            <p:nvPr/>
          </p:nvSpPr>
          <p:spPr>
            <a:xfrm>
              <a:off x="4986338" y="2328863"/>
              <a:ext cx="328612" cy="328612"/>
            </a:xfrm>
            <a:prstGeom prst="rect">
              <a:avLst/>
            </a:prstGeom>
            <a:grp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83" name="Rectangle 82"/>
            <p:cNvSpPr/>
            <p:nvPr/>
          </p:nvSpPr>
          <p:spPr>
            <a:xfrm>
              <a:off x="5314950" y="2328863"/>
              <a:ext cx="328612" cy="328612"/>
            </a:xfrm>
            <a:prstGeom prst="rect">
              <a:avLst/>
            </a:prstGeom>
            <a:grp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7333004" y="3421896"/>
            <a:ext cx="657224" cy="328612"/>
            <a:chOff x="4986338" y="2328863"/>
            <a:chExt cx="657224" cy="32861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6" name="Rectangle 15"/>
            <p:cNvSpPr/>
            <p:nvPr/>
          </p:nvSpPr>
          <p:spPr>
            <a:xfrm>
              <a:off x="4986338" y="2328863"/>
              <a:ext cx="328612" cy="328612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314950" y="2328863"/>
              <a:ext cx="328612" cy="328612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9593152" y="2618019"/>
            <a:ext cx="657224" cy="328612"/>
            <a:chOff x="4986338" y="2328863"/>
            <a:chExt cx="657224" cy="328612"/>
          </a:xfr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9" name="Rectangle 88"/>
            <p:cNvSpPr/>
            <p:nvPr/>
          </p:nvSpPr>
          <p:spPr>
            <a:xfrm>
              <a:off x="4986338" y="2328863"/>
              <a:ext cx="328612" cy="328612"/>
            </a:xfrm>
            <a:prstGeom prst="rect">
              <a:avLst/>
            </a:prstGeom>
            <a:grp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5314950" y="2328863"/>
              <a:ext cx="328612" cy="328612"/>
            </a:xfrm>
            <a:prstGeom prst="rect">
              <a:avLst/>
            </a:prstGeom>
            <a:grp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72" name="Right Arrow 71"/>
          <p:cNvSpPr/>
          <p:nvPr/>
        </p:nvSpPr>
        <p:spPr>
          <a:xfrm rot="9043931">
            <a:off x="8460823" y="3907245"/>
            <a:ext cx="1796709" cy="227633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7" name="Title 7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8" name="Content Placeholder 7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A </a:t>
            </a:r>
            <a:r>
              <a:rPr lang="sv-SE" dirty="0" err="1" smtClean="0"/>
              <a:t>Sorted</a:t>
            </a:r>
            <a:r>
              <a:rPr lang="sv-SE" dirty="0" smtClean="0"/>
              <a:t> Set</a:t>
            </a:r>
          </a:p>
          <a:p>
            <a:r>
              <a:rPr lang="sv-SE" dirty="0" smtClean="0"/>
              <a:t>is </a:t>
            </a:r>
            <a:r>
              <a:rPr lang="sv-SE" dirty="0" err="1"/>
              <a:t>I</a:t>
            </a:r>
            <a:r>
              <a:rPr lang="sv-SE" dirty="0" err="1" smtClean="0"/>
              <a:t>mmutable</a:t>
            </a:r>
            <a:r>
              <a:rPr lang="sv-SE" dirty="0" smtClean="0"/>
              <a:t> </a:t>
            </a:r>
            <a:r>
              <a:rPr lang="sv-SE" dirty="0" err="1"/>
              <a:t>S</a:t>
            </a:r>
            <a:r>
              <a:rPr lang="sv-SE" dirty="0" err="1" smtClean="0"/>
              <a:t>tructure</a:t>
            </a:r>
            <a:endParaRPr lang="sv-SE" dirty="0" smtClean="0"/>
          </a:p>
          <a:p>
            <a:r>
              <a:rPr lang="sv-SE" dirty="0" smtClean="0"/>
              <a:t>Mutation is </a:t>
            </a:r>
            <a:r>
              <a:rPr lang="sv-SE" dirty="0" err="1" smtClean="0"/>
              <a:t>path</a:t>
            </a:r>
            <a:r>
              <a:rPr lang="sv-SE" dirty="0" smtClean="0"/>
              <a:t> </a:t>
            </a:r>
            <a:r>
              <a:rPr lang="sv-SE" dirty="0" err="1" smtClean="0"/>
              <a:t>copying</a:t>
            </a:r>
            <a:endParaRPr lang="en-GB" dirty="0"/>
          </a:p>
        </p:txBody>
      </p:sp>
      <p:sp>
        <p:nvSpPr>
          <p:cNvPr id="4" name="Oval 3"/>
          <p:cNvSpPr/>
          <p:nvPr/>
        </p:nvSpPr>
        <p:spPr>
          <a:xfrm>
            <a:off x="8740061" y="4211895"/>
            <a:ext cx="557213" cy="557213"/>
          </a:xfrm>
          <a:prstGeom prst="ellipse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7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8282769" y="1869465"/>
            <a:ext cx="657224" cy="328612"/>
            <a:chOff x="4986338" y="2328863"/>
            <a:chExt cx="657224" cy="328612"/>
          </a:xfrm>
          <a:solidFill>
            <a:schemeClr val="bg2">
              <a:lumMod val="9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" name="Rectangle 5"/>
            <p:cNvSpPr/>
            <p:nvPr/>
          </p:nvSpPr>
          <p:spPr>
            <a:xfrm>
              <a:off x="4986338" y="2328863"/>
              <a:ext cx="328612" cy="328612"/>
            </a:xfrm>
            <a:prstGeom prst="rect">
              <a:avLst/>
            </a:prstGeom>
            <a:grpFill/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314950" y="2328863"/>
              <a:ext cx="328612" cy="328612"/>
            </a:xfrm>
            <a:prstGeom prst="rect">
              <a:avLst/>
            </a:prstGeom>
            <a:grpFill/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8" name="Right Arrow 7"/>
          <p:cNvSpPr/>
          <p:nvPr/>
        </p:nvSpPr>
        <p:spPr>
          <a:xfrm rot="5400000">
            <a:off x="8265198" y="1400615"/>
            <a:ext cx="721233" cy="227457"/>
          </a:xfrm>
          <a:prstGeom prst="rightArrow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 rot="9672574">
            <a:off x="7891794" y="3015685"/>
            <a:ext cx="1915204" cy="235756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0" name="Group 9"/>
          <p:cNvGrpSpPr/>
          <p:nvPr/>
        </p:nvGrpSpPr>
        <p:grpSpPr>
          <a:xfrm>
            <a:off x="8760186" y="2612513"/>
            <a:ext cx="657224" cy="328612"/>
            <a:chOff x="4986338" y="2328863"/>
            <a:chExt cx="657224" cy="32861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1" name="Rectangle 10"/>
            <p:cNvSpPr/>
            <p:nvPr/>
          </p:nvSpPr>
          <p:spPr>
            <a:xfrm>
              <a:off x="4986338" y="2328863"/>
              <a:ext cx="328612" cy="328612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314950" y="2328863"/>
              <a:ext cx="328612" cy="328612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13" name="Right Arrow 12"/>
          <p:cNvSpPr/>
          <p:nvPr/>
        </p:nvSpPr>
        <p:spPr>
          <a:xfrm rot="3924814">
            <a:off x="8567490" y="2231354"/>
            <a:ext cx="721233" cy="227457"/>
          </a:xfrm>
          <a:prstGeom prst="rightArrow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940097" y="4208443"/>
            <a:ext cx="557213" cy="557213"/>
          </a:xfrm>
          <a:prstGeom prst="ellips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1</a:t>
            </a:r>
            <a:endParaRPr lang="en-US" sz="2400" dirty="0"/>
          </a:p>
        </p:txBody>
      </p:sp>
      <p:sp>
        <p:nvSpPr>
          <p:cNvPr id="18" name="Oval 17"/>
          <p:cNvSpPr/>
          <p:nvPr/>
        </p:nvSpPr>
        <p:spPr>
          <a:xfrm>
            <a:off x="7537597" y="4208444"/>
            <a:ext cx="557213" cy="557213"/>
          </a:xfrm>
          <a:prstGeom prst="ellips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3</a:t>
            </a:r>
          </a:p>
        </p:txBody>
      </p:sp>
      <p:sp>
        <p:nvSpPr>
          <p:cNvPr id="20" name="Right Arrow 19"/>
          <p:cNvSpPr/>
          <p:nvPr/>
        </p:nvSpPr>
        <p:spPr>
          <a:xfrm rot="5400000">
            <a:off x="7475991" y="3874530"/>
            <a:ext cx="721233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5" name="Right Arrow 24"/>
          <p:cNvSpPr/>
          <p:nvPr/>
        </p:nvSpPr>
        <p:spPr>
          <a:xfrm rot="6600000">
            <a:off x="7003298" y="3835377"/>
            <a:ext cx="721233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26" name="Group 25"/>
          <p:cNvGrpSpPr/>
          <p:nvPr/>
        </p:nvGrpSpPr>
        <p:grpSpPr>
          <a:xfrm>
            <a:off x="7762593" y="2602105"/>
            <a:ext cx="657224" cy="328612"/>
            <a:chOff x="4986338" y="2328863"/>
            <a:chExt cx="657224" cy="328612"/>
          </a:xfrm>
          <a:solidFill>
            <a:schemeClr val="bg2">
              <a:lumMod val="9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7" name="Rectangle 26"/>
            <p:cNvSpPr/>
            <p:nvPr/>
          </p:nvSpPr>
          <p:spPr>
            <a:xfrm>
              <a:off x="4986338" y="2328863"/>
              <a:ext cx="328612" cy="328612"/>
            </a:xfrm>
            <a:prstGeom prst="rect">
              <a:avLst/>
            </a:prstGeom>
            <a:grpFill/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5314950" y="2328863"/>
              <a:ext cx="328612" cy="328612"/>
            </a:xfrm>
            <a:prstGeom prst="rect">
              <a:avLst/>
            </a:prstGeom>
            <a:grpFill/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31" name="Right Arrow 30"/>
          <p:cNvSpPr/>
          <p:nvPr/>
        </p:nvSpPr>
        <p:spPr>
          <a:xfrm rot="4440896">
            <a:off x="9860385" y="3072551"/>
            <a:ext cx="721233" cy="227457"/>
          </a:xfrm>
          <a:prstGeom prst="rightArrow">
            <a:avLst/>
          </a:prstGeom>
          <a:solidFill>
            <a:schemeClr val="accent2"/>
          </a:solidFill>
          <a:ln w="28575">
            <a:solidFill>
              <a:schemeClr val="accent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ight Arrow 31"/>
          <p:cNvSpPr/>
          <p:nvPr/>
        </p:nvSpPr>
        <p:spPr>
          <a:xfrm rot="8499232">
            <a:off x="9146480" y="2289080"/>
            <a:ext cx="979944" cy="227633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34" name="Group 33"/>
          <p:cNvGrpSpPr/>
          <p:nvPr/>
        </p:nvGrpSpPr>
        <p:grpSpPr>
          <a:xfrm>
            <a:off x="8184552" y="3424455"/>
            <a:ext cx="657224" cy="328612"/>
            <a:chOff x="4986338" y="2328863"/>
            <a:chExt cx="657224" cy="328612"/>
          </a:xfrm>
          <a:solidFill>
            <a:schemeClr val="bg2">
              <a:lumMod val="9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5" name="Rectangle 34"/>
            <p:cNvSpPr/>
            <p:nvPr/>
          </p:nvSpPr>
          <p:spPr>
            <a:xfrm>
              <a:off x="4986338" y="2328863"/>
              <a:ext cx="328612" cy="328612"/>
            </a:xfrm>
            <a:prstGeom prst="rect">
              <a:avLst/>
            </a:prstGeom>
            <a:grpFill/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5314950" y="2328863"/>
              <a:ext cx="328612" cy="328612"/>
            </a:xfrm>
            <a:prstGeom prst="rect">
              <a:avLst/>
            </a:prstGeom>
            <a:grpFill/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37" name="Right Arrow 36"/>
          <p:cNvSpPr/>
          <p:nvPr/>
        </p:nvSpPr>
        <p:spPr>
          <a:xfrm rot="6600000">
            <a:off x="7462593" y="3001210"/>
            <a:ext cx="721233" cy="227457"/>
          </a:xfrm>
          <a:prstGeom prst="rightArrow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8" name="Right Arrow 37"/>
          <p:cNvSpPr/>
          <p:nvPr/>
        </p:nvSpPr>
        <p:spPr>
          <a:xfrm rot="4200000">
            <a:off x="8456946" y="3850239"/>
            <a:ext cx="721233" cy="227457"/>
          </a:xfrm>
          <a:prstGeom prst="rightArrow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42" name="Group 41"/>
          <p:cNvGrpSpPr>
            <a:grpSpLocks/>
          </p:cNvGrpSpPr>
          <p:nvPr/>
        </p:nvGrpSpPr>
        <p:grpSpPr bwMode="auto">
          <a:xfrm>
            <a:off x="3029337" y="4065214"/>
            <a:ext cx="2971633" cy="2266772"/>
            <a:chOff x="2452126" y="4924425"/>
            <a:chExt cx="2632361" cy="148479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3" name="Rectangle 42"/>
            <p:cNvSpPr/>
            <p:nvPr/>
          </p:nvSpPr>
          <p:spPr>
            <a:xfrm>
              <a:off x="3164990" y="5200740"/>
              <a:ext cx="1198693" cy="4382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Immutable</a:t>
              </a: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2452126" y="5970930"/>
              <a:ext cx="1200280" cy="4382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something </a:t>
              </a:r>
              <a:r>
                <a:rPr lang="en-US" dirty="0">
                  <a:solidFill>
                    <a:schemeClr val="bg1">
                      <a:lumMod val="85000"/>
                    </a:schemeClr>
                  </a:solidFill>
                </a:rPr>
                <a:t>good</a:t>
              </a: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3884207" y="5970930"/>
              <a:ext cx="1200280" cy="4382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small</a:t>
              </a: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chemeClr val="bg1">
                      <a:lumMod val="85000"/>
                    </a:schemeClr>
                  </a:solidFill>
                </a:rPr>
                <a:t>null</a:t>
              </a:r>
            </a:p>
          </p:txBody>
        </p:sp>
        <p:cxnSp>
          <p:nvCxnSpPr>
            <p:cNvPr id="46" name="Straight Arrow Connector 45"/>
            <p:cNvCxnSpPr>
              <a:stCxn id="43" idx="2"/>
              <a:endCxn id="44" idx="0"/>
            </p:cNvCxnSpPr>
            <p:nvPr/>
          </p:nvCxnSpPr>
          <p:spPr>
            <a:xfrm flipH="1">
              <a:off x="3052266" y="5639033"/>
              <a:ext cx="711277" cy="33189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stCxn id="43" idx="2"/>
              <a:endCxn id="45" idx="0"/>
            </p:cNvCxnSpPr>
            <p:nvPr/>
          </p:nvCxnSpPr>
          <p:spPr>
            <a:xfrm>
              <a:off x="3763543" y="5639033"/>
              <a:ext cx="720803" cy="33189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endCxn id="43" idx="0"/>
            </p:cNvCxnSpPr>
            <p:nvPr/>
          </p:nvCxnSpPr>
          <p:spPr>
            <a:xfrm>
              <a:off x="3763543" y="4924425"/>
              <a:ext cx="0" cy="27631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>
            <a:grpSpLocks/>
          </p:cNvGrpSpPr>
          <p:nvPr/>
        </p:nvGrpSpPr>
        <p:grpSpPr bwMode="auto">
          <a:xfrm>
            <a:off x="1425228" y="4065214"/>
            <a:ext cx="4575742" cy="2266772"/>
            <a:chOff x="4276904" y="897334"/>
            <a:chExt cx="4052449" cy="148479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0" name="Rectangle 49"/>
            <p:cNvSpPr/>
            <p:nvPr/>
          </p:nvSpPr>
          <p:spPr>
            <a:xfrm>
              <a:off x="6408686" y="1173649"/>
              <a:ext cx="1200020" cy="4382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Immutable</a:t>
              </a: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5697563" y="1943839"/>
              <a:ext cx="1200020" cy="4382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something </a:t>
              </a:r>
              <a:r>
                <a:rPr lang="en-US" dirty="0">
                  <a:solidFill>
                    <a:schemeClr val="bg1">
                      <a:lumMod val="85000"/>
                    </a:schemeClr>
                  </a:solidFill>
                </a:rPr>
                <a:t>good</a:t>
              </a: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7129333" y="1943839"/>
              <a:ext cx="1200020" cy="4382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small</a:t>
              </a: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chemeClr val="bg1">
                      <a:lumMod val="85000"/>
                    </a:schemeClr>
                  </a:solidFill>
                </a:rPr>
                <a:t>null</a:t>
              </a:r>
            </a:p>
          </p:txBody>
        </p:sp>
        <p:cxnSp>
          <p:nvCxnSpPr>
            <p:cNvPr id="53" name="Straight Arrow Connector 52"/>
            <p:cNvCxnSpPr>
              <a:stCxn id="50" idx="2"/>
              <a:endCxn id="51" idx="0"/>
            </p:cNvCxnSpPr>
            <p:nvPr/>
          </p:nvCxnSpPr>
          <p:spPr>
            <a:xfrm flipH="1">
              <a:off x="6297573" y="1611942"/>
              <a:ext cx="711123" cy="33189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>
              <a:stCxn id="50" idx="2"/>
              <a:endCxn id="52" idx="0"/>
            </p:cNvCxnSpPr>
            <p:nvPr/>
          </p:nvCxnSpPr>
          <p:spPr>
            <a:xfrm>
              <a:off x="7008696" y="1611942"/>
              <a:ext cx="720647" cy="33189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>
              <a:endCxn id="50" idx="0"/>
            </p:cNvCxnSpPr>
            <p:nvPr/>
          </p:nvCxnSpPr>
          <p:spPr>
            <a:xfrm>
              <a:off x="7008696" y="897334"/>
              <a:ext cx="0" cy="27631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Rectangle 55"/>
            <p:cNvSpPr/>
            <p:nvPr/>
          </p:nvSpPr>
          <p:spPr>
            <a:xfrm>
              <a:off x="4276904" y="1943839"/>
              <a:ext cx="1200020" cy="438293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small</a:t>
              </a: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chemeClr val="bg1">
                      <a:lumMod val="85000"/>
                    </a:schemeClr>
                  </a:solidFill>
                </a:rPr>
                <a:t>1</a:t>
              </a:r>
            </a:p>
          </p:txBody>
        </p:sp>
      </p:grpSp>
      <p:grpSp>
        <p:nvGrpSpPr>
          <p:cNvPr id="57" name="Group 56"/>
          <p:cNvGrpSpPr>
            <a:grpSpLocks/>
          </p:cNvGrpSpPr>
          <p:nvPr/>
        </p:nvGrpSpPr>
        <p:grpSpPr bwMode="auto">
          <a:xfrm>
            <a:off x="1425228" y="4065214"/>
            <a:ext cx="4575742" cy="2266772"/>
            <a:chOff x="7868004" y="-21648"/>
            <a:chExt cx="4052449" cy="148479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8" name="Rectangle 57"/>
            <p:cNvSpPr/>
            <p:nvPr/>
          </p:nvSpPr>
          <p:spPr>
            <a:xfrm>
              <a:off x="9999786" y="254667"/>
              <a:ext cx="1200020" cy="4382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Immutable</a:t>
              </a: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9288663" y="1024857"/>
              <a:ext cx="1200020" cy="4382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something </a:t>
              </a:r>
              <a:r>
                <a:rPr lang="en-US" dirty="0">
                  <a:solidFill>
                    <a:schemeClr val="bg1">
                      <a:lumMod val="85000"/>
                    </a:schemeClr>
                  </a:solidFill>
                </a:rPr>
                <a:t>good</a:t>
              </a: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0720433" y="1024857"/>
              <a:ext cx="1200020" cy="4382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small</a:t>
              </a: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chemeClr val="bg1">
                      <a:lumMod val="85000"/>
                    </a:schemeClr>
                  </a:solidFill>
                </a:rPr>
                <a:t>null</a:t>
              </a:r>
            </a:p>
          </p:txBody>
        </p:sp>
        <p:cxnSp>
          <p:nvCxnSpPr>
            <p:cNvPr id="61" name="Straight Arrow Connector 60"/>
            <p:cNvCxnSpPr>
              <a:stCxn id="58" idx="2"/>
              <a:endCxn id="59" idx="0"/>
            </p:cNvCxnSpPr>
            <p:nvPr/>
          </p:nvCxnSpPr>
          <p:spPr>
            <a:xfrm flipH="1">
              <a:off x="9888673" y="692960"/>
              <a:ext cx="711123" cy="33189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>
              <a:stCxn id="58" idx="2"/>
              <a:endCxn id="60" idx="0"/>
            </p:cNvCxnSpPr>
            <p:nvPr/>
          </p:nvCxnSpPr>
          <p:spPr>
            <a:xfrm>
              <a:off x="10599796" y="692960"/>
              <a:ext cx="720647" cy="33189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>
              <a:endCxn id="58" idx="0"/>
            </p:cNvCxnSpPr>
            <p:nvPr/>
          </p:nvCxnSpPr>
          <p:spPr>
            <a:xfrm>
              <a:off x="10599796" y="-21648"/>
              <a:ext cx="0" cy="27631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Rectangle 63"/>
            <p:cNvSpPr/>
            <p:nvPr/>
          </p:nvSpPr>
          <p:spPr>
            <a:xfrm>
              <a:off x="8533095" y="254667"/>
              <a:ext cx="1200020" cy="438293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Immutable</a:t>
              </a: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7868004" y="1024857"/>
              <a:ext cx="1200020" cy="438293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small</a:t>
              </a: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chemeClr val="bg1">
                      <a:lumMod val="85000"/>
                    </a:schemeClr>
                  </a:solidFill>
                </a:rPr>
                <a:t>1</a:t>
              </a:r>
            </a:p>
          </p:txBody>
        </p:sp>
        <p:cxnSp>
          <p:nvCxnSpPr>
            <p:cNvPr id="66" name="Straight Arrow Connector 65"/>
            <p:cNvCxnSpPr>
              <a:stCxn id="64" idx="2"/>
              <a:endCxn id="59" idx="0"/>
            </p:cNvCxnSpPr>
            <p:nvPr/>
          </p:nvCxnSpPr>
          <p:spPr>
            <a:xfrm>
              <a:off x="9133105" y="692960"/>
              <a:ext cx="755568" cy="33189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>
              <a:stCxn id="64" idx="2"/>
              <a:endCxn id="65" idx="0"/>
            </p:cNvCxnSpPr>
            <p:nvPr/>
          </p:nvCxnSpPr>
          <p:spPr>
            <a:xfrm flipH="1">
              <a:off x="8468014" y="692960"/>
              <a:ext cx="665091" cy="33189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>
              <a:endCxn id="64" idx="0"/>
            </p:cNvCxnSpPr>
            <p:nvPr/>
          </p:nvCxnSpPr>
          <p:spPr>
            <a:xfrm>
              <a:off x="9133105" y="-21648"/>
              <a:ext cx="0" cy="27631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3" name="Right Arrow 72"/>
          <p:cNvSpPr/>
          <p:nvPr/>
        </p:nvSpPr>
        <p:spPr>
          <a:xfrm rot="4200000">
            <a:off x="8034990" y="3001210"/>
            <a:ext cx="721233" cy="227457"/>
          </a:xfrm>
          <a:prstGeom prst="rightArrow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ight Arrow 73"/>
          <p:cNvSpPr/>
          <p:nvPr/>
        </p:nvSpPr>
        <p:spPr>
          <a:xfrm rot="6953508">
            <a:off x="7890014" y="2241509"/>
            <a:ext cx="721233" cy="227457"/>
          </a:xfrm>
          <a:prstGeom prst="rightArrow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12870181" y="3021830"/>
            <a:ext cx="45719" cy="37519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Rectangle 75"/>
          <p:cNvSpPr/>
          <p:nvPr/>
        </p:nvSpPr>
        <p:spPr>
          <a:xfrm>
            <a:off x="210275" y="4030579"/>
            <a:ext cx="5935579" cy="5486400"/>
          </a:xfrm>
          <a:prstGeom prst="rect">
            <a:avLst/>
          </a:prstGeom>
          <a:solidFill>
            <a:schemeClr val="bg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9" name="Oval 78"/>
          <p:cNvSpPr/>
          <p:nvPr/>
        </p:nvSpPr>
        <p:spPr>
          <a:xfrm>
            <a:off x="8992748" y="3406754"/>
            <a:ext cx="557213" cy="557213"/>
          </a:xfrm>
          <a:prstGeom prst="ellips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9</a:t>
            </a:r>
          </a:p>
        </p:txBody>
      </p:sp>
      <p:sp>
        <p:nvSpPr>
          <p:cNvPr id="80" name="Right Arrow 79"/>
          <p:cNvSpPr/>
          <p:nvPr/>
        </p:nvSpPr>
        <p:spPr>
          <a:xfrm rot="5400000">
            <a:off x="8006739" y="3887565"/>
            <a:ext cx="721233" cy="227457"/>
          </a:xfrm>
          <a:prstGeom prst="rightArrow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9" name="Right Arrow 28"/>
          <p:cNvSpPr/>
          <p:nvPr/>
        </p:nvSpPr>
        <p:spPr>
          <a:xfrm rot="4200000">
            <a:off x="8696032" y="3094295"/>
            <a:ext cx="721233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ight Arrow 83"/>
          <p:cNvSpPr/>
          <p:nvPr/>
        </p:nvSpPr>
        <p:spPr>
          <a:xfrm rot="5400000">
            <a:off x="9481749" y="1406124"/>
            <a:ext cx="721233" cy="227457"/>
          </a:xfrm>
          <a:prstGeom prst="rightArrow">
            <a:avLst/>
          </a:prstGeom>
          <a:solidFill>
            <a:schemeClr val="accent2"/>
          </a:solidFill>
          <a:ln w="28575">
            <a:solidFill>
              <a:schemeClr val="accent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ight Arrow 92"/>
          <p:cNvSpPr/>
          <p:nvPr/>
        </p:nvSpPr>
        <p:spPr>
          <a:xfrm rot="3812545">
            <a:off x="9431275" y="2246571"/>
            <a:ext cx="721233" cy="227457"/>
          </a:xfrm>
          <a:prstGeom prst="rightArrow">
            <a:avLst/>
          </a:prstGeom>
          <a:solidFill>
            <a:schemeClr val="accent2"/>
          </a:solidFill>
          <a:ln w="28575">
            <a:solidFill>
              <a:schemeClr val="accent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9872429" y="4208443"/>
            <a:ext cx="557213" cy="557213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accent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8</a:t>
            </a:r>
          </a:p>
        </p:txBody>
      </p:sp>
      <p:sp>
        <p:nvSpPr>
          <p:cNvPr id="30" name="Right Arrow 29"/>
          <p:cNvSpPr/>
          <p:nvPr/>
        </p:nvSpPr>
        <p:spPr>
          <a:xfrm rot="6600000">
            <a:off x="10002187" y="3907332"/>
            <a:ext cx="721233" cy="227457"/>
          </a:xfrm>
          <a:prstGeom prst="rightArrow">
            <a:avLst/>
          </a:prstGeom>
          <a:solidFill>
            <a:schemeClr val="accent2"/>
          </a:solidFill>
          <a:ln w="28575">
            <a:solidFill>
              <a:schemeClr val="accent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878630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roup 84"/>
          <p:cNvGrpSpPr/>
          <p:nvPr/>
        </p:nvGrpSpPr>
        <p:grpSpPr>
          <a:xfrm>
            <a:off x="10012362" y="3413404"/>
            <a:ext cx="657224" cy="328612"/>
            <a:chOff x="4986338" y="2328863"/>
            <a:chExt cx="657224" cy="328612"/>
          </a:xfr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6" name="Rectangle 85"/>
            <p:cNvSpPr/>
            <p:nvPr/>
          </p:nvSpPr>
          <p:spPr>
            <a:xfrm>
              <a:off x="4986338" y="2328863"/>
              <a:ext cx="328612" cy="328612"/>
            </a:xfrm>
            <a:prstGeom prst="rect">
              <a:avLst/>
            </a:prstGeom>
            <a:grp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87" name="Rectangle 86"/>
            <p:cNvSpPr/>
            <p:nvPr/>
          </p:nvSpPr>
          <p:spPr>
            <a:xfrm>
              <a:off x="5314950" y="2328863"/>
              <a:ext cx="328612" cy="328612"/>
            </a:xfrm>
            <a:prstGeom prst="rect">
              <a:avLst/>
            </a:prstGeom>
            <a:grp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24" name="Oval 23"/>
          <p:cNvSpPr/>
          <p:nvPr/>
        </p:nvSpPr>
        <p:spPr>
          <a:xfrm>
            <a:off x="8132904" y="4208443"/>
            <a:ext cx="557213" cy="557213"/>
          </a:xfrm>
          <a:prstGeom prst="ellips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4</a:t>
            </a:r>
          </a:p>
        </p:txBody>
      </p:sp>
      <p:grpSp>
        <p:nvGrpSpPr>
          <p:cNvPr id="81" name="Group 80"/>
          <p:cNvGrpSpPr/>
          <p:nvPr/>
        </p:nvGrpSpPr>
        <p:grpSpPr>
          <a:xfrm>
            <a:off x="9499320" y="1874974"/>
            <a:ext cx="657224" cy="328612"/>
            <a:chOff x="4986338" y="2328863"/>
            <a:chExt cx="657224" cy="328612"/>
          </a:xfr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2" name="Rectangle 81"/>
            <p:cNvSpPr/>
            <p:nvPr/>
          </p:nvSpPr>
          <p:spPr>
            <a:xfrm>
              <a:off x="4986338" y="2328863"/>
              <a:ext cx="328612" cy="328612"/>
            </a:xfrm>
            <a:prstGeom prst="rect">
              <a:avLst/>
            </a:prstGeom>
            <a:grp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83" name="Rectangle 82"/>
            <p:cNvSpPr/>
            <p:nvPr/>
          </p:nvSpPr>
          <p:spPr>
            <a:xfrm>
              <a:off x="5314950" y="2328863"/>
              <a:ext cx="328612" cy="328612"/>
            </a:xfrm>
            <a:prstGeom prst="rect">
              <a:avLst/>
            </a:prstGeom>
            <a:grp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7333004" y="3421896"/>
            <a:ext cx="657224" cy="328612"/>
            <a:chOff x="4986338" y="2328863"/>
            <a:chExt cx="657224" cy="32861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6" name="Rectangle 15"/>
            <p:cNvSpPr/>
            <p:nvPr/>
          </p:nvSpPr>
          <p:spPr>
            <a:xfrm>
              <a:off x="4986338" y="2328863"/>
              <a:ext cx="328612" cy="328612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314950" y="2328863"/>
              <a:ext cx="328612" cy="328612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9593152" y="2618019"/>
            <a:ext cx="657224" cy="328612"/>
            <a:chOff x="4986338" y="2328863"/>
            <a:chExt cx="657224" cy="328612"/>
          </a:xfr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9" name="Rectangle 88"/>
            <p:cNvSpPr/>
            <p:nvPr/>
          </p:nvSpPr>
          <p:spPr>
            <a:xfrm>
              <a:off x="4986338" y="2328863"/>
              <a:ext cx="328612" cy="328612"/>
            </a:xfrm>
            <a:prstGeom prst="rect">
              <a:avLst/>
            </a:prstGeom>
            <a:grp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5314950" y="2328863"/>
              <a:ext cx="328612" cy="328612"/>
            </a:xfrm>
            <a:prstGeom prst="rect">
              <a:avLst/>
            </a:prstGeom>
            <a:grp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72" name="Right Arrow 71"/>
          <p:cNvSpPr/>
          <p:nvPr/>
        </p:nvSpPr>
        <p:spPr>
          <a:xfrm rot="9043931">
            <a:off x="8460823" y="3907245"/>
            <a:ext cx="1796709" cy="227633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7" name="Title 7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8" name="Content Placeholder 7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A </a:t>
            </a:r>
            <a:r>
              <a:rPr lang="sv-SE" dirty="0" err="1" smtClean="0"/>
              <a:t>Sorted</a:t>
            </a:r>
            <a:r>
              <a:rPr lang="sv-SE" dirty="0" smtClean="0"/>
              <a:t> Set</a:t>
            </a:r>
          </a:p>
          <a:p>
            <a:r>
              <a:rPr lang="sv-SE" dirty="0" smtClean="0"/>
              <a:t>is </a:t>
            </a:r>
            <a:r>
              <a:rPr lang="sv-SE" dirty="0" err="1"/>
              <a:t>I</a:t>
            </a:r>
            <a:r>
              <a:rPr lang="sv-SE" dirty="0" err="1" smtClean="0"/>
              <a:t>mmutable</a:t>
            </a:r>
            <a:r>
              <a:rPr lang="sv-SE" dirty="0" smtClean="0"/>
              <a:t> </a:t>
            </a:r>
            <a:r>
              <a:rPr lang="sv-SE" dirty="0" err="1"/>
              <a:t>S</a:t>
            </a:r>
            <a:r>
              <a:rPr lang="sv-SE" dirty="0" err="1" smtClean="0"/>
              <a:t>tructure</a:t>
            </a:r>
            <a:endParaRPr lang="sv-SE" dirty="0" smtClean="0"/>
          </a:p>
          <a:p>
            <a:r>
              <a:rPr lang="sv-SE" dirty="0" smtClean="0"/>
              <a:t>Mutation is </a:t>
            </a:r>
            <a:r>
              <a:rPr lang="sv-SE" dirty="0" err="1" smtClean="0"/>
              <a:t>path</a:t>
            </a:r>
            <a:r>
              <a:rPr lang="sv-SE" dirty="0" smtClean="0"/>
              <a:t> </a:t>
            </a:r>
            <a:r>
              <a:rPr lang="sv-SE" dirty="0" err="1" smtClean="0"/>
              <a:t>copying</a:t>
            </a:r>
            <a:endParaRPr lang="en-GB" dirty="0"/>
          </a:p>
        </p:txBody>
      </p:sp>
      <p:sp>
        <p:nvSpPr>
          <p:cNvPr id="9" name="Right Arrow 8"/>
          <p:cNvSpPr/>
          <p:nvPr/>
        </p:nvSpPr>
        <p:spPr>
          <a:xfrm rot="9672574">
            <a:off x="7891794" y="3015685"/>
            <a:ext cx="1915204" cy="235756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0" name="Group 9"/>
          <p:cNvGrpSpPr/>
          <p:nvPr/>
        </p:nvGrpSpPr>
        <p:grpSpPr>
          <a:xfrm>
            <a:off x="8760186" y="2612513"/>
            <a:ext cx="657224" cy="328612"/>
            <a:chOff x="4986338" y="2328863"/>
            <a:chExt cx="657224" cy="32861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1" name="Rectangle 10"/>
            <p:cNvSpPr/>
            <p:nvPr/>
          </p:nvSpPr>
          <p:spPr>
            <a:xfrm>
              <a:off x="4986338" y="2328863"/>
              <a:ext cx="328612" cy="328612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314950" y="2328863"/>
              <a:ext cx="328612" cy="328612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14" name="Oval 13"/>
          <p:cNvSpPr/>
          <p:nvPr/>
        </p:nvSpPr>
        <p:spPr>
          <a:xfrm>
            <a:off x="6940097" y="4208443"/>
            <a:ext cx="557213" cy="557213"/>
          </a:xfrm>
          <a:prstGeom prst="ellips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1</a:t>
            </a:r>
            <a:endParaRPr lang="en-US" sz="2400" dirty="0"/>
          </a:p>
        </p:txBody>
      </p:sp>
      <p:sp>
        <p:nvSpPr>
          <p:cNvPr id="18" name="Oval 17"/>
          <p:cNvSpPr/>
          <p:nvPr/>
        </p:nvSpPr>
        <p:spPr>
          <a:xfrm>
            <a:off x="7537597" y="4208444"/>
            <a:ext cx="557213" cy="557213"/>
          </a:xfrm>
          <a:prstGeom prst="ellips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3</a:t>
            </a:r>
          </a:p>
        </p:txBody>
      </p:sp>
      <p:sp>
        <p:nvSpPr>
          <p:cNvPr id="20" name="Right Arrow 19"/>
          <p:cNvSpPr/>
          <p:nvPr/>
        </p:nvSpPr>
        <p:spPr>
          <a:xfrm rot="5400000">
            <a:off x="7475991" y="3874530"/>
            <a:ext cx="721233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5" name="Right Arrow 24"/>
          <p:cNvSpPr/>
          <p:nvPr/>
        </p:nvSpPr>
        <p:spPr>
          <a:xfrm rot="6600000">
            <a:off x="7003298" y="3835377"/>
            <a:ext cx="721233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1" name="Right Arrow 30"/>
          <p:cNvSpPr/>
          <p:nvPr/>
        </p:nvSpPr>
        <p:spPr>
          <a:xfrm rot="4440896">
            <a:off x="9860385" y="3072551"/>
            <a:ext cx="721233" cy="227457"/>
          </a:xfrm>
          <a:prstGeom prst="rightArrow">
            <a:avLst/>
          </a:prstGeom>
          <a:solidFill>
            <a:schemeClr val="accent2"/>
          </a:solidFill>
          <a:ln w="28575">
            <a:solidFill>
              <a:schemeClr val="accent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ight Arrow 31"/>
          <p:cNvSpPr/>
          <p:nvPr/>
        </p:nvSpPr>
        <p:spPr>
          <a:xfrm rot="8499232">
            <a:off x="9146480" y="2289080"/>
            <a:ext cx="979944" cy="227633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42" name="Group 41"/>
          <p:cNvGrpSpPr>
            <a:grpSpLocks/>
          </p:cNvGrpSpPr>
          <p:nvPr/>
        </p:nvGrpSpPr>
        <p:grpSpPr bwMode="auto">
          <a:xfrm>
            <a:off x="3029337" y="4065214"/>
            <a:ext cx="2971633" cy="2266772"/>
            <a:chOff x="2452126" y="4924425"/>
            <a:chExt cx="2632361" cy="148479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3" name="Rectangle 42"/>
            <p:cNvSpPr/>
            <p:nvPr/>
          </p:nvSpPr>
          <p:spPr>
            <a:xfrm>
              <a:off x="3164990" y="5200740"/>
              <a:ext cx="1198693" cy="4382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Immutable</a:t>
              </a: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2452126" y="5970930"/>
              <a:ext cx="1200280" cy="4382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something </a:t>
              </a:r>
              <a:r>
                <a:rPr lang="en-US" dirty="0">
                  <a:solidFill>
                    <a:schemeClr val="bg1">
                      <a:lumMod val="85000"/>
                    </a:schemeClr>
                  </a:solidFill>
                </a:rPr>
                <a:t>good</a:t>
              </a: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3884207" y="5970930"/>
              <a:ext cx="1200280" cy="4382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small</a:t>
              </a: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chemeClr val="bg1">
                      <a:lumMod val="85000"/>
                    </a:schemeClr>
                  </a:solidFill>
                </a:rPr>
                <a:t>null</a:t>
              </a:r>
            </a:p>
          </p:txBody>
        </p:sp>
        <p:cxnSp>
          <p:nvCxnSpPr>
            <p:cNvPr id="46" name="Straight Arrow Connector 45"/>
            <p:cNvCxnSpPr>
              <a:stCxn id="43" idx="2"/>
              <a:endCxn id="44" idx="0"/>
            </p:cNvCxnSpPr>
            <p:nvPr/>
          </p:nvCxnSpPr>
          <p:spPr>
            <a:xfrm flipH="1">
              <a:off x="3052266" y="5639033"/>
              <a:ext cx="711277" cy="33189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stCxn id="43" idx="2"/>
              <a:endCxn id="45" idx="0"/>
            </p:cNvCxnSpPr>
            <p:nvPr/>
          </p:nvCxnSpPr>
          <p:spPr>
            <a:xfrm>
              <a:off x="3763543" y="5639033"/>
              <a:ext cx="720803" cy="33189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endCxn id="43" idx="0"/>
            </p:cNvCxnSpPr>
            <p:nvPr/>
          </p:nvCxnSpPr>
          <p:spPr>
            <a:xfrm>
              <a:off x="3763543" y="4924425"/>
              <a:ext cx="0" cy="27631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>
            <a:grpSpLocks/>
          </p:cNvGrpSpPr>
          <p:nvPr/>
        </p:nvGrpSpPr>
        <p:grpSpPr bwMode="auto">
          <a:xfrm>
            <a:off x="1425228" y="4065214"/>
            <a:ext cx="4575742" cy="2266772"/>
            <a:chOff x="4276904" y="897334"/>
            <a:chExt cx="4052449" cy="148479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0" name="Rectangle 49"/>
            <p:cNvSpPr/>
            <p:nvPr/>
          </p:nvSpPr>
          <p:spPr>
            <a:xfrm>
              <a:off x="6408686" y="1173649"/>
              <a:ext cx="1200020" cy="4382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Immutable</a:t>
              </a: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5697563" y="1943839"/>
              <a:ext cx="1200020" cy="4382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something </a:t>
              </a:r>
              <a:r>
                <a:rPr lang="en-US" dirty="0">
                  <a:solidFill>
                    <a:schemeClr val="bg1">
                      <a:lumMod val="85000"/>
                    </a:schemeClr>
                  </a:solidFill>
                </a:rPr>
                <a:t>good</a:t>
              </a: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7129333" y="1943839"/>
              <a:ext cx="1200020" cy="4382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small</a:t>
              </a: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chemeClr val="bg1">
                      <a:lumMod val="85000"/>
                    </a:schemeClr>
                  </a:solidFill>
                </a:rPr>
                <a:t>null</a:t>
              </a:r>
            </a:p>
          </p:txBody>
        </p:sp>
        <p:cxnSp>
          <p:nvCxnSpPr>
            <p:cNvPr id="53" name="Straight Arrow Connector 52"/>
            <p:cNvCxnSpPr>
              <a:stCxn id="50" idx="2"/>
              <a:endCxn id="51" idx="0"/>
            </p:cNvCxnSpPr>
            <p:nvPr/>
          </p:nvCxnSpPr>
          <p:spPr>
            <a:xfrm flipH="1">
              <a:off x="6297573" y="1611942"/>
              <a:ext cx="711123" cy="33189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>
              <a:stCxn id="50" idx="2"/>
              <a:endCxn id="52" idx="0"/>
            </p:cNvCxnSpPr>
            <p:nvPr/>
          </p:nvCxnSpPr>
          <p:spPr>
            <a:xfrm>
              <a:off x="7008696" y="1611942"/>
              <a:ext cx="720647" cy="33189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>
              <a:endCxn id="50" idx="0"/>
            </p:cNvCxnSpPr>
            <p:nvPr/>
          </p:nvCxnSpPr>
          <p:spPr>
            <a:xfrm>
              <a:off x="7008696" y="897334"/>
              <a:ext cx="0" cy="27631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Rectangle 55"/>
            <p:cNvSpPr/>
            <p:nvPr/>
          </p:nvSpPr>
          <p:spPr>
            <a:xfrm>
              <a:off x="4276904" y="1943839"/>
              <a:ext cx="1200020" cy="438293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small</a:t>
              </a: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chemeClr val="bg1">
                      <a:lumMod val="85000"/>
                    </a:schemeClr>
                  </a:solidFill>
                </a:rPr>
                <a:t>1</a:t>
              </a:r>
            </a:p>
          </p:txBody>
        </p:sp>
      </p:grpSp>
      <p:grpSp>
        <p:nvGrpSpPr>
          <p:cNvPr id="57" name="Group 56"/>
          <p:cNvGrpSpPr>
            <a:grpSpLocks/>
          </p:cNvGrpSpPr>
          <p:nvPr/>
        </p:nvGrpSpPr>
        <p:grpSpPr bwMode="auto">
          <a:xfrm>
            <a:off x="1425228" y="4065214"/>
            <a:ext cx="4575742" cy="2266772"/>
            <a:chOff x="7868004" y="-21648"/>
            <a:chExt cx="4052449" cy="148479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8" name="Rectangle 57"/>
            <p:cNvSpPr/>
            <p:nvPr/>
          </p:nvSpPr>
          <p:spPr>
            <a:xfrm>
              <a:off x="9999786" y="254667"/>
              <a:ext cx="1200020" cy="4382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Immutable</a:t>
              </a: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9288663" y="1024857"/>
              <a:ext cx="1200020" cy="4382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something </a:t>
              </a:r>
              <a:r>
                <a:rPr lang="en-US" dirty="0">
                  <a:solidFill>
                    <a:schemeClr val="bg1">
                      <a:lumMod val="85000"/>
                    </a:schemeClr>
                  </a:solidFill>
                </a:rPr>
                <a:t>good</a:t>
              </a: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0720433" y="1024857"/>
              <a:ext cx="1200020" cy="4382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small</a:t>
              </a: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chemeClr val="bg1">
                      <a:lumMod val="85000"/>
                    </a:schemeClr>
                  </a:solidFill>
                </a:rPr>
                <a:t>null</a:t>
              </a:r>
            </a:p>
          </p:txBody>
        </p:sp>
        <p:cxnSp>
          <p:nvCxnSpPr>
            <p:cNvPr id="61" name="Straight Arrow Connector 60"/>
            <p:cNvCxnSpPr>
              <a:stCxn id="58" idx="2"/>
              <a:endCxn id="59" idx="0"/>
            </p:cNvCxnSpPr>
            <p:nvPr/>
          </p:nvCxnSpPr>
          <p:spPr>
            <a:xfrm flipH="1">
              <a:off x="9888673" y="692960"/>
              <a:ext cx="711123" cy="33189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>
              <a:stCxn id="58" idx="2"/>
              <a:endCxn id="60" idx="0"/>
            </p:cNvCxnSpPr>
            <p:nvPr/>
          </p:nvCxnSpPr>
          <p:spPr>
            <a:xfrm>
              <a:off x="10599796" y="692960"/>
              <a:ext cx="720647" cy="33189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>
              <a:endCxn id="58" idx="0"/>
            </p:cNvCxnSpPr>
            <p:nvPr/>
          </p:nvCxnSpPr>
          <p:spPr>
            <a:xfrm>
              <a:off x="10599796" y="-21648"/>
              <a:ext cx="0" cy="27631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Rectangle 63"/>
            <p:cNvSpPr/>
            <p:nvPr/>
          </p:nvSpPr>
          <p:spPr>
            <a:xfrm>
              <a:off x="8533095" y="254667"/>
              <a:ext cx="1200020" cy="438293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Immutable</a:t>
              </a: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7868004" y="1024857"/>
              <a:ext cx="1200020" cy="438293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small</a:t>
              </a: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chemeClr val="bg1">
                      <a:lumMod val="85000"/>
                    </a:schemeClr>
                  </a:solidFill>
                </a:rPr>
                <a:t>1</a:t>
              </a:r>
            </a:p>
          </p:txBody>
        </p:sp>
        <p:cxnSp>
          <p:nvCxnSpPr>
            <p:cNvPr id="66" name="Straight Arrow Connector 65"/>
            <p:cNvCxnSpPr>
              <a:stCxn id="64" idx="2"/>
              <a:endCxn id="59" idx="0"/>
            </p:cNvCxnSpPr>
            <p:nvPr/>
          </p:nvCxnSpPr>
          <p:spPr>
            <a:xfrm>
              <a:off x="9133105" y="692960"/>
              <a:ext cx="755568" cy="33189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>
              <a:stCxn id="64" idx="2"/>
              <a:endCxn id="65" idx="0"/>
            </p:cNvCxnSpPr>
            <p:nvPr/>
          </p:nvCxnSpPr>
          <p:spPr>
            <a:xfrm flipH="1">
              <a:off x="8468014" y="692960"/>
              <a:ext cx="665091" cy="33189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>
              <a:endCxn id="64" idx="0"/>
            </p:cNvCxnSpPr>
            <p:nvPr/>
          </p:nvCxnSpPr>
          <p:spPr>
            <a:xfrm>
              <a:off x="9133105" y="-21648"/>
              <a:ext cx="0" cy="27631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5" name="Rectangle 74"/>
          <p:cNvSpPr/>
          <p:nvPr/>
        </p:nvSpPr>
        <p:spPr>
          <a:xfrm>
            <a:off x="12870181" y="3021830"/>
            <a:ext cx="45719" cy="37519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Rectangle 75"/>
          <p:cNvSpPr/>
          <p:nvPr/>
        </p:nvSpPr>
        <p:spPr>
          <a:xfrm>
            <a:off x="210275" y="4030579"/>
            <a:ext cx="5935579" cy="5486400"/>
          </a:xfrm>
          <a:prstGeom prst="rect">
            <a:avLst/>
          </a:prstGeom>
          <a:solidFill>
            <a:schemeClr val="bg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9" name="Oval 78"/>
          <p:cNvSpPr/>
          <p:nvPr/>
        </p:nvSpPr>
        <p:spPr>
          <a:xfrm>
            <a:off x="8992748" y="3406754"/>
            <a:ext cx="557213" cy="557213"/>
          </a:xfrm>
          <a:prstGeom prst="ellips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9</a:t>
            </a:r>
          </a:p>
        </p:txBody>
      </p:sp>
      <p:sp>
        <p:nvSpPr>
          <p:cNvPr id="29" name="Right Arrow 28"/>
          <p:cNvSpPr/>
          <p:nvPr/>
        </p:nvSpPr>
        <p:spPr>
          <a:xfrm rot="4200000">
            <a:off x="8696032" y="3094295"/>
            <a:ext cx="721233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ight Arrow 83"/>
          <p:cNvSpPr/>
          <p:nvPr/>
        </p:nvSpPr>
        <p:spPr>
          <a:xfrm rot="5400000">
            <a:off x="9481749" y="1406124"/>
            <a:ext cx="721233" cy="227457"/>
          </a:xfrm>
          <a:prstGeom prst="rightArrow">
            <a:avLst/>
          </a:prstGeom>
          <a:solidFill>
            <a:schemeClr val="accent2"/>
          </a:solidFill>
          <a:ln w="28575">
            <a:solidFill>
              <a:schemeClr val="accent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ight Arrow 92"/>
          <p:cNvSpPr/>
          <p:nvPr/>
        </p:nvSpPr>
        <p:spPr>
          <a:xfrm rot="3812545">
            <a:off x="9431275" y="2246571"/>
            <a:ext cx="721233" cy="227457"/>
          </a:xfrm>
          <a:prstGeom prst="rightArrow">
            <a:avLst/>
          </a:prstGeom>
          <a:solidFill>
            <a:schemeClr val="accent2"/>
          </a:solidFill>
          <a:ln w="28575">
            <a:solidFill>
              <a:schemeClr val="accent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9872429" y="4208443"/>
            <a:ext cx="557213" cy="557213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accent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8</a:t>
            </a:r>
          </a:p>
        </p:txBody>
      </p:sp>
      <p:sp>
        <p:nvSpPr>
          <p:cNvPr id="30" name="Right Arrow 29"/>
          <p:cNvSpPr/>
          <p:nvPr/>
        </p:nvSpPr>
        <p:spPr>
          <a:xfrm rot="6600000">
            <a:off x="10002187" y="3907332"/>
            <a:ext cx="721233" cy="227457"/>
          </a:xfrm>
          <a:prstGeom prst="rightArrow">
            <a:avLst/>
          </a:prstGeom>
          <a:solidFill>
            <a:schemeClr val="accent2"/>
          </a:solidFill>
          <a:ln w="28575">
            <a:solidFill>
              <a:schemeClr val="accent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545854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roup 84"/>
          <p:cNvGrpSpPr/>
          <p:nvPr/>
        </p:nvGrpSpPr>
        <p:grpSpPr>
          <a:xfrm>
            <a:off x="10012362" y="3413404"/>
            <a:ext cx="657224" cy="328612"/>
            <a:chOff x="4986338" y="2328863"/>
            <a:chExt cx="657224" cy="328612"/>
          </a:xfr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6" name="Rectangle 85"/>
            <p:cNvSpPr/>
            <p:nvPr/>
          </p:nvSpPr>
          <p:spPr>
            <a:xfrm>
              <a:off x="4986338" y="2328863"/>
              <a:ext cx="328612" cy="328612"/>
            </a:xfrm>
            <a:prstGeom prst="rect">
              <a:avLst/>
            </a:prstGeom>
            <a:grp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87" name="Rectangle 86"/>
            <p:cNvSpPr/>
            <p:nvPr/>
          </p:nvSpPr>
          <p:spPr>
            <a:xfrm>
              <a:off x="5314950" y="2328863"/>
              <a:ext cx="328612" cy="328612"/>
            </a:xfrm>
            <a:prstGeom prst="rect">
              <a:avLst/>
            </a:prstGeom>
            <a:grp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24" name="Oval 23"/>
          <p:cNvSpPr/>
          <p:nvPr/>
        </p:nvSpPr>
        <p:spPr>
          <a:xfrm>
            <a:off x="8132904" y="4208443"/>
            <a:ext cx="557213" cy="557213"/>
          </a:xfrm>
          <a:prstGeom prst="ellips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4</a:t>
            </a:r>
          </a:p>
        </p:txBody>
      </p:sp>
      <p:grpSp>
        <p:nvGrpSpPr>
          <p:cNvPr id="81" name="Group 80"/>
          <p:cNvGrpSpPr/>
          <p:nvPr/>
        </p:nvGrpSpPr>
        <p:grpSpPr>
          <a:xfrm>
            <a:off x="9499320" y="1874974"/>
            <a:ext cx="657224" cy="328612"/>
            <a:chOff x="4986338" y="2328863"/>
            <a:chExt cx="657224" cy="328612"/>
          </a:xfr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2" name="Rectangle 81"/>
            <p:cNvSpPr/>
            <p:nvPr/>
          </p:nvSpPr>
          <p:spPr>
            <a:xfrm>
              <a:off x="4986338" y="2328863"/>
              <a:ext cx="328612" cy="328612"/>
            </a:xfrm>
            <a:prstGeom prst="rect">
              <a:avLst/>
            </a:prstGeom>
            <a:grp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83" name="Rectangle 82"/>
            <p:cNvSpPr/>
            <p:nvPr/>
          </p:nvSpPr>
          <p:spPr>
            <a:xfrm>
              <a:off x="5314950" y="2328863"/>
              <a:ext cx="328612" cy="328612"/>
            </a:xfrm>
            <a:prstGeom prst="rect">
              <a:avLst/>
            </a:prstGeom>
            <a:grp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7333004" y="3421896"/>
            <a:ext cx="657224" cy="328612"/>
            <a:chOff x="4986338" y="2328863"/>
            <a:chExt cx="657224" cy="32861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6" name="Rectangle 15"/>
            <p:cNvSpPr/>
            <p:nvPr/>
          </p:nvSpPr>
          <p:spPr>
            <a:xfrm>
              <a:off x="4986338" y="2328863"/>
              <a:ext cx="328612" cy="328612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314950" y="2328863"/>
              <a:ext cx="328612" cy="328612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9593152" y="2618019"/>
            <a:ext cx="657224" cy="328612"/>
            <a:chOff x="4986338" y="2328863"/>
            <a:chExt cx="657224" cy="328612"/>
          </a:xfr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9" name="Rectangle 88"/>
            <p:cNvSpPr/>
            <p:nvPr/>
          </p:nvSpPr>
          <p:spPr>
            <a:xfrm>
              <a:off x="4986338" y="2328863"/>
              <a:ext cx="328612" cy="328612"/>
            </a:xfrm>
            <a:prstGeom prst="rect">
              <a:avLst/>
            </a:prstGeom>
            <a:grp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5314950" y="2328863"/>
              <a:ext cx="328612" cy="328612"/>
            </a:xfrm>
            <a:prstGeom prst="rect">
              <a:avLst/>
            </a:prstGeom>
            <a:grp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72" name="Right Arrow 71"/>
          <p:cNvSpPr/>
          <p:nvPr/>
        </p:nvSpPr>
        <p:spPr>
          <a:xfrm rot="9043931">
            <a:off x="8460823" y="3907245"/>
            <a:ext cx="1796709" cy="227633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7" name="Title 7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8" name="Content Placeholder 7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A </a:t>
            </a:r>
            <a:r>
              <a:rPr lang="sv-SE" dirty="0" err="1" smtClean="0"/>
              <a:t>Sorted</a:t>
            </a:r>
            <a:r>
              <a:rPr lang="sv-SE" dirty="0" smtClean="0"/>
              <a:t> Set</a:t>
            </a:r>
          </a:p>
          <a:p>
            <a:r>
              <a:rPr lang="sv-SE" dirty="0" smtClean="0"/>
              <a:t>is </a:t>
            </a:r>
            <a:r>
              <a:rPr lang="sv-SE" dirty="0" err="1"/>
              <a:t>I</a:t>
            </a:r>
            <a:r>
              <a:rPr lang="sv-SE" dirty="0" err="1" smtClean="0"/>
              <a:t>mmutable</a:t>
            </a:r>
            <a:r>
              <a:rPr lang="sv-SE" dirty="0" smtClean="0"/>
              <a:t> </a:t>
            </a:r>
            <a:r>
              <a:rPr lang="sv-SE" dirty="0" err="1"/>
              <a:t>S</a:t>
            </a:r>
            <a:r>
              <a:rPr lang="sv-SE" dirty="0" err="1" smtClean="0"/>
              <a:t>tructure</a:t>
            </a:r>
            <a:endParaRPr lang="sv-SE" dirty="0" smtClean="0"/>
          </a:p>
          <a:p>
            <a:r>
              <a:rPr lang="sv-SE" dirty="0" smtClean="0"/>
              <a:t>Mutation is </a:t>
            </a:r>
            <a:r>
              <a:rPr lang="sv-SE" dirty="0" err="1" smtClean="0"/>
              <a:t>path</a:t>
            </a:r>
            <a:r>
              <a:rPr lang="sv-SE" dirty="0" smtClean="0"/>
              <a:t> </a:t>
            </a:r>
            <a:r>
              <a:rPr lang="sv-SE" dirty="0" err="1" smtClean="0"/>
              <a:t>copying</a:t>
            </a:r>
            <a:endParaRPr lang="en-GB" dirty="0"/>
          </a:p>
        </p:txBody>
      </p:sp>
      <p:sp>
        <p:nvSpPr>
          <p:cNvPr id="9" name="Right Arrow 8"/>
          <p:cNvSpPr/>
          <p:nvPr/>
        </p:nvSpPr>
        <p:spPr>
          <a:xfrm rot="9672574">
            <a:off x="7891794" y="3015685"/>
            <a:ext cx="1915204" cy="235756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0" name="Group 9"/>
          <p:cNvGrpSpPr/>
          <p:nvPr/>
        </p:nvGrpSpPr>
        <p:grpSpPr>
          <a:xfrm>
            <a:off x="10631067" y="2665951"/>
            <a:ext cx="657224" cy="328612"/>
            <a:chOff x="4986338" y="2328863"/>
            <a:chExt cx="657224" cy="32861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1" name="Rectangle 10"/>
            <p:cNvSpPr/>
            <p:nvPr/>
          </p:nvSpPr>
          <p:spPr>
            <a:xfrm>
              <a:off x="4986338" y="2328863"/>
              <a:ext cx="328612" cy="328612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314950" y="2328863"/>
              <a:ext cx="328612" cy="328612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14" name="Oval 13"/>
          <p:cNvSpPr/>
          <p:nvPr/>
        </p:nvSpPr>
        <p:spPr>
          <a:xfrm>
            <a:off x="6940097" y="4208443"/>
            <a:ext cx="557213" cy="557213"/>
          </a:xfrm>
          <a:prstGeom prst="ellips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1</a:t>
            </a:r>
            <a:endParaRPr lang="en-US" sz="2400" dirty="0"/>
          </a:p>
        </p:txBody>
      </p:sp>
      <p:sp>
        <p:nvSpPr>
          <p:cNvPr id="18" name="Oval 17"/>
          <p:cNvSpPr/>
          <p:nvPr/>
        </p:nvSpPr>
        <p:spPr>
          <a:xfrm>
            <a:off x="7537597" y="4208444"/>
            <a:ext cx="557213" cy="557213"/>
          </a:xfrm>
          <a:prstGeom prst="ellips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3</a:t>
            </a:r>
          </a:p>
        </p:txBody>
      </p:sp>
      <p:sp>
        <p:nvSpPr>
          <p:cNvPr id="20" name="Right Arrow 19"/>
          <p:cNvSpPr/>
          <p:nvPr/>
        </p:nvSpPr>
        <p:spPr>
          <a:xfrm rot="5400000">
            <a:off x="7475991" y="3874530"/>
            <a:ext cx="721233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5" name="Right Arrow 24"/>
          <p:cNvSpPr/>
          <p:nvPr/>
        </p:nvSpPr>
        <p:spPr>
          <a:xfrm rot="6600000">
            <a:off x="7003298" y="3835377"/>
            <a:ext cx="721233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1" name="Right Arrow 30"/>
          <p:cNvSpPr/>
          <p:nvPr/>
        </p:nvSpPr>
        <p:spPr>
          <a:xfrm rot="4440896">
            <a:off x="9860385" y="3072551"/>
            <a:ext cx="721233" cy="227457"/>
          </a:xfrm>
          <a:prstGeom prst="rightArrow">
            <a:avLst/>
          </a:prstGeom>
          <a:solidFill>
            <a:schemeClr val="accent2"/>
          </a:solidFill>
          <a:ln w="28575">
            <a:solidFill>
              <a:schemeClr val="accent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ight Arrow 31"/>
          <p:cNvSpPr/>
          <p:nvPr/>
        </p:nvSpPr>
        <p:spPr>
          <a:xfrm rot="2335816">
            <a:off x="9901379" y="2333664"/>
            <a:ext cx="979944" cy="227633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42" name="Group 41"/>
          <p:cNvGrpSpPr>
            <a:grpSpLocks/>
          </p:cNvGrpSpPr>
          <p:nvPr/>
        </p:nvGrpSpPr>
        <p:grpSpPr bwMode="auto">
          <a:xfrm>
            <a:off x="3029337" y="4065214"/>
            <a:ext cx="2971633" cy="2266772"/>
            <a:chOff x="2452126" y="4924425"/>
            <a:chExt cx="2632361" cy="148479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3" name="Rectangle 42"/>
            <p:cNvSpPr/>
            <p:nvPr/>
          </p:nvSpPr>
          <p:spPr>
            <a:xfrm>
              <a:off x="3164990" y="5200740"/>
              <a:ext cx="1198693" cy="4382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Immutable</a:t>
              </a: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2452126" y="5970930"/>
              <a:ext cx="1200280" cy="4382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something </a:t>
              </a:r>
              <a:r>
                <a:rPr lang="en-US" dirty="0">
                  <a:solidFill>
                    <a:schemeClr val="bg1">
                      <a:lumMod val="85000"/>
                    </a:schemeClr>
                  </a:solidFill>
                </a:rPr>
                <a:t>good</a:t>
              </a: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3884207" y="5970930"/>
              <a:ext cx="1200280" cy="4382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small</a:t>
              </a: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chemeClr val="bg1">
                      <a:lumMod val="85000"/>
                    </a:schemeClr>
                  </a:solidFill>
                </a:rPr>
                <a:t>null</a:t>
              </a:r>
            </a:p>
          </p:txBody>
        </p:sp>
        <p:cxnSp>
          <p:nvCxnSpPr>
            <p:cNvPr id="46" name="Straight Arrow Connector 45"/>
            <p:cNvCxnSpPr>
              <a:stCxn id="43" idx="2"/>
              <a:endCxn id="44" idx="0"/>
            </p:cNvCxnSpPr>
            <p:nvPr/>
          </p:nvCxnSpPr>
          <p:spPr>
            <a:xfrm flipH="1">
              <a:off x="3052266" y="5639033"/>
              <a:ext cx="711277" cy="33189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stCxn id="43" idx="2"/>
              <a:endCxn id="45" idx="0"/>
            </p:cNvCxnSpPr>
            <p:nvPr/>
          </p:nvCxnSpPr>
          <p:spPr>
            <a:xfrm>
              <a:off x="3763543" y="5639033"/>
              <a:ext cx="720803" cy="33189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endCxn id="43" idx="0"/>
            </p:cNvCxnSpPr>
            <p:nvPr/>
          </p:nvCxnSpPr>
          <p:spPr>
            <a:xfrm>
              <a:off x="3763543" y="4924425"/>
              <a:ext cx="0" cy="27631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>
            <a:grpSpLocks/>
          </p:cNvGrpSpPr>
          <p:nvPr/>
        </p:nvGrpSpPr>
        <p:grpSpPr bwMode="auto">
          <a:xfrm>
            <a:off x="1425228" y="4065214"/>
            <a:ext cx="4575742" cy="2266772"/>
            <a:chOff x="4276904" y="897334"/>
            <a:chExt cx="4052449" cy="148479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0" name="Rectangle 49"/>
            <p:cNvSpPr/>
            <p:nvPr/>
          </p:nvSpPr>
          <p:spPr>
            <a:xfrm>
              <a:off x="6408686" y="1173649"/>
              <a:ext cx="1200020" cy="4382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Immutable</a:t>
              </a: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5697563" y="1943839"/>
              <a:ext cx="1200020" cy="4382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something </a:t>
              </a:r>
              <a:r>
                <a:rPr lang="en-US" dirty="0">
                  <a:solidFill>
                    <a:schemeClr val="bg1">
                      <a:lumMod val="85000"/>
                    </a:schemeClr>
                  </a:solidFill>
                </a:rPr>
                <a:t>good</a:t>
              </a: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7129333" y="1943839"/>
              <a:ext cx="1200020" cy="4382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small</a:t>
              </a: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chemeClr val="bg1">
                      <a:lumMod val="85000"/>
                    </a:schemeClr>
                  </a:solidFill>
                </a:rPr>
                <a:t>null</a:t>
              </a:r>
            </a:p>
          </p:txBody>
        </p:sp>
        <p:cxnSp>
          <p:nvCxnSpPr>
            <p:cNvPr id="53" name="Straight Arrow Connector 52"/>
            <p:cNvCxnSpPr>
              <a:stCxn id="50" idx="2"/>
              <a:endCxn id="51" idx="0"/>
            </p:cNvCxnSpPr>
            <p:nvPr/>
          </p:nvCxnSpPr>
          <p:spPr>
            <a:xfrm flipH="1">
              <a:off x="6297573" y="1611942"/>
              <a:ext cx="711123" cy="33189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>
              <a:stCxn id="50" idx="2"/>
              <a:endCxn id="52" idx="0"/>
            </p:cNvCxnSpPr>
            <p:nvPr/>
          </p:nvCxnSpPr>
          <p:spPr>
            <a:xfrm>
              <a:off x="7008696" y="1611942"/>
              <a:ext cx="720647" cy="33189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>
              <a:endCxn id="50" idx="0"/>
            </p:cNvCxnSpPr>
            <p:nvPr/>
          </p:nvCxnSpPr>
          <p:spPr>
            <a:xfrm>
              <a:off x="7008696" y="897334"/>
              <a:ext cx="0" cy="27631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Rectangle 55"/>
            <p:cNvSpPr/>
            <p:nvPr/>
          </p:nvSpPr>
          <p:spPr>
            <a:xfrm>
              <a:off x="4276904" y="1943839"/>
              <a:ext cx="1200020" cy="438293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small</a:t>
              </a: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chemeClr val="bg1">
                      <a:lumMod val="85000"/>
                    </a:schemeClr>
                  </a:solidFill>
                </a:rPr>
                <a:t>1</a:t>
              </a:r>
            </a:p>
          </p:txBody>
        </p:sp>
      </p:grpSp>
      <p:grpSp>
        <p:nvGrpSpPr>
          <p:cNvPr id="57" name="Group 56"/>
          <p:cNvGrpSpPr>
            <a:grpSpLocks/>
          </p:cNvGrpSpPr>
          <p:nvPr/>
        </p:nvGrpSpPr>
        <p:grpSpPr bwMode="auto">
          <a:xfrm>
            <a:off x="1425228" y="4065214"/>
            <a:ext cx="4575742" cy="2266772"/>
            <a:chOff x="7868004" y="-21648"/>
            <a:chExt cx="4052449" cy="148479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8" name="Rectangle 57"/>
            <p:cNvSpPr/>
            <p:nvPr/>
          </p:nvSpPr>
          <p:spPr>
            <a:xfrm>
              <a:off x="9999786" y="254667"/>
              <a:ext cx="1200020" cy="4382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Immutable</a:t>
              </a: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9288663" y="1024857"/>
              <a:ext cx="1200020" cy="4382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something </a:t>
              </a:r>
              <a:r>
                <a:rPr lang="en-US" dirty="0">
                  <a:solidFill>
                    <a:schemeClr val="bg1">
                      <a:lumMod val="85000"/>
                    </a:schemeClr>
                  </a:solidFill>
                </a:rPr>
                <a:t>good</a:t>
              </a: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0720433" y="1024857"/>
              <a:ext cx="1200020" cy="4382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small</a:t>
              </a: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chemeClr val="bg1">
                      <a:lumMod val="85000"/>
                    </a:schemeClr>
                  </a:solidFill>
                </a:rPr>
                <a:t>null</a:t>
              </a:r>
            </a:p>
          </p:txBody>
        </p:sp>
        <p:cxnSp>
          <p:nvCxnSpPr>
            <p:cNvPr id="61" name="Straight Arrow Connector 60"/>
            <p:cNvCxnSpPr>
              <a:stCxn id="58" idx="2"/>
              <a:endCxn id="59" idx="0"/>
            </p:cNvCxnSpPr>
            <p:nvPr/>
          </p:nvCxnSpPr>
          <p:spPr>
            <a:xfrm flipH="1">
              <a:off x="9888673" y="692960"/>
              <a:ext cx="711123" cy="33189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>
              <a:stCxn id="58" idx="2"/>
              <a:endCxn id="60" idx="0"/>
            </p:cNvCxnSpPr>
            <p:nvPr/>
          </p:nvCxnSpPr>
          <p:spPr>
            <a:xfrm>
              <a:off x="10599796" y="692960"/>
              <a:ext cx="720647" cy="33189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>
              <a:endCxn id="58" idx="0"/>
            </p:cNvCxnSpPr>
            <p:nvPr/>
          </p:nvCxnSpPr>
          <p:spPr>
            <a:xfrm>
              <a:off x="10599796" y="-21648"/>
              <a:ext cx="0" cy="27631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Rectangle 63"/>
            <p:cNvSpPr/>
            <p:nvPr/>
          </p:nvSpPr>
          <p:spPr>
            <a:xfrm>
              <a:off x="8533095" y="254667"/>
              <a:ext cx="1200020" cy="438293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Immutable</a:t>
              </a: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7868004" y="1024857"/>
              <a:ext cx="1200020" cy="438293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small</a:t>
              </a: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chemeClr val="bg1">
                      <a:lumMod val="85000"/>
                    </a:schemeClr>
                  </a:solidFill>
                </a:rPr>
                <a:t>1</a:t>
              </a:r>
            </a:p>
          </p:txBody>
        </p:sp>
        <p:cxnSp>
          <p:nvCxnSpPr>
            <p:cNvPr id="66" name="Straight Arrow Connector 65"/>
            <p:cNvCxnSpPr>
              <a:stCxn id="64" idx="2"/>
              <a:endCxn id="59" idx="0"/>
            </p:cNvCxnSpPr>
            <p:nvPr/>
          </p:nvCxnSpPr>
          <p:spPr>
            <a:xfrm>
              <a:off x="9133105" y="692960"/>
              <a:ext cx="755568" cy="33189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>
              <a:stCxn id="64" idx="2"/>
              <a:endCxn id="65" idx="0"/>
            </p:cNvCxnSpPr>
            <p:nvPr/>
          </p:nvCxnSpPr>
          <p:spPr>
            <a:xfrm flipH="1">
              <a:off x="8468014" y="692960"/>
              <a:ext cx="665091" cy="33189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>
              <a:endCxn id="64" idx="0"/>
            </p:cNvCxnSpPr>
            <p:nvPr/>
          </p:nvCxnSpPr>
          <p:spPr>
            <a:xfrm>
              <a:off x="9133105" y="-21648"/>
              <a:ext cx="0" cy="27631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5" name="Rectangle 74"/>
          <p:cNvSpPr/>
          <p:nvPr/>
        </p:nvSpPr>
        <p:spPr>
          <a:xfrm>
            <a:off x="12870181" y="3021830"/>
            <a:ext cx="45719" cy="37519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Rectangle 75"/>
          <p:cNvSpPr/>
          <p:nvPr/>
        </p:nvSpPr>
        <p:spPr>
          <a:xfrm>
            <a:off x="210275" y="4030579"/>
            <a:ext cx="5935579" cy="5486400"/>
          </a:xfrm>
          <a:prstGeom prst="rect">
            <a:avLst/>
          </a:prstGeom>
          <a:solidFill>
            <a:schemeClr val="bg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9" name="Oval 78"/>
          <p:cNvSpPr/>
          <p:nvPr/>
        </p:nvSpPr>
        <p:spPr>
          <a:xfrm>
            <a:off x="10864080" y="3508826"/>
            <a:ext cx="557213" cy="557213"/>
          </a:xfrm>
          <a:prstGeom prst="ellips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9</a:t>
            </a:r>
          </a:p>
        </p:txBody>
      </p:sp>
      <p:sp>
        <p:nvSpPr>
          <p:cNvPr id="29" name="Right Arrow 28"/>
          <p:cNvSpPr/>
          <p:nvPr/>
        </p:nvSpPr>
        <p:spPr>
          <a:xfrm rot="4200000">
            <a:off x="10582368" y="3149674"/>
            <a:ext cx="721233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ight Arrow 83"/>
          <p:cNvSpPr/>
          <p:nvPr/>
        </p:nvSpPr>
        <p:spPr>
          <a:xfrm rot="5400000">
            <a:off x="9481749" y="1406124"/>
            <a:ext cx="721233" cy="227457"/>
          </a:xfrm>
          <a:prstGeom prst="rightArrow">
            <a:avLst/>
          </a:prstGeom>
          <a:solidFill>
            <a:schemeClr val="accent2"/>
          </a:solidFill>
          <a:ln w="28575">
            <a:solidFill>
              <a:schemeClr val="accent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ight Arrow 92"/>
          <p:cNvSpPr/>
          <p:nvPr/>
        </p:nvSpPr>
        <p:spPr>
          <a:xfrm rot="3812545">
            <a:off x="9431275" y="2246571"/>
            <a:ext cx="721233" cy="227457"/>
          </a:xfrm>
          <a:prstGeom prst="rightArrow">
            <a:avLst/>
          </a:prstGeom>
          <a:solidFill>
            <a:schemeClr val="accent2"/>
          </a:solidFill>
          <a:ln w="28575">
            <a:solidFill>
              <a:schemeClr val="accent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9872429" y="4208443"/>
            <a:ext cx="557213" cy="557213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accent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8</a:t>
            </a:r>
          </a:p>
        </p:txBody>
      </p:sp>
      <p:sp>
        <p:nvSpPr>
          <p:cNvPr id="30" name="Right Arrow 29"/>
          <p:cNvSpPr/>
          <p:nvPr/>
        </p:nvSpPr>
        <p:spPr>
          <a:xfrm rot="6600000">
            <a:off x="10002187" y="3907332"/>
            <a:ext cx="721233" cy="227457"/>
          </a:xfrm>
          <a:prstGeom prst="rightArrow">
            <a:avLst/>
          </a:prstGeom>
          <a:solidFill>
            <a:schemeClr val="accent2"/>
          </a:solidFill>
          <a:ln w="28575">
            <a:solidFill>
              <a:schemeClr val="accent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9" name="Cloud 68"/>
          <p:cNvSpPr/>
          <p:nvPr/>
        </p:nvSpPr>
        <p:spPr>
          <a:xfrm>
            <a:off x="2853692" y="2443116"/>
            <a:ext cx="5613406" cy="2390103"/>
          </a:xfrm>
          <a:prstGeom prst="cloud">
            <a:avLst/>
          </a:prstGeom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800" dirty="0" smtClean="0">
                <a:solidFill>
                  <a:schemeClr val="tx1"/>
                </a:solidFill>
                <a:latin typeface="Maiandra GD" panose="020E0502030308020204" pitchFamily="34" charset="0"/>
              </a:rPr>
              <a:t>Not </a:t>
            </a:r>
            <a:r>
              <a:rPr lang="sv-SE" sz="2800" dirty="0" err="1" smtClean="0">
                <a:solidFill>
                  <a:schemeClr val="tx1"/>
                </a:solidFill>
                <a:latin typeface="Maiandra GD" panose="020E0502030308020204" pitchFamily="34" charset="0"/>
              </a:rPr>
              <a:t>sequential</a:t>
            </a:r>
            <a:endParaRPr lang="sv-SE" sz="2800" dirty="0" smtClean="0">
              <a:solidFill>
                <a:schemeClr val="tx1"/>
              </a:solidFill>
              <a:latin typeface="Maiandra GD" panose="020E0502030308020204" pitchFamily="34" charset="0"/>
            </a:endParaRPr>
          </a:p>
          <a:p>
            <a:pPr algn="ctr"/>
            <a:r>
              <a:rPr lang="sv-SE" sz="2800" dirty="0" smtClean="0">
                <a:solidFill>
                  <a:schemeClr val="tx1"/>
                </a:solidFill>
                <a:latin typeface="Maiandra GD" panose="020E0502030308020204" pitchFamily="34" charset="0"/>
              </a:rPr>
              <a:t>Not </a:t>
            </a:r>
            <a:r>
              <a:rPr lang="sv-SE" sz="2800" dirty="0" err="1" smtClean="0">
                <a:solidFill>
                  <a:schemeClr val="tx1"/>
                </a:solidFill>
                <a:latin typeface="Maiandra GD" panose="020E0502030308020204" pitchFamily="34" charset="0"/>
              </a:rPr>
              <a:t>balanced</a:t>
            </a:r>
            <a:endParaRPr lang="en-GB" sz="2800" dirty="0">
              <a:solidFill>
                <a:schemeClr val="tx1"/>
              </a:solidFill>
              <a:latin typeface="Maiandra GD" panose="020E0502030308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4603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A </a:t>
            </a:r>
            <a:r>
              <a:rPr lang="sv-SE" dirty="0" err="1" smtClean="0"/>
              <a:t>Vector</a:t>
            </a:r>
            <a:endParaRPr lang="sv-SE" dirty="0" smtClean="0"/>
          </a:p>
          <a:p>
            <a:r>
              <a:rPr lang="sv-SE" dirty="0"/>
              <a:t>i</a:t>
            </a:r>
            <a:r>
              <a:rPr lang="sv-SE" dirty="0" smtClean="0"/>
              <a:t>s </a:t>
            </a:r>
            <a:r>
              <a:rPr lang="sv-SE" dirty="0" err="1" smtClean="0"/>
              <a:t>random</a:t>
            </a:r>
            <a:r>
              <a:rPr lang="sv-SE" dirty="0" smtClean="0"/>
              <a:t> access</a:t>
            </a:r>
          </a:p>
          <a:p>
            <a:r>
              <a:rPr lang="sv-SE" dirty="0" err="1"/>
              <a:t>g</a:t>
            </a:r>
            <a:r>
              <a:rPr lang="sv-SE" dirty="0" err="1" smtClean="0"/>
              <a:t>rows</a:t>
            </a:r>
            <a:r>
              <a:rPr lang="sv-SE" dirty="0" smtClean="0"/>
              <a:t> at end </a:t>
            </a:r>
            <a:endParaRPr lang="en-GB" dirty="0"/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1425228" y="4065214"/>
            <a:ext cx="4575742" cy="2266772"/>
            <a:chOff x="7868004" y="-21648"/>
            <a:chExt cx="4052449" cy="148479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" name="Rectangle 5"/>
            <p:cNvSpPr/>
            <p:nvPr/>
          </p:nvSpPr>
          <p:spPr>
            <a:xfrm>
              <a:off x="9999786" y="254667"/>
              <a:ext cx="1200020" cy="4382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Immutable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9288663" y="1024857"/>
              <a:ext cx="1200020" cy="4382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something </a:t>
              </a:r>
              <a:r>
                <a:rPr lang="en-US" dirty="0">
                  <a:solidFill>
                    <a:schemeClr val="bg1">
                      <a:lumMod val="85000"/>
                    </a:schemeClr>
                  </a:solidFill>
                </a:rPr>
                <a:t>good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10720433" y="1024857"/>
              <a:ext cx="1200020" cy="4382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small</a:t>
              </a: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chemeClr val="bg1">
                      <a:lumMod val="85000"/>
                    </a:schemeClr>
                  </a:solidFill>
                </a:rPr>
                <a:t>null</a:t>
              </a:r>
            </a:p>
          </p:txBody>
        </p:sp>
        <p:cxnSp>
          <p:nvCxnSpPr>
            <p:cNvPr id="9" name="Straight Arrow Connector 8"/>
            <p:cNvCxnSpPr>
              <a:stCxn id="6" idx="2"/>
              <a:endCxn id="7" idx="0"/>
            </p:cNvCxnSpPr>
            <p:nvPr/>
          </p:nvCxnSpPr>
          <p:spPr>
            <a:xfrm flipH="1">
              <a:off x="9888673" y="692960"/>
              <a:ext cx="711123" cy="33189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6" idx="2"/>
              <a:endCxn id="8" idx="0"/>
            </p:cNvCxnSpPr>
            <p:nvPr/>
          </p:nvCxnSpPr>
          <p:spPr>
            <a:xfrm>
              <a:off x="10599796" y="692960"/>
              <a:ext cx="720647" cy="33189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endCxn id="6" idx="0"/>
            </p:cNvCxnSpPr>
            <p:nvPr/>
          </p:nvCxnSpPr>
          <p:spPr>
            <a:xfrm>
              <a:off x="10599796" y="-21648"/>
              <a:ext cx="0" cy="27631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/>
            <p:cNvSpPr/>
            <p:nvPr/>
          </p:nvSpPr>
          <p:spPr>
            <a:xfrm>
              <a:off x="8533095" y="254667"/>
              <a:ext cx="1200020" cy="438293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Immutable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868004" y="1024857"/>
              <a:ext cx="1200020" cy="438293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small</a:t>
              </a: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chemeClr val="bg1">
                      <a:lumMod val="85000"/>
                    </a:schemeClr>
                  </a:solidFill>
                </a:rPr>
                <a:t>1</a:t>
              </a:r>
            </a:p>
          </p:txBody>
        </p:sp>
        <p:cxnSp>
          <p:nvCxnSpPr>
            <p:cNvPr id="14" name="Straight Arrow Connector 13"/>
            <p:cNvCxnSpPr>
              <a:stCxn id="12" idx="2"/>
              <a:endCxn id="7" idx="0"/>
            </p:cNvCxnSpPr>
            <p:nvPr/>
          </p:nvCxnSpPr>
          <p:spPr>
            <a:xfrm>
              <a:off x="9133105" y="692960"/>
              <a:ext cx="755568" cy="33189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12" idx="2"/>
              <a:endCxn id="13" idx="0"/>
            </p:cNvCxnSpPr>
            <p:nvPr/>
          </p:nvCxnSpPr>
          <p:spPr>
            <a:xfrm flipH="1">
              <a:off x="8468014" y="692960"/>
              <a:ext cx="665091" cy="33189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endCxn id="12" idx="0"/>
            </p:cNvCxnSpPr>
            <p:nvPr/>
          </p:nvCxnSpPr>
          <p:spPr>
            <a:xfrm>
              <a:off x="9133105" y="-21648"/>
              <a:ext cx="0" cy="27631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Rectangle 16"/>
          <p:cNvSpPr/>
          <p:nvPr/>
        </p:nvSpPr>
        <p:spPr>
          <a:xfrm>
            <a:off x="160421" y="4001294"/>
            <a:ext cx="5935579" cy="5486400"/>
          </a:xfrm>
          <a:prstGeom prst="rect">
            <a:avLst/>
          </a:prstGeom>
          <a:solidFill>
            <a:schemeClr val="bg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6" name="Group 35"/>
          <p:cNvGrpSpPr>
            <a:grpSpLocks noChangeAspect="1"/>
          </p:cNvGrpSpPr>
          <p:nvPr/>
        </p:nvGrpSpPr>
        <p:grpSpPr>
          <a:xfrm>
            <a:off x="8561402" y="92612"/>
            <a:ext cx="1896843" cy="1969257"/>
            <a:chOff x="8561371" y="92581"/>
            <a:chExt cx="3213734" cy="3336419"/>
          </a:xfrm>
        </p:grpSpPr>
        <p:grpSp>
          <p:nvGrpSpPr>
            <p:cNvPr id="18" name="Group 17"/>
            <p:cNvGrpSpPr/>
            <p:nvPr/>
          </p:nvGrpSpPr>
          <p:grpSpPr>
            <a:xfrm>
              <a:off x="9459769" y="785622"/>
              <a:ext cx="657224" cy="328612"/>
              <a:chOff x="4986338" y="2328863"/>
              <a:chExt cx="657224" cy="328612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9" name="Rectangle 18"/>
              <p:cNvSpPr/>
              <p:nvPr/>
            </p:nvSpPr>
            <p:spPr>
              <a:xfrm>
                <a:off x="4986338" y="2328863"/>
                <a:ext cx="328612" cy="328612"/>
              </a:xfrm>
              <a:prstGeom prst="rect">
                <a:avLst/>
              </a:prstGeom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5314950" y="2328863"/>
                <a:ext cx="328612" cy="328612"/>
              </a:xfrm>
              <a:prstGeom prst="rect">
                <a:avLst/>
              </a:prstGeom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</p:grpSp>
        <p:sp>
          <p:nvSpPr>
            <p:cNvPr id="21" name="Right Arrow 20"/>
            <p:cNvSpPr/>
            <p:nvPr/>
          </p:nvSpPr>
          <p:spPr>
            <a:xfrm rot="2700000">
              <a:off x="9020228" y="339469"/>
              <a:ext cx="721233" cy="227457"/>
            </a:xfrm>
            <a:prstGeom prst="rightArrow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8561371" y="1396555"/>
              <a:ext cx="557213" cy="557213"/>
            </a:xfrm>
            <a:prstGeom prst="ellips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1</a:t>
              </a:r>
              <a:endParaRPr lang="en-US" sz="2400" dirty="0"/>
            </a:p>
          </p:txBody>
        </p:sp>
        <p:sp>
          <p:nvSpPr>
            <p:cNvPr id="23" name="Right Arrow 22"/>
            <p:cNvSpPr/>
            <p:nvPr/>
          </p:nvSpPr>
          <p:spPr>
            <a:xfrm rot="8100000">
              <a:off x="8975059" y="1095373"/>
              <a:ext cx="721233" cy="227457"/>
            </a:xfrm>
            <a:prstGeom prst="rightArrow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4" name="Right Arrow 23"/>
            <p:cNvSpPr/>
            <p:nvPr/>
          </p:nvSpPr>
          <p:spPr>
            <a:xfrm rot="2700000">
              <a:off x="9842101" y="1095374"/>
              <a:ext cx="721233" cy="227457"/>
            </a:xfrm>
            <a:prstGeom prst="rightArrow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10288825" y="1523238"/>
              <a:ext cx="657224" cy="328612"/>
              <a:chOff x="4986338" y="2328863"/>
              <a:chExt cx="657224" cy="328612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6" name="Rectangle 25"/>
              <p:cNvSpPr/>
              <p:nvPr/>
            </p:nvSpPr>
            <p:spPr>
              <a:xfrm>
                <a:off x="4986338" y="2328863"/>
                <a:ext cx="328612" cy="328612"/>
              </a:xfrm>
              <a:prstGeom prst="rect">
                <a:avLst/>
              </a:prstGeom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5314950" y="2328863"/>
                <a:ext cx="328612" cy="328612"/>
              </a:xfrm>
              <a:prstGeom prst="rect">
                <a:avLst/>
              </a:prstGeom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</p:grpSp>
        <p:sp>
          <p:nvSpPr>
            <p:cNvPr id="28" name="Oval 27"/>
            <p:cNvSpPr/>
            <p:nvPr/>
          </p:nvSpPr>
          <p:spPr>
            <a:xfrm>
              <a:off x="9390427" y="2134171"/>
              <a:ext cx="557213" cy="557213"/>
            </a:xfrm>
            <a:prstGeom prst="ellips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2</a:t>
              </a:r>
            </a:p>
          </p:txBody>
        </p:sp>
        <p:sp>
          <p:nvSpPr>
            <p:cNvPr id="29" name="Right Arrow 28"/>
            <p:cNvSpPr/>
            <p:nvPr/>
          </p:nvSpPr>
          <p:spPr>
            <a:xfrm rot="8100000">
              <a:off x="9804115" y="1832989"/>
              <a:ext cx="721233" cy="227457"/>
            </a:xfrm>
            <a:prstGeom prst="rightArrow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30" name="Right Arrow 29"/>
            <p:cNvSpPr/>
            <p:nvPr/>
          </p:nvSpPr>
          <p:spPr>
            <a:xfrm rot="2700000">
              <a:off x="10671157" y="1832990"/>
              <a:ext cx="721233" cy="227457"/>
            </a:xfrm>
            <a:prstGeom prst="rightArrow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grpSp>
          <p:nvGrpSpPr>
            <p:cNvPr id="31" name="Group 30"/>
            <p:cNvGrpSpPr/>
            <p:nvPr/>
          </p:nvGrpSpPr>
          <p:grpSpPr>
            <a:xfrm>
              <a:off x="11117881" y="2260854"/>
              <a:ext cx="657224" cy="328612"/>
              <a:chOff x="4986338" y="2328863"/>
              <a:chExt cx="657224" cy="328612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32" name="Rectangle 31"/>
              <p:cNvSpPr/>
              <p:nvPr/>
            </p:nvSpPr>
            <p:spPr>
              <a:xfrm>
                <a:off x="4986338" y="2328863"/>
                <a:ext cx="328612" cy="328612"/>
              </a:xfrm>
              <a:prstGeom prst="rect">
                <a:avLst/>
              </a:prstGeom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5314950" y="2328863"/>
                <a:ext cx="328612" cy="328612"/>
              </a:xfrm>
              <a:prstGeom prst="rect">
                <a:avLst/>
              </a:prstGeom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4" name="Oval 33"/>
            <p:cNvSpPr/>
            <p:nvPr/>
          </p:nvSpPr>
          <p:spPr>
            <a:xfrm>
              <a:off x="10219483" y="2871787"/>
              <a:ext cx="557213" cy="557213"/>
            </a:xfrm>
            <a:prstGeom prst="ellips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3</a:t>
              </a:r>
            </a:p>
          </p:txBody>
        </p:sp>
        <p:sp>
          <p:nvSpPr>
            <p:cNvPr id="35" name="Right Arrow 34"/>
            <p:cNvSpPr/>
            <p:nvPr/>
          </p:nvSpPr>
          <p:spPr>
            <a:xfrm rot="8100000">
              <a:off x="10633171" y="2570605"/>
              <a:ext cx="721233" cy="227457"/>
            </a:xfrm>
            <a:prstGeom prst="rightArrow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42" name="Oval 41"/>
          <p:cNvSpPr/>
          <p:nvPr/>
        </p:nvSpPr>
        <p:spPr>
          <a:xfrm>
            <a:off x="7405536" y="5134856"/>
            <a:ext cx="557213" cy="557213"/>
          </a:xfrm>
          <a:prstGeom prst="ellips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1</a:t>
            </a:r>
            <a:endParaRPr lang="en-US" sz="2400" dirty="0"/>
          </a:p>
        </p:txBody>
      </p:sp>
      <p:sp>
        <p:nvSpPr>
          <p:cNvPr id="48" name="Oval 47"/>
          <p:cNvSpPr/>
          <p:nvPr/>
        </p:nvSpPr>
        <p:spPr>
          <a:xfrm>
            <a:off x="8073168" y="5179267"/>
            <a:ext cx="557213" cy="557213"/>
          </a:xfrm>
          <a:prstGeom prst="ellips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</a:t>
            </a:r>
          </a:p>
        </p:txBody>
      </p:sp>
      <p:sp>
        <p:nvSpPr>
          <p:cNvPr id="52" name="Rectangle 51"/>
          <p:cNvSpPr/>
          <p:nvPr/>
        </p:nvSpPr>
        <p:spPr>
          <a:xfrm>
            <a:off x="9151093" y="4455619"/>
            <a:ext cx="328612" cy="328612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9480428" y="4455619"/>
            <a:ext cx="328612" cy="328612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8725288" y="5189627"/>
            <a:ext cx="557213" cy="557213"/>
          </a:xfrm>
          <a:prstGeom prst="ellips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3</a:t>
            </a:r>
          </a:p>
        </p:txBody>
      </p:sp>
      <p:sp>
        <p:nvSpPr>
          <p:cNvPr id="56" name="Rectangle 55"/>
          <p:cNvSpPr/>
          <p:nvPr/>
        </p:nvSpPr>
        <p:spPr>
          <a:xfrm>
            <a:off x="8821760" y="4455619"/>
            <a:ext cx="328612" cy="328612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8492427" y="4455619"/>
            <a:ext cx="328612" cy="328612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8163094" y="4455619"/>
            <a:ext cx="328612" cy="328612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7833761" y="4455619"/>
            <a:ext cx="328612" cy="328612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ight Arrow 36"/>
          <p:cNvSpPr/>
          <p:nvPr/>
        </p:nvSpPr>
        <p:spPr>
          <a:xfrm rot="6447188">
            <a:off x="7540178" y="4844097"/>
            <a:ext cx="721233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ight Arrow 42"/>
          <p:cNvSpPr/>
          <p:nvPr/>
        </p:nvSpPr>
        <p:spPr>
          <a:xfrm rot="5154071">
            <a:off x="7978219" y="4868601"/>
            <a:ext cx="721233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0" name="Right Arrow 49"/>
          <p:cNvSpPr/>
          <p:nvPr/>
        </p:nvSpPr>
        <p:spPr>
          <a:xfrm rot="3782657">
            <a:off x="8432008" y="4881251"/>
            <a:ext cx="721233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1" name="Right Arrow 40"/>
          <p:cNvSpPr/>
          <p:nvPr/>
        </p:nvSpPr>
        <p:spPr>
          <a:xfrm rot="5400000">
            <a:off x="8459832" y="4012706"/>
            <a:ext cx="721233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8149382" y="-3173877"/>
            <a:ext cx="5935579" cy="5486400"/>
          </a:xfrm>
          <a:prstGeom prst="rect">
            <a:avLst/>
          </a:prstGeom>
          <a:solidFill>
            <a:schemeClr val="bg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Cloud 60"/>
          <p:cNvSpPr/>
          <p:nvPr/>
        </p:nvSpPr>
        <p:spPr>
          <a:xfrm>
            <a:off x="3029337" y="2203323"/>
            <a:ext cx="5613406" cy="2390103"/>
          </a:xfrm>
          <a:prstGeom prst="cloud">
            <a:avLst/>
          </a:prstGeom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800" dirty="0" smtClean="0">
                <a:solidFill>
                  <a:schemeClr val="tx1"/>
                </a:solidFill>
                <a:latin typeface="Maiandra GD" panose="020E0502030308020204" pitchFamily="34" charset="0"/>
              </a:rPr>
              <a:t>Not </a:t>
            </a:r>
            <a:r>
              <a:rPr lang="sv-SE" sz="2800" dirty="0" err="1" smtClean="0">
                <a:solidFill>
                  <a:schemeClr val="tx1"/>
                </a:solidFill>
                <a:latin typeface="Maiandra GD" panose="020E0502030308020204" pitchFamily="34" charset="0"/>
              </a:rPr>
              <a:t>immutable</a:t>
            </a:r>
            <a:endParaRPr lang="sv-SE" sz="2800" dirty="0" smtClean="0">
              <a:solidFill>
                <a:schemeClr val="tx1"/>
              </a:solidFill>
              <a:latin typeface="Maiandra GD" panose="020E0502030308020204" pitchFamily="34" charset="0"/>
            </a:endParaRPr>
          </a:p>
          <a:p>
            <a:pPr algn="ctr"/>
            <a:r>
              <a:rPr lang="sv-SE" sz="2800" dirty="0" smtClean="0">
                <a:solidFill>
                  <a:schemeClr val="tx1"/>
                </a:solidFill>
                <a:latin typeface="Maiandra GD" panose="020E0502030308020204" pitchFamily="34" charset="0"/>
              </a:rPr>
              <a:t>Pre </a:t>
            </a:r>
            <a:r>
              <a:rPr lang="sv-SE" sz="2800" dirty="0" err="1" smtClean="0">
                <a:solidFill>
                  <a:schemeClr val="tx1"/>
                </a:solidFill>
                <a:latin typeface="Maiandra GD" panose="020E0502030308020204" pitchFamily="34" charset="0"/>
              </a:rPr>
              <a:t>allocated</a:t>
            </a:r>
            <a:endParaRPr lang="en-GB" sz="2800" dirty="0">
              <a:solidFill>
                <a:schemeClr val="tx1"/>
              </a:solidFill>
              <a:latin typeface="Maiandra GD" panose="020E0502030308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7711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8721379" y="4794794"/>
            <a:ext cx="328612" cy="328612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A </a:t>
            </a:r>
            <a:r>
              <a:rPr lang="sv-SE" dirty="0" err="1" smtClean="0"/>
              <a:t>Vector</a:t>
            </a:r>
            <a:r>
              <a:rPr lang="sv-SE" dirty="0" smtClean="0"/>
              <a:t> </a:t>
            </a:r>
          </a:p>
          <a:p>
            <a:r>
              <a:rPr lang="sv-SE" dirty="0" smtClean="0"/>
              <a:t>is </a:t>
            </a:r>
            <a:r>
              <a:rPr lang="sv-SE" dirty="0" err="1" smtClean="0"/>
              <a:t>random</a:t>
            </a:r>
            <a:r>
              <a:rPr lang="sv-SE" dirty="0" smtClean="0"/>
              <a:t> access</a:t>
            </a:r>
          </a:p>
          <a:p>
            <a:r>
              <a:rPr lang="sv-SE" dirty="0" err="1" smtClean="0"/>
              <a:t>grows</a:t>
            </a:r>
            <a:r>
              <a:rPr lang="sv-SE" dirty="0" smtClean="0"/>
              <a:t> at end </a:t>
            </a:r>
            <a:endParaRPr lang="en-GB" dirty="0" smtClean="0"/>
          </a:p>
          <a:p>
            <a:r>
              <a:rPr lang="sv-SE" dirty="0" err="1"/>
              <a:t>c</a:t>
            </a:r>
            <a:r>
              <a:rPr lang="sv-SE" dirty="0" err="1" smtClean="0"/>
              <a:t>an</a:t>
            </a:r>
            <a:r>
              <a:rPr lang="sv-SE" dirty="0" smtClean="0"/>
              <a:t> </a:t>
            </a:r>
            <a:r>
              <a:rPr lang="sv-SE" dirty="0" err="1" smtClean="0"/>
              <a:t>share</a:t>
            </a:r>
            <a:r>
              <a:rPr lang="sv-SE" dirty="0" smtClean="0"/>
              <a:t> data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4" name="Oval 3"/>
          <p:cNvSpPr/>
          <p:nvPr/>
        </p:nvSpPr>
        <p:spPr>
          <a:xfrm>
            <a:off x="6718679" y="5479450"/>
            <a:ext cx="557213" cy="557213"/>
          </a:xfrm>
          <a:prstGeom prst="ellips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0</a:t>
            </a:r>
          </a:p>
        </p:txBody>
      </p:sp>
      <p:sp>
        <p:nvSpPr>
          <p:cNvPr id="5" name="Oval 4"/>
          <p:cNvSpPr/>
          <p:nvPr/>
        </p:nvSpPr>
        <p:spPr>
          <a:xfrm>
            <a:off x="7386311" y="5523861"/>
            <a:ext cx="557213" cy="557213"/>
          </a:xfrm>
          <a:prstGeom prst="ellips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</a:t>
            </a:r>
          </a:p>
        </p:txBody>
      </p:sp>
      <p:sp>
        <p:nvSpPr>
          <p:cNvPr id="8" name="Oval 7"/>
          <p:cNvSpPr/>
          <p:nvPr/>
        </p:nvSpPr>
        <p:spPr>
          <a:xfrm>
            <a:off x="8038431" y="5534221"/>
            <a:ext cx="557213" cy="557213"/>
          </a:xfrm>
          <a:prstGeom prst="ellips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2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8134903" y="4800213"/>
            <a:ext cx="328612" cy="328612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805570" y="4800213"/>
            <a:ext cx="328612" cy="328612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476237" y="4800213"/>
            <a:ext cx="328612" cy="328612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146904" y="4800213"/>
            <a:ext cx="328612" cy="328612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 rot="6447188">
            <a:off x="6853321" y="5188691"/>
            <a:ext cx="721233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 rot="5400000">
            <a:off x="7444232" y="4357300"/>
            <a:ext cx="721233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9612906" y="5528802"/>
            <a:ext cx="557213" cy="557213"/>
          </a:xfrm>
          <a:prstGeom prst="ellips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3</a:t>
            </a:r>
            <a:endParaRPr lang="en-US" sz="2400" dirty="0"/>
          </a:p>
        </p:txBody>
      </p:sp>
      <p:sp>
        <p:nvSpPr>
          <p:cNvPr id="24" name="Right Arrow 23"/>
          <p:cNvSpPr/>
          <p:nvPr/>
        </p:nvSpPr>
        <p:spPr>
          <a:xfrm rot="9345033">
            <a:off x="7175246" y="5226065"/>
            <a:ext cx="1706917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9709378" y="4794794"/>
            <a:ext cx="328612" cy="328612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380045" y="4794794"/>
            <a:ext cx="328612" cy="328612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9050712" y="4794794"/>
            <a:ext cx="328612" cy="328612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Arrow 24"/>
          <p:cNvSpPr/>
          <p:nvPr/>
        </p:nvSpPr>
        <p:spPr>
          <a:xfrm rot="9209315">
            <a:off x="7720261" y="5264415"/>
            <a:ext cx="1524126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6" name="Right Arrow 25"/>
          <p:cNvSpPr/>
          <p:nvPr/>
        </p:nvSpPr>
        <p:spPr>
          <a:xfrm rot="5400000">
            <a:off x="9528247" y="5215962"/>
            <a:ext cx="690871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7" name="Right Arrow 26"/>
          <p:cNvSpPr/>
          <p:nvPr/>
        </p:nvSpPr>
        <p:spPr>
          <a:xfrm rot="5400000">
            <a:off x="9018707" y="4351881"/>
            <a:ext cx="721233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Arrow 27"/>
          <p:cNvSpPr/>
          <p:nvPr/>
        </p:nvSpPr>
        <p:spPr>
          <a:xfrm rot="8932045">
            <a:off x="8341431" y="5262219"/>
            <a:ext cx="1291054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4" name="Right Arrow 13"/>
          <p:cNvSpPr/>
          <p:nvPr/>
        </p:nvSpPr>
        <p:spPr>
          <a:xfrm rot="5154071">
            <a:off x="7291362" y="5213195"/>
            <a:ext cx="721233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5" name="Right Arrow 14"/>
          <p:cNvSpPr/>
          <p:nvPr/>
        </p:nvSpPr>
        <p:spPr>
          <a:xfrm rot="3782657">
            <a:off x="7745151" y="5225845"/>
            <a:ext cx="721233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29" name="Group 28"/>
          <p:cNvGrpSpPr>
            <a:grpSpLocks/>
          </p:cNvGrpSpPr>
          <p:nvPr/>
        </p:nvGrpSpPr>
        <p:grpSpPr bwMode="auto">
          <a:xfrm>
            <a:off x="1425228" y="4065214"/>
            <a:ext cx="4575742" cy="2266772"/>
            <a:chOff x="7868004" y="-21648"/>
            <a:chExt cx="4052449" cy="148479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0" name="Rectangle 29"/>
            <p:cNvSpPr/>
            <p:nvPr/>
          </p:nvSpPr>
          <p:spPr>
            <a:xfrm>
              <a:off x="9999786" y="254667"/>
              <a:ext cx="1200020" cy="4382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Immutable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9288663" y="1024857"/>
              <a:ext cx="1200020" cy="4382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something </a:t>
              </a:r>
              <a:r>
                <a:rPr lang="en-US" dirty="0">
                  <a:solidFill>
                    <a:schemeClr val="bg1">
                      <a:lumMod val="85000"/>
                    </a:schemeClr>
                  </a:solidFill>
                </a:rPr>
                <a:t>good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0720433" y="1024857"/>
              <a:ext cx="1200020" cy="4382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small</a:t>
              </a: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chemeClr val="bg1">
                      <a:lumMod val="85000"/>
                    </a:schemeClr>
                  </a:solidFill>
                </a:rPr>
                <a:t>null</a:t>
              </a:r>
            </a:p>
          </p:txBody>
        </p:sp>
        <p:cxnSp>
          <p:nvCxnSpPr>
            <p:cNvPr id="33" name="Straight Arrow Connector 32"/>
            <p:cNvCxnSpPr>
              <a:stCxn id="30" idx="2"/>
              <a:endCxn id="31" idx="0"/>
            </p:cNvCxnSpPr>
            <p:nvPr/>
          </p:nvCxnSpPr>
          <p:spPr>
            <a:xfrm flipH="1">
              <a:off x="9888673" y="692960"/>
              <a:ext cx="711123" cy="33189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stCxn id="30" idx="2"/>
              <a:endCxn id="32" idx="0"/>
            </p:cNvCxnSpPr>
            <p:nvPr/>
          </p:nvCxnSpPr>
          <p:spPr>
            <a:xfrm>
              <a:off x="10599796" y="692960"/>
              <a:ext cx="720647" cy="33189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endCxn id="30" idx="0"/>
            </p:cNvCxnSpPr>
            <p:nvPr/>
          </p:nvCxnSpPr>
          <p:spPr>
            <a:xfrm>
              <a:off x="10599796" y="-21648"/>
              <a:ext cx="0" cy="27631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ctangle 35"/>
            <p:cNvSpPr/>
            <p:nvPr/>
          </p:nvSpPr>
          <p:spPr>
            <a:xfrm>
              <a:off x="8533095" y="254667"/>
              <a:ext cx="1200020" cy="438293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Immutable</a:t>
              </a: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7868004" y="1024857"/>
              <a:ext cx="1200020" cy="438293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small</a:t>
              </a: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chemeClr val="bg1">
                      <a:lumMod val="85000"/>
                    </a:schemeClr>
                  </a:solidFill>
                </a:rPr>
                <a:t>1</a:t>
              </a:r>
            </a:p>
          </p:txBody>
        </p:sp>
        <p:cxnSp>
          <p:nvCxnSpPr>
            <p:cNvPr id="38" name="Straight Arrow Connector 37"/>
            <p:cNvCxnSpPr>
              <a:stCxn id="36" idx="2"/>
              <a:endCxn id="31" idx="0"/>
            </p:cNvCxnSpPr>
            <p:nvPr/>
          </p:nvCxnSpPr>
          <p:spPr>
            <a:xfrm>
              <a:off x="9133105" y="692960"/>
              <a:ext cx="755568" cy="33189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36" idx="2"/>
              <a:endCxn id="37" idx="0"/>
            </p:cNvCxnSpPr>
            <p:nvPr/>
          </p:nvCxnSpPr>
          <p:spPr>
            <a:xfrm flipH="1">
              <a:off x="8468014" y="692960"/>
              <a:ext cx="665091" cy="33189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endCxn id="36" idx="0"/>
            </p:cNvCxnSpPr>
            <p:nvPr/>
          </p:nvCxnSpPr>
          <p:spPr>
            <a:xfrm>
              <a:off x="9133105" y="-21648"/>
              <a:ext cx="0" cy="27631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Rectangle 40"/>
          <p:cNvSpPr/>
          <p:nvPr/>
        </p:nvSpPr>
        <p:spPr>
          <a:xfrm>
            <a:off x="160421" y="4001294"/>
            <a:ext cx="5935579" cy="5486400"/>
          </a:xfrm>
          <a:prstGeom prst="rect">
            <a:avLst/>
          </a:prstGeom>
          <a:solidFill>
            <a:schemeClr val="bg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7503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A </a:t>
            </a:r>
            <a:r>
              <a:rPr lang="sv-SE" dirty="0" err="1" smtClean="0"/>
              <a:t>Vector</a:t>
            </a:r>
            <a:r>
              <a:rPr lang="sv-SE" dirty="0" smtClean="0"/>
              <a:t> </a:t>
            </a:r>
          </a:p>
          <a:p>
            <a:r>
              <a:rPr lang="sv-SE" dirty="0" smtClean="0"/>
              <a:t>is </a:t>
            </a:r>
            <a:r>
              <a:rPr lang="sv-SE" dirty="0" err="1" smtClean="0"/>
              <a:t>random</a:t>
            </a:r>
            <a:r>
              <a:rPr lang="sv-SE" dirty="0" smtClean="0"/>
              <a:t> access</a:t>
            </a:r>
          </a:p>
          <a:p>
            <a:r>
              <a:rPr lang="sv-SE" dirty="0" err="1" smtClean="0"/>
              <a:t>grows</a:t>
            </a:r>
            <a:r>
              <a:rPr lang="sv-SE" dirty="0" smtClean="0"/>
              <a:t> at end </a:t>
            </a:r>
          </a:p>
          <a:p>
            <a:r>
              <a:rPr lang="sv-SE" dirty="0"/>
              <a:t>i</a:t>
            </a:r>
            <a:r>
              <a:rPr lang="sv-SE" dirty="0" smtClean="0"/>
              <a:t>s </a:t>
            </a:r>
            <a:r>
              <a:rPr lang="sv-SE" dirty="0" err="1" smtClean="0"/>
              <a:t>immutable</a:t>
            </a:r>
            <a:endParaRPr lang="en-GB" dirty="0" smtClean="0"/>
          </a:p>
          <a:p>
            <a:r>
              <a:rPr lang="sv-SE" dirty="0" err="1" smtClean="0"/>
              <a:t>can</a:t>
            </a:r>
            <a:r>
              <a:rPr lang="sv-SE" dirty="0" smtClean="0"/>
              <a:t> </a:t>
            </a:r>
            <a:r>
              <a:rPr lang="sv-SE" dirty="0" err="1" smtClean="0"/>
              <a:t>share</a:t>
            </a:r>
            <a:r>
              <a:rPr lang="sv-SE" dirty="0" smtClean="0"/>
              <a:t> data</a:t>
            </a:r>
            <a:endParaRPr lang="en-GB" dirty="0" smtClean="0"/>
          </a:p>
          <a:p>
            <a:r>
              <a:rPr lang="sv-SE" dirty="0" err="1" smtClean="0"/>
              <a:t>can</a:t>
            </a:r>
            <a:r>
              <a:rPr lang="sv-SE" dirty="0" smtClean="0"/>
              <a:t> be </a:t>
            </a:r>
            <a:r>
              <a:rPr lang="sv-SE" dirty="0" err="1" smtClean="0"/>
              <a:t>bitmap</a:t>
            </a:r>
            <a:r>
              <a:rPr lang="sv-SE" dirty="0" smtClean="0"/>
              <a:t> </a:t>
            </a:r>
            <a:r>
              <a:rPr lang="sv-SE" dirty="0" err="1" smtClean="0"/>
              <a:t>tree</a:t>
            </a:r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23" name="Rectangle 22"/>
          <p:cNvSpPr/>
          <p:nvPr/>
        </p:nvSpPr>
        <p:spPr>
          <a:xfrm>
            <a:off x="7126259" y="4794794"/>
            <a:ext cx="328612" cy="328612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Oval 3"/>
          <p:cNvSpPr/>
          <p:nvPr/>
        </p:nvSpPr>
        <p:spPr>
          <a:xfrm>
            <a:off x="5123559" y="5479450"/>
            <a:ext cx="557213" cy="557213"/>
          </a:xfrm>
          <a:prstGeom prst="ellips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0</a:t>
            </a:r>
          </a:p>
        </p:txBody>
      </p:sp>
      <p:sp>
        <p:nvSpPr>
          <p:cNvPr id="5" name="Oval 4"/>
          <p:cNvSpPr/>
          <p:nvPr/>
        </p:nvSpPr>
        <p:spPr>
          <a:xfrm>
            <a:off x="5791191" y="5523861"/>
            <a:ext cx="557213" cy="557213"/>
          </a:xfrm>
          <a:prstGeom prst="ellips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</a:t>
            </a:r>
          </a:p>
        </p:txBody>
      </p:sp>
      <p:sp>
        <p:nvSpPr>
          <p:cNvPr id="8" name="Oval 7"/>
          <p:cNvSpPr/>
          <p:nvPr/>
        </p:nvSpPr>
        <p:spPr>
          <a:xfrm>
            <a:off x="6443311" y="5534221"/>
            <a:ext cx="557213" cy="557213"/>
          </a:xfrm>
          <a:prstGeom prst="ellips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2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6539783" y="4800213"/>
            <a:ext cx="328612" cy="328612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210450" y="4800213"/>
            <a:ext cx="328612" cy="328612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881117" y="4800213"/>
            <a:ext cx="328612" cy="328612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551784" y="4800213"/>
            <a:ext cx="328612" cy="328612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 rot="6447188">
            <a:off x="5258201" y="5188691"/>
            <a:ext cx="721233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 rot="5400000">
            <a:off x="5849112" y="4357300"/>
            <a:ext cx="721233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8017786" y="5528802"/>
            <a:ext cx="557213" cy="557213"/>
          </a:xfrm>
          <a:prstGeom prst="ellips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3</a:t>
            </a:r>
            <a:endParaRPr lang="en-US" sz="2400" dirty="0"/>
          </a:p>
        </p:txBody>
      </p:sp>
      <p:sp>
        <p:nvSpPr>
          <p:cNvPr id="24" name="Right Arrow 23"/>
          <p:cNvSpPr/>
          <p:nvPr/>
        </p:nvSpPr>
        <p:spPr>
          <a:xfrm rot="9345033">
            <a:off x="5580126" y="5226065"/>
            <a:ext cx="1706917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8114258" y="4794794"/>
            <a:ext cx="328612" cy="328612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7784925" y="4794794"/>
            <a:ext cx="328612" cy="328612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7455592" y="4794794"/>
            <a:ext cx="328612" cy="328612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Arrow 24"/>
          <p:cNvSpPr/>
          <p:nvPr/>
        </p:nvSpPr>
        <p:spPr>
          <a:xfrm rot="9209315">
            <a:off x="6125141" y="5264415"/>
            <a:ext cx="1524126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6" name="Right Arrow 25"/>
          <p:cNvSpPr/>
          <p:nvPr/>
        </p:nvSpPr>
        <p:spPr>
          <a:xfrm rot="5400000">
            <a:off x="7933127" y="5215962"/>
            <a:ext cx="690871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7" name="Right Arrow 26"/>
          <p:cNvSpPr/>
          <p:nvPr/>
        </p:nvSpPr>
        <p:spPr>
          <a:xfrm rot="5400000">
            <a:off x="7423587" y="4351881"/>
            <a:ext cx="721233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Arrow 27"/>
          <p:cNvSpPr/>
          <p:nvPr/>
        </p:nvSpPr>
        <p:spPr>
          <a:xfrm rot="8932045">
            <a:off x="6746311" y="5262219"/>
            <a:ext cx="1291054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4" name="Right Arrow 13"/>
          <p:cNvSpPr/>
          <p:nvPr/>
        </p:nvSpPr>
        <p:spPr>
          <a:xfrm rot="5154071">
            <a:off x="5696242" y="5213195"/>
            <a:ext cx="721233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5" name="Right Arrow 14"/>
          <p:cNvSpPr/>
          <p:nvPr/>
        </p:nvSpPr>
        <p:spPr>
          <a:xfrm rot="3782657">
            <a:off x="6150031" y="5225845"/>
            <a:ext cx="721233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9" name="Rectangle 28"/>
          <p:cNvSpPr/>
          <p:nvPr/>
        </p:nvSpPr>
        <p:spPr>
          <a:xfrm>
            <a:off x="8803918" y="4794794"/>
            <a:ext cx="328612" cy="328612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8694279" y="5541473"/>
            <a:ext cx="557213" cy="557213"/>
          </a:xfrm>
          <a:prstGeom prst="ellips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4</a:t>
            </a:r>
            <a:endParaRPr lang="en-US" sz="2400" dirty="0"/>
          </a:p>
        </p:txBody>
      </p:sp>
      <p:sp>
        <p:nvSpPr>
          <p:cNvPr id="31" name="Rectangle 30"/>
          <p:cNvSpPr/>
          <p:nvPr/>
        </p:nvSpPr>
        <p:spPr>
          <a:xfrm>
            <a:off x="9791917" y="4794794"/>
            <a:ext cx="328612" cy="328612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9462584" y="4794794"/>
            <a:ext cx="328612" cy="328612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9133251" y="4794794"/>
            <a:ext cx="328612" cy="328612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/>
          <p:cNvSpPr/>
          <p:nvPr/>
        </p:nvSpPr>
        <p:spPr>
          <a:xfrm rot="5400000">
            <a:off x="8609620" y="5228633"/>
            <a:ext cx="690871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6" name="Rectangle 35"/>
          <p:cNvSpPr/>
          <p:nvPr/>
        </p:nvSpPr>
        <p:spPr>
          <a:xfrm>
            <a:off x="8968224" y="3886177"/>
            <a:ext cx="328612" cy="328612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9956223" y="3886177"/>
            <a:ext cx="328612" cy="328612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9626890" y="3886177"/>
            <a:ext cx="328612" cy="328612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9297557" y="3886177"/>
            <a:ext cx="328612" cy="328612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ight Arrow 39"/>
          <p:cNvSpPr/>
          <p:nvPr/>
        </p:nvSpPr>
        <p:spPr>
          <a:xfrm rot="5400000">
            <a:off x="9265552" y="3443264"/>
            <a:ext cx="721233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ight Arrow 40"/>
          <p:cNvSpPr/>
          <p:nvPr/>
        </p:nvSpPr>
        <p:spPr>
          <a:xfrm rot="8932045">
            <a:off x="7929472" y="4356513"/>
            <a:ext cx="1291054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5" name="Right Arrow 34"/>
          <p:cNvSpPr/>
          <p:nvPr/>
        </p:nvSpPr>
        <p:spPr>
          <a:xfrm rot="5400000">
            <a:off x="9101246" y="4351881"/>
            <a:ext cx="721233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9032675" y="1178571"/>
            <a:ext cx="25907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>
                <a:latin typeface="Consolas" panose="020B0609020204030204" pitchFamily="49" charset="0"/>
              </a:rPr>
              <a:t>0  = 00</a:t>
            </a:r>
            <a:r>
              <a:rPr lang="sv-SE" dirty="0" smtClean="0">
                <a:solidFill>
                  <a:schemeClr val="accent6"/>
                </a:solidFill>
                <a:latin typeface="Consolas" panose="020B0609020204030204" pitchFamily="49" charset="0"/>
              </a:rPr>
              <a:t>00</a:t>
            </a:r>
            <a:r>
              <a:rPr lang="sv-SE" dirty="0">
                <a:solidFill>
                  <a:srgbClr val="0070C0"/>
                </a:solidFill>
                <a:latin typeface="Consolas" panose="020B0609020204030204" pitchFamily="49" charset="0"/>
              </a:rPr>
              <a:t>00</a:t>
            </a:r>
            <a:r>
              <a:rPr lang="sv-SE" dirty="0" smtClean="0">
                <a:solidFill>
                  <a:srgbClr val="FF0000"/>
                </a:solidFill>
                <a:latin typeface="Consolas" panose="020B0609020204030204" pitchFamily="49" charset="0"/>
              </a:rPr>
              <a:t>00</a:t>
            </a:r>
            <a:r>
              <a:rPr lang="sv-SE" dirty="0" smtClean="0">
                <a:latin typeface="Consolas" panose="020B0609020204030204" pitchFamily="49" charset="0"/>
              </a:rPr>
              <a:t> = </a:t>
            </a:r>
            <a:r>
              <a:rPr lang="sv-SE" dirty="0" smtClean="0">
                <a:solidFill>
                  <a:srgbClr val="0070C0"/>
                </a:solidFill>
                <a:latin typeface="Consolas" panose="020B0609020204030204" pitchFamily="49" charset="0"/>
              </a:rPr>
              <a:t>0</a:t>
            </a:r>
            <a:r>
              <a:rPr lang="sv-SE" dirty="0" smtClean="0">
                <a:latin typeface="Consolas" panose="020B0609020204030204" pitchFamily="49" charset="0"/>
              </a:rPr>
              <a:t> </a:t>
            </a:r>
            <a:r>
              <a:rPr lang="sv-SE" dirty="0" smtClean="0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</a:p>
          <a:p>
            <a:r>
              <a:rPr lang="sv-SE" dirty="0" smtClean="0">
                <a:latin typeface="Consolas" panose="020B0609020204030204" pitchFamily="49" charset="0"/>
              </a:rPr>
              <a:t>1  = 00</a:t>
            </a:r>
            <a:r>
              <a:rPr lang="sv-SE" dirty="0">
                <a:solidFill>
                  <a:schemeClr val="accent6"/>
                </a:solidFill>
                <a:latin typeface="Consolas" panose="020B0609020204030204" pitchFamily="49" charset="0"/>
              </a:rPr>
              <a:t>00</a:t>
            </a:r>
            <a:r>
              <a:rPr lang="sv-SE" dirty="0">
                <a:solidFill>
                  <a:srgbClr val="0070C0"/>
                </a:solidFill>
                <a:latin typeface="Consolas" panose="020B0609020204030204" pitchFamily="49" charset="0"/>
              </a:rPr>
              <a:t>00</a:t>
            </a:r>
            <a:r>
              <a:rPr lang="sv-SE" dirty="0" smtClean="0">
                <a:solidFill>
                  <a:srgbClr val="FF0000"/>
                </a:solidFill>
                <a:latin typeface="Consolas" panose="020B0609020204030204" pitchFamily="49" charset="0"/>
              </a:rPr>
              <a:t>01</a:t>
            </a:r>
            <a:r>
              <a:rPr lang="sv-SE" dirty="0" smtClean="0">
                <a:latin typeface="Consolas" panose="020B0609020204030204" pitchFamily="49" charset="0"/>
              </a:rPr>
              <a:t> = </a:t>
            </a:r>
            <a:r>
              <a:rPr lang="sv-SE" dirty="0">
                <a:solidFill>
                  <a:srgbClr val="0070C0"/>
                </a:solidFill>
                <a:latin typeface="Consolas" panose="020B0609020204030204" pitchFamily="49" charset="0"/>
              </a:rPr>
              <a:t>0</a:t>
            </a:r>
            <a:r>
              <a:rPr lang="sv-SE" dirty="0" smtClean="0">
                <a:latin typeface="Consolas" panose="020B0609020204030204" pitchFamily="49" charset="0"/>
              </a:rPr>
              <a:t> </a:t>
            </a:r>
            <a:r>
              <a:rPr lang="sv-SE" dirty="0" smtClean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</a:p>
          <a:p>
            <a:r>
              <a:rPr lang="sv-SE" dirty="0" smtClean="0">
                <a:latin typeface="Consolas" panose="020B0609020204030204" pitchFamily="49" charset="0"/>
              </a:rPr>
              <a:t>2  = 00</a:t>
            </a:r>
            <a:r>
              <a:rPr lang="sv-SE" dirty="0">
                <a:solidFill>
                  <a:schemeClr val="accent6"/>
                </a:solidFill>
                <a:latin typeface="Consolas" panose="020B0609020204030204" pitchFamily="49" charset="0"/>
              </a:rPr>
              <a:t>00</a:t>
            </a:r>
            <a:r>
              <a:rPr lang="sv-SE" dirty="0">
                <a:solidFill>
                  <a:srgbClr val="0070C0"/>
                </a:solidFill>
                <a:latin typeface="Consolas" panose="020B0609020204030204" pitchFamily="49" charset="0"/>
              </a:rPr>
              <a:t>00</a:t>
            </a:r>
            <a:r>
              <a:rPr lang="sv-SE" dirty="0" smtClean="0">
                <a:solidFill>
                  <a:srgbClr val="FF0000"/>
                </a:solidFill>
                <a:latin typeface="Consolas" panose="020B0609020204030204" pitchFamily="49" charset="0"/>
              </a:rPr>
              <a:t>10</a:t>
            </a:r>
            <a:r>
              <a:rPr lang="sv-SE" dirty="0" smtClean="0">
                <a:latin typeface="Consolas" panose="020B0609020204030204" pitchFamily="49" charset="0"/>
              </a:rPr>
              <a:t> = </a:t>
            </a:r>
            <a:r>
              <a:rPr lang="sv-SE" dirty="0">
                <a:solidFill>
                  <a:srgbClr val="0070C0"/>
                </a:solidFill>
                <a:latin typeface="Consolas" panose="020B0609020204030204" pitchFamily="49" charset="0"/>
              </a:rPr>
              <a:t>0</a:t>
            </a:r>
            <a:r>
              <a:rPr lang="sv-SE" dirty="0" smtClean="0">
                <a:latin typeface="Consolas" panose="020B0609020204030204" pitchFamily="49" charset="0"/>
              </a:rPr>
              <a:t> </a:t>
            </a:r>
            <a:r>
              <a:rPr lang="sv-SE" dirty="0" smtClean="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</a:p>
          <a:p>
            <a:r>
              <a:rPr lang="sv-SE" dirty="0" smtClean="0">
                <a:latin typeface="Consolas" panose="020B0609020204030204" pitchFamily="49" charset="0"/>
              </a:rPr>
              <a:t>4  = 00</a:t>
            </a:r>
            <a:r>
              <a:rPr lang="sv-SE" dirty="0">
                <a:solidFill>
                  <a:schemeClr val="accent6"/>
                </a:solidFill>
                <a:latin typeface="Consolas" panose="020B0609020204030204" pitchFamily="49" charset="0"/>
              </a:rPr>
              <a:t>00</a:t>
            </a:r>
            <a:r>
              <a:rPr lang="sv-SE" dirty="0">
                <a:solidFill>
                  <a:srgbClr val="0070C0"/>
                </a:solidFill>
                <a:latin typeface="Consolas" panose="020B0609020204030204" pitchFamily="49" charset="0"/>
              </a:rPr>
              <a:t>01</a:t>
            </a:r>
            <a:r>
              <a:rPr lang="sv-SE" dirty="0" smtClean="0">
                <a:solidFill>
                  <a:srgbClr val="FF0000"/>
                </a:solidFill>
                <a:latin typeface="Consolas" panose="020B0609020204030204" pitchFamily="49" charset="0"/>
              </a:rPr>
              <a:t>00</a:t>
            </a:r>
            <a:r>
              <a:rPr lang="sv-SE" dirty="0" smtClean="0">
                <a:latin typeface="Consolas" panose="020B0609020204030204" pitchFamily="49" charset="0"/>
              </a:rPr>
              <a:t> = </a:t>
            </a:r>
            <a:r>
              <a:rPr lang="sv-SE" dirty="0">
                <a:solidFill>
                  <a:srgbClr val="0070C0"/>
                </a:solidFill>
                <a:latin typeface="Consolas" panose="020B0609020204030204" pitchFamily="49" charset="0"/>
              </a:rPr>
              <a:t>1</a:t>
            </a:r>
            <a:r>
              <a:rPr lang="sv-SE" dirty="0" smtClean="0">
                <a:latin typeface="Consolas" panose="020B0609020204030204" pitchFamily="49" charset="0"/>
              </a:rPr>
              <a:t> </a:t>
            </a:r>
            <a:r>
              <a:rPr lang="sv-SE" dirty="0" smtClean="0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628523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A </a:t>
            </a:r>
            <a:r>
              <a:rPr lang="sv-SE" dirty="0" err="1" smtClean="0"/>
              <a:t>Vector</a:t>
            </a:r>
            <a:r>
              <a:rPr lang="sv-SE" dirty="0" smtClean="0"/>
              <a:t> </a:t>
            </a:r>
          </a:p>
          <a:p>
            <a:r>
              <a:rPr lang="sv-SE" dirty="0" smtClean="0"/>
              <a:t>is </a:t>
            </a:r>
            <a:r>
              <a:rPr lang="sv-SE" dirty="0" err="1" smtClean="0"/>
              <a:t>random</a:t>
            </a:r>
            <a:r>
              <a:rPr lang="sv-SE" dirty="0" smtClean="0"/>
              <a:t> access</a:t>
            </a:r>
          </a:p>
          <a:p>
            <a:r>
              <a:rPr lang="sv-SE" dirty="0" err="1" smtClean="0"/>
              <a:t>grows</a:t>
            </a:r>
            <a:r>
              <a:rPr lang="sv-SE" dirty="0" smtClean="0"/>
              <a:t> at end </a:t>
            </a:r>
            <a:endParaRPr lang="en-GB" dirty="0" smtClean="0"/>
          </a:p>
          <a:p>
            <a:r>
              <a:rPr lang="sv-SE" dirty="0" smtClean="0"/>
              <a:t>is </a:t>
            </a:r>
            <a:r>
              <a:rPr lang="sv-SE" dirty="0" err="1" smtClean="0"/>
              <a:t>immutable</a:t>
            </a:r>
            <a:endParaRPr lang="en-GB" dirty="0" smtClean="0"/>
          </a:p>
          <a:p>
            <a:r>
              <a:rPr lang="sv-SE" dirty="0" err="1" smtClean="0"/>
              <a:t>can</a:t>
            </a:r>
            <a:r>
              <a:rPr lang="sv-SE" dirty="0" smtClean="0"/>
              <a:t> </a:t>
            </a:r>
            <a:r>
              <a:rPr lang="sv-SE" dirty="0" err="1" smtClean="0"/>
              <a:t>share</a:t>
            </a:r>
            <a:r>
              <a:rPr lang="sv-SE" dirty="0" smtClean="0"/>
              <a:t> data</a:t>
            </a:r>
            <a:endParaRPr lang="en-GB" dirty="0" smtClean="0"/>
          </a:p>
          <a:p>
            <a:r>
              <a:rPr lang="sv-SE" dirty="0" err="1" smtClean="0"/>
              <a:t>can</a:t>
            </a:r>
            <a:r>
              <a:rPr lang="sv-SE" dirty="0" smtClean="0"/>
              <a:t> be </a:t>
            </a:r>
            <a:r>
              <a:rPr lang="sv-SE" dirty="0" err="1" smtClean="0"/>
              <a:t>bitmap</a:t>
            </a:r>
            <a:r>
              <a:rPr lang="sv-SE" dirty="0" smtClean="0"/>
              <a:t> </a:t>
            </a:r>
            <a:r>
              <a:rPr lang="sv-SE" dirty="0" err="1" smtClean="0"/>
              <a:t>tree</a:t>
            </a:r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23" name="Rectangle 22"/>
          <p:cNvSpPr/>
          <p:nvPr/>
        </p:nvSpPr>
        <p:spPr>
          <a:xfrm>
            <a:off x="7126259" y="4794794"/>
            <a:ext cx="328612" cy="328612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Oval 3"/>
          <p:cNvSpPr/>
          <p:nvPr/>
        </p:nvSpPr>
        <p:spPr>
          <a:xfrm>
            <a:off x="5123559" y="5479450"/>
            <a:ext cx="557213" cy="557213"/>
          </a:xfrm>
          <a:prstGeom prst="ellips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0</a:t>
            </a:r>
          </a:p>
        </p:txBody>
      </p:sp>
      <p:sp>
        <p:nvSpPr>
          <p:cNvPr id="5" name="Oval 4"/>
          <p:cNvSpPr/>
          <p:nvPr/>
        </p:nvSpPr>
        <p:spPr>
          <a:xfrm>
            <a:off x="5791191" y="5523861"/>
            <a:ext cx="557213" cy="557213"/>
          </a:xfrm>
          <a:prstGeom prst="ellips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</a:t>
            </a:r>
          </a:p>
        </p:txBody>
      </p:sp>
      <p:sp>
        <p:nvSpPr>
          <p:cNvPr id="8" name="Oval 7"/>
          <p:cNvSpPr/>
          <p:nvPr/>
        </p:nvSpPr>
        <p:spPr>
          <a:xfrm>
            <a:off x="6443311" y="5534221"/>
            <a:ext cx="557213" cy="557213"/>
          </a:xfrm>
          <a:prstGeom prst="ellips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2</a:t>
            </a:r>
            <a:endParaRPr lang="en-US" sz="2400" dirty="0"/>
          </a:p>
        </p:txBody>
      </p:sp>
      <p:sp>
        <p:nvSpPr>
          <p:cNvPr id="19" name="Oval 18"/>
          <p:cNvSpPr/>
          <p:nvPr/>
        </p:nvSpPr>
        <p:spPr>
          <a:xfrm>
            <a:off x="8017786" y="5528802"/>
            <a:ext cx="557213" cy="557213"/>
          </a:xfrm>
          <a:prstGeom prst="ellips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3</a:t>
            </a:r>
            <a:endParaRPr lang="en-US" sz="2400" dirty="0"/>
          </a:p>
        </p:txBody>
      </p:sp>
      <p:sp>
        <p:nvSpPr>
          <p:cNvPr id="24" name="Right Arrow 23"/>
          <p:cNvSpPr/>
          <p:nvPr/>
        </p:nvSpPr>
        <p:spPr>
          <a:xfrm rot="9345033">
            <a:off x="5580126" y="5226065"/>
            <a:ext cx="1706917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8114258" y="4794794"/>
            <a:ext cx="328612" cy="328612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7784925" y="4794794"/>
            <a:ext cx="328612" cy="328612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7455592" y="4794794"/>
            <a:ext cx="328612" cy="328612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Arrow 24"/>
          <p:cNvSpPr/>
          <p:nvPr/>
        </p:nvSpPr>
        <p:spPr>
          <a:xfrm rot="9209315">
            <a:off x="6125141" y="5264415"/>
            <a:ext cx="1524126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6" name="Right Arrow 25"/>
          <p:cNvSpPr/>
          <p:nvPr/>
        </p:nvSpPr>
        <p:spPr>
          <a:xfrm rot="5400000">
            <a:off x="7933127" y="5215962"/>
            <a:ext cx="690871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7" name="Right Arrow 26"/>
          <p:cNvSpPr/>
          <p:nvPr/>
        </p:nvSpPr>
        <p:spPr>
          <a:xfrm rot="5400000">
            <a:off x="7423587" y="4351881"/>
            <a:ext cx="721233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Arrow 27"/>
          <p:cNvSpPr/>
          <p:nvPr/>
        </p:nvSpPr>
        <p:spPr>
          <a:xfrm rot="8932045">
            <a:off x="6746311" y="5262219"/>
            <a:ext cx="1291054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9" name="Rectangle 28"/>
          <p:cNvSpPr/>
          <p:nvPr/>
        </p:nvSpPr>
        <p:spPr>
          <a:xfrm>
            <a:off x="8803918" y="4794794"/>
            <a:ext cx="328612" cy="328612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8694279" y="5541473"/>
            <a:ext cx="557213" cy="557213"/>
          </a:xfrm>
          <a:prstGeom prst="ellips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4</a:t>
            </a:r>
            <a:endParaRPr lang="en-US" sz="2400" dirty="0"/>
          </a:p>
        </p:txBody>
      </p:sp>
      <p:sp>
        <p:nvSpPr>
          <p:cNvPr id="31" name="Rectangle 30"/>
          <p:cNvSpPr/>
          <p:nvPr/>
        </p:nvSpPr>
        <p:spPr>
          <a:xfrm>
            <a:off x="9791917" y="4794794"/>
            <a:ext cx="328612" cy="328612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9462584" y="4794794"/>
            <a:ext cx="328612" cy="328612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9133251" y="4794794"/>
            <a:ext cx="328612" cy="328612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/>
          <p:cNvSpPr/>
          <p:nvPr/>
        </p:nvSpPr>
        <p:spPr>
          <a:xfrm rot="5400000">
            <a:off x="8609620" y="5228633"/>
            <a:ext cx="690871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6" name="Rectangle 35"/>
          <p:cNvSpPr/>
          <p:nvPr/>
        </p:nvSpPr>
        <p:spPr>
          <a:xfrm>
            <a:off x="8968224" y="3886177"/>
            <a:ext cx="328612" cy="328612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9956223" y="3886177"/>
            <a:ext cx="328612" cy="328612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9626890" y="3886177"/>
            <a:ext cx="328612" cy="328612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9297557" y="3886177"/>
            <a:ext cx="328612" cy="328612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ight Arrow 39"/>
          <p:cNvSpPr/>
          <p:nvPr/>
        </p:nvSpPr>
        <p:spPr>
          <a:xfrm rot="5400000">
            <a:off x="9265552" y="3443264"/>
            <a:ext cx="721233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ight Arrow 40"/>
          <p:cNvSpPr/>
          <p:nvPr/>
        </p:nvSpPr>
        <p:spPr>
          <a:xfrm rot="8932045">
            <a:off x="7929472" y="4356513"/>
            <a:ext cx="1291054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5" name="Right Arrow 34"/>
          <p:cNvSpPr/>
          <p:nvPr/>
        </p:nvSpPr>
        <p:spPr>
          <a:xfrm rot="5400000">
            <a:off x="9101246" y="4351881"/>
            <a:ext cx="721233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9032675" y="1178571"/>
            <a:ext cx="25907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>
                <a:latin typeface="Consolas" panose="020B0609020204030204" pitchFamily="49" charset="0"/>
              </a:rPr>
              <a:t>0  = 00</a:t>
            </a:r>
            <a:r>
              <a:rPr lang="sv-SE" dirty="0" smtClean="0">
                <a:solidFill>
                  <a:schemeClr val="accent6"/>
                </a:solidFill>
                <a:latin typeface="Consolas" panose="020B0609020204030204" pitchFamily="49" charset="0"/>
              </a:rPr>
              <a:t>00</a:t>
            </a:r>
            <a:r>
              <a:rPr lang="sv-SE" dirty="0">
                <a:solidFill>
                  <a:srgbClr val="0070C0"/>
                </a:solidFill>
                <a:latin typeface="Consolas" panose="020B0609020204030204" pitchFamily="49" charset="0"/>
              </a:rPr>
              <a:t>00</a:t>
            </a:r>
            <a:r>
              <a:rPr lang="sv-SE" dirty="0" smtClean="0">
                <a:solidFill>
                  <a:srgbClr val="FF0000"/>
                </a:solidFill>
                <a:latin typeface="Consolas" panose="020B0609020204030204" pitchFamily="49" charset="0"/>
              </a:rPr>
              <a:t>00</a:t>
            </a:r>
            <a:r>
              <a:rPr lang="sv-SE" dirty="0" smtClean="0">
                <a:latin typeface="Consolas" panose="020B0609020204030204" pitchFamily="49" charset="0"/>
              </a:rPr>
              <a:t> = </a:t>
            </a:r>
            <a:r>
              <a:rPr lang="sv-SE" dirty="0" smtClean="0">
                <a:solidFill>
                  <a:srgbClr val="0070C0"/>
                </a:solidFill>
                <a:latin typeface="Consolas" panose="020B0609020204030204" pitchFamily="49" charset="0"/>
              </a:rPr>
              <a:t>0</a:t>
            </a:r>
            <a:r>
              <a:rPr lang="sv-SE" dirty="0" smtClean="0">
                <a:latin typeface="Consolas" panose="020B0609020204030204" pitchFamily="49" charset="0"/>
              </a:rPr>
              <a:t> </a:t>
            </a:r>
            <a:r>
              <a:rPr lang="sv-SE" dirty="0" smtClean="0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</a:p>
          <a:p>
            <a:r>
              <a:rPr lang="sv-SE" dirty="0" smtClean="0">
                <a:latin typeface="Consolas" panose="020B0609020204030204" pitchFamily="49" charset="0"/>
              </a:rPr>
              <a:t>1  = 00</a:t>
            </a:r>
            <a:r>
              <a:rPr lang="sv-SE" dirty="0">
                <a:solidFill>
                  <a:schemeClr val="accent6"/>
                </a:solidFill>
                <a:latin typeface="Consolas" panose="020B0609020204030204" pitchFamily="49" charset="0"/>
              </a:rPr>
              <a:t>00</a:t>
            </a:r>
            <a:r>
              <a:rPr lang="sv-SE" dirty="0">
                <a:solidFill>
                  <a:srgbClr val="0070C0"/>
                </a:solidFill>
                <a:latin typeface="Consolas" panose="020B0609020204030204" pitchFamily="49" charset="0"/>
              </a:rPr>
              <a:t>00</a:t>
            </a:r>
            <a:r>
              <a:rPr lang="sv-SE" dirty="0" smtClean="0">
                <a:solidFill>
                  <a:srgbClr val="FF0000"/>
                </a:solidFill>
                <a:latin typeface="Consolas" panose="020B0609020204030204" pitchFamily="49" charset="0"/>
              </a:rPr>
              <a:t>01</a:t>
            </a:r>
            <a:r>
              <a:rPr lang="sv-SE" dirty="0" smtClean="0">
                <a:latin typeface="Consolas" panose="020B0609020204030204" pitchFamily="49" charset="0"/>
              </a:rPr>
              <a:t> = </a:t>
            </a:r>
            <a:r>
              <a:rPr lang="sv-SE" dirty="0">
                <a:solidFill>
                  <a:srgbClr val="0070C0"/>
                </a:solidFill>
                <a:latin typeface="Consolas" panose="020B0609020204030204" pitchFamily="49" charset="0"/>
              </a:rPr>
              <a:t>0</a:t>
            </a:r>
            <a:r>
              <a:rPr lang="sv-SE" dirty="0" smtClean="0">
                <a:latin typeface="Consolas" panose="020B0609020204030204" pitchFamily="49" charset="0"/>
              </a:rPr>
              <a:t> </a:t>
            </a:r>
            <a:r>
              <a:rPr lang="sv-SE" dirty="0" smtClean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</a:p>
          <a:p>
            <a:r>
              <a:rPr lang="sv-SE" dirty="0" smtClean="0">
                <a:latin typeface="Consolas" panose="020B0609020204030204" pitchFamily="49" charset="0"/>
              </a:rPr>
              <a:t>2  = 00</a:t>
            </a:r>
            <a:r>
              <a:rPr lang="sv-SE" dirty="0">
                <a:solidFill>
                  <a:schemeClr val="accent6"/>
                </a:solidFill>
                <a:latin typeface="Consolas" panose="020B0609020204030204" pitchFamily="49" charset="0"/>
              </a:rPr>
              <a:t>00</a:t>
            </a:r>
            <a:r>
              <a:rPr lang="sv-SE" dirty="0">
                <a:solidFill>
                  <a:srgbClr val="0070C0"/>
                </a:solidFill>
                <a:latin typeface="Consolas" panose="020B0609020204030204" pitchFamily="49" charset="0"/>
              </a:rPr>
              <a:t>00</a:t>
            </a:r>
            <a:r>
              <a:rPr lang="sv-SE" dirty="0" smtClean="0">
                <a:solidFill>
                  <a:srgbClr val="FF0000"/>
                </a:solidFill>
                <a:latin typeface="Consolas" panose="020B0609020204030204" pitchFamily="49" charset="0"/>
              </a:rPr>
              <a:t>10</a:t>
            </a:r>
            <a:r>
              <a:rPr lang="sv-SE" dirty="0" smtClean="0">
                <a:latin typeface="Consolas" panose="020B0609020204030204" pitchFamily="49" charset="0"/>
              </a:rPr>
              <a:t> = </a:t>
            </a:r>
            <a:r>
              <a:rPr lang="sv-SE" dirty="0">
                <a:solidFill>
                  <a:srgbClr val="0070C0"/>
                </a:solidFill>
                <a:latin typeface="Consolas" panose="020B0609020204030204" pitchFamily="49" charset="0"/>
              </a:rPr>
              <a:t>0</a:t>
            </a:r>
            <a:r>
              <a:rPr lang="sv-SE" dirty="0" smtClean="0">
                <a:latin typeface="Consolas" panose="020B0609020204030204" pitchFamily="49" charset="0"/>
              </a:rPr>
              <a:t> </a:t>
            </a:r>
            <a:r>
              <a:rPr lang="sv-SE" dirty="0" smtClean="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</a:p>
          <a:p>
            <a:r>
              <a:rPr lang="sv-SE" dirty="0" smtClean="0">
                <a:latin typeface="Consolas" panose="020B0609020204030204" pitchFamily="49" charset="0"/>
              </a:rPr>
              <a:t>4  = 00</a:t>
            </a:r>
            <a:r>
              <a:rPr lang="sv-SE" dirty="0">
                <a:solidFill>
                  <a:schemeClr val="accent6"/>
                </a:solidFill>
                <a:latin typeface="Consolas" panose="020B0609020204030204" pitchFamily="49" charset="0"/>
              </a:rPr>
              <a:t>00</a:t>
            </a:r>
            <a:r>
              <a:rPr lang="sv-SE" dirty="0">
                <a:solidFill>
                  <a:srgbClr val="0070C0"/>
                </a:solidFill>
                <a:latin typeface="Consolas" panose="020B0609020204030204" pitchFamily="49" charset="0"/>
              </a:rPr>
              <a:t>01</a:t>
            </a:r>
            <a:r>
              <a:rPr lang="sv-SE" dirty="0" smtClean="0">
                <a:solidFill>
                  <a:srgbClr val="FF0000"/>
                </a:solidFill>
                <a:latin typeface="Consolas" panose="020B0609020204030204" pitchFamily="49" charset="0"/>
              </a:rPr>
              <a:t>00</a:t>
            </a:r>
            <a:r>
              <a:rPr lang="sv-SE" dirty="0" smtClean="0">
                <a:latin typeface="Consolas" panose="020B0609020204030204" pitchFamily="49" charset="0"/>
              </a:rPr>
              <a:t> = </a:t>
            </a:r>
            <a:r>
              <a:rPr lang="sv-SE" dirty="0">
                <a:solidFill>
                  <a:srgbClr val="0070C0"/>
                </a:solidFill>
                <a:latin typeface="Consolas" panose="020B0609020204030204" pitchFamily="49" charset="0"/>
              </a:rPr>
              <a:t>1</a:t>
            </a:r>
            <a:r>
              <a:rPr lang="sv-SE" dirty="0" smtClean="0">
                <a:latin typeface="Consolas" panose="020B0609020204030204" pitchFamily="49" charset="0"/>
              </a:rPr>
              <a:t> </a:t>
            </a:r>
            <a:r>
              <a:rPr lang="sv-SE" dirty="0" smtClean="0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111662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A </a:t>
            </a:r>
            <a:r>
              <a:rPr lang="sv-SE" dirty="0" err="1" smtClean="0"/>
              <a:t>Vector</a:t>
            </a:r>
            <a:r>
              <a:rPr lang="sv-SE" dirty="0" smtClean="0"/>
              <a:t> </a:t>
            </a:r>
          </a:p>
          <a:p>
            <a:r>
              <a:rPr lang="sv-SE" dirty="0" smtClean="0"/>
              <a:t>is </a:t>
            </a:r>
            <a:r>
              <a:rPr lang="sv-SE" dirty="0" err="1" smtClean="0"/>
              <a:t>random</a:t>
            </a:r>
            <a:r>
              <a:rPr lang="sv-SE" dirty="0" smtClean="0"/>
              <a:t> access</a:t>
            </a:r>
          </a:p>
          <a:p>
            <a:r>
              <a:rPr lang="sv-SE" dirty="0" err="1" smtClean="0"/>
              <a:t>grows</a:t>
            </a:r>
            <a:r>
              <a:rPr lang="sv-SE" dirty="0" smtClean="0"/>
              <a:t> at end </a:t>
            </a:r>
            <a:endParaRPr lang="en-GB" dirty="0" smtClean="0"/>
          </a:p>
          <a:p>
            <a:r>
              <a:rPr lang="sv-SE" dirty="0" smtClean="0"/>
              <a:t>is </a:t>
            </a:r>
            <a:r>
              <a:rPr lang="sv-SE" dirty="0" err="1" smtClean="0"/>
              <a:t>immutable</a:t>
            </a:r>
            <a:endParaRPr lang="en-GB" dirty="0" smtClean="0"/>
          </a:p>
          <a:p>
            <a:r>
              <a:rPr lang="sv-SE" dirty="0" err="1" smtClean="0"/>
              <a:t>can</a:t>
            </a:r>
            <a:r>
              <a:rPr lang="sv-SE" dirty="0" smtClean="0"/>
              <a:t> </a:t>
            </a:r>
            <a:r>
              <a:rPr lang="sv-SE" dirty="0" err="1" smtClean="0"/>
              <a:t>share</a:t>
            </a:r>
            <a:r>
              <a:rPr lang="sv-SE" dirty="0" smtClean="0"/>
              <a:t> data</a:t>
            </a:r>
            <a:endParaRPr lang="en-GB" dirty="0" smtClean="0"/>
          </a:p>
          <a:p>
            <a:r>
              <a:rPr lang="sv-SE" dirty="0" err="1" smtClean="0"/>
              <a:t>can</a:t>
            </a:r>
            <a:r>
              <a:rPr lang="sv-SE" dirty="0" smtClean="0"/>
              <a:t> be </a:t>
            </a:r>
            <a:r>
              <a:rPr lang="sv-SE" dirty="0" err="1" smtClean="0"/>
              <a:t>bitmap</a:t>
            </a:r>
            <a:r>
              <a:rPr lang="sv-SE" dirty="0" smtClean="0"/>
              <a:t> </a:t>
            </a:r>
            <a:r>
              <a:rPr lang="sv-SE" dirty="0" err="1" smtClean="0"/>
              <a:t>tree</a:t>
            </a:r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23" name="Rectangle 22"/>
          <p:cNvSpPr/>
          <p:nvPr/>
        </p:nvSpPr>
        <p:spPr>
          <a:xfrm>
            <a:off x="7126259" y="4794794"/>
            <a:ext cx="328612" cy="328612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Oval 3"/>
          <p:cNvSpPr/>
          <p:nvPr/>
        </p:nvSpPr>
        <p:spPr>
          <a:xfrm>
            <a:off x="5123559" y="5479450"/>
            <a:ext cx="557213" cy="557213"/>
          </a:xfrm>
          <a:prstGeom prst="ellips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0</a:t>
            </a:r>
          </a:p>
        </p:txBody>
      </p:sp>
      <p:sp>
        <p:nvSpPr>
          <p:cNvPr id="5" name="Oval 4"/>
          <p:cNvSpPr/>
          <p:nvPr/>
        </p:nvSpPr>
        <p:spPr>
          <a:xfrm>
            <a:off x="5791191" y="5523861"/>
            <a:ext cx="557213" cy="557213"/>
          </a:xfrm>
          <a:prstGeom prst="ellips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</a:t>
            </a:r>
          </a:p>
        </p:txBody>
      </p:sp>
      <p:sp>
        <p:nvSpPr>
          <p:cNvPr id="8" name="Oval 7"/>
          <p:cNvSpPr/>
          <p:nvPr/>
        </p:nvSpPr>
        <p:spPr>
          <a:xfrm>
            <a:off x="6443311" y="5534221"/>
            <a:ext cx="557213" cy="557213"/>
          </a:xfrm>
          <a:prstGeom prst="ellips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2</a:t>
            </a:r>
            <a:endParaRPr lang="en-US" sz="2400" dirty="0"/>
          </a:p>
        </p:txBody>
      </p:sp>
      <p:sp>
        <p:nvSpPr>
          <p:cNvPr id="19" name="Oval 18"/>
          <p:cNvSpPr/>
          <p:nvPr/>
        </p:nvSpPr>
        <p:spPr>
          <a:xfrm>
            <a:off x="8017786" y="5528802"/>
            <a:ext cx="557213" cy="557213"/>
          </a:xfrm>
          <a:prstGeom prst="ellips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3</a:t>
            </a:r>
            <a:endParaRPr lang="en-US" sz="2400" dirty="0"/>
          </a:p>
        </p:txBody>
      </p:sp>
      <p:sp>
        <p:nvSpPr>
          <p:cNvPr id="24" name="Right Arrow 23"/>
          <p:cNvSpPr/>
          <p:nvPr/>
        </p:nvSpPr>
        <p:spPr>
          <a:xfrm rot="9345033">
            <a:off x="5580126" y="5226065"/>
            <a:ext cx="1706917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8114258" y="4794794"/>
            <a:ext cx="328612" cy="328612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7784925" y="4794794"/>
            <a:ext cx="328612" cy="328612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7455592" y="4794794"/>
            <a:ext cx="328612" cy="328612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Arrow 24"/>
          <p:cNvSpPr/>
          <p:nvPr/>
        </p:nvSpPr>
        <p:spPr>
          <a:xfrm rot="9209315">
            <a:off x="6125141" y="5264415"/>
            <a:ext cx="1524126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6" name="Right Arrow 25"/>
          <p:cNvSpPr/>
          <p:nvPr/>
        </p:nvSpPr>
        <p:spPr>
          <a:xfrm rot="5400000">
            <a:off x="7933127" y="5215962"/>
            <a:ext cx="690871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7" name="Right Arrow 26"/>
          <p:cNvSpPr/>
          <p:nvPr/>
        </p:nvSpPr>
        <p:spPr>
          <a:xfrm rot="5400000">
            <a:off x="7423587" y="4351881"/>
            <a:ext cx="721233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Arrow 27"/>
          <p:cNvSpPr/>
          <p:nvPr/>
        </p:nvSpPr>
        <p:spPr>
          <a:xfrm rot="8932045">
            <a:off x="6746311" y="5262219"/>
            <a:ext cx="1291054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9" name="Rectangle 28"/>
          <p:cNvSpPr/>
          <p:nvPr/>
        </p:nvSpPr>
        <p:spPr>
          <a:xfrm>
            <a:off x="8803918" y="4794794"/>
            <a:ext cx="328612" cy="328612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8694279" y="5541473"/>
            <a:ext cx="557213" cy="557213"/>
          </a:xfrm>
          <a:prstGeom prst="ellips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4</a:t>
            </a:r>
            <a:endParaRPr lang="en-US" sz="2400" dirty="0"/>
          </a:p>
        </p:txBody>
      </p:sp>
      <p:sp>
        <p:nvSpPr>
          <p:cNvPr id="31" name="Rectangle 30"/>
          <p:cNvSpPr/>
          <p:nvPr/>
        </p:nvSpPr>
        <p:spPr>
          <a:xfrm>
            <a:off x="9791917" y="4794794"/>
            <a:ext cx="328612" cy="328612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9462584" y="4794794"/>
            <a:ext cx="328612" cy="328612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9133251" y="4794794"/>
            <a:ext cx="328612" cy="328612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/>
          <p:cNvSpPr/>
          <p:nvPr/>
        </p:nvSpPr>
        <p:spPr>
          <a:xfrm rot="5400000">
            <a:off x="8609620" y="5228633"/>
            <a:ext cx="690871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6" name="Rectangle 35"/>
          <p:cNvSpPr/>
          <p:nvPr/>
        </p:nvSpPr>
        <p:spPr>
          <a:xfrm>
            <a:off x="8968224" y="3886177"/>
            <a:ext cx="328612" cy="328612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9956223" y="3886177"/>
            <a:ext cx="328612" cy="328612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9626890" y="3886177"/>
            <a:ext cx="328612" cy="328612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9297557" y="3886177"/>
            <a:ext cx="328612" cy="328612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ight Arrow 39"/>
          <p:cNvSpPr/>
          <p:nvPr/>
        </p:nvSpPr>
        <p:spPr>
          <a:xfrm rot="5400000">
            <a:off x="9265552" y="3443264"/>
            <a:ext cx="721233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ight Arrow 40"/>
          <p:cNvSpPr/>
          <p:nvPr/>
        </p:nvSpPr>
        <p:spPr>
          <a:xfrm rot="8932045">
            <a:off x="7929472" y="4356513"/>
            <a:ext cx="1291054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2" name="Rectangle 41"/>
          <p:cNvSpPr/>
          <p:nvPr/>
        </p:nvSpPr>
        <p:spPr>
          <a:xfrm>
            <a:off x="10327949" y="4783453"/>
            <a:ext cx="328612" cy="328612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11315948" y="4783453"/>
            <a:ext cx="328612" cy="328612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10986615" y="4783453"/>
            <a:ext cx="328612" cy="328612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10657282" y="4783453"/>
            <a:ext cx="328612" cy="328612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10492255" y="3874836"/>
            <a:ext cx="328612" cy="328612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11480254" y="3874836"/>
            <a:ext cx="328612" cy="328612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11150921" y="3874836"/>
            <a:ext cx="328612" cy="328612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10821588" y="3874836"/>
            <a:ext cx="328612" cy="328612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ight Arrow 49"/>
          <p:cNvSpPr/>
          <p:nvPr/>
        </p:nvSpPr>
        <p:spPr>
          <a:xfrm rot="5400000">
            <a:off x="10789583" y="3431923"/>
            <a:ext cx="721233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ight Arrow 50"/>
          <p:cNvSpPr/>
          <p:nvPr/>
        </p:nvSpPr>
        <p:spPr>
          <a:xfrm rot="5400000">
            <a:off x="10625277" y="4340540"/>
            <a:ext cx="721233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10559069" y="5528440"/>
            <a:ext cx="557213" cy="557213"/>
          </a:xfrm>
          <a:prstGeom prst="ellips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5</a:t>
            </a:r>
          </a:p>
        </p:txBody>
      </p:sp>
      <p:sp>
        <p:nvSpPr>
          <p:cNvPr id="53" name="Right Arrow 52"/>
          <p:cNvSpPr/>
          <p:nvPr/>
        </p:nvSpPr>
        <p:spPr>
          <a:xfrm rot="5400000">
            <a:off x="10474410" y="5215600"/>
            <a:ext cx="690871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4" name="Right Arrow 53"/>
          <p:cNvSpPr/>
          <p:nvPr/>
        </p:nvSpPr>
        <p:spPr>
          <a:xfrm rot="8932045">
            <a:off x="9107148" y="5304338"/>
            <a:ext cx="1407236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5" name="Right Arrow 54"/>
          <p:cNvSpPr/>
          <p:nvPr/>
        </p:nvSpPr>
        <p:spPr>
          <a:xfrm rot="9571427">
            <a:off x="8258729" y="4340540"/>
            <a:ext cx="2374742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5" name="Right Arrow 34"/>
          <p:cNvSpPr/>
          <p:nvPr/>
        </p:nvSpPr>
        <p:spPr>
          <a:xfrm rot="5400000">
            <a:off x="9101246" y="4351881"/>
            <a:ext cx="721233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9032675" y="1178571"/>
            <a:ext cx="259077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>
                <a:latin typeface="Consolas" panose="020B0609020204030204" pitchFamily="49" charset="0"/>
              </a:rPr>
              <a:t>0  = 00</a:t>
            </a:r>
            <a:r>
              <a:rPr lang="sv-SE" dirty="0" smtClean="0">
                <a:solidFill>
                  <a:schemeClr val="accent6"/>
                </a:solidFill>
                <a:latin typeface="Consolas" panose="020B0609020204030204" pitchFamily="49" charset="0"/>
              </a:rPr>
              <a:t>00</a:t>
            </a:r>
            <a:r>
              <a:rPr lang="sv-SE" dirty="0">
                <a:solidFill>
                  <a:srgbClr val="0070C0"/>
                </a:solidFill>
                <a:latin typeface="Consolas" panose="020B0609020204030204" pitchFamily="49" charset="0"/>
              </a:rPr>
              <a:t>00</a:t>
            </a:r>
            <a:r>
              <a:rPr lang="sv-SE" dirty="0" smtClean="0">
                <a:solidFill>
                  <a:srgbClr val="FF0000"/>
                </a:solidFill>
                <a:latin typeface="Consolas" panose="020B0609020204030204" pitchFamily="49" charset="0"/>
              </a:rPr>
              <a:t>00</a:t>
            </a:r>
            <a:r>
              <a:rPr lang="sv-SE" dirty="0" smtClean="0">
                <a:latin typeface="Consolas" panose="020B0609020204030204" pitchFamily="49" charset="0"/>
              </a:rPr>
              <a:t> = </a:t>
            </a:r>
            <a:r>
              <a:rPr lang="sv-SE" dirty="0" smtClean="0">
                <a:solidFill>
                  <a:srgbClr val="0070C0"/>
                </a:solidFill>
                <a:latin typeface="Consolas" panose="020B0609020204030204" pitchFamily="49" charset="0"/>
              </a:rPr>
              <a:t>0</a:t>
            </a:r>
            <a:r>
              <a:rPr lang="sv-SE" dirty="0" smtClean="0">
                <a:latin typeface="Consolas" panose="020B0609020204030204" pitchFamily="49" charset="0"/>
              </a:rPr>
              <a:t> </a:t>
            </a:r>
            <a:r>
              <a:rPr lang="sv-SE" dirty="0" smtClean="0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</a:p>
          <a:p>
            <a:r>
              <a:rPr lang="sv-SE" dirty="0" smtClean="0">
                <a:latin typeface="Consolas" panose="020B0609020204030204" pitchFamily="49" charset="0"/>
              </a:rPr>
              <a:t>1  = 00</a:t>
            </a:r>
            <a:r>
              <a:rPr lang="sv-SE" dirty="0">
                <a:solidFill>
                  <a:schemeClr val="accent6"/>
                </a:solidFill>
                <a:latin typeface="Consolas" panose="020B0609020204030204" pitchFamily="49" charset="0"/>
              </a:rPr>
              <a:t>00</a:t>
            </a:r>
            <a:r>
              <a:rPr lang="sv-SE" dirty="0">
                <a:solidFill>
                  <a:srgbClr val="0070C0"/>
                </a:solidFill>
                <a:latin typeface="Consolas" panose="020B0609020204030204" pitchFamily="49" charset="0"/>
              </a:rPr>
              <a:t>00</a:t>
            </a:r>
            <a:r>
              <a:rPr lang="sv-SE" dirty="0" smtClean="0">
                <a:solidFill>
                  <a:srgbClr val="FF0000"/>
                </a:solidFill>
                <a:latin typeface="Consolas" panose="020B0609020204030204" pitchFamily="49" charset="0"/>
              </a:rPr>
              <a:t>01</a:t>
            </a:r>
            <a:r>
              <a:rPr lang="sv-SE" dirty="0" smtClean="0">
                <a:latin typeface="Consolas" panose="020B0609020204030204" pitchFamily="49" charset="0"/>
              </a:rPr>
              <a:t> = </a:t>
            </a:r>
            <a:r>
              <a:rPr lang="sv-SE" dirty="0">
                <a:solidFill>
                  <a:srgbClr val="0070C0"/>
                </a:solidFill>
                <a:latin typeface="Consolas" panose="020B0609020204030204" pitchFamily="49" charset="0"/>
              </a:rPr>
              <a:t>0</a:t>
            </a:r>
            <a:r>
              <a:rPr lang="sv-SE" dirty="0" smtClean="0">
                <a:latin typeface="Consolas" panose="020B0609020204030204" pitchFamily="49" charset="0"/>
              </a:rPr>
              <a:t> </a:t>
            </a:r>
            <a:r>
              <a:rPr lang="sv-SE" dirty="0" smtClean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</a:p>
          <a:p>
            <a:r>
              <a:rPr lang="sv-SE" dirty="0" smtClean="0">
                <a:latin typeface="Consolas" panose="020B0609020204030204" pitchFamily="49" charset="0"/>
              </a:rPr>
              <a:t>2  = 00</a:t>
            </a:r>
            <a:r>
              <a:rPr lang="sv-SE" dirty="0">
                <a:solidFill>
                  <a:schemeClr val="accent6"/>
                </a:solidFill>
                <a:latin typeface="Consolas" panose="020B0609020204030204" pitchFamily="49" charset="0"/>
              </a:rPr>
              <a:t>00</a:t>
            </a:r>
            <a:r>
              <a:rPr lang="sv-SE" dirty="0">
                <a:solidFill>
                  <a:srgbClr val="0070C0"/>
                </a:solidFill>
                <a:latin typeface="Consolas" panose="020B0609020204030204" pitchFamily="49" charset="0"/>
              </a:rPr>
              <a:t>00</a:t>
            </a:r>
            <a:r>
              <a:rPr lang="sv-SE" dirty="0" smtClean="0">
                <a:solidFill>
                  <a:srgbClr val="FF0000"/>
                </a:solidFill>
                <a:latin typeface="Consolas" panose="020B0609020204030204" pitchFamily="49" charset="0"/>
              </a:rPr>
              <a:t>10</a:t>
            </a:r>
            <a:r>
              <a:rPr lang="sv-SE" dirty="0" smtClean="0">
                <a:latin typeface="Consolas" panose="020B0609020204030204" pitchFamily="49" charset="0"/>
              </a:rPr>
              <a:t> = </a:t>
            </a:r>
            <a:r>
              <a:rPr lang="sv-SE" dirty="0">
                <a:solidFill>
                  <a:srgbClr val="0070C0"/>
                </a:solidFill>
                <a:latin typeface="Consolas" panose="020B0609020204030204" pitchFamily="49" charset="0"/>
              </a:rPr>
              <a:t>0</a:t>
            </a:r>
            <a:r>
              <a:rPr lang="sv-SE" dirty="0" smtClean="0">
                <a:latin typeface="Consolas" panose="020B0609020204030204" pitchFamily="49" charset="0"/>
              </a:rPr>
              <a:t> </a:t>
            </a:r>
            <a:r>
              <a:rPr lang="sv-SE" dirty="0" smtClean="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</a:p>
          <a:p>
            <a:r>
              <a:rPr lang="sv-SE" dirty="0" smtClean="0">
                <a:latin typeface="Consolas" panose="020B0609020204030204" pitchFamily="49" charset="0"/>
              </a:rPr>
              <a:t>4  = 00</a:t>
            </a:r>
            <a:r>
              <a:rPr lang="sv-SE" dirty="0">
                <a:solidFill>
                  <a:schemeClr val="accent6"/>
                </a:solidFill>
                <a:latin typeface="Consolas" panose="020B0609020204030204" pitchFamily="49" charset="0"/>
              </a:rPr>
              <a:t>00</a:t>
            </a:r>
            <a:r>
              <a:rPr lang="sv-SE" dirty="0">
                <a:solidFill>
                  <a:srgbClr val="0070C0"/>
                </a:solidFill>
                <a:latin typeface="Consolas" panose="020B0609020204030204" pitchFamily="49" charset="0"/>
              </a:rPr>
              <a:t>01</a:t>
            </a:r>
            <a:r>
              <a:rPr lang="sv-SE" dirty="0" smtClean="0">
                <a:solidFill>
                  <a:srgbClr val="FF0000"/>
                </a:solidFill>
                <a:latin typeface="Consolas" panose="020B0609020204030204" pitchFamily="49" charset="0"/>
              </a:rPr>
              <a:t>00</a:t>
            </a:r>
            <a:r>
              <a:rPr lang="sv-SE" dirty="0" smtClean="0">
                <a:latin typeface="Consolas" panose="020B0609020204030204" pitchFamily="49" charset="0"/>
              </a:rPr>
              <a:t> = </a:t>
            </a:r>
            <a:r>
              <a:rPr lang="sv-SE" dirty="0">
                <a:solidFill>
                  <a:srgbClr val="0070C0"/>
                </a:solidFill>
                <a:latin typeface="Consolas" panose="020B0609020204030204" pitchFamily="49" charset="0"/>
              </a:rPr>
              <a:t>1</a:t>
            </a:r>
            <a:r>
              <a:rPr lang="sv-SE" dirty="0" smtClean="0">
                <a:latin typeface="Consolas" panose="020B0609020204030204" pitchFamily="49" charset="0"/>
              </a:rPr>
              <a:t> </a:t>
            </a:r>
            <a:r>
              <a:rPr lang="sv-SE" dirty="0" smtClean="0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</a:p>
          <a:p>
            <a:r>
              <a:rPr lang="sv-SE" dirty="0" smtClean="0">
                <a:latin typeface="Consolas" panose="020B0609020204030204" pitchFamily="49" charset="0"/>
              </a:rPr>
              <a:t>5 =  00</a:t>
            </a:r>
            <a:r>
              <a:rPr lang="sv-SE" dirty="0" smtClean="0">
                <a:solidFill>
                  <a:schemeClr val="accent6"/>
                </a:solidFill>
                <a:latin typeface="Consolas" panose="020B0609020204030204" pitchFamily="49" charset="0"/>
              </a:rPr>
              <a:t>00</a:t>
            </a:r>
            <a:r>
              <a:rPr lang="sv-SE" dirty="0" smtClean="0">
                <a:solidFill>
                  <a:srgbClr val="0070C0"/>
                </a:solidFill>
                <a:latin typeface="Consolas" panose="020B0609020204030204" pitchFamily="49" charset="0"/>
              </a:rPr>
              <a:t>01</a:t>
            </a:r>
            <a:r>
              <a:rPr lang="sv-SE" dirty="0" smtClean="0">
                <a:solidFill>
                  <a:srgbClr val="FF0000"/>
                </a:solidFill>
                <a:latin typeface="Consolas" panose="020B0609020204030204" pitchFamily="49" charset="0"/>
              </a:rPr>
              <a:t>01</a:t>
            </a:r>
            <a:r>
              <a:rPr lang="sv-SE" dirty="0" smtClean="0">
                <a:latin typeface="Consolas" panose="020B0609020204030204" pitchFamily="49" charset="0"/>
              </a:rPr>
              <a:t> = </a:t>
            </a:r>
            <a:r>
              <a:rPr lang="sv-SE" dirty="0" smtClean="0">
                <a:solidFill>
                  <a:srgbClr val="0070C0"/>
                </a:solidFill>
                <a:latin typeface="Consolas" panose="020B0609020204030204" pitchFamily="49" charset="0"/>
              </a:rPr>
              <a:t>1</a:t>
            </a:r>
            <a:r>
              <a:rPr lang="sv-SE" dirty="0" smtClean="0">
                <a:latin typeface="Consolas" panose="020B0609020204030204" pitchFamily="49" charset="0"/>
              </a:rPr>
              <a:t> </a:t>
            </a:r>
            <a:r>
              <a:rPr lang="sv-SE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endParaRPr lang="sv-SE" dirty="0" smtClean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endParaRPr lang="en-GB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1114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Oval 111"/>
          <p:cNvSpPr/>
          <p:nvPr/>
        </p:nvSpPr>
        <p:spPr>
          <a:xfrm>
            <a:off x="8414417" y="5974465"/>
            <a:ext cx="557213" cy="557213"/>
          </a:xfrm>
          <a:prstGeom prst="ellips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11</a:t>
            </a:r>
            <a:endParaRPr lang="en-US" sz="1600" dirty="0"/>
          </a:p>
        </p:txBody>
      </p:sp>
      <p:sp>
        <p:nvSpPr>
          <p:cNvPr id="113" name="Oval 112"/>
          <p:cNvSpPr/>
          <p:nvPr/>
        </p:nvSpPr>
        <p:spPr>
          <a:xfrm>
            <a:off x="9050648" y="5950136"/>
            <a:ext cx="557213" cy="557213"/>
          </a:xfrm>
          <a:prstGeom prst="ellips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12</a:t>
            </a:r>
            <a:endParaRPr lang="en-US" sz="1600" dirty="0"/>
          </a:p>
        </p:txBody>
      </p:sp>
      <p:sp>
        <p:nvSpPr>
          <p:cNvPr id="111" name="Oval 110"/>
          <p:cNvSpPr/>
          <p:nvPr/>
        </p:nvSpPr>
        <p:spPr>
          <a:xfrm>
            <a:off x="7774281" y="5945142"/>
            <a:ext cx="557213" cy="557213"/>
          </a:xfrm>
          <a:prstGeom prst="ellips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10</a:t>
            </a:r>
            <a:endParaRPr lang="en-US" sz="1600" dirty="0"/>
          </a:p>
        </p:txBody>
      </p:sp>
      <p:sp>
        <p:nvSpPr>
          <p:cNvPr id="30" name="Oval 29"/>
          <p:cNvSpPr/>
          <p:nvPr/>
        </p:nvSpPr>
        <p:spPr>
          <a:xfrm>
            <a:off x="7160466" y="5910956"/>
            <a:ext cx="557213" cy="557213"/>
          </a:xfrm>
          <a:prstGeom prst="ellips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9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404899" y="4911634"/>
            <a:ext cx="328612" cy="328612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A </a:t>
            </a:r>
            <a:r>
              <a:rPr lang="sv-SE" dirty="0" err="1" smtClean="0"/>
              <a:t>Vector</a:t>
            </a:r>
            <a:r>
              <a:rPr lang="sv-SE" dirty="0" smtClean="0"/>
              <a:t> </a:t>
            </a:r>
          </a:p>
          <a:p>
            <a:r>
              <a:rPr lang="sv-SE" dirty="0" smtClean="0"/>
              <a:t>is </a:t>
            </a:r>
            <a:r>
              <a:rPr lang="sv-SE" dirty="0" err="1" smtClean="0"/>
              <a:t>random</a:t>
            </a:r>
            <a:r>
              <a:rPr lang="sv-SE" dirty="0" smtClean="0"/>
              <a:t> access</a:t>
            </a:r>
          </a:p>
          <a:p>
            <a:r>
              <a:rPr lang="sv-SE" dirty="0" err="1" smtClean="0"/>
              <a:t>grows</a:t>
            </a:r>
            <a:r>
              <a:rPr lang="sv-SE" dirty="0" smtClean="0"/>
              <a:t> at end </a:t>
            </a:r>
            <a:endParaRPr lang="en-GB" dirty="0" smtClean="0"/>
          </a:p>
          <a:p>
            <a:r>
              <a:rPr lang="sv-SE" dirty="0" smtClean="0"/>
              <a:t>is </a:t>
            </a:r>
            <a:r>
              <a:rPr lang="sv-SE" dirty="0" err="1" smtClean="0"/>
              <a:t>immutable</a:t>
            </a:r>
            <a:endParaRPr lang="en-GB" dirty="0" smtClean="0"/>
          </a:p>
          <a:p>
            <a:r>
              <a:rPr lang="sv-SE" dirty="0" err="1" smtClean="0"/>
              <a:t>can</a:t>
            </a:r>
            <a:r>
              <a:rPr lang="sv-SE" dirty="0" smtClean="0"/>
              <a:t> </a:t>
            </a:r>
            <a:r>
              <a:rPr lang="sv-SE" dirty="0" err="1" smtClean="0"/>
              <a:t>share</a:t>
            </a:r>
            <a:r>
              <a:rPr lang="sv-SE" dirty="0" smtClean="0"/>
              <a:t> data</a:t>
            </a:r>
            <a:endParaRPr lang="en-GB" dirty="0" smtClean="0"/>
          </a:p>
          <a:p>
            <a:r>
              <a:rPr lang="sv-SE" dirty="0" err="1" smtClean="0"/>
              <a:t>can</a:t>
            </a:r>
            <a:r>
              <a:rPr lang="sv-SE" dirty="0" smtClean="0"/>
              <a:t> be </a:t>
            </a:r>
            <a:r>
              <a:rPr lang="sv-SE" dirty="0" err="1" smtClean="0"/>
              <a:t>bitmap</a:t>
            </a:r>
            <a:r>
              <a:rPr lang="sv-SE" dirty="0" smtClean="0"/>
              <a:t> </a:t>
            </a:r>
            <a:r>
              <a:rPr lang="sv-SE" dirty="0" err="1" smtClean="0"/>
              <a:t>tree</a:t>
            </a:r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46" name="Rectangle 45"/>
          <p:cNvSpPr/>
          <p:nvPr/>
        </p:nvSpPr>
        <p:spPr>
          <a:xfrm>
            <a:off x="9673488" y="3613812"/>
            <a:ext cx="328612" cy="328612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10661487" y="3613812"/>
            <a:ext cx="328612" cy="328612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10332154" y="3613812"/>
            <a:ext cx="328612" cy="328612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10002821" y="3613812"/>
            <a:ext cx="328612" cy="328612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6490433" y="5535114"/>
            <a:ext cx="139248" cy="146325"/>
          </a:xfrm>
          <a:prstGeom prst="ellips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57" name="Right Arrow 56"/>
          <p:cNvSpPr/>
          <p:nvPr/>
        </p:nvSpPr>
        <p:spPr>
          <a:xfrm rot="5400000">
            <a:off x="6338456" y="5221637"/>
            <a:ext cx="443202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6825646" y="5535115"/>
            <a:ext cx="139248" cy="146325"/>
          </a:xfrm>
          <a:prstGeom prst="ellips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64" name="Rectangle 63"/>
          <p:cNvSpPr/>
          <p:nvPr/>
        </p:nvSpPr>
        <p:spPr>
          <a:xfrm>
            <a:off x="4964918" y="4909467"/>
            <a:ext cx="328612" cy="328612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5952917" y="4909467"/>
            <a:ext cx="328612" cy="328612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5623584" y="4909467"/>
            <a:ext cx="328612" cy="328612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5294251" y="4909467"/>
            <a:ext cx="328612" cy="328612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5050452" y="5532947"/>
            <a:ext cx="139248" cy="146325"/>
          </a:xfrm>
          <a:prstGeom prst="ellips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69" name="Right Arrow 68"/>
          <p:cNvSpPr/>
          <p:nvPr/>
        </p:nvSpPr>
        <p:spPr>
          <a:xfrm rot="5400000">
            <a:off x="4898475" y="5219470"/>
            <a:ext cx="443202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5385665" y="5532948"/>
            <a:ext cx="139248" cy="146325"/>
          </a:xfrm>
          <a:prstGeom prst="ellips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71" name="Right Arrow 70"/>
          <p:cNvSpPr/>
          <p:nvPr/>
        </p:nvSpPr>
        <p:spPr>
          <a:xfrm rot="5400000">
            <a:off x="5233688" y="5219471"/>
            <a:ext cx="443202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5726907" y="5519916"/>
            <a:ext cx="139248" cy="146325"/>
          </a:xfrm>
          <a:prstGeom prst="ellips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73" name="Right Arrow 72"/>
          <p:cNvSpPr/>
          <p:nvPr/>
        </p:nvSpPr>
        <p:spPr>
          <a:xfrm rot="5400000">
            <a:off x="5574930" y="5206439"/>
            <a:ext cx="443202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6049686" y="5532948"/>
            <a:ext cx="139248" cy="146325"/>
          </a:xfrm>
          <a:prstGeom prst="ellips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75" name="Right Arrow 74"/>
          <p:cNvSpPr/>
          <p:nvPr/>
        </p:nvSpPr>
        <p:spPr>
          <a:xfrm rot="5400000">
            <a:off x="5897709" y="5219471"/>
            <a:ext cx="443202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10769236" y="5535114"/>
            <a:ext cx="139248" cy="146325"/>
          </a:xfrm>
          <a:prstGeom prst="ellips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82" name="Oval 81"/>
          <p:cNvSpPr/>
          <p:nvPr/>
        </p:nvSpPr>
        <p:spPr>
          <a:xfrm>
            <a:off x="11104449" y="5535115"/>
            <a:ext cx="139248" cy="146325"/>
          </a:xfrm>
          <a:prstGeom prst="ellips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84" name="Oval 83"/>
          <p:cNvSpPr/>
          <p:nvPr/>
        </p:nvSpPr>
        <p:spPr>
          <a:xfrm>
            <a:off x="11445691" y="5522083"/>
            <a:ext cx="139248" cy="146325"/>
          </a:xfrm>
          <a:prstGeom prst="ellips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88" name="Rectangle 87"/>
          <p:cNvSpPr/>
          <p:nvPr/>
        </p:nvSpPr>
        <p:spPr>
          <a:xfrm>
            <a:off x="9243721" y="4909467"/>
            <a:ext cx="328612" cy="328612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10231720" y="4909467"/>
            <a:ext cx="328612" cy="328612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9902387" y="4909467"/>
            <a:ext cx="328612" cy="328612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9573054" y="4909467"/>
            <a:ext cx="328612" cy="328612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9329255" y="5532947"/>
            <a:ext cx="139248" cy="146325"/>
          </a:xfrm>
          <a:prstGeom prst="ellips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93" name="Right Arrow 92"/>
          <p:cNvSpPr/>
          <p:nvPr/>
        </p:nvSpPr>
        <p:spPr>
          <a:xfrm rot="5400000">
            <a:off x="9177278" y="5219470"/>
            <a:ext cx="443202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9664468" y="5532948"/>
            <a:ext cx="139248" cy="146325"/>
          </a:xfrm>
          <a:prstGeom prst="ellips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95" name="Right Arrow 94"/>
          <p:cNvSpPr/>
          <p:nvPr/>
        </p:nvSpPr>
        <p:spPr>
          <a:xfrm rot="5400000">
            <a:off x="9512491" y="5219471"/>
            <a:ext cx="443202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/>
          <p:cNvSpPr/>
          <p:nvPr/>
        </p:nvSpPr>
        <p:spPr>
          <a:xfrm>
            <a:off x="10005710" y="5519916"/>
            <a:ext cx="139248" cy="146325"/>
          </a:xfrm>
          <a:prstGeom prst="ellips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97" name="Right Arrow 96"/>
          <p:cNvSpPr/>
          <p:nvPr/>
        </p:nvSpPr>
        <p:spPr>
          <a:xfrm rot="5400000">
            <a:off x="9853733" y="5206439"/>
            <a:ext cx="443202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/>
          <p:cNvSpPr/>
          <p:nvPr/>
        </p:nvSpPr>
        <p:spPr>
          <a:xfrm>
            <a:off x="10328489" y="5532948"/>
            <a:ext cx="139248" cy="146325"/>
          </a:xfrm>
          <a:prstGeom prst="ellips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99" name="Right Arrow 98"/>
          <p:cNvSpPr/>
          <p:nvPr/>
        </p:nvSpPr>
        <p:spPr>
          <a:xfrm rot="5400000">
            <a:off x="10176512" y="5219471"/>
            <a:ext cx="443202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9143090" y="3042113"/>
            <a:ext cx="328612" cy="328612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8813757" y="3042113"/>
            <a:ext cx="328612" cy="328612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/>
          <p:cNvSpPr/>
          <p:nvPr/>
        </p:nvSpPr>
        <p:spPr>
          <a:xfrm>
            <a:off x="8484424" y="3042113"/>
            <a:ext cx="328612" cy="328612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ight Arrow 103"/>
          <p:cNvSpPr/>
          <p:nvPr/>
        </p:nvSpPr>
        <p:spPr>
          <a:xfrm rot="5400000">
            <a:off x="8452419" y="2599200"/>
            <a:ext cx="721233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10655461" y="4907953"/>
            <a:ext cx="328612" cy="328612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/>
          <p:cNvSpPr/>
          <p:nvPr/>
        </p:nvSpPr>
        <p:spPr>
          <a:xfrm>
            <a:off x="11643460" y="4907953"/>
            <a:ext cx="328612" cy="328612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/>
          <p:cNvSpPr/>
          <p:nvPr/>
        </p:nvSpPr>
        <p:spPr>
          <a:xfrm>
            <a:off x="11314127" y="4907953"/>
            <a:ext cx="328612" cy="328612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/>
          <p:cNvSpPr/>
          <p:nvPr/>
        </p:nvSpPr>
        <p:spPr>
          <a:xfrm>
            <a:off x="10984794" y="4907953"/>
            <a:ext cx="328612" cy="328612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ight Arrow 34"/>
          <p:cNvSpPr/>
          <p:nvPr/>
        </p:nvSpPr>
        <p:spPr>
          <a:xfrm rot="2426525">
            <a:off x="9640111" y="4275255"/>
            <a:ext cx="1649488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ight Arrow 80"/>
          <p:cNvSpPr/>
          <p:nvPr/>
        </p:nvSpPr>
        <p:spPr>
          <a:xfrm rot="5400000">
            <a:off x="10617259" y="5221637"/>
            <a:ext cx="443202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ight Arrow 82"/>
          <p:cNvSpPr/>
          <p:nvPr/>
        </p:nvSpPr>
        <p:spPr>
          <a:xfrm rot="5400000">
            <a:off x="10952472" y="5221638"/>
            <a:ext cx="443202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ight Arrow 84"/>
          <p:cNvSpPr/>
          <p:nvPr/>
        </p:nvSpPr>
        <p:spPr>
          <a:xfrm rot="5400000">
            <a:off x="11293714" y="5208606"/>
            <a:ext cx="443202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/>
          <p:cNvSpPr/>
          <p:nvPr/>
        </p:nvSpPr>
        <p:spPr>
          <a:xfrm>
            <a:off x="7062844" y="3621445"/>
            <a:ext cx="328612" cy="328612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/>
          <p:cNvSpPr/>
          <p:nvPr/>
        </p:nvSpPr>
        <p:spPr>
          <a:xfrm>
            <a:off x="8050843" y="3621445"/>
            <a:ext cx="328612" cy="328612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/>
          <p:cNvSpPr/>
          <p:nvPr/>
        </p:nvSpPr>
        <p:spPr>
          <a:xfrm>
            <a:off x="7721510" y="3621445"/>
            <a:ext cx="328612" cy="328612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/>
          <p:cNvSpPr/>
          <p:nvPr/>
        </p:nvSpPr>
        <p:spPr>
          <a:xfrm>
            <a:off x="7392177" y="3621445"/>
            <a:ext cx="328612" cy="328612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/>
          <p:cNvSpPr/>
          <p:nvPr/>
        </p:nvSpPr>
        <p:spPr>
          <a:xfrm>
            <a:off x="8812796" y="4909467"/>
            <a:ext cx="328612" cy="328612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ight Arrow 109"/>
          <p:cNvSpPr/>
          <p:nvPr/>
        </p:nvSpPr>
        <p:spPr>
          <a:xfrm rot="4229696">
            <a:off x="8672810" y="5464858"/>
            <a:ext cx="928531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22" name="Right Arrow 121"/>
          <p:cNvSpPr/>
          <p:nvPr/>
        </p:nvSpPr>
        <p:spPr>
          <a:xfrm rot="873166">
            <a:off x="8635204" y="3354543"/>
            <a:ext cx="1653199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ight Arrow 54"/>
          <p:cNvSpPr/>
          <p:nvPr/>
        </p:nvSpPr>
        <p:spPr>
          <a:xfrm rot="1981089">
            <a:off x="8111869" y="4267183"/>
            <a:ext cx="1944290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0" name="Rectangle 19"/>
          <p:cNvSpPr/>
          <p:nvPr/>
        </p:nvSpPr>
        <p:spPr>
          <a:xfrm>
            <a:off x="7392898" y="4911634"/>
            <a:ext cx="328612" cy="328612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7063565" y="4911634"/>
            <a:ext cx="328612" cy="328612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6734232" y="4911634"/>
            <a:ext cx="328612" cy="328612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/>
          <p:cNvSpPr/>
          <p:nvPr/>
        </p:nvSpPr>
        <p:spPr>
          <a:xfrm>
            <a:off x="7824797" y="4909467"/>
            <a:ext cx="328612" cy="328612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/>
          <p:cNvSpPr/>
          <p:nvPr/>
        </p:nvSpPr>
        <p:spPr>
          <a:xfrm>
            <a:off x="8483463" y="4909467"/>
            <a:ext cx="328612" cy="328612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/>
          <p:cNvSpPr/>
          <p:nvPr/>
        </p:nvSpPr>
        <p:spPr>
          <a:xfrm>
            <a:off x="8154130" y="4909467"/>
            <a:ext cx="328612" cy="328612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7166888" y="5522083"/>
            <a:ext cx="139248" cy="146325"/>
          </a:xfrm>
          <a:prstGeom prst="ellips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61" name="Right Arrow 60"/>
          <p:cNvSpPr/>
          <p:nvPr/>
        </p:nvSpPr>
        <p:spPr>
          <a:xfrm rot="5400000">
            <a:off x="7014911" y="5208606"/>
            <a:ext cx="443202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/>
          <p:cNvSpPr/>
          <p:nvPr/>
        </p:nvSpPr>
        <p:spPr>
          <a:xfrm rot="6770821">
            <a:off x="6695812" y="4308649"/>
            <a:ext cx="1246875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ight Arrow 40"/>
          <p:cNvSpPr/>
          <p:nvPr/>
        </p:nvSpPr>
        <p:spPr>
          <a:xfrm rot="8468787">
            <a:off x="5522961" y="4270002"/>
            <a:ext cx="1901490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2" name="Oval 61"/>
          <p:cNvSpPr/>
          <p:nvPr/>
        </p:nvSpPr>
        <p:spPr>
          <a:xfrm>
            <a:off x="7489667" y="5535115"/>
            <a:ext cx="139248" cy="146325"/>
          </a:xfrm>
          <a:prstGeom prst="ellips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63" name="Right Arrow 62"/>
          <p:cNvSpPr/>
          <p:nvPr/>
        </p:nvSpPr>
        <p:spPr>
          <a:xfrm rot="5400000">
            <a:off x="7337690" y="5221638"/>
            <a:ext cx="443202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ight Arrow 58"/>
          <p:cNvSpPr/>
          <p:nvPr/>
        </p:nvSpPr>
        <p:spPr>
          <a:xfrm rot="5400000">
            <a:off x="6673669" y="5221638"/>
            <a:ext cx="443202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/>
          <p:cNvSpPr/>
          <p:nvPr/>
        </p:nvSpPr>
        <p:spPr>
          <a:xfrm rot="7170499">
            <a:off x="7309349" y="5453963"/>
            <a:ext cx="928531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4" name="Right Arrow 53"/>
          <p:cNvSpPr/>
          <p:nvPr/>
        </p:nvSpPr>
        <p:spPr>
          <a:xfrm rot="6284106">
            <a:off x="7783519" y="5453961"/>
            <a:ext cx="869233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09" name="Right Arrow 108"/>
          <p:cNvSpPr/>
          <p:nvPr/>
        </p:nvSpPr>
        <p:spPr>
          <a:xfrm rot="5232375">
            <a:off x="8230715" y="5479349"/>
            <a:ext cx="869233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1" name="Right Arrow 50"/>
          <p:cNvSpPr/>
          <p:nvPr/>
        </p:nvSpPr>
        <p:spPr>
          <a:xfrm rot="3874048">
            <a:off x="7535680" y="4306471"/>
            <a:ext cx="1305618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/>
          <p:cNvSpPr/>
          <p:nvPr/>
        </p:nvSpPr>
        <p:spPr>
          <a:xfrm>
            <a:off x="8155091" y="3042113"/>
            <a:ext cx="328612" cy="328612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Arrow 23"/>
          <p:cNvSpPr/>
          <p:nvPr/>
        </p:nvSpPr>
        <p:spPr>
          <a:xfrm rot="8713405">
            <a:off x="7647011" y="3347690"/>
            <a:ext cx="715853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86"/>
          <p:cNvSpPr txBox="1"/>
          <p:nvPr/>
        </p:nvSpPr>
        <p:spPr>
          <a:xfrm>
            <a:off x="9032675" y="1178571"/>
            <a:ext cx="284404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>
                <a:latin typeface="Consolas" panose="020B0609020204030204" pitchFamily="49" charset="0"/>
              </a:rPr>
              <a:t>0  = 00</a:t>
            </a:r>
            <a:r>
              <a:rPr lang="sv-SE" dirty="0" smtClean="0">
                <a:solidFill>
                  <a:schemeClr val="accent6"/>
                </a:solidFill>
                <a:latin typeface="Consolas" panose="020B0609020204030204" pitchFamily="49" charset="0"/>
              </a:rPr>
              <a:t>00</a:t>
            </a:r>
            <a:r>
              <a:rPr lang="sv-SE" dirty="0">
                <a:solidFill>
                  <a:srgbClr val="0070C0"/>
                </a:solidFill>
                <a:latin typeface="Consolas" panose="020B0609020204030204" pitchFamily="49" charset="0"/>
              </a:rPr>
              <a:t>00</a:t>
            </a:r>
            <a:r>
              <a:rPr lang="sv-SE" dirty="0" smtClean="0">
                <a:solidFill>
                  <a:srgbClr val="FF0000"/>
                </a:solidFill>
                <a:latin typeface="Consolas" panose="020B0609020204030204" pitchFamily="49" charset="0"/>
              </a:rPr>
              <a:t>00</a:t>
            </a:r>
            <a:r>
              <a:rPr lang="sv-SE" dirty="0" smtClean="0">
                <a:latin typeface="Consolas" panose="020B0609020204030204" pitchFamily="49" charset="0"/>
              </a:rPr>
              <a:t> = </a:t>
            </a:r>
            <a:r>
              <a:rPr lang="sv-SE" dirty="0">
                <a:solidFill>
                  <a:schemeClr val="accent6"/>
                </a:solidFill>
                <a:latin typeface="Consolas" panose="020B0609020204030204" pitchFamily="49" charset="0"/>
              </a:rPr>
              <a:t>0</a:t>
            </a:r>
            <a:r>
              <a:rPr lang="sv-SE" dirty="0" smtClean="0">
                <a:latin typeface="Consolas" panose="020B0609020204030204" pitchFamily="49" charset="0"/>
              </a:rPr>
              <a:t> </a:t>
            </a:r>
            <a:r>
              <a:rPr lang="sv-SE" dirty="0" smtClean="0">
                <a:solidFill>
                  <a:srgbClr val="0070C0"/>
                </a:solidFill>
                <a:latin typeface="Consolas" panose="020B0609020204030204" pitchFamily="49" charset="0"/>
              </a:rPr>
              <a:t>0</a:t>
            </a:r>
            <a:r>
              <a:rPr lang="sv-SE" dirty="0" smtClean="0">
                <a:latin typeface="Consolas" panose="020B0609020204030204" pitchFamily="49" charset="0"/>
              </a:rPr>
              <a:t> </a:t>
            </a:r>
            <a:r>
              <a:rPr lang="sv-SE" dirty="0" smtClean="0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</a:p>
          <a:p>
            <a:r>
              <a:rPr lang="sv-SE" dirty="0" smtClean="0">
                <a:latin typeface="Consolas" panose="020B0609020204030204" pitchFamily="49" charset="0"/>
              </a:rPr>
              <a:t>1  = 00</a:t>
            </a:r>
            <a:r>
              <a:rPr lang="sv-SE" dirty="0">
                <a:solidFill>
                  <a:schemeClr val="accent6"/>
                </a:solidFill>
                <a:latin typeface="Consolas" panose="020B0609020204030204" pitchFamily="49" charset="0"/>
              </a:rPr>
              <a:t>00</a:t>
            </a:r>
            <a:r>
              <a:rPr lang="sv-SE" dirty="0">
                <a:solidFill>
                  <a:srgbClr val="0070C0"/>
                </a:solidFill>
                <a:latin typeface="Consolas" panose="020B0609020204030204" pitchFamily="49" charset="0"/>
              </a:rPr>
              <a:t>00</a:t>
            </a:r>
            <a:r>
              <a:rPr lang="sv-SE" dirty="0" smtClean="0">
                <a:solidFill>
                  <a:srgbClr val="FF0000"/>
                </a:solidFill>
                <a:latin typeface="Consolas" panose="020B0609020204030204" pitchFamily="49" charset="0"/>
              </a:rPr>
              <a:t>01</a:t>
            </a:r>
            <a:r>
              <a:rPr lang="sv-SE" dirty="0" smtClean="0">
                <a:latin typeface="Consolas" panose="020B0609020204030204" pitchFamily="49" charset="0"/>
              </a:rPr>
              <a:t> = </a:t>
            </a:r>
            <a:r>
              <a:rPr lang="sv-SE" dirty="0">
                <a:solidFill>
                  <a:schemeClr val="accent6"/>
                </a:solidFill>
                <a:latin typeface="Consolas" panose="020B0609020204030204" pitchFamily="49" charset="0"/>
              </a:rPr>
              <a:t>0</a:t>
            </a:r>
            <a:r>
              <a:rPr lang="sv-SE" dirty="0" smtClean="0">
                <a:latin typeface="Consolas" panose="020B0609020204030204" pitchFamily="49" charset="0"/>
              </a:rPr>
              <a:t> </a:t>
            </a:r>
            <a:r>
              <a:rPr lang="sv-SE" dirty="0" smtClean="0">
                <a:solidFill>
                  <a:srgbClr val="0070C0"/>
                </a:solidFill>
                <a:latin typeface="Consolas" panose="020B0609020204030204" pitchFamily="49" charset="0"/>
              </a:rPr>
              <a:t>0</a:t>
            </a:r>
            <a:r>
              <a:rPr lang="sv-SE" dirty="0" smtClean="0">
                <a:latin typeface="Consolas" panose="020B0609020204030204" pitchFamily="49" charset="0"/>
              </a:rPr>
              <a:t> </a:t>
            </a:r>
            <a:r>
              <a:rPr lang="sv-SE" dirty="0" smtClean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</a:p>
          <a:p>
            <a:r>
              <a:rPr lang="sv-SE" dirty="0" smtClean="0">
                <a:latin typeface="Consolas" panose="020B0609020204030204" pitchFamily="49" charset="0"/>
              </a:rPr>
              <a:t>2  = 00</a:t>
            </a:r>
            <a:r>
              <a:rPr lang="sv-SE" dirty="0">
                <a:solidFill>
                  <a:schemeClr val="accent6"/>
                </a:solidFill>
                <a:latin typeface="Consolas" panose="020B0609020204030204" pitchFamily="49" charset="0"/>
              </a:rPr>
              <a:t>00</a:t>
            </a:r>
            <a:r>
              <a:rPr lang="sv-SE" dirty="0">
                <a:solidFill>
                  <a:srgbClr val="0070C0"/>
                </a:solidFill>
                <a:latin typeface="Consolas" panose="020B0609020204030204" pitchFamily="49" charset="0"/>
              </a:rPr>
              <a:t>00</a:t>
            </a:r>
            <a:r>
              <a:rPr lang="sv-SE" dirty="0" smtClean="0">
                <a:solidFill>
                  <a:srgbClr val="FF0000"/>
                </a:solidFill>
                <a:latin typeface="Consolas" panose="020B0609020204030204" pitchFamily="49" charset="0"/>
              </a:rPr>
              <a:t>10</a:t>
            </a:r>
            <a:r>
              <a:rPr lang="sv-SE" dirty="0" smtClean="0">
                <a:latin typeface="Consolas" panose="020B0609020204030204" pitchFamily="49" charset="0"/>
              </a:rPr>
              <a:t> = </a:t>
            </a:r>
            <a:r>
              <a:rPr lang="sv-SE" dirty="0">
                <a:solidFill>
                  <a:schemeClr val="accent6"/>
                </a:solidFill>
                <a:latin typeface="Consolas" panose="020B0609020204030204" pitchFamily="49" charset="0"/>
              </a:rPr>
              <a:t>0</a:t>
            </a:r>
            <a:r>
              <a:rPr lang="sv-SE" dirty="0" smtClean="0">
                <a:latin typeface="Consolas" panose="020B0609020204030204" pitchFamily="49" charset="0"/>
              </a:rPr>
              <a:t> </a:t>
            </a:r>
            <a:r>
              <a:rPr lang="sv-SE" dirty="0" smtClean="0">
                <a:solidFill>
                  <a:srgbClr val="0070C0"/>
                </a:solidFill>
                <a:latin typeface="Consolas" panose="020B0609020204030204" pitchFamily="49" charset="0"/>
              </a:rPr>
              <a:t>0</a:t>
            </a:r>
            <a:r>
              <a:rPr lang="sv-SE" dirty="0" smtClean="0">
                <a:latin typeface="Consolas" panose="020B0609020204030204" pitchFamily="49" charset="0"/>
              </a:rPr>
              <a:t> </a:t>
            </a:r>
            <a:r>
              <a:rPr lang="sv-SE" dirty="0" smtClean="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</a:p>
          <a:p>
            <a:r>
              <a:rPr lang="sv-SE" dirty="0" smtClean="0">
                <a:latin typeface="Consolas" panose="020B0609020204030204" pitchFamily="49" charset="0"/>
              </a:rPr>
              <a:t>4  = 00</a:t>
            </a:r>
            <a:r>
              <a:rPr lang="sv-SE" dirty="0">
                <a:solidFill>
                  <a:schemeClr val="accent6"/>
                </a:solidFill>
                <a:latin typeface="Consolas" panose="020B0609020204030204" pitchFamily="49" charset="0"/>
              </a:rPr>
              <a:t>00</a:t>
            </a:r>
            <a:r>
              <a:rPr lang="sv-SE" dirty="0">
                <a:solidFill>
                  <a:srgbClr val="0070C0"/>
                </a:solidFill>
                <a:latin typeface="Consolas" panose="020B0609020204030204" pitchFamily="49" charset="0"/>
              </a:rPr>
              <a:t>01</a:t>
            </a:r>
            <a:r>
              <a:rPr lang="sv-SE" dirty="0" smtClean="0">
                <a:solidFill>
                  <a:srgbClr val="FF0000"/>
                </a:solidFill>
                <a:latin typeface="Consolas" panose="020B0609020204030204" pitchFamily="49" charset="0"/>
              </a:rPr>
              <a:t>00</a:t>
            </a:r>
            <a:r>
              <a:rPr lang="sv-SE" dirty="0" smtClean="0">
                <a:latin typeface="Consolas" panose="020B0609020204030204" pitchFamily="49" charset="0"/>
              </a:rPr>
              <a:t> = </a:t>
            </a:r>
            <a:r>
              <a:rPr lang="sv-SE" dirty="0">
                <a:solidFill>
                  <a:schemeClr val="accent6"/>
                </a:solidFill>
                <a:latin typeface="Consolas" panose="020B0609020204030204" pitchFamily="49" charset="0"/>
              </a:rPr>
              <a:t>0</a:t>
            </a:r>
            <a:r>
              <a:rPr lang="sv-SE" dirty="0" smtClean="0">
                <a:latin typeface="Consolas" panose="020B0609020204030204" pitchFamily="49" charset="0"/>
              </a:rPr>
              <a:t> </a:t>
            </a:r>
            <a:r>
              <a:rPr lang="sv-SE" dirty="0" smtClean="0">
                <a:solidFill>
                  <a:srgbClr val="0070C0"/>
                </a:solidFill>
                <a:latin typeface="Consolas" panose="020B0609020204030204" pitchFamily="49" charset="0"/>
              </a:rPr>
              <a:t>1</a:t>
            </a:r>
            <a:r>
              <a:rPr lang="sv-SE" dirty="0" smtClean="0">
                <a:latin typeface="Consolas" panose="020B0609020204030204" pitchFamily="49" charset="0"/>
              </a:rPr>
              <a:t> </a:t>
            </a:r>
            <a:r>
              <a:rPr lang="sv-SE" dirty="0" smtClean="0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</a:p>
          <a:p>
            <a:r>
              <a:rPr lang="sv-SE" dirty="0" smtClean="0">
                <a:latin typeface="Consolas" panose="020B0609020204030204" pitchFamily="49" charset="0"/>
              </a:rPr>
              <a:t>10 = 00</a:t>
            </a:r>
            <a:r>
              <a:rPr lang="sv-SE" dirty="0">
                <a:solidFill>
                  <a:schemeClr val="accent6"/>
                </a:solidFill>
                <a:latin typeface="Consolas" panose="020B0609020204030204" pitchFamily="49" charset="0"/>
              </a:rPr>
              <a:t>00</a:t>
            </a:r>
            <a:r>
              <a:rPr lang="sv-SE" dirty="0">
                <a:solidFill>
                  <a:srgbClr val="0070C0"/>
                </a:solidFill>
                <a:latin typeface="Consolas" panose="020B0609020204030204" pitchFamily="49" charset="0"/>
              </a:rPr>
              <a:t>10</a:t>
            </a:r>
            <a:r>
              <a:rPr lang="sv-SE" dirty="0" smtClean="0">
                <a:solidFill>
                  <a:srgbClr val="FF0000"/>
                </a:solidFill>
                <a:latin typeface="Consolas" panose="020B0609020204030204" pitchFamily="49" charset="0"/>
              </a:rPr>
              <a:t>10</a:t>
            </a:r>
            <a:r>
              <a:rPr lang="sv-SE" dirty="0" smtClean="0">
                <a:latin typeface="Consolas" panose="020B0609020204030204" pitchFamily="49" charset="0"/>
              </a:rPr>
              <a:t> = </a:t>
            </a:r>
            <a:r>
              <a:rPr lang="sv-SE" dirty="0">
                <a:solidFill>
                  <a:schemeClr val="accent6"/>
                </a:solidFill>
                <a:latin typeface="Consolas" panose="020B0609020204030204" pitchFamily="49" charset="0"/>
              </a:rPr>
              <a:t>0</a:t>
            </a:r>
            <a:r>
              <a:rPr lang="sv-SE" dirty="0" smtClean="0">
                <a:latin typeface="Consolas" panose="020B0609020204030204" pitchFamily="49" charset="0"/>
              </a:rPr>
              <a:t> </a:t>
            </a:r>
            <a:r>
              <a:rPr lang="sv-SE" dirty="0" smtClean="0">
                <a:solidFill>
                  <a:srgbClr val="0070C0"/>
                </a:solidFill>
                <a:latin typeface="Consolas" panose="020B0609020204030204" pitchFamily="49" charset="0"/>
              </a:rPr>
              <a:t>2</a:t>
            </a:r>
            <a:r>
              <a:rPr lang="sv-SE" dirty="0" smtClean="0">
                <a:latin typeface="Consolas" panose="020B0609020204030204" pitchFamily="49" charset="0"/>
              </a:rPr>
              <a:t> </a:t>
            </a:r>
            <a:r>
              <a:rPr lang="sv-SE" dirty="0" smtClean="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</a:p>
          <a:p>
            <a:r>
              <a:rPr lang="sv-SE" dirty="0" smtClean="0">
                <a:latin typeface="Consolas" panose="020B0609020204030204" pitchFamily="49" charset="0"/>
              </a:rPr>
              <a:t>19 = 00</a:t>
            </a:r>
            <a:r>
              <a:rPr lang="sv-SE" dirty="0">
                <a:solidFill>
                  <a:schemeClr val="accent6"/>
                </a:solidFill>
                <a:latin typeface="Consolas" panose="020B0609020204030204" pitchFamily="49" charset="0"/>
              </a:rPr>
              <a:t>01</a:t>
            </a:r>
            <a:r>
              <a:rPr lang="sv-SE" dirty="0">
                <a:solidFill>
                  <a:srgbClr val="0070C0"/>
                </a:solidFill>
                <a:latin typeface="Consolas" panose="020B0609020204030204" pitchFamily="49" charset="0"/>
              </a:rPr>
              <a:t>00</a:t>
            </a:r>
            <a:r>
              <a:rPr lang="sv-SE" dirty="0" smtClean="0">
                <a:solidFill>
                  <a:srgbClr val="FF0000"/>
                </a:solidFill>
                <a:latin typeface="Consolas" panose="020B0609020204030204" pitchFamily="49" charset="0"/>
              </a:rPr>
              <a:t>11</a:t>
            </a:r>
            <a:r>
              <a:rPr lang="sv-SE" dirty="0" smtClean="0">
                <a:latin typeface="Consolas" panose="020B0609020204030204" pitchFamily="49" charset="0"/>
              </a:rPr>
              <a:t> = </a:t>
            </a:r>
            <a:r>
              <a:rPr lang="sv-SE" dirty="0">
                <a:solidFill>
                  <a:schemeClr val="accent6"/>
                </a:solidFill>
                <a:latin typeface="Consolas" panose="020B0609020204030204" pitchFamily="49" charset="0"/>
              </a:rPr>
              <a:t>1</a:t>
            </a:r>
            <a:r>
              <a:rPr lang="sv-SE" dirty="0" smtClean="0">
                <a:latin typeface="Consolas" panose="020B0609020204030204" pitchFamily="49" charset="0"/>
              </a:rPr>
              <a:t> </a:t>
            </a:r>
            <a:r>
              <a:rPr lang="sv-SE" dirty="0">
                <a:solidFill>
                  <a:srgbClr val="0070C0"/>
                </a:solidFill>
                <a:latin typeface="Consolas" panose="020B0609020204030204" pitchFamily="49" charset="0"/>
              </a:rPr>
              <a:t>0</a:t>
            </a:r>
            <a:r>
              <a:rPr lang="sv-SE" dirty="0" smtClean="0">
                <a:latin typeface="Consolas" panose="020B0609020204030204" pitchFamily="49" charset="0"/>
              </a:rPr>
              <a:t> </a:t>
            </a:r>
            <a:r>
              <a:rPr lang="sv-SE" dirty="0" smtClean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endParaRPr lang="en-GB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9489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3" name="Content Placeholder 2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 A </a:t>
            </a:r>
            <a:r>
              <a:rPr lang="sv-SE" dirty="0" err="1" smtClean="0"/>
              <a:t>Linked</a:t>
            </a:r>
            <a:r>
              <a:rPr lang="sv-SE" dirty="0" smtClean="0"/>
              <a:t> </a:t>
            </a:r>
            <a:r>
              <a:rPr lang="sv-SE" dirty="0" smtClean="0"/>
              <a:t>List</a:t>
            </a:r>
          </a:p>
          <a:p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8274659" y="3454280"/>
            <a:ext cx="657224" cy="328612"/>
            <a:chOff x="4986338" y="2328863"/>
            <a:chExt cx="657224" cy="32861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" name="Rectangle 4"/>
            <p:cNvSpPr/>
            <p:nvPr/>
          </p:nvSpPr>
          <p:spPr>
            <a:xfrm>
              <a:off x="4986338" y="2328863"/>
              <a:ext cx="328612" cy="328612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5314950" y="2328863"/>
              <a:ext cx="328612" cy="328612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7" name="Right Arrow 6"/>
          <p:cNvSpPr/>
          <p:nvPr/>
        </p:nvSpPr>
        <p:spPr>
          <a:xfrm rot="2700000">
            <a:off x="7835118" y="3008127"/>
            <a:ext cx="721233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7376261" y="4065213"/>
            <a:ext cx="557213" cy="557213"/>
          </a:xfrm>
          <a:prstGeom prst="ellips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1</a:t>
            </a:r>
            <a:endParaRPr lang="en-US" sz="2400" dirty="0"/>
          </a:p>
        </p:txBody>
      </p:sp>
      <p:sp>
        <p:nvSpPr>
          <p:cNvPr id="9" name="Right Arrow 8"/>
          <p:cNvSpPr/>
          <p:nvPr/>
        </p:nvSpPr>
        <p:spPr>
          <a:xfrm rot="8100000">
            <a:off x="7789949" y="3764031"/>
            <a:ext cx="721233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0" name="Right Arrow 9"/>
          <p:cNvSpPr/>
          <p:nvPr/>
        </p:nvSpPr>
        <p:spPr>
          <a:xfrm rot="2700000">
            <a:off x="8656991" y="3764032"/>
            <a:ext cx="721233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1" name="Group 10"/>
          <p:cNvGrpSpPr/>
          <p:nvPr/>
        </p:nvGrpSpPr>
        <p:grpSpPr>
          <a:xfrm>
            <a:off x="9103715" y="4191896"/>
            <a:ext cx="657224" cy="328612"/>
            <a:chOff x="4986338" y="2328863"/>
            <a:chExt cx="657224" cy="32861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2" name="Rectangle 11"/>
            <p:cNvSpPr/>
            <p:nvPr/>
          </p:nvSpPr>
          <p:spPr>
            <a:xfrm>
              <a:off x="4986338" y="2328863"/>
              <a:ext cx="328612" cy="328612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314950" y="2328863"/>
              <a:ext cx="328612" cy="328612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14" name="Oval 13"/>
          <p:cNvSpPr/>
          <p:nvPr/>
        </p:nvSpPr>
        <p:spPr>
          <a:xfrm>
            <a:off x="8205317" y="4802829"/>
            <a:ext cx="557213" cy="557213"/>
          </a:xfrm>
          <a:prstGeom prst="ellips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</a:t>
            </a:r>
          </a:p>
        </p:txBody>
      </p:sp>
      <p:sp>
        <p:nvSpPr>
          <p:cNvPr id="15" name="Right Arrow 14"/>
          <p:cNvSpPr/>
          <p:nvPr/>
        </p:nvSpPr>
        <p:spPr>
          <a:xfrm rot="8100000">
            <a:off x="8619005" y="4501647"/>
            <a:ext cx="721233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6" name="Right Arrow 15"/>
          <p:cNvSpPr/>
          <p:nvPr/>
        </p:nvSpPr>
        <p:spPr>
          <a:xfrm rot="2700000">
            <a:off x="9486047" y="4501648"/>
            <a:ext cx="721233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7" name="Group 16"/>
          <p:cNvGrpSpPr/>
          <p:nvPr/>
        </p:nvGrpSpPr>
        <p:grpSpPr>
          <a:xfrm>
            <a:off x="9932771" y="4929512"/>
            <a:ext cx="657224" cy="328612"/>
            <a:chOff x="4986338" y="2328863"/>
            <a:chExt cx="657224" cy="32861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8" name="Rectangle 17"/>
            <p:cNvSpPr/>
            <p:nvPr/>
          </p:nvSpPr>
          <p:spPr>
            <a:xfrm>
              <a:off x="4986338" y="2328863"/>
              <a:ext cx="328612" cy="328612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314950" y="2328863"/>
              <a:ext cx="328612" cy="328612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Oval 19"/>
          <p:cNvSpPr/>
          <p:nvPr/>
        </p:nvSpPr>
        <p:spPr>
          <a:xfrm>
            <a:off x="9034373" y="5540445"/>
            <a:ext cx="557213" cy="557213"/>
          </a:xfrm>
          <a:prstGeom prst="ellips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3</a:t>
            </a:r>
          </a:p>
        </p:txBody>
      </p:sp>
      <p:sp>
        <p:nvSpPr>
          <p:cNvPr id="21" name="Right Arrow 20"/>
          <p:cNvSpPr/>
          <p:nvPr/>
        </p:nvSpPr>
        <p:spPr>
          <a:xfrm rot="8100000">
            <a:off x="9448061" y="5239263"/>
            <a:ext cx="721233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Cloud 23"/>
          <p:cNvSpPr/>
          <p:nvPr/>
        </p:nvSpPr>
        <p:spPr>
          <a:xfrm>
            <a:off x="2853692" y="2443116"/>
            <a:ext cx="5613406" cy="2390103"/>
          </a:xfrm>
          <a:prstGeom prst="cloud">
            <a:avLst/>
          </a:prstGeom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800" dirty="0">
                <a:solidFill>
                  <a:schemeClr val="tx1"/>
                </a:solidFill>
                <a:latin typeface="Maiandra GD" panose="020E0502030308020204" pitchFamily="34" charset="0"/>
              </a:rPr>
              <a:t>Not </a:t>
            </a:r>
            <a:r>
              <a:rPr lang="sv-SE" sz="2800" dirty="0" err="1">
                <a:solidFill>
                  <a:schemeClr val="tx1"/>
                </a:solidFill>
                <a:latin typeface="Maiandra GD" panose="020E0502030308020204" pitchFamily="34" charset="0"/>
              </a:rPr>
              <a:t>random</a:t>
            </a:r>
            <a:r>
              <a:rPr lang="sv-SE" sz="2800" dirty="0">
                <a:solidFill>
                  <a:schemeClr val="tx1"/>
                </a:solidFill>
                <a:latin typeface="Maiandra GD" panose="020E0502030308020204" pitchFamily="34" charset="0"/>
              </a:rPr>
              <a:t> access</a:t>
            </a:r>
          </a:p>
          <a:p>
            <a:pPr algn="ctr"/>
            <a:r>
              <a:rPr lang="sv-SE" sz="2800" dirty="0">
                <a:solidFill>
                  <a:schemeClr val="tx1"/>
                </a:solidFill>
                <a:latin typeface="Maiandra GD" panose="020E0502030308020204" pitchFamily="34" charset="0"/>
              </a:rPr>
              <a:t>Not </a:t>
            </a:r>
            <a:r>
              <a:rPr lang="sv-SE" sz="2800" dirty="0" err="1">
                <a:solidFill>
                  <a:schemeClr val="tx1"/>
                </a:solidFill>
                <a:latin typeface="Maiandra GD" panose="020E0502030308020204" pitchFamily="34" charset="0"/>
              </a:rPr>
              <a:t>growing</a:t>
            </a:r>
            <a:r>
              <a:rPr lang="sv-SE" sz="2800" dirty="0">
                <a:solidFill>
                  <a:schemeClr val="tx1"/>
                </a:solidFill>
                <a:latin typeface="Maiandra GD" panose="020E0502030308020204" pitchFamily="34" charset="0"/>
              </a:rPr>
              <a:t> in </a:t>
            </a:r>
            <a:r>
              <a:rPr lang="sv-SE" sz="2800" dirty="0" err="1">
                <a:solidFill>
                  <a:schemeClr val="tx1"/>
                </a:solidFill>
                <a:latin typeface="Maiandra GD" panose="020E0502030308020204" pitchFamily="34" charset="0"/>
              </a:rPr>
              <a:t>tail</a:t>
            </a:r>
            <a:r>
              <a:rPr lang="sv-SE" sz="2800" dirty="0">
                <a:solidFill>
                  <a:schemeClr val="tx1"/>
                </a:solidFill>
                <a:latin typeface="Maiandra GD" panose="020E0502030308020204" pitchFamily="34" charset="0"/>
              </a:rPr>
              <a:t> </a:t>
            </a:r>
            <a:endParaRPr lang="en-GB" sz="2800" dirty="0">
              <a:solidFill>
                <a:schemeClr val="tx1"/>
              </a:solidFill>
              <a:latin typeface="Maiandra GD" panose="020E0502030308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0726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4" grpId="0" animBg="1"/>
      <p:bldP spid="15" grpId="0" animBg="1"/>
      <p:bldP spid="2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Oval 111"/>
          <p:cNvSpPr/>
          <p:nvPr/>
        </p:nvSpPr>
        <p:spPr>
          <a:xfrm>
            <a:off x="8414417" y="5974465"/>
            <a:ext cx="557213" cy="557213"/>
          </a:xfrm>
          <a:prstGeom prst="ellips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11</a:t>
            </a:r>
            <a:endParaRPr lang="en-US" sz="1600" dirty="0"/>
          </a:p>
        </p:txBody>
      </p:sp>
      <p:sp>
        <p:nvSpPr>
          <p:cNvPr id="113" name="Oval 112"/>
          <p:cNvSpPr/>
          <p:nvPr/>
        </p:nvSpPr>
        <p:spPr>
          <a:xfrm>
            <a:off x="9050648" y="5950136"/>
            <a:ext cx="557213" cy="557213"/>
          </a:xfrm>
          <a:prstGeom prst="ellips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12</a:t>
            </a:r>
            <a:endParaRPr lang="en-US" sz="1600" dirty="0"/>
          </a:p>
        </p:txBody>
      </p:sp>
      <p:sp>
        <p:nvSpPr>
          <p:cNvPr id="111" name="Oval 110"/>
          <p:cNvSpPr/>
          <p:nvPr/>
        </p:nvSpPr>
        <p:spPr>
          <a:xfrm>
            <a:off x="7774281" y="5945142"/>
            <a:ext cx="557213" cy="557213"/>
          </a:xfrm>
          <a:prstGeom prst="ellips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10</a:t>
            </a:r>
            <a:endParaRPr lang="en-US" sz="1600" dirty="0"/>
          </a:p>
        </p:txBody>
      </p:sp>
      <p:sp>
        <p:nvSpPr>
          <p:cNvPr id="30" name="Oval 29"/>
          <p:cNvSpPr/>
          <p:nvPr/>
        </p:nvSpPr>
        <p:spPr>
          <a:xfrm>
            <a:off x="7160466" y="5910956"/>
            <a:ext cx="557213" cy="557213"/>
          </a:xfrm>
          <a:prstGeom prst="ellips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9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404899" y="4911634"/>
            <a:ext cx="328612" cy="328612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A </a:t>
            </a:r>
            <a:r>
              <a:rPr lang="sv-SE" dirty="0" err="1" smtClean="0"/>
              <a:t>Vector</a:t>
            </a:r>
            <a:r>
              <a:rPr lang="sv-SE" dirty="0" smtClean="0"/>
              <a:t> </a:t>
            </a:r>
          </a:p>
          <a:p>
            <a:r>
              <a:rPr lang="sv-SE" dirty="0" smtClean="0"/>
              <a:t>is </a:t>
            </a:r>
            <a:r>
              <a:rPr lang="sv-SE" dirty="0" err="1" smtClean="0"/>
              <a:t>random</a:t>
            </a:r>
            <a:r>
              <a:rPr lang="sv-SE" dirty="0" smtClean="0"/>
              <a:t> access</a:t>
            </a:r>
          </a:p>
          <a:p>
            <a:r>
              <a:rPr lang="sv-SE" dirty="0" err="1" smtClean="0"/>
              <a:t>grows</a:t>
            </a:r>
            <a:r>
              <a:rPr lang="sv-SE" dirty="0" smtClean="0"/>
              <a:t> at end </a:t>
            </a:r>
            <a:endParaRPr lang="en-GB" dirty="0" smtClean="0"/>
          </a:p>
          <a:p>
            <a:r>
              <a:rPr lang="sv-SE" dirty="0" smtClean="0"/>
              <a:t>is </a:t>
            </a:r>
            <a:r>
              <a:rPr lang="sv-SE" dirty="0" err="1" smtClean="0"/>
              <a:t>immutable</a:t>
            </a:r>
            <a:endParaRPr lang="en-GB" dirty="0" smtClean="0"/>
          </a:p>
          <a:p>
            <a:r>
              <a:rPr lang="sv-SE" dirty="0" err="1" smtClean="0"/>
              <a:t>can</a:t>
            </a:r>
            <a:r>
              <a:rPr lang="sv-SE" dirty="0" smtClean="0"/>
              <a:t> </a:t>
            </a:r>
            <a:r>
              <a:rPr lang="sv-SE" dirty="0" err="1" smtClean="0"/>
              <a:t>share</a:t>
            </a:r>
            <a:r>
              <a:rPr lang="sv-SE" dirty="0" smtClean="0"/>
              <a:t> data</a:t>
            </a:r>
            <a:endParaRPr lang="en-GB" dirty="0" smtClean="0"/>
          </a:p>
          <a:p>
            <a:r>
              <a:rPr lang="sv-SE" dirty="0" err="1" smtClean="0"/>
              <a:t>can</a:t>
            </a:r>
            <a:r>
              <a:rPr lang="sv-SE" dirty="0" smtClean="0"/>
              <a:t> be </a:t>
            </a:r>
            <a:r>
              <a:rPr lang="sv-SE" dirty="0" err="1" smtClean="0"/>
              <a:t>bitmap</a:t>
            </a:r>
            <a:r>
              <a:rPr lang="sv-SE" dirty="0" smtClean="0"/>
              <a:t> </a:t>
            </a:r>
            <a:r>
              <a:rPr lang="sv-SE" dirty="0" err="1" smtClean="0"/>
              <a:t>tree</a:t>
            </a:r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46" name="Rectangle 45"/>
          <p:cNvSpPr/>
          <p:nvPr/>
        </p:nvSpPr>
        <p:spPr>
          <a:xfrm>
            <a:off x="9673488" y="3613812"/>
            <a:ext cx="328612" cy="328612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10661487" y="3613812"/>
            <a:ext cx="328612" cy="328612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10332154" y="3613812"/>
            <a:ext cx="328612" cy="328612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10002821" y="3613812"/>
            <a:ext cx="328612" cy="328612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6490433" y="5535114"/>
            <a:ext cx="139248" cy="146325"/>
          </a:xfrm>
          <a:prstGeom prst="ellips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57" name="Right Arrow 56"/>
          <p:cNvSpPr/>
          <p:nvPr/>
        </p:nvSpPr>
        <p:spPr>
          <a:xfrm rot="5400000">
            <a:off x="6338456" y="5221637"/>
            <a:ext cx="443202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6825646" y="5535115"/>
            <a:ext cx="139248" cy="146325"/>
          </a:xfrm>
          <a:prstGeom prst="ellips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64" name="Rectangle 63"/>
          <p:cNvSpPr/>
          <p:nvPr/>
        </p:nvSpPr>
        <p:spPr>
          <a:xfrm>
            <a:off x="4964918" y="4909467"/>
            <a:ext cx="328612" cy="328612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5952917" y="4909467"/>
            <a:ext cx="328612" cy="328612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5623584" y="4909467"/>
            <a:ext cx="328612" cy="328612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5294251" y="4909467"/>
            <a:ext cx="328612" cy="328612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5050452" y="5532947"/>
            <a:ext cx="139248" cy="146325"/>
          </a:xfrm>
          <a:prstGeom prst="ellips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69" name="Right Arrow 68"/>
          <p:cNvSpPr/>
          <p:nvPr/>
        </p:nvSpPr>
        <p:spPr>
          <a:xfrm rot="5400000">
            <a:off x="4898475" y="5219470"/>
            <a:ext cx="443202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5385665" y="5532948"/>
            <a:ext cx="139248" cy="146325"/>
          </a:xfrm>
          <a:prstGeom prst="ellips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71" name="Right Arrow 70"/>
          <p:cNvSpPr/>
          <p:nvPr/>
        </p:nvSpPr>
        <p:spPr>
          <a:xfrm rot="5400000">
            <a:off x="5233688" y="5219471"/>
            <a:ext cx="443202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5726907" y="5519916"/>
            <a:ext cx="139248" cy="146325"/>
          </a:xfrm>
          <a:prstGeom prst="ellips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73" name="Right Arrow 72"/>
          <p:cNvSpPr/>
          <p:nvPr/>
        </p:nvSpPr>
        <p:spPr>
          <a:xfrm rot="5400000">
            <a:off x="5574930" y="5206439"/>
            <a:ext cx="443202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6049686" y="5532948"/>
            <a:ext cx="139248" cy="146325"/>
          </a:xfrm>
          <a:prstGeom prst="ellips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75" name="Right Arrow 74"/>
          <p:cNvSpPr/>
          <p:nvPr/>
        </p:nvSpPr>
        <p:spPr>
          <a:xfrm rot="5400000">
            <a:off x="5897709" y="5219471"/>
            <a:ext cx="443202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10769236" y="5535114"/>
            <a:ext cx="139248" cy="146325"/>
          </a:xfrm>
          <a:prstGeom prst="ellips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82" name="Oval 81"/>
          <p:cNvSpPr/>
          <p:nvPr/>
        </p:nvSpPr>
        <p:spPr>
          <a:xfrm>
            <a:off x="11104449" y="5535115"/>
            <a:ext cx="139248" cy="146325"/>
          </a:xfrm>
          <a:prstGeom prst="ellips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84" name="Oval 83"/>
          <p:cNvSpPr/>
          <p:nvPr/>
        </p:nvSpPr>
        <p:spPr>
          <a:xfrm>
            <a:off x="11445691" y="5522083"/>
            <a:ext cx="139248" cy="146325"/>
          </a:xfrm>
          <a:prstGeom prst="ellips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88" name="Rectangle 87"/>
          <p:cNvSpPr/>
          <p:nvPr/>
        </p:nvSpPr>
        <p:spPr>
          <a:xfrm>
            <a:off x="9243721" y="4909467"/>
            <a:ext cx="328612" cy="328612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10231720" y="4909467"/>
            <a:ext cx="328612" cy="328612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9902387" y="4909467"/>
            <a:ext cx="328612" cy="328612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9573054" y="4909467"/>
            <a:ext cx="328612" cy="328612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9329255" y="5532947"/>
            <a:ext cx="139248" cy="146325"/>
          </a:xfrm>
          <a:prstGeom prst="ellips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93" name="Right Arrow 92"/>
          <p:cNvSpPr/>
          <p:nvPr/>
        </p:nvSpPr>
        <p:spPr>
          <a:xfrm rot="5400000">
            <a:off x="9177278" y="5219470"/>
            <a:ext cx="443202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9664468" y="5532948"/>
            <a:ext cx="139248" cy="146325"/>
          </a:xfrm>
          <a:prstGeom prst="ellips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95" name="Right Arrow 94"/>
          <p:cNvSpPr/>
          <p:nvPr/>
        </p:nvSpPr>
        <p:spPr>
          <a:xfrm rot="5400000">
            <a:off x="9512491" y="5219471"/>
            <a:ext cx="443202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/>
          <p:cNvSpPr/>
          <p:nvPr/>
        </p:nvSpPr>
        <p:spPr>
          <a:xfrm>
            <a:off x="10005710" y="5519916"/>
            <a:ext cx="139248" cy="146325"/>
          </a:xfrm>
          <a:prstGeom prst="ellips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97" name="Right Arrow 96"/>
          <p:cNvSpPr/>
          <p:nvPr/>
        </p:nvSpPr>
        <p:spPr>
          <a:xfrm rot="5400000">
            <a:off x="9853733" y="5206439"/>
            <a:ext cx="443202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/>
          <p:cNvSpPr/>
          <p:nvPr/>
        </p:nvSpPr>
        <p:spPr>
          <a:xfrm>
            <a:off x="10328489" y="5532948"/>
            <a:ext cx="139248" cy="146325"/>
          </a:xfrm>
          <a:prstGeom prst="ellips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99" name="Right Arrow 98"/>
          <p:cNvSpPr/>
          <p:nvPr/>
        </p:nvSpPr>
        <p:spPr>
          <a:xfrm rot="5400000">
            <a:off x="10176512" y="5219471"/>
            <a:ext cx="443202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9143090" y="3042113"/>
            <a:ext cx="328612" cy="328612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8813757" y="3042113"/>
            <a:ext cx="328612" cy="328612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/>
          <p:cNvSpPr/>
          <p:nvPr/>
        </p:nvSpPr>
        <p:spPr>
          <a:xfrm>
            <a:off x="8484424" y="3042113"/>
            <a:ext cx="328612" cy="328612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ight Arrow 103"/>
          <p:cNvSpPr/>
          <p:nvPr/>
        </p:nvSpPr>
        <p:spPr>
          <a:xfrm rot="5400000">
            <a:off x="8452419" y="2599200"/>
            <a:ext cx="721233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10655461" y="4907953"/>
            <a:ext cx="328612" cy="328612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/>
          <p:cNvSpPr/>
          <p:nvPr/>
        </p:nvSpPr>
        <p:spPr>
          <a:xfrm>
            <a:off x="11643460" y="4907953"/>
            <a:ext cx="328612" cy="328612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/>
          <p:cNvSpPr/>
          <p:nvPr/>
        </p:nvSpPr>
        <p:spPr>
          <a:xfrm>
            <a:off x="11314127" y="4907953"/>
            <a:ext cx="328612" cy="328612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/>
          <p:cNvSpPr/>
          <p:nvPr/>
        </p:nvSpPr>
        <p:spPr>
          <a:xfrm>
            <a:off x="10984794" y="4907953"/>
            <a:ext cx="328612" cy="328612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ight Arrow 34"/>
          <p:cNvSpPr/>
          <p:nvPr/>
        </p:nvSpPr>
        <p:spPr>
          <a:xfrm rot="2426525">
            <a:off x="9640111" y="4275255"/>
            <a:ext cx="1649488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ight Arrow 80"/>
          <p:cNvSpPr/>
          <p:nvPr/>
        </p:nvSpPr>
        <p:spPr>
          <a:xfrm rot="5400000">
            <a:off x="10617259" y="5221637"/>
            <a:ext cx="443202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ight Arrow 82"/>
          <p:cNvSpPr/>
          <p:nvPr/>
        </p:nvSpPr>
        <p:spPr>
          <a:xfrm rot="5400000">
            <a:off x="10952472" y="5221638"/>
            <a:ext cx="443202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ight Arrow 84"/>
          <p:cNvSpPr/>
          <p:nvPr/>
        </p:nvSpPr>
        <p:spPr>
          <a:xfrm rot="5400000">
            <a:off x="11293714" y="5208606"/>
            <a:ext cx="443202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/>
          <p:cNvSpPr/>
          <p:nvPr/>
        </p:nvSpPr>
        <p:spPr>
          <a:xfrm>
            <a:off x="7062844" y="3621445"/>
            <a:ext cx="328612" cy="328612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/>
          <p:cNvSpPr/>
          <p:nvPr/>
        </p:nvSpPr>
        <p:spPr>
          <a:xfrm>
            <a:off x="8050843" y="3621445"/>
            <a:ext cx="328612" cy="328612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/>
          <p:cNvSpPr/>
          <p:nvPr/>
        </p:nvSpPr>
        <p:spPr>
          <a:xfrm>
            <a:off x="7721510" y="3621445"/>
            <a:ext cx="328612" cy="328612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/>
          <p:cNvSpPr/>
          <p:nvPr/>
        </p:nvSpPr>
        <p:spPr>
          <a:xfrm>
            <a:off x="7392177" y="3621445"/>
            <a:ext cx="328612" cy="328612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/>
          <p:cNvSpPr/>
          <p:nvPr/>
        </p:nvSpPr>
        <p:spPr>
          <a:xfrm>
            <a:off x="8812796" y="4909467"/>
            <a:ext cx="328612" cy="328612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ight Arrow 109"/>
          <p:cNvSpPr/>
          <p:nvPr/>
        </p:nvSpPr>
        <p:spPr>
          <a:xfrm rot="4229696">
            <a:off x="8672810" y="5464858"/>
            <a:ext cx="928531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22" name="Right Arrow 121"/>
          <p:cNvSpPr/>
          <p:nvPr/>
        </p:nvSpPr>
        <p:spPr>
          <a:xfrm rot="873166">
            <a:off x="8635204" y="3354543"/>
            <a:ext cx="1653199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/>
          <p:cNvSpPr/>
          <p:nvPr/>
        </p:nvSpPr>
        <p:spPr>
          <a:xfrm>
            <a:off x="7477920" y="6189562"/>
            <a:ext cx="557213" cy="557213"/>
          </a:xfrm>
          <a:prstGeom prst="ellips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10</a:t>
            </a:r>
            <a:endParaRPr lang="en-US" sz="1600" dirty="0"/>
          </a:p>
        </p:txBody>
      </p:sp>
      <p:sp>
        <p:nvSpPr>
          <p:cNvPr id="55" name="Right Arrow 54"/>
          <p:cNvSpPr/>
          <p:nvPr/>
        </p:nvSpPr>
        <p:spPr>
          <a:xfrm rot="1981089">
            <a:off x="8111869" y="4267183"/>
            <a:ext cx="1944290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0" name="Rectangle 19"/>
          <p:cNvSpPr/>
          <p:nvPr/>
        </p:nvSpPr>
        <p:spPr>
          <a:xfrm>
            <a:off x="7392898" y="4911634"/>
            <a:ext cx="328612" cy="328612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7063565" y="4911634"/>
            <a:ext cx="328612" cy="328612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6734232" y="4911634"/>
            <a:ext cx="328612" cy="328612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/>
          <p:cNvSpPr/>
          <p:nvPr/>
        </p:nvSpPr>
        <p:spPr>
          <a:xfrm>
            <a:off x="7824797" y="4909467"/>
            <a:ext cx="328612" cy="328612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/>
          <p:cNvSpPr/>
          <p:nvPr/>
        </p:nvSpPr>
        <p:spPr>
          <a:xfrm>
            <a:off x="8483463" y="4909467"/>
            <a:ext cx="328612" cy="328612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/>
          <p:cNvSpPr/>
          <p:nvPr/>
        </p:nvSpPr>
        <p:spPr>
          <a:xfrm>
            <a:off x="8154130" y="4909467"/>
            <a:ext cx="328612" cy="328612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7166888" y="5522083"/>
            <a:ext cx="139248" cy="146325"/>
          </a:xfrm>
          <a:prstGeom prst="ellips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61" name="Right Arrow 60"/>
          <p:cNvSpPr/>
          <p:nvPr/>
        </p:nvSpPr>
        <p:spPr>
          <a:xfrm rot="5400000">
            <a:off x="7014911" y="5208606"/>
            <a:ext cx="443202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/>
          <p:cNvSpPr/>
          <p:nvPr/>
        </p:nvSpPr>
        <p:spPr>
          <a:xfrm rot="6770821">
            <a:off x="6695812" y="4308649"/>
            <a:ext cx="1246875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ight Arrow 40"/>
          <p:cNvSpPr/>
          <p:nvPr/>
        </p:nvSpPr>
        <p:spPr>
          <a:xfrm rot="8468787">
            <a:off x="5522961" y="4270002"/>
            <a:ext cx="1901490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2" name="Oval 61"/>
          <p:cNvSpPr/>
          <p:nvPr/>
        </p:nvSpPr>
        <p:spPr>
          <a:xfrm>
            <a:off x="7489667" y="5535115"/>
            <a:ext cx="139248" cy="146325"/>
          </a:xfrm>
          <a:prstGeom prst="ellips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63" name="Right Arrow 62"/>
          <p:cNvSpPr/>
          <p:nvPr/>
        </p:nvSpPr>
        <p:spPr>
          <a:xfrm rot="5400000">
            <a:off x="7337690" y="5221638"/>
            <a:ext cx="443202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ight Arrow 58"/>
          <p:cNvSpPr/>
          <p:nvPr/>
        </p:nvSpPr>
        <p:spPr>
          <a:xfrm rot="5400000">
            <a:off x="6673669" y="5221638"/>
            <a:ext cx="443202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/>
          <p:cNvSpPr/>
          <p:nvPr/>
        </p:nvSpPr>
        <p:spPr>
          <a:xfrm rot="7170499">
            <a:off x="7309349" y="5453963"/>
            <a:ext cx="928531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4" name="Right Arrow 53"/>
          <p:cNvSpPr/>
          <p:nvPr/>
        </p:nvSpPr>
        <p:spPr>
          <a:xfrm rot="6284106">
            <a:off x="7783519" y="5453961"/>
            <a:ext cx="869233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09" name="Right Arrow 108"/>
          <p:cNvSpPr/>
          <p:nvPr/>
        </p:nvSpPr>
        <p:spPr>
          <a:xfrm rot="5232375">
            <a:off x="8230715" y="5479349"/>
            <a:ext cx="869233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1" name="Right Arrow 50"/>
          <p:cNvSpPr/>
          <p:nvPr/>
        </p:nvSpPr>
        <p:spPr>
          <a:xfrm rot="3874048">
            <a:off x="7535680" y="4306471"/>
            <a:ext cx="1305618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/>
          <p:cNvSpPr/>
          <p:nvPr/>
        </p:nvSpPr>
        <p:spPr>
          <a:xfrm>
            <a:off x="8155091" y="3042113"/>
            <a:ext cx="328612" cy="328612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Arrow 23"/>
          <p:cNvSpPr/>
          <p:nvPr/>
        </p:nvSpPr>
        <p:spPr>
          <a:xfrm rot="8713405">
            <a:off x="7647011" y="3347690"/>
            <a:ext cx="715853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TextBox 132"/>
          <p:cNvSpPr txBox="1"/>
          <p:nvPr/>
        </p:nvSpPr>
        <p:spPr>
          <a:xfrm>
            <a:off x="9032675" y="1178571"/>
            <a:ext cx="284404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>
                <a:latin typeface="Consolas" panose="020B0609020204030204" pitchFamily="49" charset="0"/>
              </a:rPr>
              <a:t>0  = 00</a:t>
            </a:r>
            <a:r>
              <a:rPr lang="sv-SE" dirty="0" smtClean="0">
                <a:solidFill>
                  <a:schemeClr val="accent6"/>
                </a:solidFill>
                <a:latin typeface="Consolas" panose="020B0609020204030204" pitchFamily="49" charset="0"/>
              </a:rPr>
              <a:t>00</a:t>
            </a:r>
            <a:r>
              <a:rPr lang="sv-SE" dirty="0">
                <a:solidFill>
                  <a:srgbClr val="0070C0"/>
                </a:solidFill>
                <a:latin typeface="Consolas" panose="020B0609020204030204" pitchFamily="49" charset="0"/>
              </a:rPr>
              <a:t>00</a:t>
            </a:r>
            <a:r>
              <a:rPr lang="sv-SE" dirty="0" smtClean="0">
                <a:solidFill>
                  <a:srgbClr val="FF0000"/>
                </a:solidFill>
                <a:latin typeface="Consolas" panose="020B0609020204030204" pitchFamily="49" charset="0"/>
              </a:rPr>
              <a:t>00</a:t>
            </a:r>
            <a:r>
              <a:rPr lang="sv-SE" dirty="0" smtClean="0">
                <a:latin typeface="Consolas" panose="020B0609020204030204" pitchFamily="49" charset="0"/>
              </a:rPr>
              <a:t> = </a:t>
            </a:r>
            <a:r>
              <a:rPr lang="sv-SE" dirty="0">
                <a:solidFill>
                  <a:schemeClr val="accent6"/>
                </a:solidFill>
                <a:latin typeface="Consolas" panose="020B0609020204030204" pitchFamily="49" charset="0"/>
              </a:rPr>
              <a:t>0</a:t>
            </a:r>
            <a:r>
              <a:rPr lang="sv-SE" dirty="0" smtClean="0">
                <a:latin typeface="Consolas" panose="020B0609020204030204" pitchFamily="49" charset="0"/>
              </a:rPr>
              <a:t> </a:t>
            </a:r>
            <a:r>
              <a:rPr lang="sv-SE" dirty="0" smtClean="0">
                <a:solidFill>
                  <a:srgbClr val="0070C0"/>
                </a:solidFill>
                <a:latin typeface="Consolas" panose="020B0609020204030204" pitchFamily="49" charset="0"/>
              </a:rPr>
              <a:t>0</a:t>
            </a:r>
            <a:r>
              <a:rPr lang="sv-SE" dirty="0" smtClean="0">
                <a:latin typeface="Consolas" panose="020B0609020204030204" pitchFamily="49" charset="0"/>
              </a:rPr>
              <a:t> </a:t>
            </a:r>
            <a:r>
              <a:rPr lang="sv-SE" dirty="0" smtClean="0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</a:p>
          <a:p>
            <a:r>
              <a:rPr lang="sv-SE" dirty="0" smtClean="0">
                <a:latin typeface="Consolas" panose="020B0609020204030204" pitchFamily="49" charset="0"/>
              </a:rPr>
              <a:t>1  = 00</a:t>
            </a:r>
            <a:r>
              <a:rPr lang="sv-SE" dirty="0">
                <a:solidFill>
                  <a:schemeClr val="accent6"/>
                </a:solidFill>
                <a:latin typeface="Consolas" panose="020B0609020204030204" pitchFamily="49" charset="0"/>
              </a:rPr>
              <a:t>00</a:t>
            </a:r>
            <a:r>
              <a:rPr lang="sv-SE" dirty="0">
                <a:solidFill>
                  <a:srgbClr val="0070C0"/>
                </a:solidFill>
                <a:latin typeface="Consolas" panose="020B0609020204030204" pitchFamily="49" charset="0"/>
              </a:rPr>
              <a:t>00</a:t>
            </a:r>
            <a:r>
              <a:rPr lang="sv-SE" dirty="0" smtClean="0">
                <a:solidFill>
                  <a:srgbClr val="FF0000"/>
                </a:solidFill>
                <a:latin typeface="Consolas" panose="020B0609020204030204" pitchFamily="49" charset="0"/>
              </a:rPr>
              <a:t>01</a:t>
            </a:r>
            <a:r>
              <a:rPr lang="sv-SE" dirty="0" smtClean="0">
                <a:latin typeface="Consolas" panose="020B0609020204030204" pitchFamily="49" charset="0"/>
              </a:rPr>
              <a:t> = </a:t>
            </a:r>
            <a:r>
              <a:rPr lang="sv-SE" dirty="0">
                <a:solidFill>
                  <a:schemeClr val="accent6"/>
                </a:solidFill>
                <a:latin typeface="Consolas" panose="020B0609020204030204" pitchFamily="49" charset="0"/>
              </a:rPr>
              <a:t>0</a:t>
            </a:r>
            <a:r>
              <a:rPr lang="sv-SE" dirty="0" smtClean="0">
                <a:latin typeface="Consolas" panose="020B0609020204030204" pitchFamily="49" charset="0"/>
              </a:rPr>
              <a:t> </a:t>
            </a:r>
            <a:r>
              <a:rPr lang="sv-SE" dirty="0" smtClean="0">
                <a:solidFill>
                  <a:srgbClr val="0070C0"/>
                </a:solidFill>
                <a:latin typeface="Consolas" panose="020B0609020204030204" pitchFamily="49" charset="0"/>
              </a:rPr>
              <a:t>0</a:t>
            </a:r>
            <a:r>
              <a:rPr lang="sv-SE" dirty="0" smtClean="0">
                <a:latin typeface="Consolas" panose="020B0609020204030204" pitchFamily="49" charset="0"/>
              </a:rPr>
              <a:t> </a:t>
            </a:r>
            <a:r>
              <a:rPr lang="sv-SE" dirty="0" smtClean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</a:p>
          <a:p>
            <a:r>
              <a:rPr lang="sv-SE" dirty="0" smtClean="0">
                <a:latin typeface="Consolas" panose="020B0609020204030204" pitchFamily="49" charset="0"/>
              </a:rPr>
              <a:t>2  = 00</a:t>
            </a:r>
            <a:r>
              <a:rPr lang="sv-SE" dirty="0">
                <a:solidFill>
                  <a:schemeClr val="accent6"/>
                </a:solidFill>
                <a:latin typeface="Consolas" panose="020B0609020204030204" pitchFamily="49" charset="0"/>
              </a:rPr>
              <a:t>00</a:t>
            </a:r>
            <a:r>
              <a:rPr lang="sv-SE" dirty="0">
                <a:solidFill>
                  <a:srgbClr val="0070C0"/>
                </a:solidFill>
                <a:latin typeface="Consolas" panose="020B0609020204030204" pitchFamily="49" charset="0"/>
              </a:rPr>
              <a:t>00</a:t>
            </a:r>
            <a:r>
              <a:rPr lang="sv-SE" dirty="0" smtClean="0">
                <a:solidFill>
                  <a:srgbClr val="FF0000"/>
                </a:solidFill>
                <a:latin typeface="Consolas" panose="020B0609020204030204" pitchFamily="49" charset="0"/>
              </a:rPr>
              <a:t>10</a:t>
            </a:r>
            <a:r>
              <a:rPr lang="sv-SE" dirty="0" smtClean="0">
                <a:latin typeface="Consolas" panose="020B0609020204030204" pitchFamily="49" charset="0"/>
              </a:rPr>
              <a:t> = </a:t>
            </a:r>
            <a:r>
              <a:rPr lang="sv-SE" dirty="0">
                <a:solidFill>
                  <a:schemeClr val="accent6"/>
                </a:solidFill>
                <a:latin typeface="Consolas" panose="020B0609020204030204" pitchFamily="49" charset="0"/>
              </a:rPr>
              <a:t>0</a:t>
            </a:r>
            <a:r>
              <a:rPr lang="sv-SE" dirty="0" smtClean="0">
                <a:latin typeface="Consolas" panose="020B0609020204030204" pitchFamily="49" charset="0"/>
              </a:rPr>
              <a:t> </a:t>
            </a:r>
            <a:r>
              <a:rPr lang="sv-SE" dirty="0" smtClean="0">
                <a:solidFill>
                  <a:srgbClr val="0070C0"/>
                </a:solidFill>
                <a:latin typeface="Consolas" panose="020B0609020204030204" pitchFamily="49" charset="0"/>
              </a:rPr>
              <a:t>0</a:t>
            </a:r>
            <a:r>
              <a:rPr lang="sv-SE" dirty="0" smtClean="0">
                <a:latin typeface="Consolas" panose="020B0609020204030204" pitchFamily="49" charset="0"/>
              </a:rPr>
              <a:t> </a:t>
            </a:r>
            <a:r>
              <a:rPr lang="sv-SE" dirty="0" smtClean="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</a:p>
          <a:p>
            <a:r>
              <a:rPr lang="sv-SE" dirty="0" smtClean="0">
                <a:latin typeface="Consolas" panose="020B0609020204030204" pitchFamily="49" charset="0"/>
              </a:rPr>
              <a:t>4  = 00</a:t>
            </a:r>
            <a:r>
              <a:rPr lang="sv-SE" dirty="0">
                <a:solidFill>
                  <a:schemeClr val="accent6"/>
                </a:solidFill>
                <a:latin typeface="Consolas" panose="020B0609020204030204" pitchFamily="49" charset="0"/>
              </a:rPr>
              <a:t>00</a:t>
            </a:r>
            <a:r>
              <a:rPr lang="sv-SE" dirty="0">
                <a:solidFill>
                  <a:srgbClr val="0070C0"/>
                </a:solidFill>
                <a:latin typeface="Consolas" panose="020B0609020204030204" pitchFamily="49" charset="0"/>
              </a:rPr>
              <a:t>01</a:t>
            </a:r>
            <a:r>
              <a:rPr lang="sv-SE" dirty="0" smtClean="0">
                <a:solidFill>
                  <a:srgbClr val="FF0000"/>
                </a:solidFill>
                <a:latin typeface="Consolas" panose="020B0609020204030204" pitchFamily="49" charset="0"/>
              </a:rPr>
              <a:t>00</a:t>
            </a:r>
            <a:r>
              <a:rPr lang="sv-SE" dirty="0" smtClean="0">
                <a:latin typeface="Consolas" panose="020B0609020204030204" pitchFamily="49" charset="0"/>
              </a:rPr>
              <a:t> = </a:t>
            </a:r>
            <a:r>
              <a:rPr lang="sv-SE" dirty="0">
                <a:solidFill>
                  <a:schemeClr val="accent6"/>
                </a:solidFill>
                <a:latin typeface="Consolas" panose="020B0609020204030204" pitchFamily="49" charset="0"/>
              </a:rPr>
              <a:t>0</a:t>
            </a:r>
            <a:r>
              <a:rPr lang="sv-SE" dirty="0" smtClean="0">
                <a:latin typeface="Consolas" panose="020B0609020204030204" pitchFamily="49" charset="0"/>
              </a:rPr>
              <a:t> </a:t>
            </a:r>
            <a:r>
              <a:rPr lang="sv-SE" dirty="0" smtClean="0">
                <a:solidFill>
                  <a:srgbClr val="0070C0"/>
                </a:solidFill>
                <a:latin typeface="Consolas" panose="020B0609020204030204" pitchFamily="49" charset="0"/>
              </a:rPr>
              <a:t>1</a:t>
            </a:r>
            <a:r>
              <a:rPr lang="sv-SE" dirty="0" smtClean="0">
                <a:latin typeface="Consolas" panose="020B0609020204030204" pitchFamily="49" charset="0"/>
              </a:rPr>
              <a:t> </a:t>
            </a:r>
            <a:r>
              <a:rPr lang="sv-SE" dirty="0" smtClean="0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</a:p>
          <a:p>
            <a:r>
              <a:rPr lang="sv-SE" dirty="0" smtClean="0">
                <a:latin typeface="Consolas" panose="020B0609020204030204" pitchFamily="49" charset="0"/>
              </a:rPr>
              <a:t>10 = 00</a:t>
            </a:r>
            <a:r>
              <a:rPr lang="sv-SE" dirty="0">
                <a:solidFill>
                  <a:schemeClr val="accent6"/>
                </a:solidFill>
                <a:latin typeface="Consolas" panose="020B0609020204030204" pitchFamily="49" charset="0"/>
              </a:rPr>
              <a:t>00</a:t>
            </a:r>
            <a:r>
              <a:rPr lang="sv-SE" dirty="0">
                <a:solidFill>
                  <a:srgbClr val="0070C0"/>
                </a:solidFill>
                <a:latin typeface="Consolas" panose="020B0609020204030204" pitchFamily="49" charset="0"/>
              </a:rPr>
              <a:t>10</a:t>
            </a:r>
            <a:r>
              <a:rPr lang="sv-SE" dirty="0" smtClean="0">
                <a:solidFill>
                  <a:srgbClr val="FF0000"/>
                </a:solidFill>
                <a:latin typeface="Consolas" panose="020B0609020204030204" pitchFamily="49" charset="0"/>
              </a:rPr>
              <a:t>10</a:t>
            </a:r>
            <a:r>
              <a:rPr lang="sv-SE" dirty="0" smtClean="0">
                <a:latin typeface="Consolas" panose="020B0609020204030204" pitchFamily="49" charset="0"/>
              </a:rPr>
              <a:t> = </a:t>
            </a:r>
            <a:r>
              <a:rPr lang="sv-SE" dirty="0">
                <a:solidFill>
                  <a:schemeClr val="accent6"/>
                </a:solidFill>
                <a:latin typeface="Consolas" panose="020B0609020204030204" pitchFamily="49" charset="0"/>
              </a:rPr>
              <a:t>0</a:t>
            </a:r>
            <a:r>
              <a:rPr lang="sv-SE" dirty="0" smtClean="0">
                <a:latin typeface="Consolas" panose="020B0609020204030204" pitchFamily="49" charset="0"/>
              </a:rPr>
              <a:t> </a:t>
            </a:r>
            <a:r>
              <a:rPr lang="sv-SE" dirty="0" smtClean="0">
                <a:solidFill>
                  <a:srgbClr val="0070C0"/>
                </a:solidFill>
                <a:latin typeface="Consolas" panose="020B0609020204030204" pitchFamily="49" charset="0"/>
              </a:rPr>
              <a:t>2</a:t>
            </a:r>
            <a:r>
              <a:rPr lang="sv-SE" dirty="0" smtClean="0">
                <a:latin typeface="Consolas" panose="020B0609020204030204" pitchFamily="49" charset="0"/>
              </a:rPr>
              <a:t> </a:t>
            </a:r>
            <a:r>
              <a:rPr lang="sv-SE" dirty="0" smtClean="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</a:p>
          <a:p>
            <a:r>
              <a:rPr lang="sv-SE" dirty="0" smtClean="0">
                <a:latin typeface="Consolas" panose="020B0609020204030204" pitchFamily="49" charset="0"/>
              </a:rPr>
              <a:t>19 = 00</a:t>
            </a:r>
            <a:r>
              <a:rPr lang="sv-SE" dirty="0">
                <a:solidFill>
                  <a:schemeClr val="accent6"/>
                </a:solidFill>
                <a:latin typeface="Consolas" panose="020B0609020204030204" pitchFamily="49" charset="0"/>
              </a:rPr>
              <a:t>01</a:t>
            </a:r>
            <a:r>
              <a:rPr lang="sv-SE" dirty="0">
                <a:solidFill>
                  <a:srgbClr val="0070C0"/>
                </a:solidFill>
                <a:latin typeface="Consolas" panose="020B0609020204030204" pitchFamily="49" charset="0"/>
              </a:rPr>
              <a:t>00</a:t>
            </a:r>
            <a:r>
              <a:rPr lang="sv-SE" dirty="0" smtClean="0">
                <a:solidFill>
                  <a:srgbClr val="FF0000"/>
                </a:solidFill>
                <a:latin typeface="Consolas" panose="020B0609020204030204" pitchFamily="49" charset="0"/>
              </a:rPr>
              <a:t>11</a:t>
            </a:r>
            <a:r>
              <a:rPr lang="sv-SE" dirty="0" smtClean="0">
                <a:latin typeface="Consolas" panose="020B0609020204030204" pitchFamily="49" charset="0"/>
              </a:rPr>
              <a:t> = </a:t>
            </a:r>
            <a:r>
              <a:rPr lang="sv-SE" dirty="0">
                <a:solidFill>
                  <a:schemeClr val="accent6"/>
                </a:solidFill>
                <a:latin typeface="Consolas" panose="020B0609020204030204" pitchFamily="49" charset="0"/>
              </a:rPr>
              <a:t>1</a:t>
            </a:r>
            <a:r>
              <a:rPr lang="sv-SE" dirty="0" smtClean="0">
                <a:latin typeface="Consolas" panose="020B0609020204030204" pitchFamily="49" charset="0"/>
              </a:rPr>
              <a:t> </a:t>
            </a:r>
            <a:r>
              <a:rPr lang="sv-SE" dirty="0">
                <a:solidFill>
                  <a:srgbClr val="0070C0"/>
                </a:solidFill>
                <a:latin typeface="Consolas" panose="020B0609020204030204" pitchFamily="49" charset="0"/>
              </a:rPr>
              <a:t>0</a:t>
            </a:r>
            <a:r>
              <a:rPr lang="sv-SE" dirty="0" smtClean="0">
                <a:latin typeface="Consolas" panose="020B0609020204030204" pitchFamily="49" charset="0"/>
              </a:rPr>
              <a:t> </a:t>
            </a:r>
            <a:r>
              <a:rPr lang="sv-SE" dirty="0" smtClean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endParaRPr lang="en-GB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7338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Oval 111"/>
          <p:cNvSpPr/>
          <p:nvPr/>
        </p:nvSpPr>
        <p:spPr>
          <a:xfrm>
            <a:off x="8414417" y="5974465"/>
            <a:ext cx="557213" cy="557213"/>
          </a:xfrm>
          <a:prstGeom prst="ellips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11</a:t>
            </a:r>
            <a:endParaRPr lang="en-US" sz="1600" dirty="0"/>
          </a:p>
        </p:txBody>
      </p:sp>
      <p:sp>
        <p:nvSpPr>
          <p:cNvPr id="124" name="Rectangle 123"/>
          <p:cNvSpPr/>
          <p:nvPr/>
        </p:nvSpPr>
        <p:spPr>
          <a:xfrm>
            <a:off x="7792199" y="4261481"/>
            <a:ext cx="328612" cy="328612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/>
          <p:cNvSpPr/>
          <p:nvPr/>
        </p:nvSpPr>
        <p:spPr>
          <a:xfrm>
            <a:off x="9050648" y="5950136"/>
            <a:ext cx="557213" cy="557213"/>
          </a:xfrm>
          <a:prstGeom prst="ellips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12</a:t>
            </a:r>
            <a:endParaRPr lang="en-US" sz="1600" dirty="0"/>
          </a:p>
        </p:txBody>
      </p:sp>
      <p:sp>
        <p:nvSpPr>
          <p:cNvPr id="143" name="Right Arrow 142"/>
          <p:cNvSpPr/>
          <p:nvPr/>
        </p:nvSpPr>
        <p:spPr>
          <a:xfrm rot="3099869">
            <a:off x="7568249" y="5163133"/>
            <a:ext cx="2056843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1" name="Oval 110"/>
          <p:cNvSpPr/>
          <p:nvPr/>
        </p:nvSpPr>
        <p:spPr>
          <a:xfrm>
            <a:off x="7774281" y="5945142"/>
            <a:ext cx="557213" cy="557213"/>
          </a:xfrm>
          <a:prstGeom prst="ellips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10</a:t>
            </a:r>
            <a:endParaRPr lang="en-US" sz="1600" dirty="0"/>
          </a:p>
        </p:txBody>
      </p:sp>
      <p:sp>
        <p:nvSpPr>
          <p:cNvPr id="125" name="Rectangle 124"/>
          <p:cNvSpPr/>
          <p:nvPr/>
        </p:nvSpPr>
        <p:spPr>
          <a:xfrm>
            <a:off x="7464609" y="4261481"/>
            <a:ext cx="328612" cy="328612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ight Arrow 141"/>
          <p:cNvSpPr/>
          <p:nvPr/>
        </p:nvSpPr>
        <p:spPr>
          <a:xfrm rot="3306678">
            <a:off x="7200397" y="5170832"/>
            <a:ext cx="1889395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0" name="Oval 29"/>
          <p:cNvSpPr/>
          <p:nvPr/>
        </p:nvSpPr>
        <p:spPr>
          <a:xfrm>
            <a:off x="7160466" y="5910956"/>
            <a:ext cx="557213" cy="557213"/>
          </a:xfrm>
          <a:prstGeom prst="ellips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9</a:t>
            </a:r>
          </a:p>
        </p:txBody>
      </p:sp>
      <p:sp>
        <p:nvSpPr>
          <p:cNvPr id="123" name="Rectangle 122"/>
          <p:cNvSpPr/>
          <p:nvPr/>
        </p:nvSpPr>
        <p:spPr>
          <a:xfrm>
            <a:off x="6805943" y="4261481"/>
            <a:ext cx="328612" cy="328612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ight Arrow 140"/>
          <p:cNvSpPr/>
          <p:nvPr/>
        </p:nvSpPr>
        <p:spPr>
          <a:xfrm rot="4514550">
            <a:off x="6388535" y="5130036"/>
            <a:ext cx="1576493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3" name="Rectangle 22"/>
          <p:cNvSpPr/>
          <p:nvPr/>
        </p:nvSpPr>
        <p:spPr>
          <a:xfrm>
            <a:off x="6404899" y="4911634"/>
            <a:ext cx="328612" cy="328612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A </a:t>
            </a:r>
            <a:r>
              <a:rPr lang="sv-SE" dirty="0" err="1" smtClean="0"/>
              <a:t>Vector</a:t>
            </a:r>
            <a:r>
              <a:rPr lang="sv-SE" dirty="0" smtClean="0"/>
              <a:t> </a:t>
            </a:r>
          </a:p>
          <a:p>
            <a:r>
              <a:rPr lang="sv-SE" dirty="0" smtClean="0"/>
              <a:t>is </a:t>
            </a:r>
            <a:r>
              <a:rPr lang="sv-SE" dirty="0" err="1" smtClean="0"/>
              <a:t>random</a:t>
            </a:r>
            <a:r>
              <a:rPr lang="sv-SE" dirty="0" smtClean="0"/>
              <a:t> access</a:t>
            </a:r>
          </a:p>
          <a:p>
            <a:r>
              <a:rPr lang="sv-SE" dirty="0" err="1" smtClean="0"/>
              <a:t>grows</a:t>
            </a:r>
            <a:r>
              <a:rPr lang="sv-SE" dirty="0" smtClean="0"/>
              <a:t> at end </a:t>
            </a:r>
            <a:endParaRPr lang="en-GB" dirty="0" smtClean="0"/>
          </a:p>
          <a:p>
            <a:r>
              <a:rPr lang="sv-SE" dirty="0" smtClean="0"/>
              <a:t>is </a:t>
            </a:r>
            <a:r>
              <a:rPr lang="sv-SE" dirty="0" err="1" smtClean="0"/>
              <a:t>immutable</a:t>
            </a:r>
            <a:endParaRPr lang="en-GB" dirty="0" smtClean="0"/>
          </a:p>
          <a:p>
            <a:r>
              <a:rPr lang="sv-SE" dirty="0" err="1" smtClean="0"/>
              <a:t>can</a:t>
            </a:r>
            <a:r>
              <a:rPr lang="sv-SE" dirty="0" smtClean="0"/>
              <a:t> </a:t>
            </a:r>
            <a:r>
              <a:rPr lang="sv-SE" dirty="0" err="1" smtClean="0"/>
              <a:t>share</a:t>
            </a:r>
            <a:r>
              <a:rPr lang="sv-SE" dirty="0" smtClean="0"/>
              <a:t> data</a:t>
            </a:r>
            <a:endParaRPr lang="en-GB" dirty="0" smtClean="0"/>
          </a:p>
          <a:p>
            <a:r>
              <a:rPr lang="sv-SE" dirty="0" err="1" smtClean="0"/>
              <a:t>can</a:t>
            </a:r>
            <a:r>
              <a:rPr lang="sv-SE" dirty="0" smtClean="0"/>
              <a:t> be </a:t>
            </a:r>
            <a:r>
              <a:rPr lang="sv-SE" dirty="0" err="1" smtClean="0"/>
              <a:t>bitmap</a:t>
            </a:r>
            <a:r>
              <a:rPr lang="sv-SE" dirty="0" smtClean="0"/>
              <a:t> </a:t>
            </a:r>
            <a:r>
              <a:rPr lang="sv-SE" dirty="0" err="1" smtClean="0"/>
              <a:t>tree</a:t>
            </a:r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46" name="Rectangle 45"/>
          <p:cNvSpPr/>
          <p:nvPr/>
        </p:nvSpPr>
        <p:spPr>
          <a:xfrm>
            <a:off x="9673488" y="3613812"/>
            <a:ext cx="328612" cy="328612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10661487" y="3613812"/>
            <a:ext cx="328612" cy="328612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10332154" y="3613812"/>
            <a:ext cx="328612" cy="328612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10002821" y="3613812"/>
            <a:ext cx="328612" cy="328612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6490433" y="5535114"/>
            <a:ext cx="139248" cy="146325"/>
          </a:xfrm>
          <a:prstGeom prst="ellips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57" name="Right Arrow 56"/>
          <p:cNvSpPr/>
          <p:nvPr/>
        </p:nvSpPr>
        <p:spPr>
          <a:xfrm rot="5400000">
            <a:off x="6338456" y="5221637"/>
            <a:ext cx="443202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6825646" y="5535115"/>
            <a:ext cx="139248" cy="146325"/>
          </a:xfrm>
          <a:prstGeom prst="ellips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64" name="Rectangle 63"/>
          <p:cNvSpPr/>
          <p:nvPr/>
        </p:nvSpPr>
        <p:spPr>
          <a:xfrm>
            <a:off x="4964918" y="4909467"/>
            <a:ext cx="328612" cy="328612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5952917" y="4909467"/>
            <a:ext cx="328612" cy="328612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5623584" y="4909467"/>
            <a:ext cx="328612" cy="328612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5294251" y="4909467"/>
            <a:ext cx="328612" cy="328612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5050452" y="5532947"/>
            <a:ext cx="139248" cy="146325"/>
          </a:xfrm>
          <a:prstGeom prst="ellips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69" name="Right Arrow 68"/>
          <p:cNvSpPr/>
          <p:nvPr/>
        </p:nvSpPr>
        <p:spPr>
          <a:xfrm rot="5400000">
            <a:off x="4898475" y="5219470"/>
            <a:ext cx="443202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5385665" y="5532948"/>
            <a:ext cx="139248" cy="146325"/>
          </a:xfrm>
          <a:prstGeom prst="ellips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71" name="Right Arrow 70"/>
          <p:cNvSpPr/>
          <p:nvPr/>
        </p:nvSpPr>
        <p:spPr>
          <a:xfrm rot="5400000">
            <a:off x="5233688" y="5219471"/>
            <a:ext cx="443202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5726907" y="5519916"/>
            <a:ext cx="139248" cy="146325"/>
          </a:xfrm>
          <a:prstGeom prst="ellips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73" name="Right Arrow 72"/>
          <p:cNvSpPr/>
          <p:nvPr/>
        </p:nvSpPr>
        <p:spPr>
          <a:xfrm rot="5400000">
            <a:off x="5574930" y="5206439"/>
            <a:ext cx="443202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6049686" y="5532948"/>
            <a:ext cx="139248" cy="146325"/>
          </a:xfrm>
          <a:prstGeom prst="ellips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75" name="Right Arrow 74"/>
          <p:cNvSpPr/>
          <p:nvPr/>
        </p:nvSpPr>
        <p:spPr>
          <a:xfrm rot="5400000">
            <a:off x="5897709" y="5219471"/>
            <a:ext cx="443202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10769236" y="5535114"/>
            <a:ext cx="139248" cy="146325"/>
          </a:xfrm>
          <a:prstGeom prst="ellips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82" name="Oval 81"/>
          <p:cNvSpPr/>
          <p:nvPr/>
        </p:nvSpPr>
        <p:spPr>
          <a:xfrm>
            <a:off x="11104449" y="5535115"/>
            <a:ext cx="139248" cy="146325"/>
          </a:xfrm>
          <a:prstGeom prst="ellips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84" name="Oval 83"/>
          <p:cNvSpPr/>
          <p:nvPr/>
        </p:nvSpPr>
        <p:spPr>
          <a:xfrm>
            <a:off x="11445691" y="5522083"/>
            <a:ext cx="139248" cy="146325"/>
          </a:xfrm>
          <a:prstGeom prst="ellips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88" name="Rectangle 87"/>
          <p:cNvSpPr/>
          <p:nvPr/>
        </p:nvSpPr>
        <p:spPr>
          <a:xfrm>
            <a:off x="9243721" y="4909467"/>
            <a:ext cx="328612" cy="328612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10231720" y="4909467"/>
            <a:ext cx="328612" cy="328612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9902387" y="4909467"/>
            <a:ext cx="328612" cy="328612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9573054" y="4909467"/>
            <a:ext cx="328612" cy="328612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9329255" y="5532947"/>
            <a:ext cx="139248" cy="146325"/>
          </a:xfrm>
          <a:prstGeom prst="ellips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93" name="Right Arrow 92"/>
          <p:cNvSpPr/>
          <p:nvPr/>
        </p:nvSpPr>
        <p:spPr>
          <a:xfrm rot="5400000">
            <a:off x="9177278" y="5219470"/>
            <a:ext cx="443202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9664468" y="5532948"/>
            <a:ext cx="139248" cy="146325"/>
          </a:xfrm>
          <a:prstGeom prst="ellips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95" name="Right Arrow 94"/>
          <p:cNvSpPr/>
          <p:nvPr/>
        </p:nvSpPr>
        <p:spPr>
          <a:xfrm rot="5400000">
            <a:off x="9512491" y="5219471"/>
            <a:ext cx="443202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/>
          <p:cNvSpPr/>
          <p:nvPr/>
        </p:nvSpPr>
        <p:spPr>
          <a:xfrm>
            <a:off x="10005710" y="5519916"/>
            <a:ext cx="139248" cy="146325"/>
          </a:xfrm>
          <a:prstGeom prst="ellips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97" name="Right Arrow 96"/>
          <p:cNvSpPr/>
          <p:nvPr/>
        </p:nvSpPr>
        <p:spPr>
          <a:xfrm rot="5400000">
            <a:off x="9853733" y="5206439"/>
            <a:ext cx="443202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/>
          <p:cNvSpPr/>
          <p:nvPr/>
        </p:nvSpPr>
        <p:spPr>
          <a:xfrm>
            <a:off x="10328489" y="5532948"/>
            <a:ext cx="139248" cy="146325"/>
          </a:xfrm>
          <a:prstGeom prst="ellips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99" name="Right Arrow 98"/>
          <p:cNvSpPr/>
          <p:nvPr/>
        </p:nvSpPr>
        <p:spPr>
          <a:xfrm rot="5400000">
            <a:off x="10176512" y="5219471"/>
            <a:ext cx="443202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9143090" y="3042113"/>
            <a:ext cx="328612" cy="328612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8813757" y="3042113"/>
            <a:ext cx="328612" cy="328612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/>
          <p:cNvSpPr/>
          <p:nvPr/>
        </p:nvSpPr>
        <p:spPr>
          <a:xfrm>
            <a:off x="8484424" y="3042113"/>
            <a:ext cx="328612" cy="328612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ight Arrow 103"/>
          <p:cNvSpPr/>
          <p:nvPr/>
        </p:nvSpPr>
        <p:spPr>
          <a:xfrm rot="5400000">
            <a:off x="8452419" y="2599200"/>
            <a:ext cx="721233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10655461" y="4907953"/>
            <a:ext cx="328612" cy="328612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/>
          <p:cNvSpPr/>
          <p:nvPr/>
        </p:nvSpPr>
        <p:spPr>
          <a:xfrm>
            <a:off x="11643460" y="4907953"/>
            <a:ext cx="328612" cy="328612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/>
          <p:cNvSpPr/>
          <p:nvPr/>
        </p:nvSpPr>
        <p:spPr>
          <a:xfrm>
            <a:off x="11314127" y="4907953"/>
            <a:ext cx="328612" cy="328612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/>
          <p:cNvSpPr/>
          <p:nvPr/>
        </p:nvSpPr>
        <p:spPr>
          <a:xfrm>
            <a:off x="10984794" y="4907953"/>
            <a:ext cx="328612" cy="328612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ight Arrow 34"/>
          <p:cNvSpPr/>
          <p:nvPr/>
        </p:nvSpPr>
        <p:spPr>
          <a:xfrm rot="2426525">
            <a:off x="9640111" y="4275255"/>
            <a:ext cx="1649488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ight Arrow 80"/>
          <p:cNvSpPr/>
          <p:nvPr/>
        </p:nvSpPr>
        <p:spPr>
          <a:xfrm rot="5400000">
            <a:off x="10617259" y="5221637"/>
            <a:ext cx="443202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ight Arrow 82"/>
          <p:cNvSpPr/>
          <p:nvPr/>
        </p:nvSpPr>
        <p:spPr>
          <a:xfrm rot="5400000">
            <a:off x="10952472" y="5221638"/>
            <a:ext cx="443202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ight Arrow 84"/>
          <p:cNvSpPr/>
          <p:nvPr/>
        </p:nvSpPr>
        <p:spPr>
          <a:xfrm rot="5400000">
            <a:off x="11293714" y="5208606"/>
            <a:ext cx="443202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/>
          <p:cNvSpPr/>
          <p:nvPr/>
        </p:nvSpPr>
        <p:spPr>
          <a:xfrm>
            <a:off x="7062844" y="3621445"/>
            <a:ext cx="328612" cy="328612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/>
          <p:cNvSpPr/>
          <p:nvPr/>
        </p:nvSpPr>
        <p:spPr>
          <a:xfrm>
            <a:off x="8050843" y="3621445"/>
            <a:ext cx="328612" cy="328612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/>
          <p:cNvSpPr/>
          <p:nvPr/>
        </p:nvSpPr>
        <p:spPr>
          <a:xfrm>
            <a:off x="7721510" y="3621445"/>
            <a:ext cx="328612" cy="328612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/>
          <p:cNvSpPr/>
          <p:nvPr/>
        </p:nvSpPr>
        <p:spPr>
          <a:xfrm>
            <a:off x="7392177" y="3621445"/>
            <a:ext cx="328612" cy="328612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/>
          <p:cNvSpPr/>
          <p:nvPr/>
        </p:nvSpPr>
        <p:spPr>
          <a:xfrm>
            <a:off x="8812796" y="4909467"/>
            <a:ext cx="328612" cy="328612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ight Arrow 109"/>
          <p:cNvSpPr/>
          <p:nvPr/>
        </p:nvSpPr>
        <p:spPr>
          <a:xfrm rot="4229696">
            <a:off x="8672810" y="5464858"/>
            <a:ext cx="928531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22" name="Right Arrow 121"/>
          <p:cNvSpPr/>
          <p:nvPr/>
        </p:nvSpPr>
        <p:spPr>
          <a:xfrm rot="873166">
            <a:off x="8635204" y="3354543"/>
            <a:ext cx="1653199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/>
          <p:cNvSpPr/>
          <p:nvPr/>
        </p:nvSpPr>
        <p:spPr>
          <a:xfrm>
            <a:off x="7477920" y="6189562"/>
            <a:ext cx="557213" cy="557213"/>
          </a:xfrm>
          <a:prstGeom prst="ellips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10</a:t>
            </a:r>
            <a:endParaRPr lang="en-US" sz="1600" dirty="0"/>
          </a:p>
        </p:txBody>
      </p:sp>
      <p:sp>
        <p:nvSpPr>
          <p:cNvPr id="126" name="Rectangle 125"/>
          <p:cNvSpPr/>
          <p:nvPr/>
        </p:nvSpPr>
        <p:spPr>
          <a:xfrm>
            <a:off x="7135276" y="4261481"/>
            <a:ext cx="328612" cy="328612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/>
          <p:cNvSpPr/>
          <p:nvPr/>
        </p:nvSpPr>
        <p:spPr>
          <a:xfrm>
            <a:off x="5289227" y="3621445"/>
            <a:ext cx="328612" cy="328612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129"/>
          <p:cNvSpPr/>
          <p:nvPr/>
        </p:nvSpPr>
        <p:spPr>
          <a:xfrm>
            <a:off x="6277226" y="3621445"/>
            <a:ext cx="328612" cy="328612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/>
          <p:cNvSpPr/>
          <p:nvPr/>
        </p:nvSpPr>
        <p:spPr>
          <a:xfrm>
            <a:off x="5947893" y="3621445"/>
            <a:ext cx="328612" cy="328612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/>
          <p:cNvSpPr/>
          <p:nvPr/>
        </p:nvSpPr>
        <p:spPr>
          <a:xfrm>
            <a:off x="5618560" y="3621445"/>
            <a:ext cx="328612" cy="328612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Arrow 24"/>
          <p:cNvSpPr/>
          <p:nvPr/>
        </p:nvSpPr>
        <p:spPr>
          <a:xfrm rot="5057122">
            <a:off x="4937067" y="4294832"/>
            <a:ext cx="1206469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35" name="Right Arrow 134"/>
          <p:cNvSpPr/>
          <p:nvPr/>
        </p:nvSpPr>
        <p:spPr>
          <a:xfrm rot="1288559">
            <a:off x="6090016" y="3953986"/>
            <a:ext cx="1283836" cy="227457"/>
          </a:xfrm>
          <a:prstGeom prst="rightArrow">
            <a:avLst/>
          </a:prstGeom>
          <a:solidFill>
            <a:schemeClr val="accent2"/>
          </a:solidFill>
          <a:ln w="28575">
            <a:solidFill>
              <a:schemeClr val="accent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36" name="Right Arrow 135"/>
          <p:cNvSpPr/>
          <p:nvPr/>
        </p:nvSpPr>
        <p:spPr>
          <a:xfrm rot="1174922">
            <a:off x="6425685" y="4258983"/>
            <a:ext cx="3382482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5" name="Right Arrow 54"/>
          <p:cNvSpPr/>
          <p:nvPr/>
        </p:nvSpPr>
        <p:spPr>
          <a:xfrm rot="1981089">
            <a:off x="8111869" y="4267183"/>
            <a:ext cx="1944290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38" name="Right Arrow 137"/>
          <p:cNvSpPr/>
          <p:nvPr/>
        </p:nvSpPr>
        <p:spPr>
          <a:xfrm rot="4664991">
            <a:off x="6561105" y="5256283"/>
            <a:ext cx="1904785" cy="227457"/>
          </a:xfrm>
          <a:prstGeom prst="rightArrow">
            <a:avLst/>
          </a:prstGeom>
          <a:solidFill>
            <a:schemeClr val="accent2"/>
          </a:solidFill>
          <a:ln w="28575">
            <a:solidFill>
              <a:schemeClr val="accent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7392898" y="4911634"/>
            <a:ext cx="328612" cy="328612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7063565" y="4911634"/>
            <a:ext cx="328612" cy="328612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6734232" y="4911634"/>
            <a:ext cx="328612" cy="328612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/>
          <p:cNvSpPr/>
          <p:nvPr/>
        </p:nvSpPr>
        <p:spPr>
          <a:xfrm>
            <a:off x="7824797" y="4909467"/>
            <a:ext cx="328612" cy="328612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/>
          <p:cNvSpPr/>
          <p:nvPr/>
        </p:nvSpPr>
        <p:spPr>
          <a:xfrm>
            <a:off x="8483463" y="4909467"/>
            <a:ext cx="328612" cy="328612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/>
          <p:cNvSpPr/>
          <p:nvPr/>
        </p:nvSpPr>
        <p:spPr>
          <a:xfrm>
            <a:off x="8154130" y="4909467"/>
            <a:ext cx="328612" cy="328612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7166888" y="5522083"/>
            <a:ext cx="139248" cy="146325"/>
          </a:xfrm>
          <a:prstGeom prst="ellips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61" name="Right Arrow 60"/>
          <p:cNvSpPr/>
          <p:nvPr/>
        </p:nvSpPr>
        <p:spPr>
          <a:xfrm rot="5400000">
            <a:off x="7014911" y="5208606"/>
            <a:ext cx="443202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/>
          <p:cNvSpPr/>
          <p:nvPr/>
        </p:nvSpPr>
        <p:spPr>
          <a:xfrm rot="6770821">
            <a:off x="6695812" y="4308649"/>
            <a:ext cx="1246875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ight Arrow 133"/>
          <p:cNvSpPr/>
          <p:nvPr/>
        </p:nvSpPr>
        <p:spPr>
          <a:xfrm rot="2645222">
            <a:off x="5589787" y="4275255"/>
            <a:ext cx="1576493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1" name="Right Arrow 40"/>
          <p:cNvSpPr/>
          <p:nvPr/>
        </p:nvSpPr>
        <p:spPr>
          <a:xfrm rot="8468787">
            <a:off x="5522961" y="4270002"/>
            <a:ext cx="1901490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2" name="Oval 61"/>
          <p:cNvSpPr/>
          <p:nvPr/>
        </p:nvSpPr>
        <p:spPr>
          <a:xfrm>
            <a:off x="7489667" y="5535115"/>
            <a:ext cx="139248" cy="146325"/>
          </a:xfrm>
          <a:prstGeom prst="ellips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63" name="Right Arrow 62"/>
          <p:cNvSpPr/>
          <p:nvPr/>
        </p:nvSpPr>
        <p:spPr>
          <a:xfrm rot="5400000">
            <a:off x="7337690" y="5221638"/>
            <a:ext cx="443202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ight Arrow 58"/>
          <p:cNvSpPr/>
          <p:nvPr/>
        </p:nvSpPr>
        <p:spPr>
          <a:xfrm rot="5400000">
            <a:off x="6673669" y="5221638"/>
            <a:ext cx="443202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/>
          <p:cNvSpPr/>
          <p:nvPr/>
        </p:nvSpPr>
        <p:spPr>
          <a:xfrm rot="7170499">
            <a:off x="7309349" y="5453963"/>
            <a:ext cx="928531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4" name="Right Arrow 53"/>
          <p:cNvSpPr/>
          <p:nvPr/>
        </p:nvSpPr>
        <p:spPr>
          <a:xfrm rot="6284106">
            <a:off x="7783519" y="5453961"/>
            <a:ext cx="869233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09" name="Right Arrow 108"/>
          <p:cNvSpPr/>
          <p:nvPr/>
        </p:nvSpPr>
        <p:spPr>
          <a:xfrm rot="5232375">
            <a:off x="8230715" y="5479349"/>
            <a:ext cx="869233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1" name="Right Arrow 50"/>
          <p:cNvSpPr/>
          <p:nvPr/>
        </p:nvSpPr>
        <p:spPr>
          <a:xfrm rot="3874048">
            <a:off x="7535680" y="4306471"/>
            <a:ext cx="1305618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/>
          <p:cNvSpPr/>
          <p:nvPr/>
        </p:nvSpPr>
        <p:spPr>
          <a:xfrm>
            <a:off x="6133995" y="2858389"/>
            <a:ext cx="328612" cy="328612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/>
          <p:cNvSpPr/>
          <p:nvPr/>
        </p:nvSpPr>
        <p:spPr>
          <a:xfrm>
            <a:off x="7121994" y="2858389"/>
            <a:ext cx="328612" cy="328612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/>
          <p:cNvSpPr/>
          <p:nvPr/>
        </p:nvSpPr>
        <p:spPr>
          <a:xfrm>
            <a:off x="6792661" y="2858389"/>
            <a:ext cx="328612" cy="328612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ectangle 151"/>
          <p:cNvSpPr/>
          <p:nvPr/>
        </p:nvSpPr>
        <p:spPr>
          <a:xfrm>
            <a:off x="6463328" y="2858389"/>
            <a:ext cx="328612" cy="328612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Right Arrow 152"/>
          <p:cNvSpPr/>
          <p:nvPr/>
        </p:nvSpPr>
        <p:spPr>
          <a:xfrm rot="5400000">
            <a:off x="6429022" y="2465905"/>
            <a:ext cx="721233" cy="227457"/>
          </a:xfrm>
          <a:prstGeom prst="rightArrow">
            <a:avLst/>
          </a:prstGeom>
          <a:solidFill>
            <a:schemeClr val="accent2"/>
          </a:solidFill>
          <a:ln w="28575">
            <a:solidFill>
              <a:schemeClr val="accent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ight Arrow 39"/>
          <p:cNvSpPr/>
          <p:nvPr/>
        </p:nvSpPr>
        <p:spPr>
          <a:xfrm rot="7057239">
            <a:off x="5756367" y="3290495"/>
            <a:ext cx="721233" cy="227457"/>
          </a:xfrm>
          <a:prstGeom prst="rightArrow">
            <a:avLst/>
          </a:prstGeom>
          <a:solidFill>
            <a:schemeClr val="accent2"/>
          </a:solidFill>
          <a:ln w="28575">
            <a:solidFill>
              <a:schemeClr val="accent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Right Arrow 154"/>
          <p:cNvSpPr/>
          <p:nvPr/>
        </p:nvSpPr>
        <p:spPr>
          <a:xfrm rot="675449">
            <a:off x="6619717" y="3285465"/>
            <a:ext cx="3379250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/>
          <p:cNvSpPr/>
          <p:nvPr/>
        </p:nvSpPr>
        <p:spPr>
          <a:xfrm>
            <a:off x="8155091" y="3042113"/>
            <a:ext cx="328612" cy="328612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Arrow 23"/>
          <p:cNvSpPr/>
          <p:nvPr/>
        </p:nvSpPr>
        <p:spPr>
          <a:xfrm rot="8713405">
            <a:off x="7647011" y="3347690"/>
            <a:ext cx="715853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TextBox 127"/>
          <p:cNvSpPr txBox="1"/>
          <p:nvPr/>
        </p:nvSpPr>
        <p:spPr>
          <a:xfrm>
            <a:off x="9032675" y="1178571"/>
            <a:ext cx="284404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>
                <a:latin typeface="Consolas" panose="020B0609020204030204" pitchFamily="49" charset="0"/>
              </a:rPr>
              <a:t>0  = 00</a:t>
            </a:r>
            <a:r>
              <a:rPr lang="sv-SE" dirty="0" smtClean="0">
                <a:solidFill>
                  <a:schemeClr val="accent6"/>
                </a:solidFill>
                <a:latin typeface="Consolas" panose="020B0609020204030204" pitchFamily="49" charset="0"/>
              </a:rPr>
              <a:t>00</a:t>
            </a:r>
            <a:r>
              <a:rPr lang="sv-SE" dirty="0">
                <a:solidFill>
                  <a:srgbClr val="0070C0"/>
                </a:solidFill>
                <a:latin typeface="Consolas" panose="020B0609020204030204" pitchFamily="49" charset="0"/>
              </a:rPr>
              <a:t>00</a:t>
            </a:r>
            <a:r>
              <a:rPr lang="sv-SE" dirty="0" smtClean="0">
                <a:solidFill>
                  <a:srgbClr val="FF0000"/>
                </a:solidFill>
                <a:latin typeface="Consolas" panose="020B0609020204030204" pitchFamily="49" charset="0"/>
              </a:rPr>
              <a:t>00</a:t>
            </a:r>
            <a:r>
              <a:rPr lang="sv-SE" dirty="0" smtClean="0">
                <a:latin typeface="Consolas" panose="020B0609020204030204" pitchFamily="49" charset="0"/>
              </a:rPr>
              <a:t> = </a:t>
            </a:r>
            <a:r>
              <a:rPr lang="sv-SE" dirty="0">
                <a:solidFill>
                  <a:schemeClr val="accent6"/>
                </a:solidFill>
                <a:latin typeface="Consolas" panose="020B0609020204030204" pitchFamily="49" charset="0"/>
              </a:rPr>
              <a:t>0</a:t>
            </a:r>
            <a:r>
              <a:rPr lang="sv-SE" dirty="0" smtClean="0">
                <a:latin typeface="Consolas" panose="020B0609020204030204" pitchFamily="49" charset="0"/>
              </a:rPr>
              <a:t> </a:t>
            </a:r>
            <a:r>
              <a:rPr lang="sv-SE" dirty="0" smtClean="0">
                <a:solidFill>
                  <a:srgbClr val="0070C0"/>
                </a:solidFill>
                <a:latin typeface="Consolas" panose="020B0609020204030204" pitchFamily="49" charset="0"/>
              </a:rPr>
              <a:t>0</a:t>
            </a:r>
            <a:r>
              <a:rPr lang="sv-SE" dirty="0" smtClean="0">
                <a:latin typeface="Consolas" panose="020B0609020204030204" pitchFamily="49" charset="0"/>
              </a:rPr>
              <a:t> </a:t>
            </a:r>
            <a:r>
              <a:rPr lang="sv-SE" dirty="0" smtClean="0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</a:p>
          <a:p>
            <a:r>
              <a:rPr lang="sv-SE" dirty="0" smtClean="0">
                <a:latin typeface="Consolas" panose="020B0609020204030204" pitchFamily="49" charset="0"/>
              </a:rPr>
              <a:t>1  = 00</a:t>
            </a:r>
            <a:r>
              <a:rPr lang="sv-SE" dirty="0">
                <a:solidFill>
                  <a:schemeClr val="accent6"/>
                </a:solidFill>
                <a:latin typeface="Consolas" panose="020B0609020204030204" pitchFamily="49" charset="0"/>
              </a:rPr>
              <a:t>00</a:t>
            </a:r>
            <a:r>
              <a:rPr lang="sv-SE" dirty="0">
                <a:solidFill>
                  <a:srgbClr val="0070C0"/>
                </a:solidFill>
                <a:latin typeface="Consolas" panose="020B0609020204030204" pitchFamily="49" charset="0"/>
              </a:rPr>
              <a:t>00</a:t>
            </a:r>
            <a:r>
              <a:rPr lang="sv-SE" dirty="0" smtClean="0">
                <a:solidFill>
                  <a:srgbClr val="FF0000"/>
                </a:solidFill>
                <a:latin typeface="Consolas" panose="020B0609020204030204" pitchFamily="49" charset="0"/>
              </a:rPr>
              <a:t>01</a:t>
            </a:r>
            <a:r>
              <a:rPr lang="sv-SE" dirty="0" smtClean="0">
                <a:latin typeface="Consolas" panose="020B0609020204030204" pitchFamily="49" charset="0"/>
              </a:rPr>
              <a:t> = </a:t>
            </a:r>
            <a:r>
              <a:rPr lang="sv-SE" dirty="0">
                <a:solidFill>
                  <a:schemeClr val="accent6"/>
                </a:solidFill>
                <a:latin typeface="Consolas" panose="020B0609020204030204" pitchFamily="49" charset="0"/>
              </a:rPr>
              <a:t>0</a:t>
            </a:r>
            <a:r>
              <a:rPr lang="sv-SE" dirty="0" smtClean="0">
                <a:latin typeface="Consolas" panose="020B0609020204030204" pitchFamily="49" charset="0"/>
              </a:rPr>
              <a:t> </a:t>
            </a:r>
            <a:r>
              <a:rPr lang="sv-SE" dirty="0" smtClean="0">
                <a:solidFill>
                  <a:srgbClr val="0070C0"/>
                </a:solidFill>
                <a:latin typeface="Consolas" panose="020B0609020204030204" pitchFamily="49" charset="0"/>
              </a:rPr>
              <a:t>0</a:t>
            </a:r>
            <a:r>
              <a:rPr lang="sv-SE" dirty="0" smtClean="0">
                <a:latin typeface="Consolas" panose="020B0609020204030204" pitchFamily="49" charset="0"/>
              </a:rPr>
              <a:t> </a:t>
            </a:r>
            <a:r>
              <a:rPr lang="sv-SE" dirty="0" smtClean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</a:p>
          <a:p>
            <a:r>
              <a:rPr lang="sv-SE" dirty="0" smtClean="0">
                <a:latin typeface="Consolas" panose="020B0609020204030204" pitchFamily="49" charset="0"/>
              </a:rPr>
              <a:t>2  = 00</a:t>
            </a:r>
            <a:r>
              <a:rPr lang="sv-SE" dirty="0">
                <a:solidFill>
                  <a:schemeClr val="accent6"/>
                </a:solidFill>
                <a:latin typeface="Consolas" panose="020B0609020204030204" pitchFamily="49" charset="0"/>
              </a:rPr>
              <a:t>00</a:t>
            </a:r>
            <a:r>
              <a:rPr lang="sv-SE" dirty="0">
                <a:solidFill>
                  <a:srgbClr val="0070C0"/>
                </a:solidFill>
                <a:latin typeface="Consolas" panose="020B0609020204030204" pitchFamily="49" charset="0"/>
              </a:rPr>
              <a:t>00</a:t>
            </a:r>
            <a:r>
              <a:rPr lang="sv-SE" dirty="0" smtClean="0">
                <a:solidFill>
                  <a:srgbClr val="FF0000"/>
                </a:solidFill>
                <a:latin typeface="Consolas" panose="020B0609020204030204" pitchFamily="49" charset="0"/>
              </a:rPr>
              <a:t>10</a:t>
            </a:r>
            <a:r>
              <a:rPr lang="sv-SE" dirty="0" smtClean="0">
                <a:latin typeface="Consolas" panose="020B0609020204030204" pitchFamily="49" charset="0"/>
              </a:rPr>
              <a:t> = </a:t>
            </a:r>
            <a:r>
              <a:rPr lang="sv-SE" dirty="0">
                <a:solidFill>
                  <a:schemeClr val="accent6"/>
                </a:solidFill>
                <a:latin typeface="Consolas" panose="020B0609020204030204" pitchFamily="49" charset="0"/>
              </a:rPr>
              <a:t>0</a:t>
            </a:r>
            <a:r>
              <a:rPr lang="sv-SE" dirty="0" smtClean="0">
                <a:latin typeface="Consolas" panose="020B0609020204030204" pitchFamily="49" charset="0"/>
              </a:rPr>
              <a:t> </a:t>
            </a:r>
            <a:r>
              <a:rPr lang="sv-SE" dirty="0" smtClean="0">
                <a:solidFill>
                  <a:srgbClr val="0070C0"/>
                </a:solidFill>
                <a:latin typeface="Consolas" panose="020B0609020204030204" pitchFamily="49" charset="0"/>
              </a:rPr>
              <a:t>0</a:t>
            </a:r>
            <a:r>
              <a:rPr lang="sv-SE" dirty="0" smtClean="0">
                <a:latin typeface="Consolas" panose="020B0609020204030204" pitchFamily="49" charset="0"/>
              </a:rPr>
              <a:t> </a:t>
            </a:r>
            <a:r>
              <a:rPr lang="sv-SE" dirty="0" smtClean="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</a:p>
          <a:p>
            <a:r>
              <a:rPr lang="sv-SE" dirty="0" smtClean="0">
                <a:latin typeface="Consolas" panose="020B0609020204030204" pitchFamily="49" charset="0"/>
              </a:rPr>
              <a:t>4  = 00</a:t>
            </a:r>
            <a:r>
              <a:rPr lang="sv-SE" dirty="0">
                <a:solidFill>
                  <a:schemeClr val="accent6"/>
                </a:solidFill>
                <a:latin typeface="Consolas" panose="020B0609020204030204" pitchFamily="49" charset="0"/>
              </a:rPr>
              <a:t>00</a:t>
            </a:r>
            <a:r>
              <a:rPr lang="sv-SE" dirty="0">
                <a:solidFill>
                  <a:srgbClr val="0070C0"/>
                </a:solidFill>
                <a:latin typeface="Consolas" panose="020B0609020204030204" pitchFamily="49" charset="0"/>
              </a:rPr>
              <a:t>01</a:t>
            </a:r>
            <a:r>
              <a:rPr lang="sv-SE" dirty="0" smtClean="0">
                <a:solidFill>
                  <a:srgbClr val="FF0000"/>
                </a:solidFill>
                <a:latin typeface="Consolas" panose="020B0609020204030204" pitchFamily="49" charset="0"/>
              </a:rPr>
              <a:t>00</a:t>
            </a:r>
            <a:r>
              <a:rPr lang="sv-SE" dirty="0" smtClean="0">
                <a:latin typeface="Consolas" panose="020B0609020204030204" pitchFamily="49" charset="0"/>
              </a:rPr>
              <a:t> = </a:t>
            </a:r>
            <a:r>
              <a:rPr lang="sv-SE" dirty="0">
                <a:solidFill>
                  <a:schemeClr val="accent6"/>
                </a:solidFill>
                <a:latin typeface="Consolas" panose="020B0609020204030204" pitchFamily="49" charset="0"/>
              </a:rPr>
              <a:t>0</a:t>
            </a:r>
            <a:r>
              <a:rPr lang="sv-SE" dirty="0" smtClean="0">
                <a:latin typeface="Consolas" panose="020B0609020204030204" pitchFamily="49" charset="0"/>
              </a:rPr>
              <a:t> </a:t>
            </a:r>
            <a:r>
              <a:rPr lang="sv-SE" dirty="0" smtClean="0">
                <a:solidFill>
                  <a:srgbClr val="0070C0"/>
                </a:solidFill>
                <a:latin typeface="Consolas" panose="020B0609020204030204" pitchFamily="49" charset="0"/>
              </a:rPr>
              <a:t>1</a:t>
            </a:r>
            <a:r>
              <a:rPr lang="sv-SE" dirty="0" smtClean="0">
                <a:latin typeface="Consolas" panose="020B0609020204030204" pitchFamily="49" charset="0"/>
              </a:rPr>
              <a:t> </a:t>
            </a:r>
            <a:r>
              <a:rPr lang="sv-SE" dirty="0" smtClean="0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</a:p>
          <a:p>
            <a:r>
              <a:rPr lang="sv-SE" dirty="0" smtClean="0">
                <a:latin typeface="Consolas" panose="020B0609020204030204" pitchFamily="49" charset="0"/>
              </a:rPr>
              <a:t>10 = 00</a:t>
            </a:r>
            <a:r>
              <a:rPr lang="sv-SE" dirty="0">
                <a:solidFill>
                  <a:schemeClr val="accent6"/>
                </a:solidFill>
                <a:latin typeface="Consolas" panose="020B0609020204030204" pitchFamily="49" charset="0"/>
              </a:rPr>
              <a:t>00</a:t>
            </a:r>
            <a:r>
              <a:rPr lang="sv-SE" dirty="0">
                <a:solidFill>
                  <a:srgbClr val="0070C0"/>
                </a:solidFill>
                <a:latin typeface="Consolas" panose="020B0609020204030204" pitchFamily="49" charset="0"/>
              </a:rPr>
              <a:t>10</a:t>
            </a:r>
            <a:r>
              <a:rPr lang="sv-SE" dirty="0" smtClean="0">
                <a:solidFill>
                  <a:srgbClr val="FF0000"/>
                </a:solidFill>
                <a:latin typeface="Consolas" panose="020B0609020204030204" pitchFamily="49" charset="0"/>
              </a:rPr>
              <a:t>10</a:t>
            </a:r>
            <a:r>
              <a:rPr lang="sv-SE" dirty="0" smtClean="0">
                <a:latin typeface="Consolas" panose="020B0609020204030204" pitchFamily="49" charset="0"/>
              </a:rPr>
              <a:t> = </a:t>
            </a:r>
            <a:r>
              <a:rPr lang="sv-SE" dirty="0">
                <a:solidFill>
                  <a:schemeClr val="accent6"/>
                </a:solidFill>
                <a:latin typeface="Consolas" panose="020B0609020204030204" pitchFamily="49" charset="0"/>
              </a:rPr>
              <a:t>0</a:t>
            </a:r>
            <a:r>
              <a:rPr lang="sv-SE" dirty="0" smtClean="0">
                <a:latin typeface="Consolas" panose="020B0609020204030204" pitchFamily="49" charset="0"/>
              </a:rPr>
              <a:t> </a:t>
            </a:r>
            <a:r>
              <a:rPr lang="sv-SE" dirty="0" smtClean="0">
                <a:solidFill>
                  <a:srgbClr val="0070C0"/>
                </a:solidFill>
                <a:latin typeface="Consolas" panose="020B0609020204030204" pitchFamily="49" charset="0"/>
              </a:rPr>
              <a:t>2</a:t>
            </a:r>
            <a:r>
              <a:rPr lang="sv-SE" dirty="0" smtClean="0">
                <a:latin typeface="Consolas" panose="020B0609020204030204" pitchFamily="49" charset="0"/>
              </a:rPr>
              <a:t> </a:t>
            </a:r>
            <a:r>
              <a:rPr lang="sv-SE" dirty="0" smtClean="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</a:p>
          <a:p>
            <a:r>
              <a:rPr lang="sv-SE" dirty="0" smtClean="0">
                <a:latin typeface="Consolas" panose="020B0609020204030204" pitchFamily="49" charset="0"/>
              </a:rPr>
              <a:t>19 = 00</a:t>
            </a:r>
            <a:r>
              <a:rPr lang="sv-SE" dirty="0">
                <a:solidFill>
                  <a:schemeClr val="accent6"/>
                </a:solidFill>
                <a:latin typeface="Consolas" panose="020B0609020204030204" pitchFamily="49" charset="0"/>
              </a:rPr>
              <a:t>01</a:t>
            </a:r>
            <a:r>
              <a:rPr lang="sv-SE" dirty="0">
                <a:solidFill>
                  <a:srgbClr val="0070C0"/>
                </a:solidFill>
                <a:latin typeface="Consolas" panose="020B0609020204030204" pitchFamily="49" charset="0"/>
              </a:rPr>
              <a:t>00</a:t>
            </a:r>
            <a:r>
              <a:rPr lang="sv-SE" dirty="0" smtClean="0">
                <a:solidFill>
                  <a:srgbClr val="FF0000"/>
                </a:solidFill>
                <a:latin typeface="Consolas" panose="020B0609020204030204" pitchFamily="49" charset="0"/>
              </a:rPr>
              <a:t>11</a:t>
            </a:r>
            <a:r>
              <a:rPr lang="sv-SE" dirty="0" smtClean="0">
                <a:latin typeface="Consolas" panose="020B0609020204030204" pitchFamily="49" charset="0"/>
              </a:rPr>
              <a:t> = </a:t>
            </a:r>
            <a:r>
              <a:rPr lang="sv-SE" dirty="0">
                <a:solidFill>
                  <a:schemeClr val="accent6"/>
                </a:solidFill>
                <a:latin typeface="Consolas" panose="020B0609020204030204" pitchFamily="49" charset="0"/>
              </a:rPr>
              <a:t>1</a:t>
            </a:r>
            <a:r>
              <a:rPr lang="sv-SE" dirty="0" smtClean="0">
                <a:latin typeface="Consolas" panose="020B0609020204030204" pitchFamily="49" charset="0"/>
              </a:rPr>
              <a:t> </a:t>
            </a:r>
            <a:r>
              <a:rPr lang="sv-SE" dirty="0">
                <a:solidFill>
                  <a:srgbClr val="0070C0"/>
                </a:solidFill>
                <a:latin typeface="Consolas" panose="020B0609020204030204" pitchFamily="49" charset="0"/>
              </a:rPr>
              <a:t>0</a:t>
            </a:r>
            <a:r>
              <a:rPr lang="sv-SE" dirty="0" smtClean="0">
                <a:latin typeface="Consolas" panose="020B0609020204030204" pitchFamily="49" charset="0"/>
              </a:rPr>
              <a:t> </a:t>
            </a:r>
            <a:r>
              <a:rPr lang="sv-SE" dirty="0" smtClean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endParaRPr lang="en-GB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0973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Oval 111"/>
          <p:cNvSpPr/>
          <p:nvPr/>
        </p:nvSpPr>
        <p:spPr>
          <a:xfrm>
            <a:off x="8414417" y="5974465"/>
            <a:ext cx="557213" cy="557213"/>
          </a:xfrm>
          <a:prstGeom prst="ellips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11</a:t>
            </a:r>
            <a:endParaRPr lang="en-US" sz="1600" dirty="0"/>
          </a:p>
        </p:txBody>
      </p:sp>
      <p:sp>
        <p:nvSpPr>
          <p:cNvPr id="124" name="Rectangle 123"/>
          <p:cNvSpPr/>
          <p:nvPr/>
        </p:nvSpPr>
        <p:spPr>
          <a:xfrm>
            <a:off x="7792199" y="4261481"/>
            <a:ext cx="328612" cy="328612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/>
          <p:cNvSpPr/>
          <p:nvPr/>
        </p:nvSpPr>
        <p:spPr>
          <a:xfrm>
            <a:off x="9050648" y="5950136"/>
            <a:ext cx="557213" cy="557213"/>
          </a:xfrm>
          <a:prstGeom prst="ellips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12</a:t>
            </a:r>
            <a:endParaRPr lang="en-US" sz="1600" dirty="0"/>
          </a:p>
        </p:txBody>
      </p:sp>
      <p:sp>
        <p:nvSpPr>
          <p:cNvPr id="143" name="Right Arrow 142"/>
          <p:cNvSpPr/>
          <p:nvPr/>
        </p:nvSpPr>
        <p:spPr>
          <a:xfrm rot="3099869">
            <a:off x="7568249" y="5163133"/>
            <a:ext cx="2056843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25" name="Rectangle 124"/>
          <p:cNvSpPr/>
          <p:nvPr/>
        </p:nvSpPr>
        <p:spPr>
          <a:xfrm>
            <a:off x="7464609" y="4261481"/>
            <a:ext cx="328612" cy="328612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ight Arrow 141"/>
          <p:cNvSpPr/>
          <p:nvPr/>
        </p:nvSpPr>
        <p:spPr>
          <a:xfrm rot="3306678">
            <a:off x="7200397" y="5170832"/>
            <a:ext cx="1889395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0" name="Oval 29"/>
          <p:cNvSpPr/>
          <p:nvPr/>
        </p:nvSpPr>
        <p:spPr>
          <a:xfrm>
            <a:off x="7160466" y="5910956"/>
            <a:ext cx="557213" cy="557213"/>
          </a:xfrm>
          <a:prstGeom prst="ellips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9</a:t>
            </a:r>
          </a:p>
        </p:txBody>
      </p:sp>
      <p:sp>
        <p:nvSpPr>
          <p:cNvPr id="123" name="Rectangle 122"/>
          <p:cNvSpPr/>
          <p:nvPr/>
        </p:nvSpPr>
        <p:spPr>
          <a:xfrm>
            <a:off x="6805943" y="4261481"/>
            <a:ext cx="328612" cy="328612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ight Arrow 140"/>
          <p:cNvSpPr/>
          <p:nvPr/>
        </p:nvSpPr>
        <p:spPr>
          <a:xfrm rot="4514550">
            <a:off x="6388535" y="5130036"/>
            <a:ext cx="1576493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3" name="Rectangle 22"/>
          <p:cNvSpPr/>
          <p:nvPr/>
        </p:nvSpPr>
        <p:spPr>
          <a:xfrm>
            <a:off x="6404899" y="4911634"/>
            <a:ext cx="328612" cy="328612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A </a:t>
            </a:r>
            <a:r>
              <a:rPr lang="sv-SE" dirty="0" err="1" smtClean="0"/>
              <a:t>Vector</a:t>
            </a:r>
            <a:r>
              <a:rPr lang="sv-SE" dirty="0" smtClean="0"/>
              <a:t> </a:t>
            </a:r>
          </a:p>
          <a:p>
            <a:r>
              <a:rPr lang="sv-SE" dirty="0" smtClean="0"/>
              <a:t>is </a:t>
            </a:r>
            <a:r>
              <a:rPr lang="sv-SE" dirty="0" err="1" smtClean="0"/>
              <a:t>random</a:t>
            </a:r>
            <a:r>
              <a:rPr lang="sv-SE" dirty="0" smtClean="0"/>
              <a:t> access</a:t>
            </a:r>
          </a:p>
          <a:p>
            <a:r>
              <a:rPr lang="sv-SE" dirty="0" err="1" smtClean="0"/>
              <a:t>grows</a:t>
            </a:r>
            <a:r>
              <a:rPr lang="sv-SE" dirty="0" smtClean="0"/>
              <a:t> at end </a:t>
            </a:r>
            <a:endParaRPr lang="en-GB" dirty="0" smtClean="0"/>
          </a:p>
          <a:p>
            <a:r>
              <a:rPr lang="sv-SE" dirty="0" smtClean="0"/>
              <a:t>is persistent</a:t>
            </a:r>
            <a:endParaRPr lang="en-GB" dirty="0" smtClean="0"/>
          </a:p>
          <a:p>
            <a:r>
              <a:rPr lang="sv-SE" dirty="0" err="1" smtClean="0"/>
              <a:t>self</a:t>
            </a:r>
            <a:r>
              <a:rPr lang="sv-SE" dirty="0" smtClean="0"/>
              <a:t> </a:t>
            </a:r>
            <a:r>
              <a:rPr lang="sv-SE" dirty="0" err="1" smtClean="0"/>
              <a:t>balanced</a:t>
            </a:r>
            <a:endParaRPr lang="en-GB" dirty="0" smtClean="0"/>
          </a:p>
          <a:p>
            <a:r>
              <a:rPr lang="sv-SE" dirty="0" smtClean="0"/>
              <a:t>O log32 n</a:t>
            </a:r>
          </a:p>
          <a:p>
            <a:endParaRPr lang="en-GB" dirty="0"/>
          </a:p>
        </p:txBody>
      </p:sp>
      <p:sp>
        <p:nvSpPr>
          <p:cNvPr id="46" name="Rectangle 45"/>
          <p:cNvSpPr/>
          <p:nvPr/>
        </p:nvSpPr>
        <p:spPr>
          <a:xfrm>
            <a:off x="9673488" y="3613812"/>
            <a:ext cx="328612" cy="328612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10661487" y="3613812"/>
            <a:ext cx="328612" cy="328612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10332154" y="3613812"/>
            <a:ext cx="328612" cy="328612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10002821" y="3613812"/>
            <a:ext cx="328612" cy="328612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6490433" y="5535114"/>
            <a:ext cx="139248" cy="146325"/>
          </a:xfrm>
          <a:prstGeom prst="ellips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57" name="Right Arrow 56"/>
          <p:cNvSpPr/>
          <p:nvPr/>
        </p:nvSpPr>
        <p:spPr>
          <a:xfrm rot="5400000">
            <a:off x="6338456" y="5221637"/>
            <a:ext cx="443202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6825646" y="5535115"/>
            <a:ext cx="139248" cy="146325"/>
          </a:xfrm>
          <a:prstGeom prst="ellips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64" name="Rectangle 63"/>
          <p:cNvSpPr/>
          <p:nvPr/>
        </p:nvSpPr>
        <p:spPr>
          <a:xfrm>
            <a:off x="4964918" y="4909467"/>
            <a:ext cx="328612" cy="328612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5952917" y="4909467"/>
            <a:ext cx="328612" cy="328612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5623584" y="4909467"/>
            <a:ext cx="328612" cy="328612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5294251" y="4909467"/>
            <a:ext cx="328612" cy="328612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5050452" y="5532947"/>
            <a:ext cx="139248" cy="146325"/>
          </a:xfrm>
          <a:prstGeom prst="ellips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69" name="Right Arrow 68"/>
          <p:cNvSpPr/>
          <p:nvPr/>
        </p:nvSpPr>
        <p:spPr>
          <a:xfrm rot="5400000">
            <a:off x="4898475" y="5219470"/>
            <a:ext cx="443202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5385665" y="5532948"/>
            <a:ext cx="139248" cy="146325"/>
          </a:xfrm>
          <a:prstGeom prst="ellips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71" name="Right Arrow 70"/>
          <p:cNvSpPr/>
          <p:nvPr/>
        </p:nvSpPr>
        <p:spPr>
          <a:xfrm rot="5400000">
            <a:off x="5233688" y="5219471"/>
            <a:ext cx="443202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5726907" y="5519916"/>
            <a:ext cx="139248" cy="146325"/>
          </a:xfrm>
          <a:prstGeom prst="ellips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73" name="Right Arrow 72"/>
          <p:cNvSpPr/>
          <p:nvPr/>
        </p:nvSpPr>
        <p:spPr>
          <a:xfrm rot="5400000">
            <a:off x="5574930" y="5206439"/>
            <a:ext cx="443202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6049686" y="5532948"/>
            <a:ext cx="139248" cy="146325"/>
          </a:xfrm>
          <a:prstGeom prst="ellips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75" name="Right Arrow 74"/>
          <p:cNvSpPr/>
          <p:nvPr/>
        </p:nvSpPr>
        <p:spPr>
          <a:xfrm rot="5400000">
            <a:off x="5897709" y="5219471"/>
            <a:ext cx="443202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10769236" y="5535114"/>
            <a:ext cx="139248" cy="146325"/>
          </a:xfrm>
          <a:prstGeom prst="ellips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82" name="Oval 81"/>
          <p:cNvSpPr/>
          <p:nvPr/>
        </p:nvSpPr>
        <p:spPr>
          <a:xfrm>
            <a:off x="11104449" y="5535115"/>
            <a:ext cx="139248" cy="146325"/>
          </a:xfrm>
          <a:prstGeom prst="ellips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84" name="Oval 83"/>
          <p:cNvSpPr/>
          <p:nvPr/>
        </p:nvSpPr>
        <p:spPr>
          <a:xfrm>
            <a:off x="11445691" y="5522083"/>
            <a:ext cx="139248" cy="146325"/>
          </a:xfrm>
          <a:prstGeom prst="ellips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88" name="Rectangle 87"/>
          <p:cNvSpPr/>
          <p:nvPr/>
        </p:nvSpPr>
        <p:spPr>
          <a:xfrm>
            <a:off x="9243721" y="4909467"/>
            <a:ext cx="328612" cy="328612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10231720" y="4909467"/>
            <a:ext cx="328612" cy="328612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9902387" y="4909467"/>
            <a:ext cx="328612" cy="328612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9573054" y="4909467"/>
            <a:ext cx="328612" cy="328612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9329255" y="5532947"/>
            <a:ext cx="139248" cy="146325"/>
          </a:xfrm>
          <a:prstGeom prst="ellips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93" name="Right Arrow 92"/>
          <p:cNvSpPr/>
          <p:nvPr/>
        </p:nvSpPr>
        <p:spPr>
          <a:xfrm rot="5400000">
            <a:off x="9177278" y="5219470"/>
            <a:ext cx="443202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9664468" y="5532948"/>
            <a:ext cx="139248" cy="146325"/>
          </a:xfrm>
          <a:prstGeom prst="ellips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95" name="Right Arrow 94"/>
          <p:cNvSpPr/>
          <p:nvPr/>
        </p:nvSpPr>
        <p:spPr>
          <a:xfrm rot="5400000">
            <a:off x="9512491" y="5219471"/>
            <a:ext cx="443202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/>
          <p:cNvSpPr/>
          <p:nvPr/>
        </p:nvSpPr>
        <p:spPr>
          <a:xfrm>
            <a:off x="10005710" y="5519916"/>
            <a:ext cx="139248" cy="146325"/>
          </a:xfrm>
          <a:prstGeom prst="ellips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97" name="Right Arrow 96"/>
          <p:cNvSpPr/>
          <p:nvPr/>
        </p:nvSpPr>
        <p:spPr>
          <a:xfrm rot="5400000">
            <a:off x="9853733" y="5206439"/>
            <a:ext cx="443202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/>
          <p:cNvSpPr/>
          <p:nvPr/>
        </p:nvSpPr>
        <p:spPr>
          <a:xfrm>
            <a:off x="10328489" y="5532948"/>
            <a:ext cx="139248" cy="146325"/>
          </a:xfrm>
          <a:prstGeom prst="ellips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99" name="Right Arrow 98"/>
          <p:cNvSpPr/>
          <p:nvPr/>
        </p:nvSpPr>
        <p:spPr>
          <a:xfrm rot="5400000">
            <a:off x="10176512" y="5219471"/>
            <a:ext cx="443202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10655461" y="4907953"/>
            <a:ext cx="328612" cy="328612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/>
          <p:cNvSpPr/>
          <p:nvPr/>
        </p:nvSpPr>
        <p:spPr>
          <a:xfrm>
            <a:off x="11643460" y="4907953"/>
            <a:ext cx="328612" cy="328612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/>
          <p:cNvSpPr/>
          <p:nvPr/>
        </p:nvSpPr>
        <p:spPr>
          <a:xfrm>
            <a:off x="11314127" y="4907953"/>
            <a:ext cx="328612" cy="328612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/>
          <p:cNvSpPr/>
          <p:nvPr/>
        </p:nvSpPr>
        <p:spPr>
          <a:xfrm>
            <a:off x="10984794" y="4907953"/>
            <a:ext cx="328612" cy="328612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ight Arrow 34"/>
          <p:cNvSpPr/>
          <p:nvPr/>
        </p:nvSpPr>
        <p:spPr>
          <a:xfrm rot="2426525">
            <a:off x="9640111" y="4275255"/>
            <a:ext cx="1649488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ight Arrow 80"/>
          <p:cNvSpPr/>
          <p:nvPr/>
        </p:nvSpPr>
        <p:spPr>
          <a:xfrm rot="5400000">
            <a:off x="10617259" y="5221637"/>
            <a:ext cx="443202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ight Arrow 82"/>
          <p:cNvSpPr/>
          <p:nvPr/>
        </p:nvSpPr>
        <p:spPr>
          <a:xfrm rot="5400000">
            <a:off x="10952472" y="5221638"/>
            <a:ext cx="443202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ight Arrow 84"/>
          <p:cNvSpPr/>
          <p:nvPr/>
        </p:nvSpPr>
        <p:spPr>
          <a:xfrm rot="5400000">
            <a:off x="11293714" y="5208606"/>
            <a:ext cx="443202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/>
          <p:cNvSpPr/>
          <p:nvPr/>
        </p:nvSpPr>
        <p:spPr>
          <a:xfrm>
            <a:off x="7477920" y="6189562"/>
            <a:ext cx="557213" cy="557213"/>
          </a:xfrm>
          <a:prstGeom prst="ellips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10</a:t>
            </a:r>
            <a:endParaRPr lang="en-US" sz="1600" dirty="0"/>
          </a:p>
        </p:txBody>
      </p:sp>
      <p:sp>
        <p:nvSpPr>
          <p:cNvPr id="126" name="Rectangle 125"/>
          <p:cNvSpPr/>
          <p:nvPr/>
        </p:nvSpPr>
        <p:spPr>
          <a:xfrm>
            <a:off x="7135276" y="4261481"/>
            <a:ext cx="328612" cy="328612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/>
          <p:cNvSpPr/>
          <p:nvPr/>
        </p:nvSpPr>
        <p:spPr>
          <a:xfrm>
            <a:off x="5289227" y="3621445"/>
            <a:ext cx="328612" cy="328612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129"/>
          <p:cNvSpPr/>
          <p:nvPr/>
        </p:nvSpPr>
        <p:spPr>
          <a:xfrm>
            <a:off x="6277226" y="3621445"/>
            <a:ext cx="328612" cy="328612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/>
          <p:cNvSpPr/>
          <p:nvPr/>
        </p:nvSpPr>
        <p:spPr>
          <a:xfrm>
            <a:off x="5947893" y="3621445"/>
            <a:ext cx="328612" cy="328612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/>
          <p:cNvSpPr/>
          <p:nvPr/>
        </p:nvSpPr>
        <p:spPr>
          <a:xfrm>
            <a:off x="5618560" y="3621445"/>
            <a:ext cx="328612" cy="328612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Arrow 24"/>
          <p:cNvSpPr/>
          <p:nvPr/>
        </p:nvSpPr>
        <p:spPr>
          <a:xfrm rot="5057122">
            <a:off x="4937067" y="4294832"/>
            <a:ext cx="1206469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35" name="Right Arrow 134"/>
          <p:cNvSpPr/>
          <p:nvPr/>
        </p:nvSpPr>
        <p:spPr>
          <a:xfrm rot="1288559">
            <a:off x="6090016" y="3953986"/>
            <a:ext cx="1283836" cy="227457"/>
          </a:xfrm>
          <a:prstGeom prst="rightArrow">
            <a:avLst/>
          </a:prstGeom>
          <a:solidFill>
            <a:schemeClr val="accent2"/>
          </a:solidFill>
          <a:ln w="28575">
            <a:solidFill>
              <a:schemeClr val="accent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36" name="Right Arrow 135"/>
          <p:cNvSpPr/>
          <p:nvPr/>
        </p:nvSpPr>
        <p:spPr>
          <a:xfrm rot="1174922">
            <a:off x="6425685" y="4258983"/>
            <a:ext cx="3382482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38" name="Right Arrow 137"/>
          <p:cNvSpPr/>
          <p:nvPr/>
        </p:nvSpPr>
        <p:spPr>
          <a:xfrm rot="4664991">
            <a:off x="6561105" y="5256283"/>
            <a:ext cx="1904785" cy="227457"/>
          </a:xfrm>
          <a:prstGeom prst="rightArrow">
            <a:avLst/>
          </a:prstGeom>
          <a:solidFill>
            <a:schemeClr val="accent2"/>
          </a:solidFill>
          <a:ln w="28575">
            <a:solidFill>
              <a:schemeClr val="accent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7392898" y="4911634"/>
            <a:ext cx="328612" cy="328612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7063565" y="4911634"/>
            <a:ext cx="328612" cy="328612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6734232" y="4911634"/>
            <a:ext cx="328612" cy="328612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7166888" y="5522083"/>
            <a:ext cx="139248" cy="146325"/>
          </a:xfrm>
          <a:prstGeom prst="ellips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61" name="Right Arrow 60"/>
          <p:cNvSpPr/>
          <p:nvPr/>
        </p:nvSpPr>
        <p:spPr>
          <a:xfrm rot="5400000">
            <a:off x="7014911" y="5208606"/>
            <a:ext cx="443202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ight Arrow 133"/>
          <p:cNvSpPr/>
          <p:nvPr/>
        </p:nvSpPr>
        <p:spPr>
          <a:xfrm rot="2645222">
            <a:off x="5589787" y="4275255"/>
            <a:ext cx="1576493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2" name="Oval 61"/>
          <p:cNvSpPr/>
          <p:nvPr/>
        </p:nvSpPr>
        <p:spPr>
          <a:xfrm>
            <a:off x="7489667" y="5535115"/>
            <a:ext cx="139248" cy="146325"/>
          </a:xfrm>
          <a:prstGeom prst="ellips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63" name="Right Arrow 62"/>
          <p:cNvSpPr/>
          <p:nvPr/>
        </p:nvSpPr>
        <p:spPr>
          <a:xfrm rot="5400000">
            <a:off x="7337690" y="5221638"/>
            <a:ext cx="443202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ight Arrow 58"/>
          <p:cNvSpPr/>
          <p:nvPr/>
        </p:nvSpPr>
        <p:spPr>
          <a:xfrm rot="5400000">
            <a:off x="6673669" y="5221638"/>
            <a:ext cx="443202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/>
          <p:cNvSpPr/>
          <p:nvPr/>
        </p:nvSpPr>
        <p:spPr>
          <a:xfrm>
            <a:off x="6133995" y="2858389"/>
            <a:ext cx="328612" cy="328612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/>
          <p:cNvSpPr/>
          <p:nvPr/>
        </p:nvSpPr>
        <p:spPr>
          <a:xfrm>
            <a:off x="7121994" y="2858389"/>
            <a:ext cx="328612" cy="328612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/>
          <p:cNvSpPr/>
          <p:nvPr/>
        </p:nvSpPr>
        <p:spPr>
          <a:xfrm>
            <a:off x="6792661" y="2858389"/>
            <a:ext cx="328612" cy="328612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ectangle 151"/>
          <p:cNvSpPr/>
          <p:nvPr/>
        </p:nvSpPr>
        <p:spPr>
          <a:xfrm>
            <a:off x="6463328" y="2858389"/>
            <a:ext cx="328612" cy="328612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Right Arrow 152"/>
          <p:cNvSpPr/>
          <p:nvPr/>
        </p:nvSpPr>
        <p:spPr>
          <a:xfrm rot="5400000">
            <a:off x="6429022" y="2465905"/>
            <a:ext cx="721233" cy="227457"/>
          </a:xfrm>
          <a:prstGeom prst="rightArrow">
            <a:avLst/>
          </a:prstGeom>
          <a:solidFill>
            <a:schemeClr val="accent2"/>
          </a:solidFill>
          <a:ln w="28575">
            <a:solidFill>
              <a:schemeClr val="accent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ight Arrow 39"/>
          <p:cNvSpPr/>
          <p:nvPr/>
        </p:nvSpPr>
        <p:spPr>
          <a:xfrm rot="7057239">
            <a:off x="5756367" y="3290495"/>
            <a:ext cx="721233" cy="227457"/>
          </a:xfrm>
          <a:prstGeom prst="rightArrow">
            <a:avLst/>
          </a:prstGeom>
          <a:solidFill>
            <a:schemeClr val="accent2"/>
          </a:solidFill>
          <a:ln w="28575">
            <a:solidFill>
              <a:schemeClr val="accent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Right Arrow 154"/>
          <p:cNvSpPr/>
          <p:nvPr/>
        </p:nvSpPr>
        <p:spPr>
          <a:xfrm rot="675449">
            <a:off x="6619717" y="3285465"/>
            <a:ext cx="3379250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TextBox 127"/>
          <p:cNvSpPr txBox="1"/>
          <p:nvPr/>
        </p:nvSpPr>
        <p:spPr>
          <a:xfrm>
            <a:off x="9032675" y="1178571"/>
            <a:ext cx="284404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>
                <a:latin typeface="Consolas" panose="020B0609020204030204" pitchFamily="49" charset="0"/>
              </a:rPr>
              <a:t>0  = 00</a:t>
            </a:r>
            <a:r>
              <a:rPr lang="sv-SE" dirty="0" smtClean="0">
                <a:solidFill>
                  <a:schemeClr val="accent6"/>
                </a:solidFill>
                <a:latin typeface="Consolas" panose="020B0609020204030204" pitchFamily="49" charset="0"/>
              </a:rPr>
              <a:t>00</a:t>
            </a:r>
            <a:r>
              <a:rPr lang="sv-SE" dirty="0">
                <a:solidFill>
                  <a:srgbClr val="0070C0"/>
                </a:solidFill>
                <a:latin typeface="Consolas" panose="020B0609020204030204" pitchFamily="49" charset="0"/>
              </a:rPr>
              <a:t>00</a:t>
            </a:r>
            <a:r>
              <a:rPr lang="sv-SE" dirty="0" smtClean="0">
                <a:solidFill>
                  <a:srgbClr val="FF0000"/>
                </a:solidFill>
                <a:latin typeface="Consolas" panose="020B0609020204030204" pitchFamily="49" charset="0"/>
              </a:rPr>
              <a:t>00</a:t>
            </a:r>
            <a:r>
              <a:rPr lang="sv-SE" dirty="0" smtClean="0">
                <a:latin typeface="Consolas" panose="020B0609020204030204" pitchFamily="49" charset="0"/>
              </a:rPr>
              <a:t> = </a:t>
            </a:r>
            <a:r>
              <a:rPr lang="sv-SE" dirty="0">
                <a:solidFill>
                  <a:schemeClr val="accent6"/>
                </a:solidFill>
                <a:latin typeface="Consolas" panose="020B0609020204030204" pitchFamily="49" charset="0"/>
              </a:rPr>
              <a:t>0</a:t>
            </a:r>
            <a:r>
              <a:rPr lang="sv-SE" dirty="0" smtClean="0">
                <a:latin typeface="Consolas" panose="020B0609020204030204" pitchFamily="49" charset="0"/>
              </a:rPr>
              <a:t> </a:t>
            </a:r>
            <a:r>
              <a:rPr lang="sv-SE" dirty="0" smtClean="0">
                <a:solidFill>
                  <a:srgbClr val="0070C0"/>
                </a:solidFill>
                <a:latin typeface="Consolas" panose="020B0609020204030204" pitchFamily="49" charset="0"/>
              </a:rPr>
              <a:t>0</a:t>
            </a:r>
            <a:r>
              <a:rPr lang="sv-SE" dirty="0" smtClean="0">
                <a:latin typeface="Consolas" panose="020B0609020204030204" pitchFamily="49" charset="0"/>
              </a:rPr>
              <a:t> </a:t>
            </a:r>
            <a:r>
              <a:rPr lang="sv-SE" dirty="0" smtClean="0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</a:p>
          <a:p>
            <a:r>
              <a:rPr lang="sv-SE" dirty="0" smtClean="0">
                <a:latin typeface="Consolas" panose="020B0609020204030204" pitchFamily="49" charset="0"/>
              </a:rPr>
              <a:t>1  = 00</a:t>
            </a:r>
            <a:r>
              <a:rPr lang="sv-SE" dirty="0">
                <a:solidFill>
                  <a:schemeClr val="accent6"/>
                </a:solidFill>
                <a:latin typeface="Consolas" panose="020B0609020204030204" pitchFamily="49" charset="0"/>
              </a:rPr>
              <a:t>00</a:t>
            </a:r>
            <a:r>
              <a:rPr lang="sv-SE" dirty="0">
                <a:solidFill>
                  <a:srgbClr val="0070C0"/>
                </a:solidFill>
                <a:latin typeface="Consolas" panose="020B0609020204030204" pitchFamily="49" charset="0"/>
              </a:rPr>
              <a:t>00</a:t>
            </a:r>
            <a:r>
              <a:rPr lang="sv-SE" dirty="0" smtClean="0">
                <a:solidFill>
                  <a:srgbClr val="FF0000"/>
                </a:solidFill>
                <a:latin typeface="Consolas" panose="020B0609020204030204" pitchFamily="49" charset="0"/>
              </a:rPr>
              <a:t>01</a:t>
            </a:r>
            <a:r>
              <a:rPr lang="sv-SE" dirty="0" smtClean="0">
                <a:latin typeface="Consolas" panose="020B0609020204030204" pitchFamily="49" charset="0"/>
              </a:rPr>
              <a:t> = </a:t>
            </a:r>
            <a:r>
              <a:rPr lang="sv-SE" dirty="0">
                <a:solidFill>
                  <a:schemeClr val="accent6"/>
                </a:solidFill>
                <a:latin typeface="Consolas" panose="020B0609020204030204" pitchFamily="49" charset="0"/>
              </a:rPr>
              <a:t>0</a:t>
            </a:r>
            <a:r>
              <a:rPr lang="sv-SE" dirty="0" smtClean="0">
                <a:latin typeface="Consolas" panose="020B0609020204030204" pitchFamily="49" charset="0"/>
              </a:rPr>
              <a:t> </a:t>
            </a:r>
            <a:r>
              <a:rPr lang="sv-SE" dirty="0" smtClean="0">
                <a:solidFill>
                  <a:srgbClr val="0070C0"/>
                </a:solidFill>
                <a:latin typeface="Consolas" panose="020B0609020204030204" pitchFamily="49" charset="0"/>
              </a:rPr>
              <a:t>0</a:t>
            </a:r>
            <a:r>
              <a:rPr lang="sv-SE" dirty="0" smtClean="0">
                <a:latin typeface="Consolas" panose="020B0609020204030204" pitchFamily="49" charset="0"/>
              </a:rPr>
              <a:t> </a:t>
            </a:r>
            <a:r>
              <a:rPr lang="sv-SE" dirty="0" smtClean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</a:p>
          <a:p>
            <a:r>
              <a:rPr lang="sv-SE" dirty="0" smtClean="0">
                <a:latin typeface="Consolas" panose="020B0609020204030204" pitchFamily="49" charset="0"/>
              </a:rPr>
              <a:t>2  = 00</a:t>
            </a:r>
            <a:r>
              <a:rPr lang="sv-SE" dirty="0">
                <a:solidFill>
                  <a:schemeClr val="accent6"/>
                </a:solidFill>
                <a:latin typeface="Consolas" panose="020B0609020204030204" pitchFamily="49" charset="0"/>
              </a:rPr>
              <a:t>00</a:t>
            </a:r>
            <a:r>
              <a:rPr lang="sv-SE" dirty="0">
                <a:solidFill>
                  <a:srgbClr val="0070C0"/>
                </a:solidFill>
                <a:latin typeface="Consolas" panose="020B0609020204030204" pitchFamily="49" charset="0"/>
              </a:rPr>
              <a:t>00</a:t>
            </a:r>
            <a:r>
              <a:rPr lang="sv-SE" dirty="0" smtClean="0">
                <a:solidFill>
                  <a:srgbClr val="FF0000"/>
                </a:solidFill>
                <a:latin typeface="Consolas" panose="020B0609020204030204" pitchFamily="49" charset="0"/>
              </a:rPr>
              <a:t>10</a:t>
            </a:r>
            <a:r>
              <a:rPr lang="sv-SE" dirty="0" smtClean="0">
                <a:latin typeface="Consolas" panose="020B0609020204030204" pitchFamily="49" charset="0"/>
              </a:rPr>
              <a:t> = </a:t>
            </a:r>
            <a:r>
              <a:rPr lang="sv-SE" dirty="0">
                <a:solidFill>
                  <a:schemeClr val="accent6"/>
                </a:solidFill>
                <a:latin typeface="Consolas" panose="020B0609020204030204" pitchFamily="49" charset="0"/>
              </a:rPr>
              <a:t>0</a:t>
            </a:r>
            <a:r>
              <a:rPr lang="sv-SE" dirty="0" smtClean="0">
                <a:latin typeface="Consolas" panose="020B0609020204030204" pitchFamily="49" charset="0"/>
              </a:rPr>
              <a:t> </a:t>
            </a:r>
            <a:r>
              <a:rPr lang="sv-SE" dirty="0" smtClean="0">
                <a:solidFill>
                  <a:srgbClr val="0070C0"/>
                </a:solidFill>
                <a:latin typeface="Consolas" panose="020B0609020204030204" pitchFamily="49" charset="0"/>
              </a:rPr>
              <a:t>0</a:t>
            </a:r>
            <a:r>
              <a:rPr lang="sv-SE" dirty="0" smtClean="0">
                <a:latin typeface="Consolas" panose="020B0609020204030204" pitchFamily="49" charset="0"/>
              </a:rPr>
              <a:t> </a:t>
            </a:r>
            <a:r>
              <a:rPr lang="sv-SE" dirty="0" smtClean="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</a:p>
          <a:p>
            <a:r>
              <a:rPr lang="sv-SE" dirty="0" smtClean="0">
                <a:latin typeface="Consolas" panose="020B0609020204030204" pitchFamily="49" charset="0"/>
              </a:rPr>
              <a:t>4  = 00</a:t>
            </a:r>
            <a:r>
              <a:rPr lang="sv-SE" dirty="0">
                <a:solidFill>
                  <a:schemeClr val="accent6"/>
                </a:solidFill>
                <a:latin typeface="Consolas" panose="020B0609020204030204" pitchFamily="49" charset="0"/>
              </a:rPr>
              <a:t>00</a:t>
            </a:r>
            <a:r>
              <a:rPr lang="sv-SE" dirty="0">
                <a:solidFill>
                  <a:srgbClr val="0070C0"/>
                </a:solidFill>
                <a:latin typeface="Consolas" panose="020B0609020204030204" pitchFamily="49" charset="0"/>
              </a:rPr>
              <a:t>01</a:t>
            </a:r>
            <a:r>
              <a:rPr lang="sv-SE" dirty="0" smtClean="0">
                <a:solidFill>
                  <a:srgbClr val="FF0000"/>
                </a:solidFill>
                <a:latin typeface="Consolas" panose="020B0609020204030204" pitchFamily="49" charset="0"/>
              </a:rPr>
              <a:t>00</a:t>
            </a:r>
            <a:r>
              <a:rPr lang="sv-SE" dirty="0" smtClean="0">
                <a:latin typeface="Consolas" panose="020B0609020204030204" pitchFamily="49" charset="0"/>
              </a:rPr>
              <a:t> = </a:t>
            </a:r>
            <a:r>
              <a:rPr lang="sv-SE" dirty="0">
                <a:solidFill>
                  <a:schemeClr val="accent6"/>
                </a:solidFill>
                <a:latin typeface="Consolas" panose="020B0609020204030204" pitchFamily="49" charset="0"/>
              </a:rPr>
              <a:t>0</a:t>
            </a:r>
            <a:r>
              <a:rPr lang="sv-SE" dirty="0" smtClean="0">
                <a:latin typeface="Consolas" panose="020B0609020204030204" pitchFamily="49" charset="0"/>
              </a:rPr>
              <a:t> </a:t>
            </a:r>
            <a:r>
              <a:rPr lang="sv-SE" dirty="0" smtClean="0">
                <a:solidFill>
                  <a:srgbClr val="0070C0"/>
                </a:solidFill>
                <a:latin typeface="Consolas" panose="020B0609020204030204" pitchFamily="49" charset="0"/>
              </a:rPr>
              <a:t>1</a:t>
            </a:r>
            <a:r>
              <a:rPr lang="sv-SE" dirty="0" smtClean="0">
                <a:latin typeface="Consolas" panose="020B0609020204030204" pitchFamily="49" charset="0"/>
              </a:rPr>
              <a:t> </a:t>
            </a:r>
            <a:r>
              <a:rPr lang="sv-SE" dirty="0" smtClean="0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</a:p>
          <a:p>
            <a:r>
              <a:rPr lang="sv-SE" dirty="0" smtClean="0">
                <a:latin typeface="Consolas" panose="020B0609020204030204" pitchFamily="49" charset="0"/>
              </a:rPr>
              <a:t>10 = 00</a:t>
            </a:r>
            <a:r>
              <a:rPr lang="sv-SE" dirty="0">
                <a:solidFill>
                  <a:schemeClr val="accent6"/>
                </a:solidFill>
                <a:latin typeface="Consolas" panose="020B0609020204030204" pitchFamily="49" charset="0"/>
              </a:rPr>
              <a:t>00</a:t>
            </a:r>
            <a:r>
              <a:rPr lang="sv-SE" dirty="0">
                <a:solidFill>
                  <a:srgbClr val="0070C0"/>
                </a:solidFill>
                <a:latin typeface="Consolas" panose="020B0609020204030204" pitchFamily="49" charset="0"/>
              </a:rPr>
              <a:t>10</a:t>
            </a:r>
            <a:r>
              <a:rPr lang="sv-SE" dirty="0" smtClean="0">
                <a:solidFill>
                  <a:srgbClr val="FF0000"/>
                </a:solidFill>
                <a:latin typeface="Consolas" panose="020B0609020204030204" pitchFamily="49" charset="0"/>
              </a:rPr>
              <a:t>10</a:t>
            </a:r>
            <a:r>
              <a:rPr lang="sv-SE" dirty="0" smtClean="0">
                <a:latin typeface="Consolas" panose="020B0609020204030204" pitchFamily="49" charset="0"/>
              </a:rPr>
              <a:t> = </a:t>
            </a:r>
            <a:r>
              <a:rPr lang="sv-SE" dirty="0">
                <a:solidFill>
                  <a:schemeClr val="accent6"/>
                </a:solidFill>
                <a:latin typeface="Consolas" panose="020B0609020204030204" pitchFamily="49" charset="0"/>
              </a:rPr>
              <a:t>0</a:t>
            </a:r>
            <a:r>
              <a:rPr lang="sv-SE" dirty="0" smtClean="0">
                <a:latin typeface="Consolas" panose="020B0609020204030204" pitchFamily="49" charset="0"/>
              </a:rPr>
              <a:t> </a:t>
            </a:r>
            <a:r>
              <a:rPr lang="sv-SE" dirty="0" smtClean="0">
                <a:solidFill>
                  <a:srgbClr val="0070C0"/>
                </a:solidFill>
                <a:latin typeface="Consolas" panose="020B0609020204030204" pitchFamily="49" charset="0"/>
              </a:rPr>
              <a:t>2</a:t>
            </a:r>
            <a:r>
              <a:rPr lang="sv-SE" dirty="0" smtClean="0">
                <a:latin typeface="Consolas" panose="020B0609020204030204" pitchFamily="49" charset="0"/>
              </a:rPr>
              <a:t> </a:t>
            </a:r>
            <a:r>
              <a:rPr lang="sv-SE" dirty="0" smtClean="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</a:p>
          <a:p>
            <a:r>
              <a:rPr lang="sv-SE" dirty="0" smtClean="0">
                <a:latin typeface="Consolas" panose="020B0609020204030204" pitchFamily="49" charset="0"/>
              </a:rPr>
              <a:t>19 = 00</a:t>
            </a:r>
            <a:r>
              <a:rPr lang="sv-SE" dirty="0">
                <a:solidFill>
                  <a:schemeClr val="accent6"/>
                </a:solidFill>
                <a:latin typeface="Consolas" panose="020B0609020204030204" pitchFamily="49" charset="0"/>
              </a:rPr>
              <a:t>01</a:t>
            </a:r>
            <a:r>
              <a:rPr lang="sv-SE" dirty="0">
                <a:solidFill>
                  <a:srgbClr val="0070C0"/>
                </a:solidFill>
                <a:latin typeface="Consolas" panose="020B0609020204030204" pitchFamily="49" charset="0"/>
              </a:rPr>
              <a:t>00</a:t>
            </a:r>
            <a:r>
              <a:rPr lang="sv-SE" dirty="0" smtClean="0">
                <a:solidFill>
                  <a:srgbClr val="FF0000"/>
                </a:solidFill>
                <a:latin typeface="Consolas" panose="020B0609020204030204" pitchFamily="49" charset="0"/>
              </a:rPr>
              <a:t>11</a:t>
            </a:r>
            <a:r>
              <a:rPr lang="sv-SE" dirty="0" smtClean="0">
                <a:latin typeface="Consolas" panose="020B0609020204030204" pitchFamily="49" charset="0"/>
              </a:rPr>
              <a:t> = </a:t>
            </a:r>
            <a:r>
              <a:rPr lang="sv-SE" dirty="0">
                <a:solidFill>
                  <a:schemeClr val="accent6"/>
                </a:solidFill>
                <a:latin typeface="Consolas" panose="020B0609020204030204" pitchFamily="49" charset="0"/>
              </a:rPr>
              <a:t>1</a:t>
            </a:r>
            <a:r>
              <a:rPr lang="sv-SE" dirty="0" smtClean="0">
                <a:latin typeface="Consolas" panose="020B0609020204030204" pitchFamily="49" charset="0"/>
              </a:rPr>
              <a:t> </a:t>
            </a:r>
            <a:r>
              <a:rPr lang="sv-SE" dirty="0">
                <a:solidFill>
                  <a:srgbClr val="0070C0"/>
                </a:solidFill>
                <a:latin typeface="Consolas" panose="020B0609020204030204" pitchFamily="49" charset="0"/>
              </a:rPr>
              <a:t>0</a:t>
            </a:r>
            <a:r>
              <a:rPr lang="sv-SE" dirty="0" smtClean="0">
                <a:latin typeface="Consolas" panose="020B0609020204030204" pitchFamily="49" charset="0"/>
              </a:rPr>
              <a:t> </a:t>
            </a:r>
            <a:r>
              <a:rPr lang="sv-SE" dirty="0" smtClean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endParaRPr lang="en-GB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10147300" y="580711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5 bit</a:t>
            </a:r>
            <a:endParaRPr lang="en-GB" dirty="0"/>
          </a:p>
        </p:txBody>
      </p:sp>
      <p:sp>
        <p:nvSpPr>
          <p:cNvPr id="137" name="TextBox 136"/>
          <p:cNvSpPr txBox="1"/>
          <p:nvPr/>
        </p:nvSpPr>
        <p:spPr>
          <a:xfrm>
            <a:off x="4787900" y="2760980"/>
            <a:ext cx="990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/>
              <a:t>s</a:t>
            </a:r>
            <a:r>
              <a:rPr lang="sv-SE" dirty="0" err="1" smtClean="0"/>
              <a:t>ized</a:t>
            </a:r>
            <a:r>
              <a:rPr lang="sv-SE" dirty="0" smtClean="0"/>
              <a:t> 32 </a:t>
            </a:r>
            <a:endParaRPr lang="en-GB" dirty="0"/>
          </a:p>
        </p:txBody>
      </p:sp>
      <p:cxnSp>
        <p:nvCxnSpPr>
          <p:cNvPr id="139" name="Straight Arrow Connector 138"/>
          <p:cNvCxnSpPr/>
          <p:nvPr/>
        </p:nvCxnSpPr>
        <p:spPr>
          <a:xfrm>
            <a:off x="10459720" y="965200"/>
            <a:ext cx="38100" cy="2476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/>
          <p:nvPr/>
        </p:nvCxnSpPr>
        <p:spPr>
          <a:xfrm>
            <a:off x="5283196" y="3130312"/>
            <a:ext cx="144784" cy="339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2070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" grpId="0"/>
      <p:bldP spid="13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The </a:t>
            </a:r>
            <a:r>
              <a:rPr lang="sv-SE" dirty="0" err="1" smtClean="0"/>
              <a:t>Tail</a:t>
            </a:r>
            <a:r>
              <a:rPr lang="sv-SE" dirty="0" smtClean="0"/>
              <a:t> </a:t>
            </a:r>
          </a:p>
          <a:p>
            <a:r>
              <a:rPr lang="sv-SE" dirty="0" smtClean="0"/>
              <a:t>is </a:t>
            </a:r>
            <a:r>
              <a:rPr lang="sv-SE" dirty="0" err="1" smtClean="0"/>
              <a:t>another</a:t>
            </a:r>
            <a:r>
              <a:rPr lang="sv-SE" dirty="0" smtClean="0"/>
              <a:t> list</a:t>
            </a:r>
          </a:p>
          <a:p>
            <a:r>
              <a:rPr lang="sv-SE" dirty="0" err="1"/>
              <a:t>s</a:t>
            </a:r>
            <a:r>
              <a:rPr lang="sv-SE" dirty="0" err="1" smtClean="0"/>
              <a:t>haring</a:t>
            </a:r>
            <a:r>
              <a:rPr lang="sv-SE" dirty="0" smtClean="0"/>
              <a:t> data </a:t>
            </a:r>
            <a:endParaRPr lang="sv-SE" dirty="0"/>
          </a:p>
        </p:txBody>
      </p:sp>
      <p:sp>
        <p:nvSpPr>
          <p:cNvPr id="4" name="Right Arrow 3"/>
          <p:cNvSpPr/>
          <p:nvPr/>
        </p:nvSpPr>
        <p:spPr>
          <a:xfrm rot="8100000">
            <a:off x="9495381" y="3764782"/>
            <a:ext cx="721233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8274659" y="3454280"/>
            <a:ext cx="657224" cy="328612"/>
            <a:chOff x="4986338" y="2328863"/>
            <a:chExt cx="657224" cy="32861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" name="Rectangle 5"/>
            <p:cNvSpPr/>
            <p:nvPr/>
          </p:nvSpPr>
          <p:spPr>
            <a:xfrm>
              <a:off x="4986338" y="2328863"/>
              <a:ext cx="328612" cy="328612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314950" y="2328863"/>
              <a:ext cx="328612" cy="328612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8" name="Right Arrow 7"/>
          <p:cNvSpPr/>
          <p:nvPr/>
        </p:nvSpPr>
        <p:spPr>
          <a:xfrm rot="2700000">
            <a:off x="7835118" y="3008127"/>
            <a:ext cx="721233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7376261" y="4065213"/>
            <a:ext cx="557213" cy="557213"/>
          </a:xfrm>
          <a:prstGeom prst="ellips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1</a:t>
            </a:r>
            <a:endParaRPr lang="en-US" sz="2400" dirty="0"/>
          </a:p>
        </p:txBody>
      </p:sp>
      <p:sp>
        <p:nvSpPr>
          <p:cNvPr id="10" name="Right Arrow 9"/>
          <p:cNvSpPr/>
          <p:nvPr/>
        </p:nvSpPr>
        <p:spPr>
          <a:xfrm rot="8100000">
            <a:off x="7789949" y="3764031"/>
            <a:ext cx="721233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" name="Right Arrow 10"/>
          <p:cNvSpPr/>
          <p:nvPr/>
        </p:nvSpPr>
        <p:spPr>
          <a:xfrm rot="2700000">
            <a:off x="8656991" y="3764032"/>
            <a:ext cx="721233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2" name="Group 11"/>
          <p:cNvGrpSpPr/>
          <p:nvPr/>
        </p:nvGrpSpPr>
        <p:grpSpPr>
          <a:xfrm>
            <a:off x="9103715" y="4191896"/>
            <a:ext cx="657224" cy="328612"/>
            <a:chOff x="4986338" y="2328863"/>
            <a:chExt cx="657224" cy="32861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3" name="Rectangle 12"/>
            <p:cNvSpPr/>
            <p:nvPr/>
          </p:nvSpPr>
          <p:spPr>
            <a:xfrm>
              <a:off x="4986338" y="2328863"/>
              <a:ext cx="328612" cy="328612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314950" y="2328863"/>
              <a:ext cx="328612" cy="328612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15" name="Oval 14"/>
          <p:cNvSpPr/>
          <p:nvPr/>
        </p:nvSpPr>
        <p:spPr>
          <a:xfrm>
            <a:off x="8205317" y="4802829"/>
            <a:ext cx="557213" cy="557213"/>
          </a:xfrm>
          <a:prstGeom prst="ellips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</a:t>
            </a:r>
          </a:p>
        </p:txBody>
      </p:sp>
      <p:sp>
        <p:nvSpPr>
          <p:cNvPr id="16" name="Right Arrow 15"/>
          <p:cNvSpPr/>
          <p:nvPr/>
        </p:nvSpPr>
        <p:spPr>
          <a:xfrm rot="8100000">
            <a:off x="8619005" y="4501647"/>
            <a:ext cx="721233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7" name="Right Arrow 16"/>
          <p:cNvSpPr/>
          <p:nvPr/>
        </p:nvSpPr>
        <p:spPr>
          <a:xfrm rot="2700000">
            <a:off x="9486047" y="4501648"/>
            <a:ext cx="721233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8" name="Group 17"/>
          <p:cNvGrpSpPr/>
          <p:nvPr/>
        </p:nvGrpSpPr>
        <p:grpSpPr>
          <a:xfrm>
            <a:off x="9932771" y="4929512"/>
            <a:ext cx="657224" cy="328612"/>
            <a:chOff x="4986338" y="2328863"/>
            <a:chExt cx="657224" cy="32861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9" name="Rectangle 18"/>
            <p:cNvSpPr/>
            <p:nvPr/>
          </p:nvSpPr>
          <p:spPr>
            <a:xfrm>
              <a:off x="4986338" y="2328863"/>
              <a:ext cx="328612" cy="328612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314950" y="2328863"/>
              <a:ext cx="328612" cy="328612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Oval 20"/>
          <p:cNvSpPr/>
          <p:nvPr/>
        </p:nvSpPr>
        <p:spPr>
          <a:xfrm>
            <a:off x="9034373" y="5540445"/>
            <a:ext cx="557213" cy="557213"/>
          </a:xfrm>
          <a:prstGeom prst="ellips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3</a:t>
            </a:r>
          </a:p>
        </p:txBody>
      </p:sp>
      <p:sp>
        <p:nvSpPr>
          <p:cNvPr id="22" name="Right Arrow 21"/>
          <p:cNvSpPr/>
          <p:nvPr/>
        </p:nvSpPr>
        <p:spPr>
          <a:xfrm rot="8100000">
            <a:off x="9448061" y="5239263"/>
            <a:ext cx="721233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689485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6000" decel="34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06979 -0.10926 L -3.33333E-6 -1.85185E-6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90" y="53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 smtClean="0"/>
              <a:t>Cons</a:t>
            </a:r>
            <a:r>
              <a:rPr lang="sv-SE" dirty="0" smtClean="0"/>
              <a:t> at the </a:t>
            </a:r>
            <a:r>
              <a:rPr lang="sv-SE" dirty="0" err="1" smtClean="0"/>
              <a:t>head</a:t>
            </a:r>
            <a:endParaRPr lang="sv-SE" dirty="0" smtClean="0"/>
          </a:p>
          <a:p>
            <a:r>
              <a:rPr lang="sv-SE" dirty="0" smtClean="0"/>
              <a:t>is </a:t>
            </a:r>
            <a:r>
              <a:rPr lang="sv-SE" dirty="0" err="1" smtClean="0"/>
              <a:t>another</a:t>
            </a:r>
            <a:r>
              <a:rPr lang="sv-SE" dirty="0" smtClean="0"/>
              <a:t> list</a:t>
            </a:r>
          </a:p>
          <a:p>
            <a:r>
              <a:rPr lang="sv-SE" dirty="0" err="1" smtClean="0"/>
              <a:t>sharing</a:t>
            </a:r>
            <a:r>
              <a:rPr lang="sv-SE" dirty="0" smtClean="0"/>
              <a:t> data </a:t>
            </a:r>
          </a:p>
          <a:p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7432275" y="2662137"/>
            <a:ext cx="657224" cy="328612"/>
            <a:chOff x="4986338" y="2328863"/>
            <a:chExt cx="657224" cy="32861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" name="Rectangle 4"/>
            <p:cNvSpPr/>
            <p:nvPr/>
          </p:nvSpPr>
          <p:spPr>
            <a:xfrm>
              <a:off x="4986338" y="2328863"/>
              <a:ext cx="328612" cy="328612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5314950" y="2328863"/>
              <a:ext cx="328612" cy="328612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7" name="Right Arrow 6"/>
          <p:cNvSpPr/>
          <p:nvPr/>
        </p:nvSpPr>
        <p:spPr>
          <a:xfrm rot="2700000">
            <a:off x="6992734" y="2215984"/>
            <a:ext cx="721233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533877" y="3273070"/>
            <a:ext cx="557213" cy="557213"/>
          </a:xfrm>
          <a:prstGeom prst="ellips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0</a:t>
            </a:r>
          </a:p>
        </p:txBody>
      </p:sp>
      <p:sp>
        <p:nvSpPr>
          <p:cNvPr id="9" name="Right Arrow 8"/>
          <p:cNvSpPr/>
          <p:nvPr/>
        </p:nvSpPr>
        <p:spPr>
          <a:xfrm rot="8100000">
            <a:off x="6947565" y="2971888"/>
            <a:ext cx="721233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0" name="Right Arrow 9"/>
          <p:cNvSpPr/>
          <p:nvPr/>
        </p:nvSpPr>
        <p:spPr>
          <a:xfrm rot="8100000">
            <a:off x="9495381" y="3764782"/>
            <a:ext cx="721233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8274659" y="3454280"/>
            <a:ext cx="657224" cy="328612"/>
            <a:chOff x="4986338" y="2328863"/>
            <a:chExt cx="657224" cy="32861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2" name="Rectangle 11"/>
            <p:cNvSpPr/>
            <p:nvPr/>
          </p:nvSpPr>
          <p:spPr>
            <a:xfrm>
              <a:off x="4986338" y="2328863"/>
              <a:ext cx="328612" cy="328612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314950" y="2328863"/>
              <a:ext cx="328612" cy="328612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14" name="Right Arrow 13"/>
          <p:cNvSpPr/>
          <p:nvPr/>
        </p:nvSpPr>
        <p:spPr>
          <a:xfrm rot="2700000">
            <a:off x="7835118" y="3008127"/>
            <a:ext cx="721233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7376261" y="4065213"/>
            <a:ext cx="557213" cy="557213"/>
          </a:xfrm>
          <a:prstGeom prst="ellips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1</a:t>
            </a:r>
            <a:endParaRPr lang="en-US" sz="2400" dirty="0"/>
          </a:p>
        </p:txBody>
      </p:sp>
      <p:sp>
        <p:nvSpPr>
          <p:cNvPr id="16" name="Right Arrow 15"/>
          <p:cNvSpPr/>
          <p:nvPr/>
        </p:nvSpPr>
        <p:spPr>
          <a:xfrm rot="8100000">
            <a:off x="7789949" y="3764031"/>
            <a:ext cx="721233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7" name="Right Arrow 16"/>
          <p:cNvSpPr/>
          <p:nvPr/>
        </p:nvSpPr>
        <p:spPr>
          <a:xfrm rot="2700000">
            <a:off x="8656991" y="3764032"/>
            <a:ext cx="721233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8" name="Group 17"/>
          <p:cNvGrpSpPr/>
          <p:nvPr/>
        </p:nvGrpSpPr>
        <p:grpSpPr>
          <a:xfrm>
            <a:off x="9103715" y="4191896"/>
            <a:ext cx="657224" cy="328612"/>
            <a:chOff x="4986338" y="2328863"/>
            <a:chExt cx="657224" cy="32861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9" name="Rectangle 18"/>
            <p:cNvSpPr/>
            <p:nvPr/>
          </p:nvSpPr>
          <p:spPr>
            <a:xfrm>
              <a:off x="4986338" y="2328863"/>
              <a:ext cx="328612" cy="328612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314950" y="2328863"/>
              <a:ext cx="328612" cy="328612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21" name="Oval 20"/>
          <p:cNvSpPr/>
          <p:nvPr/>
        </p:nvSpPr>
        <p:spPr>
          <a:xfrm>
            <a:off x="8205317" y="4802829"/>
            <a:ext cx="557213" cy="557213"/>
          </a:xfrm>
          <a:prstGeom prst="ellips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</a:t>
            </a:r>
          </a:p>
        </p:txBody>
      </p:sp>
      <p:sp>
        <p:nvSpPr>
          <p:cNvPr id="22" name="Right Arrow 21"/>
          <p:cNvSpPr/>
          <p:nvPr/>
        </p:nvSpPr>
        <p:spPr>
          <a:xfrm rot="8100000">
            <a:off x="8619005" y="4501647"/>
            <a:ext cx="721233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3" name="Right Arrow 22"/>
          <p:cNvSpPr/>
          <p:nvPr/>
        </p:nvSpPr>
        <p:spPr>
          <a:xfrm rot="2700000">
            <a:off x="9486047" y="4501648"/>
            <a:ext cx="721233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24" name="Group 23"/>
          <p:cNvGrpSpPr/>
          <p:nvPr/>
        </p:nvGrpSpPr>
        <p:grpSpPr>
          <a:xfrm>
            <a:off x="9932771" y="4929512"/>
            <a:ext cx="657224" cy="328612"/>
            <a:chOff x="4986338" y="2328863"/>
            <a:chExt cx="657224" cy="32861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5" name="Rectangle 24"/>
            <p:cNvSpPr/>
            <p:nvPr/>
          </p:nvSpPr>
          <p:spPr>
            <a:xfrm>
              <a:off x="4986338" y="2328863"/>
              <a:ext cx="328612" cy="328612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5314950" y="2328863"/>
              <a:ext cx="328612" cy="328612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Oval 26"/>
          <p:cNvSpPr/>
          <p:nvPr/>
        </p:nvSpPr>
        <p:spPr>
          <a:xfrm>
            <a:off x="9034373" y="5540445"/>
            <a:ext cx="557213" cy="557213"/>
          </a:xfrm>
          <a:prstGeom prst="ellips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3</a:t>
            </a:r>
          </a:p>
        </p:txBody>
      </p:sp>
      <p:sp>
        <p:nvSpPr>
          <p:cNvPr id="28" name="Right Arrow 27"/>
          <p:cNvSpPr/>
          <p:nvPr/>
        </p:nvSpPr>
        <p:spPr>
          <a:xfrm rot="8100000">
            <a:off x="9448061" y="5239263"/>
            <a:ext cx="721233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589291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Not </a:t>
            </a:r>
            <a:r>
              <a:rPr lang="sv-SE" dirty="0" err="1" smtClean="0"/>
              <a:t>random</a:t>
            </a:r>
            <a:r>
              <a:rPr lang="sv-SE" dirty="0" smtClean="0"/>
              <a:t> access</a:t>
            </a:r>
          </a:p>
          <a:p>
            <a:r>
              <a:rPr lang="sv-SE" dirty="0" err="1" smtClean="0"/>
              <a:t>Tail</a:t>
            </a:r>
            <a:r>
              <a:rPr lang="sv-SE" dirty="0" smtClean="0"/>
              <a:t> to index</a:t>
            </a:r>
          </a:p>
          <a:p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7432275" y="2662137"/>
            <a:ext cx="657224" cy="328612"/>
            <a:chOff x="4986338" y="2328863"/>
            <a:chExt cx="657224" cy="32861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" name="Rectangle 4"/>
            <p:cNvSpPr/>
            <p:nvPr/>
          </p:nvSpPr>
          <p:spPr>
            <a:xfrm>
              <a:off x="4986338" y="2328863"/>
              <a:ext cx="328612" cy="328612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5314950" y="2328863"/>
              <a:ext cx="328612" cy="328612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7" name="Right Arrow 6"/>
          <p:cNvSpPr/>
          <p:nvPr/>
        </p:nvSpPr>
        <p:spPr>
          <a:xfrm rot="2700000">
            <a:off x="6992734" y="2215984"/>
            <a:ext cx="721233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533877" y="3273070"/>
            <a:ext cx="557213" cy="557213"/>
          </a:xfrm>
          <a:prstGeom prst="ellips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0</a:t>
            </a:r>
          </a:p>
        </p:txBody>
      </p:sp>
      <p:sp>
        <p:nvSpPr>
          <p:cNvPr id="9" name="Right Arrow 8"/>
          <p:cNvSpPr/>
          <p:nvPr/>
        </p:nvSpPr>
        <p:spPr>
          <a:xfrm rot="8100000">
            <a:off x="6947565" y="2971888"/>
            <a:ext cx="721233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0" name="Right Arrow 9"/>
          <p:cNvSpPr/>
          <p:nvPr/>
        </p:nvSpPr>
        <p:spPr>
          <a:xfrm rot="8100000">
            <a:off x="9495381" y="3764782"/>
            <a:ext cx="721233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8274659" y="3454280"/>
            <a:ext cx="657224" cy="328612"/>
            <a:chOff x="4986338" y="2328863"/>
            <a:chExt cx="657224" cy="32861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2" name="Rectangle 11"/>
            <p:cNvSpPr/>
            <p:nvPr/>
          </p:nvSpPr>
          <p:spPr>
            <a:xfrm>
              <a:off x="4986338" y="2328863"/>
              <a:ext cx="328612" cy="328612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314950" y="2328863"/>
              <a:ext cx="328612" cy="328612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14" name="Right Arrow 13"/>
          <p:cNvSpPr/>
          <p:nvPr/>
        </p:nvSpPr>
        <p:spPr>
          <a:xfrm rot="2700000">
            <a:off x="7835118" y="3008127"/>
            <a:ext cx="721233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7376261" y="4065213"/>
            <a:ext cx="557213" cy="557213"/>
          </a:xfrm>
          <a:prstGeom prst="ellips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1</a:t>
            </a:r>
            <a:endParaRPr lang="en-US" sz="2400" dirty="0"/>
          </a:p>
        </p:txBody>
      </p:sp>
      <p:sp>
        <p:nvSpPr>
          <p:cNvPr id="16" name="Right Arrow 15"/>
          <p:cNvSpPr/>
          <p:nvPr/>
        </p:nvSpPr>
        <p:spPr>
          <a:xfrm rot="8100000">
            <a:off x="7789949" y="3764031"/>
            <a:ext cx="721233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7" name="Right Arrow 16"/>
          <p:cNvSpPr/>
          <p:nvPr/>
        </p:nvSpPr>
        <p:spPr>
          <a:xfrm rot="2700000">
            <a:off x="8656991" y="3764032"/>
            <a:ext cx="721233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8" name="Group 17"/>
          <p:cNvGrpSpPr/>
          <p:nvPr/>
        </p:nvGrpSpPr>
        <p:grpSpPr>
          <a:xfrm>
            <a:off x="9103715" y="4191896"/>
            <a:ext cx="657224" cy="328612"/>
            <a:chOff x="4986338" y="2328863"/>
            <a:chExt cx="657224" cy="32861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9" name="Rectangle 18"/>
            <p:cNvSpPr/>
            <p:nvPr/>
          </p:nvSpPr>
          <p:spPr>
            <a:xfrm>
              <a:off x="4986338" y="2328863"/>
              <a:ext cx="328612" cy="328612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314950" y="2328863"/>
              <a:ext cx="328612" cy="328612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21" name="Oval 20"/>
          <p:cNvSpPr/>
          <p:nvPr/>
        </p:nvSpPr>
        <p:spPr>
          <a:xfrm>
            <a:off x="8205317" y="4802829"/>
            <a:ext cx="557213" cy="557213"/>
          </a:xfrm>
          <a:prstGeom prst="ellips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</a:t>
            </a:r>
          </a:p>
        </p:txBody>
      </p:sp>
      <p:sp>
        <p:nvSpPr>
          <p:cNvPr id="22" name="Right Arrow 21"/>
          <p:cNvSpPr/>
          <p:nvPr/>
        </p:nvSpPr>
        <p:spPr>
          <a:xfrm rot="8100000">
            <a:off x="8619005" y="4501647"/>
            <a:ext cx="721233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3" name="Right Arrow 22"/>
          <p:cNvSpPr/>
          <p:nvPr/>
        </p:nvSpPr>
        <p:spPr>
          <a:xfrm rot="2700000">
            <a:off x="9486047" y="4501648"/>
            <a:ext cx="721233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24" name="Group 23"/>
          <p:cNvGrpSpPr/>
          <p:nvPr/>
        </p:nvGrpSpPr>
        <p:grpSpPr>
          <a:xfrm>
            <a:off x="9932771" y="4929512"/>
            <a:ext cx="657224" cy="328612"/>
            <a:chOff x="4986338" y="2328863"/>
            <a:chExt cx="657224" cy="32861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5" name="Rectangle 24"/>
            <p:cNvSpPr/>
            <p:nvPr/>
          </p:nvSpPr>
          <p:spPr>
            <a:xfrm>
              <a:off x="4986338" y="2328863"/>
              <a:ext cx="328612" cy="328612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5314950" y="2328863"/>
              <a:ext cx="328612" cy="328612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Oval 26"/>
          <p:cNvSpPr/>
          <p:nvPr/>
        </p:nvSpPr>
        <p:spPr>
          <a:xfrm>
            <a:off x="9034373" y="5540445"/>
            <a:ext cx="557213" cy="557213"/>
          </a:xfrm>
          <a:prstGeom prst="ellips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3</a:t>
            </a:r>
          </a:p>
        </p:txBody>
      </p:sp>
      <p:sp>
        <p:nvSpPr>
          <p:cNvPr id="28" name="Right Arrow 27"/>
          <p:cNvSpPr/>
          <p:nvPr/>
        </p:nvSpPr>
        <p:spPr>
          <a:xfrm rot="8100000">
            <a:off x="9448061" y="5239263"/>
            <a:ext cx="721233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502837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roup 68"/>
          <p:cNvGrpSpPr/>
          <p:nvPr/>
        </p:nvGrpSpPr>
        <p:grpSpPr>
          <a:xfrm>
            <a:off x="10894245" y="3681923"/>
            <a:ext cx="657224" cy="328612"/>
            <a:chOff x="4986338" y="2328863"/>
            <a:chExt cx="657224" cy="32861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0" name="Rectangle 69"/>
            <p:cNvSpPr/>
            <p:nvPr/>
          </p:nvSpPr>
          <p:spPr>
            <a:xfrm>
              <a:off x="4986338" y="2328863"/>
              <a:ext cx="328612" cy="328612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5314950" y="2328863"/>
              <a:ext cx="328612" cy="328612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72" name="Right Arrow 71"/>
          <p:cNvSpPr/>
          <p:nvPr/>
        </p:nvSpPr>
        <p:spPr>
          <a:xfrm rot="9043931">
            <a:off x="8755434" y="4318188"/>
            <a:ext cx="2457804" cy="227633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7" name="Title 7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8" name="Content Placeholder 7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Deep </a:t>
            </a:r>
            <a:r>
              <a:rPr lang="sv-SE" dirty="0" err="1" smtClean="0"/>
              <a:t>removal</a:t>
            </a:r>
            <a:endParaRPr lang="sv-SE" dirty="0" smtClean="0"/>
          </a:p>
          <a:p>
            <a:r>
              <a:rPr lang="sv-SE" dirty="0"/>
              <a:t>i</a:t>
            </a:r>
            <a:r>
              <a:rPr lang="sv-SE" dirty="0" smtClean="0"/>
              <a:t>s a </a:t>
            </a:r>
            <a:r>
              <a:rPr lang="sv-SE" dirty="0" err="1" smtClean="0"/>
              <a:t>lot</a:t>
            </a:r>
            <a:r>
              <a:rPr lang="sv-SE" dirty="0" smtClean="0"/>
              <a:t> </a:t>
            </a:r>
            <a:r>
              <a:rPr lang="sv-SE" dirty="0" err="1" smtClean="0"/>
              <a:t>of</a:t>
            </a:r>
            <a:r>
              <a:rPr lang="sv-SE" dirty="0" smtClean="0"/>
              <a:t> </a:t>
            </a:r>
            <a:r>
              <a:rPr lang="sv-SE" dirty="0" err="1" smtClean="0"/>
              <a:t>copying</a:t>
            </a:r>
            <a:endParaRPr lang="en-GB" dirty="0"/>
          </a:p>
        </p:txBody>
      </p:sp>
      <p:sp>
        <p:nvSpPr>
          <p:cNvPr id="4" name="Oval 3"/>
          <p:cNvSpPr/>
          <p:nvPr/>
        </p:nvSpPr>
        <p:spPr>
          <a:xfrm>
            <a:off x="6533877" y="3273070"/>
            <a:ext cx="557213" cy="557213"/>
          </a:xfrm>
          <a:prstGeom prst="ellips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0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9197435" y="2114504"/>
            <a:ext cx="657224" cy="328612"/>
            <a:chOff x="4986338" y="2328863"/>
            <a:chExt cx="657224" cy="32861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" name="Rectangle 5"/>
            <p:cNvSpPr/>
            <p:nvPr/>
          </p:nvSpPr>
          <p:spPr>
            <a:xfrm>
              <a:off x="4986338" y="2328863"/>
              <a:ext cx="328612" cy="328612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314950" y="2328863"/>
              <a:ext cx="328612" cy="328612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8" name="Right Arrow 7"/>
          <p:cNvSpPr/>
          <p:nvPr/>
        </p:nvSpPr>
        <p:spPr>
          <a:xfrm rot="2700000">
            <a:off x="8757894" y="1668351"/>
            <a:ext cx="721233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 rot="9043931">
            <a:off x="7046629" y="2755127"/>
            <a:ext cx="2457804" cy="227633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0" name="Group 9"/>
          <p:cNvGrpSpPr/>
          <p:nvPr/>
        </p:nvGrpSpPr>
        <p:grpSpPr>
          <a:xfrm>
            <a:off x="10039819" y="2906647"/>
            <a:ext cx="657224" cy="328612"/>
            <a:chOff x="4986338" y="2328863"/>
            <a:chExt cx="657224" cy="32861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1" name="Rectangle 10"/>
            <p:cNvSpPr/>
            <p:nvPr/>
          </p:nvSpPr>
          <p:spPr>
            <a:xfrm>
              <a:off x="4986338" y="2328863"/>
              <a:ext cx="328612" cy="328612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314950" y="2328863"/>
              <a:ext cx="328612" cy="328612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13" name="Right Arrow 12"/>
          <p:cNvSpPr/>
          <p:nvPr/>
        </p:nvSpPr>
        <p:spPr>
          <a:xfrm rot="2700000">
            <a:off x="9600278" y="2460494"/>
            <a:ext cx="721233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7376261" y="4065213"/>
            <a:ext cx="557213" cy="557213"/>
          </a:xfrm>
          <a:prstGeom prst="ellips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1</a:t>
            </a:r>
            <a:endParaRPr lang="en-US" sz="2400" dirty="0"/>
          </a:p>
        </p:txBody>
      </p:sp>
      <p:grpSp>
        <p:nvGrpSpPr>
          <p:cNvPr id="15" name="Group 14"/>
          <p:cNvGrpSpPr/>
          <p:nvPr/>
        </p:nvGrpSpPr>
        <p:grpSpPr>
          <a:xfrm>
            <a:off x="9103715" y="4191896"/>
            <a:ext cx="657224" cy="328612"/>
            <a:chOff x="4986338" y="2328863"/>
            <a:chExt cx="657224" cy="32861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6" name="Rectangle 15"/>
            <p:cNvSpPr/>
            <p:nvPr/>
          </p:nvSpPr>
          <p:spPr>
            <a:xfrm>
              <a:off x="4986338" y="2328863"/>
              <a:ext cx="328612" cy="328612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314950" y="2328863"/>
              <a:ext cx="328612" cy="328612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18" name="Oval 17"/>
          <p:cNvSpPr/>
          <p:nvPr/>
        </p:nvSpPr>
        <p:spPr>
          <a:xfrm>
            <a:off x="8205317" y="4802829"/>
            <a:ext cx="557213" cy="557213"/>
          </a:xfrm>
          <a:prstGeom prst="ellips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</a:t>
            </a:r>
          </a:p>
        </p:txBody>
      </p:sp>
      <p:sp>
        <p:nvSpPr>
          <p:cNvPr id="19" name="Right Arrow 18"/>
          <p:cNvSpPr/>
          <p:nvPr/>
        </p:nvSpPr>
        <p:spPr>
          <a:xfrm rot="8100000">
            <a:off x="8619005" y="4501647"/>
            <a:ext cx="721233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0" name="Right Arrow 19"/>
          <p:cNvSpPr/>
          <p:nvPr/>
        </p:nvSpPr>
        <p:spPr>
          <a:xfrm rot="2700000">
            <a:off x="9486047" y="4501648"/>
            <a:ext cx="721233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21" name="Group 20"/>
          <p:cNvGrpSpPr/>
          <p:nvPr/>
        </p:nvGrpSpPr>
        <p:grpSpPr>
          <a:xfrm>
            <a:off x="9932771" y="4929512"/>
            <a:ext cx="657224" cy="328612"/>
            <a:chOff x="4986338" y="2328863"/>
            <a:chExt cx="657224" cy="32861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2" name="Rectangle 21"/>
            <p:cNvSpPr/>
            <p:nvPr/>
          </p:nvSpPr>
          <p:spPr>
            <a:xfrm>
              <a:off x="4986338" y="2328863"/>
              <a:ext cx="328612" cy="328612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314950" y="2328863"/>
              <a:ext cx="328612" cy="328612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Oval 23"/>
          <p:cNvSpPr/>
          <p:nvPr/>
        </p:nvSpPr>
        <p:spPr>
          <a:xfrm>
            <a:off x="9034373" y="5540445"/>
            <a:ext cx="557213" cy="557213"/>
          </a:xfrm>
          <a:prstGeom prst="ellips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3</a:t>
            </a:r>
          </a:p>
        </p:txBody>
      </p:sp>
      <p:sp>
        <p:nvSpPr>
          <p:cNvPr id="25" name="Right Arrow 24"/>
          <p:cNvSpPr/>
          <p:nvPr/>
        </p:nvSpPr>
        <p:spPr>
          <a:xfrm rot="8100000">
            <a:off x="9448061" y="5239263"/>
            <a:ext cx="721233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26" name="Group 25"/>
          <p:cNvGrpSpPr/>
          <p:nvPr/>
        </p:nvGrpSpPr>
        <p:grpSpPr>
          <a:xfrm>
            <a:off x="7432275" y="2662137"/>
            <a:ext cx="657224" cy="328612"/>
            <a:chOff x="4986338" y="2328863"/>
            <a:chExt cx="657224" cy="32861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7" name="Rectangle 26"/>
            <p:cNvSpPr/>
            <p:nvPr/>
          </p:nvSpPr>
          <p:spPr>
            <a:xfrm>
              <a:off x="4986338" y="2328863"/>
              <a:ext cx="328612" cy="328612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5314950" y="2328863"/>
              <a:ext cx="328612" cy="328612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29" name="Right Arrow 28"/>
          <p:cNvSpPr/>
          <p:nvPr/>
        </p:nvSpPr>
        <p:spPr>
          <a:xfrm rot="2700000">
            <a:off x="6992734" y="2215984"/>
            <a:ext cx="721233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ight Arrow 29"/>
          <p:cNvSpPr/>
          <p:nvPr/>
        </p:nvSpPr>
        <p:spPr>
          <a:xfrm rot="8100000">
            <a:off x="6947565" y="2971888"/>
            <a:ext cx="721233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1" name="Right Arrow 30"/>
          <p:cNvSpPr/>
          <p:nvPr/>
        </p:nvSpPr>
        <p:spPr>
          <a:xfrm rot="2700000">
            <a:off x="7835118" y="3008127"/>
            <a:ext cx="721233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ight Arrow 31"/>
          <p:cNvSpPr/>
          <p:nvPr/>
        </p:nvSpPr>
        <p:spPr>
          <a:xfrm rot="9043931">
            <a:off x="7900069" y="3537447"/>
            <a:ext cx="2457804" cy="227633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34" name="Group 33"/>
          <p:cNvGrpSpPr/>
          <p:nvPr/>
        </p:nvGrpSpPr>
        <p:grpSpPr>
          <a:xfrm>
            <a:off x="8274659" y="3454280"/>
            <a:ext cx="657224" cy="328612"/>
            <a:chOff x="4986338" y="2328863"/>
            <a:chExt cx="657224" cy="32861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5" name="Rectangle 34"/>
            <p:cNvSpPr/>
            <p:nvPr/>
          </p:nvSpPr>
          <p:spPr>
            <a:xfrm>
              <a:off x="4986338" y="2328863"/>
              <a:ext cx="328612" cy="328612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5314950" y="2328863"/>
              <a:ext cx="328612" cy="328612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37" name="Right Arrow 36"/>
          <p:cNvSpPr/>
          <p:nvPr/>
        </p:nvSpPr>
        <p:spPr>
          <a:xfrm rot="8100000">
            <a:off x="7789949" y="3764031"/>
            <a:ext cx="721233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8" name="Right Arrow 37"/>
          <p:cNvSpPr/>
          <p:nvPr/>
        </p:nvSpPr>
        <p:spPr>
          <a:xfrm rot="2700000">
            <a:off x="8656991" y="3764032"/>
            <a:ext cx="721233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3" name="Right Arrow 72"/>
          <p:cNvSpPr/>
          <p:nvPr/>
        </p:nvSpPr>
        <p:spPr>
          <a:xfrm rot="2700000">
            <a:off x="10435849" y="3243515"/>
            <a:ext cx="721233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ight Arrow 73"/>
          <p:cNvSpPr/>
          <p:nvPr/>
        </p:nvSpPr>
        <p:spPr>
          <a:xfrm rot="8100000">
            <a:off x="9495381" y="3764782"/>
            <a:ext cx="721233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12870181" y="3021830"/>
            <a:ext cx="45719" cy="37519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7499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roup 68"/>
          <p:cNvGrpSpPr/>
          <p:nvPr/>
        </p:nvGrpSpPr>
        <p:grpSpPr>
          <a:xfrm>
            <a:off x="10894245" y="3681923"/>
            <a:ext cx="657224" cy="328612"/>
            <a:chOff x="4986338" y="2328863"/>
            <a:chExt cx="657224" cy="32861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0" name="Rectangle 69"/>
            <p:cNvSpPr/>
            <p:nvPr/>
          </p:nvSpPr>
          <p:spPr>
            <a:xfrm>
              <a:off x="4986338" y="2328863"/>
              <a:ext cx="328612" cy="328612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5314950" y="2328863"/>
              <a:ext cx="328612" cy="328612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72" name="Right Arrow 71"/>
          <p:cNvSpPr/>
          <p:nvPr/>
        </p:nvSpPr>
        <p:spPr>
          <a:xfrm rot="9043931">
            <a:off x="8755434" y="4318188"/>
            <a:ext cx="2457804" cy="227633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7" name="Title 7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8" name="Content Placeholder 7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A </a:t>
            </a:r>
            <a:r>
              <a:rPr lang="sv-SE" dirty="0" err="1" smtClean="0"/>
              <a:t>Linked</a:t>
            </a:r>
            <a:r>
              <a:rPr lang="sv-SE" dirty="0" smtClean="0"/>
              <a:t> Lists</a:t>
            </a:r>
          </a:p>
          <a:p>
            <a:r>
              <a:rPr lang="sv-SE" dirty="0"/>
              <a:t>i</a:t>
            </a:r>
            <a:r>
              <a:rPr lang="sv-SE" dirty="0" smtClean="0"/>
              <a:t>s </a:t>
            </a:r>
            <a:r>
              <a:rPr lang="sv-SE" dirty="0" err="1"/>
              <a:t>I</a:t>
            </a:r>
            <a:r>
              <a:rPr lang="sv-SE" dirty="0" err="1" smtClean="0"/>
              <a:t>mmutable</a:t>
            </a:r>
            <a:r>
              <a:rPr lang="sv-SE" dirty="0" smtClean="0"/>
              <a:t> </a:t>
            </a:r>
            <a:r>
              <a:rPr lang="sv-SE" dirty="0" err="1"/>
              <a:t>S</a:t>
            </a:r>
            <a:r>
              <a:rPr lang="sv-SE" dirty="0" err="1" smtClean="0"/>
              <a:t>tructure</a:t>
            </a:r>
            <a:endParaRPr lang="sv-SE" dirty="0" smtClean="0"/>
          </a:p>
          <a:p>
            <a:r>
              <a:rPr lang="sv-SE" dirty="0" smtClean="0"/>
              <a:t>Mutation is </a:t>
            </a:r>
            <a:r>
              <a:rPr lang="sv-SE" dirty="0" err="1" smtClean="0"/>
              <a:t>path</a:t>
            </a:r>
            <a:r>
              <a:rPr lang="sv-SE" dirty="0" smtClean="0"/>
              <a:t> </a:t>
            </a:r>
            <a:r>
              <a:rPr lang="sv-SE" dirty="0" err="1" smtClean="0"/>
              <a:t>copying</a:t>
            </a:r>
            <a:endParaRPr lang="en-GB" dirty="0"/>
          </a:p>
        </p:txBody>
      </p:sp>
      <p:sp>
        <p:nvSpPr>
          <p:cNvPr id="4" name="Oval 3"/>
          <p:cNvSpPr/>
          <p:nvPr/>
        </p:nvSpPr>
        <p:spPr>
          <a:xfrm>
            <a:off x="6533877" y="3273070"/>
            <a:ext cx="557213" cy="557213"/>
          </a:xfrm>
          <a:prstGeom prst="ellips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0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9197435" y="2114504"/>
            <a:ext cx="657224" cy="328612"/>
            <a:chOff x="4986338" y="2328863"/>
            <a:chExt cx="657224" cy="32861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" name="Rectangle 5"/>
            <p:cNvSpPr/>
            <p:nvPr/>
          </p:nvSpPr>
          <p:spPr>
            <a:xfrm>
              <a:off x="4986338" y="2328863"/>
              <a:ext cx="328612" cy="328612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314950" y="2328863"/>
              <a:ext cx="328612" cy="328612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8" name="Right Arrow 7"/>
          <p:cNvSpPr/>
          <p:nvPr/>
        </p:nvSpPr>
        <p:spPr>
          <a:xfrm rot="2700000">
            <a:off x="8757894" y="1668351"/>
            <a:ext cx="721233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 rot="9043931">
            <a:off x="7046629" y="2755127"/>
            <a:ext cx="2457804" cy="227633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0" name="Group 9"/>
          <p:cNvGrpSpPr/>
          <p:nvPr/>
        </p:nvGrpSpPr>
        <p:grpSpPr>
          <a:xfrm>
            <a:off x="10039819" y="2906647"/>
            <a:ext cx="657224" cy="328612"/>
            <a:chOff x="4986338" y="2328863"/>
            <a:chExt cx="657224" cy="32861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1" name="Rectangle 10"/>
            <p:cNvSpPr/>
            <p:nvPr/>
          </p:nvSpPr>
          <p:spPr>
            <a:xfrm>
              <a:off x="4986338" y="2328863"/>
              <a:ext cx="328612" cy="328612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314950" y="2328863"/>
              <a:ext cx="328612" cy="328612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13" name="Right Arrow 12"/>
          <p:cNvSpPr/>
          <p:nvPr/>
        </p:nvSpPr>
        <p:spPr>
          <a:xfrm rot="2700000">
            <a:off x="9600278" y="2460494"/>
            <a:ext cx="721233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7376261" y="4065213"/>
            <a:ext cx="557213" cy="557213"/>
          </a:xfrm>
          <a:prstGeom prst="ellips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1</a:t>
            </a:r>
            <a:endParaRPr lang="en-US" sz="2400" dirty="0"/>
          </a:p>
        </p:txBody>
      </p:sp>
      <p:grpSp>
        <p:nvGrpSpPr>
          <p:cNvPr id="15" name="Group 14"/>
          <p:cNvGrpSpPr/>
          <p:nvPr/>
        </p:nvGrpSpPr>
        <p:grpSpPr>
          <a:xfrm>
            <a:off x="9103715" y="4191896"/>
            <a:ext cx="657224" cy="328612"/>
            <a:chOff x="4986338" y="2328863"/>
            <a:chExt cx="657224" cy="32861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6" name="Rectangle 15"/>
            <p:cNvSpPr/>
            <p:nvPr/>
          </p:nvSpPr>
          <p:spPr>
            <a:xfrm>
              <a:off x="4986338" y="2328863"/>
              <a:ext cx="328612" cy="328612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314950" y="2328863"/>
              <a:ext cx="328612" cy="328612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18" name="Oval 17"/>
          <p:cNvSpPr/>
          <p:nvPr/>
        </p:nvSpPr>
        <p:spPr>
          <a:xfrm>
            <a:off x="8205317" y="4802829"/>
            <a:ext cx="557213" cy="557213"/>
          </a:xfrm>
          <a:prstGeom prst="ellips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</a:t>
            </a:r>
          </a:p>
        </p:txBody>
      </p:sp>
      <p:sp>
        <p:nvSpPr>
          <p:cNvPr id="19" name="Right Arrow 18"/>
          <p:cNvSpPr/>
          <p:nvPr/>
        </p:nvSpPr>
        <p:spPr>
          <a:xfrm rot="8100000">
            <a:off x="8619005" y="4501647"/>
            <a:ext cx="721233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0" name="Right Arrow 19"/>
          <p:cNvSpPr/>
          <p:nvPr/>
        </p:nvSpPr>
        <p:spPr>
          <a:xfrm rot="2700000">
            <a:off x="9486047" y="4501648"/>
            <a:ext cx="721233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21" name="Group 20"/>
          <p:cNvGrpSpPr/>
          <p:nvPr/>
        </p:nvGrpSpPr>
        <p:grpSpPr>
          <a:xfrm>
            <a:off x="9932771" y="4929512"/>
            <a:ext cx="657224" cy="328612"/>
            <a:chOff x="4986338" y="2328863"/>
            <a:chExt cx="657224" cy="32861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2" name="Rectangle 21"/>
            <p:cNvSpPr/>
            <p:nvPr/>
          </p:nvSpPr>
          <p:spPr>
            <a:xfrm>
              <a:off x="4986338" y="2328863"/>
              <a:ext cx="328612" cy="328612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314950" y="2328863"/>
              <a:ext cx="328612" cy="328612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Oval 23"/>
          <p:cNvSpPr/>
          <p:nvPr/>
        </p:nvSpPr>
        <p:spPr>
          <a:xfrm>
            <a:off x="9034373" y="5540445"/>
            <a:ext cx="557213" cy="557213"/>
          </a:xfrm>
          <a:prstGeom prst="ellips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3</a:t>
            </a:r>
          </a:p>
        </p:txBody>
      </p:sp>
      <p:sp>
        <p:nvSpPr>
          <p:cNvPr id="25" name="Right Arrow 24"/>
          <p:cNvSpPr/>
          <p:nvPr/>
        </p:nvSpPr>
        <p:spPr>
          <a:xfrm rot="8100000">
            <a:off x="9448061" y="5239263"/>
            <a:ext cx="721233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26" name="Group 25"/>
          <p:cNvGrpSpPr/>
          <p:nvPr/>
        </p:nvGrpSpPr>
        <p:grpSpPr>
          <a:xfrm>
            <a:off x="7432275" y="2662137"/>
            <a:ext cx="657224" cy="328612"/>
            <a:chOff x="4986338" y="2328863"/>
            <a:chExt cx="657224" cy="32861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7" name="Rectangle 26"/>
            <p:cNvSpPr/>
            <p:nvPr/>
          </p:nvSpPr>
          <p:spPr>
            <a:xfrm>
              <a:off x="4986338" y="2328863"/>
              <a:ext cx="328612" cy="328612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5314950" y="2328863"/>
              <a:ext cx="328612" cy="328612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29" name="Right Arrow 28"/>
          <p:cNvSpPr/>
          <p:nvPr/>
        </p:nvSpPr>
        <p:spPr>
          <a:xfrm rot="2700000">
            <a:off x="6992734" y="2215984"/>
            <a:ext cx="721233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ight Arrow 29"/>
          <p:cNvSpPr/>
          <p:nvPr/>
        </p:nvSpPr>
        <p:spPr>
          <a:xfrm rot="8100000">
            <a:off x="6947565" y="2971888"/>
            <a:ext cx="721233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1" name="Right Arrow 30"/>
          <p:cNvSpPr/>
          <p:nvPr/>
        </p:nvSpPr>
        <p:spPr>
          <a:xfrm rot="2700000">
            <a:off x="7835118" y="3008127"/>
            <a:ext cx="721233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ight Arrow 31"/>
          <p:cNvSpPr/>
          <p:nvPr/>
        </p:nvSpPr>
        <p:spPr>
          <a:xfrm rot="9043931">
            <a:off x="7900069" y="3537447"/>
            <a:ext cx="2457804" cy="227633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34" name="Group 33"/>
          <p:cNvGrpSpPr/>
          <p:nvPr/>
        </p:nvGrpSpPr>
        <p:grpSpPr>
          <a:xfrm>
            <a:off x="8274659" y="3454280"/>
            <a:ext cx="657224" cy="328612"/>
            <a:chOff x="4986338" y="2328863"/>
            <a:chExt cx="657224" cy="32861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5" name="Rectangle 34"/>
            <p:cNvSpPr/>
            <p:nvPr/>
          </p:nvSpPr>
          <p:spPr>
            <a:xfrm>
              <a:off x="4986338" y="2328863"/>
              <a:ext cx="328612" cy="328612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5314950" y="2328863"/>
              <a:ext cx="328612" cy="328612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37" name="Right Arrow 36"/>
          <p:cNvSpPr/>
          <p:nvPr/>
        </p:nvSpPr>
        <p:spPr>
          <a:xfrm rot="8100000">
            <a:off x="7789949" y="3764031"/>
            <a:ext cx="721233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8" name="Right Arrow 37"/>
          <p:cNvSpPr/>
          <p:nvPr/>
        </p:nvSpPr>
        <p:spPr>
          <a:xfrm rot="2700000">
            <a:off x="8656991" y="3764032"/>
            <a:ext cx="721233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42" name="Group 41"/>
          <p:cNvGrpSpPr>
            <a:grpSpLocks/>
          </p:cNvGrpSpPr>
          <p:nvPr/>
        </p:nvGrpSpPr>
        <p:grpSpPr bwMode="auto">
          <a:xfrm>
            <a:off x="3029337" y="4065214"/>
            <a:ext cx="2971633" cy="2266772"/>
            <a:chOff x="2452126" y="4924425"/>
            <a:chExt cx="2632361" cy="148479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3" name="Rectangle 42"/>
            <p:cNvSpPr/>
            <p:nvPr/>
          </p:nvSpPr>
          <p:spPr>
            <a:xfrm>
              <a:off x="3164990" y="5200740"/>
              <a:ext cx="1198693" cy="4382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Immutable</a:t>
              </a: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2452126" y="5970930"/>
              <a:ext cx="1200280" cy="4382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something </a:t>
              </a:r>
              <a:r>
                <a:rPr lang="en-US" dirty="0">
                  <a:solidFill>
                    <a:schemeClr val="bg1">
                      <a:lumMod val="85000"/>
                    </a:schemeClr>
                  </a:solidFill>
                </a:rPr>
                <a:t>good</a:t>
              </a: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3884207" y="5970930"/>
              <a:ext cx="1200280" cy="4382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small</a:t>
              </a: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chemeClr val="bg1">
                      <a:lumMod val="85000"/>
                    </a:schemeClr>
                  </a:solidFill>
                </a:rPr>
                <a:t>null</a:t>
              </a:r>
            </a:p>
          </p:txBody>
        </p:sp>
        <p:cxnSp>
          <p:nvCxnSpPr>
            <p:cNvPr id="46" name="Straight Arrow Connector 45"/>
            <p:cNvCxnSpPr>
              <a:stCxn id="43" idx="2"/>
              <a:endCxn id="44" idx="0"/>
            </p:cNvCxnSpPr>
            <p:nvPr/>
          </p:nvCxnSpPr>
          <p:spPr>
            <a:xfrm flipH="1">
              <a:off x="3052266" y="5639033"/>
              <a:ext cx="711277" cy="33189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stCxn id="43" idx="2"/>
              <a:endCxn id="45" idx="0"/>
            </p:cNvCxnSpPr>
            <p:nvPr/>
          </p:nvCxnSpPr>
          <p:spPr>
            <a:xfrm>
              <a:off x="3763543" y="5639033"/>
              <a:ext cx="720803" cy="33189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endCxn id="43" idx="0"/>
            </p:cNvCxnSpPr>
            <p:nvPr/>
          </p:nvCxnSpPr>
          <p:spPr>
            <a:xfrm>
              <a:off x="3763543" y="4924425"/>
              <a:ext cx="0" cy="27631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>
            <a:grpSpLocks/>
          </p:cNvGrpSpPr>
          <p:nvPr/>
        </p:nvGrpSpPr>
        <p:grpSpPr bwMode="auto">
          <a:xfrm>
            <a:off x="1425228" y="4065214"/>
            <a:ext cx="4575742" cy="2266772"/>
            <a:chOff x="4276904" y="897334"/>
            <a:chExt cx="4052449" cy="148479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0" name="Rectangle 49"/>
            <p:cNvSpPr/>
            <p:nvPr/>
          </p:nvSpPr>
          <p:spPr>
            <a:xfrm>
              <a:off x="6408686" y="1173649"/>
              <a:ext cx="1200020" cy="4382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Immutable</a:t>
              </a: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5697563" y="1943839"/>
              <a:ext cx="1200020" cy="4382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something </a:t>
              </a:r>
              <a:r>
                <a:rPr lang="en-US" dirty="0">
                  <a:solidFill>
                    <a:schemeClr val="bg1">
                      <a:lumMod val="85000"/>
                    </a:schemeClr>
                  </a:solidFill>
                </a:rPr>
                <a:t>good</a:t>
              </a: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7129333" y="1943839"/>
              <a:ext cx="1200020" cy="4382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small</a:t>
              </a: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chemeClr val="bg1">
                      <a:lumMod val="85000"/>
                    </a:schemeClr>
                  </a:solidFill>
                </a:rPr>
                <a:t>null</a:t>
              </a:r>
            </a:p>
          </p:txBody>
        </p:sp>
        <p:cxnSp>
          <p:nvCxnSpPr>
            <p:cNvPr id="53" name="Straight Arrow Connector 52"/>
            <p:cNvCxnSpPr>
              <a:stCxn id="50" idx="2"/>
              <a:endCxn id="51" idx="0"/>
            </p:cNvCxnSpPr>
            <p:nvPr/>
          </p:nvCxnSpPr>
          <p:spPr>
            <a:xfrm flipH="1">
              <a:off x="6297573" y="1611942"/>
              <a:ext cx="711123" cy="33189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>
              <a:stCxn id="50" idx="2"/>
              <a:endCxn id="52" idx="0"/>
            </p:cNvCxnSpPr>
            <p:nvPr/>
          </p:nvCxnSpPr>
          <p:spPr>
            <a:xfrm>
              <a:off x="7008696" y="1611942"/>
              <a:ext cx="720647" cy="33189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>
              <a:endCxn id="50" idx="0"/>
            </p:cNvCxnSpPr>
            <p:nvPr/>
          </p:nvCxnSpPr>
          <p:spPr>
            <a:xfrm>
              <a:off x="7008696" y="897334"/>
              <a:ext cx="0" cy="27631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Rectangle 55"/>
            <p:cNvSpPr/>
            <p:nvPr/>
          </p:nvSpPr>
          <p:spPr>
            <a:xfrm>
              <a:off x="4276904" y="1943839"/>
              <a:ext cx="1200020" cy="438293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small</a:t>
              </a: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chemeClr val="bg1">
                      <a:lumMod val="85000"/>
                    </a:schemeClr>
                  </a:solidFill>
                </a:rPr>
                <a:t>1</a:t>
              </a:r>
            </a:p>
          </p:txBody>
        </p:sp>
      </p:grpSp>
      <p:grpSp>
        <p:nvGrpSpPr>
          <p:cNvPr id="57" name="Group 56"/>
          <p:cNvGrpSpPr>
            <a:grpSpLocks/>
          </p:cNvGrpSpPr>
          <p:nvPr/>
        </p:nvGrpSpPr>
        <p:grpSpPr bwMode="auto">
          <a:xfrm>
            <a:off x="1425228" y="4065214"/>
            <a:ext cx="4575742" cy="2266772"/>
            <a:chOff x="7868004" y="-21648"/>
            <a:chExt cx="4052449" cy="148479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8" name="Rectangle 57"/>
            <p:cNvSpPr/>
            <p:nvPr/>
          </p:nvSpPr>
          <p:spPr>
            <a:xfrm>
              <a:off x="9999786" y="254667"/>
              <a:ext cx="1200020" cy="4382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Immutable</a:t>
              </a: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9288663" y="1024857"/>
              <a:ext cx="1200020" cy="4382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something </a:t>
              </a:r>
              <a:r>
                <a:rPr lang="en-US" dirty="0">
                  <a:solidFill>
                    <a:schemeClr val="bg1">
                      <a:lumMod val="85000"/>
                    </a:schemeClr>
                  </a:solidFill>
                </a:rPr>
                <a:t>good</a:t>
              </a: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0720433" y="1024857"/>
              <a:ext cx="1200020" cy="4382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small</a:t>
              </a: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chemeClr val="bg1">
                      <a:lumMod val="85000"/>
                    </a:schemeClr>
                  </a:solidFill>
                </a:rPr>
                <a:t>null</a:t>
              </a:r>
            </a:p>
          </p:txBody>
        </p:sp>
        <p:cxnSp>
          <p:nvCxnSpPr>
            <p:cNvPr id="61" name="Straight Arrow Connector 60"/>
            <p:cNvCxnSpPr>
              <a:stCxn id="58" idx="2"/>
              <a:endCxn id="59" idx="0"/>
            </p:cNvCxnSpPr>
            <p:nvPr/>
          </p:nvCxnSpPr>
          <p:spPr>
            <a:xfrm flipH="1">
              <a:off x="9888673" y="692960"/>
              <a:ext cx="711123" cy="33189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>
              <a:stCxn id="58" idx="2"/>
              <a:endCxn id="60" idx="0"/>
            </p:cNvCxnSpPr>
            <p:nvPr/>
          </p:nvCxnSpPr>
          <p:spPr>
            <a:xfrm>
              <a:off x="10599796" y="692960"/>
              <a:ext cx="720647" cy="33189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>
              <a:endCxn id="58" idx="0"/>
            </p:cNvCxnSpPr>
            <p:nvPr/>
          </p:nvCxnSpPr>
          <p:spPr>
            <a:xfrm>
              <a:off x="10599796" y="-21648"/>
              <a:ext cx="0" cy="27631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Rectangle 63"/>
            <p:cNvSpPr/>
            <p:nvPr/>
          </p:nvSpPr>
          <p:spPr>
            <a:xfrm>
              <a:off x="8533095" y="254667"/>
              <a:ext cx="1200020" cy="438293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Immutable</a:t>
              </a: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7868004" y="1024857"/>
              <a:ext cx="1200020" cy="438293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small</a:t>
              </a: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chemeClr val="bg1">
                      <a:lumMod val="85000"/>
                    </a:schemeClr>
                  </a:solidFill>
                </a:rPr>
                <a:t>1</a:t>
              </a:r>
            </a:p>
          </p:txBody>
        </p:sp>
        <p:cxnSp>
          <p:nvCxnSpPr>
            <p:cNvPr id="66" name="Straight Arrow Connector 65"/>
            <p:cNvCxnSpPr>
              <a:stCxn id="64" idx="2"/>
              <a:endCxn id="59" idx="0"/>
            </p:cNvCxnSpPr>
            <p:nvPr/>
          </p:nvCxnSpPr>
          <p:spPr>
            <a:xfrm>
              <a:off x="9133105" y="692960"/>
              <a:ext cx="755568" cy="33189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>
              <a:stCxn id="64" idx="2"/>
              <a:endCxn id="65" idx="0"/>
            </p:cNvCxnSpPr>
            <p:nvPr/>
          </p:nvCxnSpPr>
          <p:spPr>
            <a:xfrm flipH="1">
              <a:off x="8468014" y="692960"/>
              <a:ext cx="665091" cy="33189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>
              <a:endCxn id="64" idx="0"/>
            </p:cNvCxnSpPr>
            <p:nvPr/>
          </p:nvCxnSpPr>
          <p:spPr>
            <a:xfrm>
              <a:off x="9133105" y="-21648"/>
              <a:ext cx="0" cy="27631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3" name="Right Arrow 72"/>
          <p:cNvSpPr/>
          <p:nvPr/>
        </p:nvSpPr>
        <p:spPr>
          <a:xfrm rot="2700000">
            <a:off x="10435849" y="3243515"/>
            <a:ext cx="721233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ight Arrow 73"/>
          <p:cNvSpPr/>
          <p:nvPr/>
        </p:nvSpPr>
        <p:spPr>
          <a:xfrm rot="8100000">
            <a:off x="9495381" y="3764782"/>
            <a:ext cx="721233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12870181" y="3021830"/>
            <a:ext cx="45719" cy="37519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Rectangle 75"/>
          <p:cNvSpPr/>
          <p:nvPr/>
        </p:nvSpPr>
        <p:spPr>
          <a:xfrm>
            <a:off x="6256421" y="974558"/>
            <a:ext cx="5935579" cy="5486400"/>
          </a:xfrm>
          <a:prstGeom prst="rect">
            <a:avLst/>
          </a:prstGeom>
          <a:solidFill>
            <a:schemeClr val="bg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4882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3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roup 68"/>
          <p:cNvGrpSpPr/>
          <p:nvPr/>
        </p:nvGrpSpPr>
        <p:grpSpPr>
          <a:xfrm>
            <a:off x="10894245" y="3681923"/>
            <a:ext cx="657224" cy="328612"/>
            <a:chOff x="4986338" y="2328863"/>
            <a:chExt cx="657224" cy="32861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0" name="Rectangle 69"/>
            <p:cNvSpPr/>
            <p:nvPr/>
          </p:nvSpPr>
          <p:spPr>
            <a:xfrm>
              <a:off x="4986338" y="2328863"/>
              <a:ext cx="328612" cy="328612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5314950" y="2328863"/>
              <a:ext cx="328612" cy="328612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72" name="Right Arrow 71"/>
          <p:cNvSpPr/>
          <p:nvPr/>
        </p:nvSpPr>
        <p:spPr>
          <a:xfrm rot="9043931">
            <a:off x="8755434" y="4318188"/>
            <a:ext cx="2457804" cy="227633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7" name="Title 7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8" name="Content Placeholder 7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A </a:t>
            </a:r>
            <a:r>
              <a:rPr lang="sv-SE" dirty="0" err="1" smtClean="0"/>
              <a:t>Linked</a:t>
            </a:r>
            <a:r>
              <a:rPr lang="sv-SE" dirty="0" smtClean="0"/>
              <a:t> Lists</a:t>
            </a:r>
          </a:p>
          <a:p>
            <a:r>
              <a:rPr lang="sv-SE" dirty="0"/>
              <a:t>i</a:t>
            </a:r>
            <a:r>
              <a:rPr lang="sv-SE" dirty="0" smtClean="0"/>
              <a:t>s </a:t>
            </a:r>
            <a:r>
              <a:rPr lang="sv-SE" dirty="0" err="1"/>
              <a:t>I</a:t>
            </a:r>
            <a:r>
              <a:rPr lang="sv-SE" dirty="0" err="1" smtClean="0"/>
              <a:t>mmutable</a:t>
            </a:r>
            <a:r>
              <a:rPr lang="sv-SE" dirty="0" smtClean="0"/>
              <a:t> </a:t>
            </a:r>
            <a:r>
              <a:rPr lang="sv-SE" dirty="0" err="1"/>
              <a:t>S</a:t>
            </a:r>
            <a:r>
              <a:rPr lang="sv-SE" dirty="0" err="1" smtClean="0"/>
              <a:t>tructure</a:t>
            </a:r>
            <a:endParaRPr lang="sv-SE" dirty="0" smtClean="0"/>
          </a:p>
          <a:p>
            <a:r>
              <a:rPr lang="sv-SE" dirty="0" smtClean="0"/>
              <a:t>Mutation is </a:t>
            </a:r>
            <a:r>
              <a:rPr lang="sv-SE" dirty="0" err="1" smtClean="0"/>
              <a:t>path</a:t>
            </a:r>
            <a:r>
              <a:rPr lang="sv-SE" dirty="0" smtClean="0"/>
              <a:t> </a:t>
            </a:r>
            <a:r>
              <a:rPr lang="sv-SE" dirty="0" err="1" smtClean="0"/>
              <a:t>copying</a:t>
            </a:r>
            <a:endParaRPr lang="en-GB" dirty="0"/>
          </a:p>
        </p:txBody>
      </p:sp>
      <p:sp>
        <p:nvSpPr>
          <p:cNvPr id="4" name="Oval 3"/>
          <p:cNvSpPr/>
          <p:nvPr/>
        </p:nvSpPr>
        <p:spPr>
          <a:xfrm>
            <a:off x="6533877" y="3273070"/>
            <a:ext cx="557213" cy="557213"/>
          </a:xfrm>
          <a:prstGeom prst="ellips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0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9197435" y="2114504"/>
            <a:ext cx="657224" cy="328612"/>
            <a:chOff x="4986338" y="2328863"/>
            <a:chExt cx="657224" cy="32861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" name="Rectangle 5"/>
            <p:cNvSpPr/>
            <p:nvPr/>
          </p:nvSpPr>
          <p:spPr>
            <a:xfrm>
              <a:off x="4986338" y="2328863"/>
              <a:ext cx="328612" cy="328612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314950" y="2328863"/>
              <a:ext cx="328612" cy="328612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8" name="Right Arrow 7"/>
          <p:cNvSpPr/>
          <p:nvPr/>
        </p:nvSpPr>
        <p:spPr>
          <a:xfrm rot="2700000">
            <a:off x="8757894" y="1668351"/>
            <a:ext cx="721233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 rot="9043931">
            <a:off x="7046629" y="2755127"/>
            <a:ext cx="2457804" cy="227633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0" name="Group 9"/>
          <p:cNvGrpSpPr/>
          <p:nvPr/>
        </p:nvGrpSpPr>
        <p:grpSpPr>
          <a:xfrm>
            <a:off x="10039819" y="2906647"/>
            <a:ext cx="657224" cy="328612"/>
            <a:chOff x="4986338" y="2328863"/>
            <a:chExt cx="657224" cy="32861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1" name="Rectangle 10"/>
            <p:cNvSpPr/>
            <p:nvPr/>
          </p:nvSpPr>
          <p:spPr>
            <a:xfrm>
              <a:off x="4986338" y="2328863"/>
              <a:ext cx="328612" cy="328612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314950" y="2328863"/>
              <a:ext cx="328612" cy="328612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13" name="Right Arrow 12"/>
          <p:cNvSpPr/>
          <p:nvPr/>
        </p:nvSpPr>
        <p:spPr>
          <a:xfrm rot="2700000">
            <a:off x="9600278" y="2460494"/>
            <a:ext cx="721233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7376261" y="4065213"/>
            <a:ext cx="557213" cy="557213"/>
          </a:xfrm>
          <a:prstGeom prst="ellips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1</a:t>
            </a:r>
            <a:endParaRPr lang="en-US" sz="2400" dirty="0"/>
          </a:p>
        </p:txBody>
      </p:sp>
      <p:grpSp>
        <p:nvGrpSpPr>
          <p:cNvPr id="15" name="Group 14"/>
          <p:cNvGrpSpPr/>
          <p:nvPr/>
        </p:nvGrpSpPr>
        <p:grpSpPr>
          <a:xfrm>
            <a:off x="9103715" y="4191896"/>
            <a:ext cx="657224" cy="328612"/>
            <a:chOff x="4986338" y="2328863"/>
            <a:chExt cx="657224" cy="32861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6" name="Rectangle 15"/>
            <p:cNvSpPr/>
            <p:nvPr/>
          </p:nvSpPr>
          <p:spPr>
            <a:xfrm>
              <a:off x="4986338" y="2328863"/>
              <a:ext cx="328612" cy="328612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314950" y="2328863"/>
              <a:ext cx="328612" cy="328612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18" name="Oval 17"/>
          <p:cNvSpPr/>
          <p:nvPr/>
        </p:nvSpPr>
        <p:spPr>
          <a:xfrm>
            <a:off x="8205317" y="4802829"/>
            <a:ext cx="557213" cy="557213"/>
          </a:xfrm>
          <a:prstGeom prst="ellips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</a:t>
            </a:r>
          </a:p>
        </p:txBody>
      </p:sp>
      <p:sp>
        <p:nvSpPr>
          <p:cNvPr id="19" name="Right Arrow 18"/>
          <p:cNvSpPr/>
          <p:nvPr/>
        </p:nvSpPr>
        <p:spPr>
          <a:xfrm rot="8100000">
            <a:off x="8619005" y="4501647"/>
            <a:ext cx="721233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0" name="Right Arrow 19"/>
          <p:cNvSpPr/>
          <p:nvPr/>
        </p:nvSpPr>
        <p:spPr>
          <a:xfrm rot="2700000">
            <a:off x="9486047" y="4501648"/>
            <a:ext cx="721233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21" name="Group 20"/>
          <p:cNvGrpSpPr/>
          <p:nvPr/>
        </p:nvGrpSpPr>
        <p:grpSpPr>
          <a:xfrm>
            <a:off x="9932771" y="4929512"/>
            <a:ext cx="657224" cy="328612"/>
            <a:chOff x="4986338" y="2328863"/>
            <a:chExt cx="657224" cy="32861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2" name="Rectangle 21"/>
            <p:cNvSpPr/>
            <p:nvPr/>
          </p:nvSpPr>
          <p:spPr>
            <a:xfrm>
              <a:off x="4986338" y="2328863"/>
              <a:ext cx="328612" cy="328612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314950" y="2328863"/>
              <a:ext cx="328612" cy="328612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Oval 23"/>
          <p:cNvSpPr/>
          <p:nvPr/>
        </p:nvSpPr>
        <p:spPr>
          <a:xfrm>
            <a:off x="9034373" y="5540445"/>
            <a:ext cx="557213" cy="557213"/>
          </a:xfrm>
          <a:prstGeom prst="ellips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3</a:t>
            </a:r>
          </a:p>
        </p:txBody>
      </p:sp>
      <p:sp>
        <p:nvSpPr>
          <p:cNvPr id="25" name="Right Arrow 24"/>
          <p:cNvSpPr/>
          <p:nvPr/>
        </p:nvSpPr>
        <p:spPr>
          <a:xfrm rot="8100000">
            <a:off x="9448061" y="5239263"/>
            <a:ext cx="721233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26" name="Group 25"/>
          <p:cNvGrpSpPr/>
          <p:nvPr/>
        </p:nvGrpSpPr>
        <p:grpSpPr>
          <a:xfrm>
            <a:off x="7432275" y="2662137"/>
            <a:ext cx="657224" cy="328612"/>
            <a:chOff x="4986338" y="2328863"/>
            <a:chExt cx="657224" cy="32861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7" name="Rectangle 26"/>
            <p:cNvSpPr/>
            <p:nvPr/>
          </p:nvSpPr>
          <p:spPr>
            <a:xfrm>
              <a:off x="4986338" y="2328863"/>
              <a:ext cx="328612" cy="328612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5314950" y="2328863"/>
              <a:ext cx="328612" cy="328612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29" name="Right Arrow 28"/>
          <p:cNvSpPr/>
          <p:nvPr/>
        </p:nvSpPr>
        <p:spPr>
          <a:xfrm rot="2700000">
            <a:off x="6992734" y="2215984"/>
            <a:ext cx="721233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ight Arrow 29"/>
          <p:cNvSpPr/>
          <p:nvPr/>
        </p:nvSpPr>
        <p:spPr>
          <a:xfrm rot="8100000">
            <a:off x="6947565" y="2971888"/>
            <a:ext cx="721233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1" name="Right Arrow 30"/>
          <p:cNvSpPr/>
          <p:nvPr/>
        </p:nvSpPr>
        <p:spPr>
          <a:xfrm rot="2700000">
            <a:off x="7835118" y="3008127"/>
            <a:ext cx="721233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ight Arrow 31"/>
          <p:cNvSpPr/>
          <p:nvPr/>
        </p:nvSpPr>
        <p:spPr>
          <a:xfrm rot="9043931">
            <a:off x="7900069" y="3537447"/>
            <a:ext cx="2457804" cy="227633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34" name="Group 33"/>
          <p:cNvGrpSpPr/>
          <p:nvPr/>
        </p:nvGrpSpPr>
        <p:grpSpPr>
          <a:xfrm>
            <a:off x="8274659" y="3454280"/>
            <a:ext cx="657224" cy="328612"/>
            <a:chOff x="4986338" y="2328863"/>
            <a:chExt cx="657224" cy="32861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5" name="Rectangle 34"/>
            <p:cNvSpPr/>
            <p:nvPr/>
          </p:nvSpPr>
          <p:spPr>
            <a:xfrm>
              <a:off x="4986338" y="2328863"/>
              <a:ext cx="328612" cy="328612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5314950" y="2328863"/>
              <a:ext cx="328612" cy="328612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37" name="Right Arrow 36"/>
          <p:cNvSpPr/>
          <p:nvPr/>
        </p:nvSpPr>
        <p:spPr>
          <a:xfrm rot="8100000">
            <a:off x="7789949" y="3764031"/>
            <a:ext cx="721233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8" name="Right Arrow 37"/>
          <p:cNvSpPr/>
          <p:nvPr/>
        </p:nvSpPr>
        <p:spPr>
          <a:xfrm rot="2700000">
            <a:off x="8656991" y="3764032"/>
            <a:ext cx="721233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42" name="Group 41"/>
          <p:cNvGrpSpPr>
            <a:grpSpLocks/>
          </p:cNvGrpSpPr>
          <p:nvPr/>
        </p:nvGrpSpPr>
        <p:grpSpPr bwMode="auto">
          <a:xfrm>
            <a:off x="3029337" y="4065214"/>
            <a:ext cx="2971633" cy="2266772"/>
            <a:chOff x="2452126" y="4924425"/>
            <a:chExt cx="2632361" cy="148479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3" name="Rectangle 42"/>
            <p:cNvSpPr/>
            <p:nvPr/>
          </p:nvSpPr>
          <p:spPr>
            <a:xfrm>
              <a:off x="3164990" y="5200740"/>
              <a:ext cx="1198693" cy="4382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Immutable</a:t>
              </a: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2452126" y="5970930"/>
              <a:ext cx="1200280" cy="4382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something </a:t>
              </a:r>
              <a:r>
                <a:rPr lang="en-US" dirty="0">
                  <a:solidFill>
                    <a:schemeClr val="bg1">
                      <a:lumMod val="85000"/>
                    </a:schemeClr>
                  </a:solidFill>
                </a:rPr>
                <a:t>good</a:t>
              </a: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3884207" y="5970930"/>
              <a:ext cx="1200280" cy="4382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small</a:t>
              </a: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chemeClr val="bg1">
                      <a:lumMod val="85000"/>
                    </a:schemeClr>
                  </a:solidFill>
                </a:rPr>
                <a:t>null</a:t>
              </a:r>
            </a:p>
          </p:txBody>
        </p:sp>
        <p:cxnSp>
          <p:nvCxnSpPr>
            <p:cNvPr id="46" name="Straight Arrow Connector 45"/>
            <p:cNvCxnSpPr>
              <a:stCxn id="43" idx="2"/>
              <a:endCxn id="44" idx="0"/>
            </p:cNvCxnSpPr>
            <p:nvPr/>
          </p:nvCxnSpPr>
          <p:spPr>
            <a:xfrm flipH="1">
              <a:off x="3052266" y="5639033"/>
              <a:ext cx="711277" cy="33189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stCxn id="43" idx="2"/>
              <a:endCxn id="45" idx="0"/>
            </p:cNvCxnSpPr>
            <p:nvPr/>
          </p:nvCxnSpPr>
          <p:spPr>
            <a:xfrm>
              <a:off x="3763543" y="5639033"/>
              <a:ext cx="720803" cy="33189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endCxn id="43" idx="0"/>
            </p:cNvCxnSpPr>
            <p:nvPr/>
          </p:nvCxnSpPr>
          <p:spPr>
            <a:xfrm>
              <a:off x="3763543" y="4924425"/>
              <a:ext cx="0" cy="27631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>
            <a:grpSpLocks/>
          </p:cNvGrpSpPr>
          <p:nvPr/>
        </p:nvGrpSpPr>
        <p:grpSpPr bwMode="auto">
          <a:xfrm>
            <a:off x="1425228" y="4065214"/>
            <a:ext cx="4575742" cy="2266772"/>
            <a:chOff x="4276904" y="897334"/>
            <a:chExt cx="4052449" cy="148479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0" name="Rectangle 49"/>
            <p:cNvSpPr/>
            <p:nvPr/>
          </p:nvSpPr>
          <p:spPr>
            <a:xfrm>
              <a:off x="6408686" y="1173649"/>
              <a:ext cx="1200020" cy="4382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Immutable</a:t>
              </a: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5697563" y="1943839"/>
              <a:ext cx="1200020" cy="4382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something </a:t>
              </a:r>
              <a:r>
                <a:rPr lang="en-US" dirty="0">
                  <a:solidFill>
                    <a:schemeClr val="bg1">
                      <a:lumMod val="85000"/>
                    </a:schemeClr>
                  </a:solidFill>
                </a:rPr>
                <a:t>good</a:t>
              </a: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7129333" y="1943839"/>
              <a:ext cx="1200020" cy="4382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small</a:t>
              </a: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chemeClr val="bg1">
                      <a:lumMod val="85000"/>
                    </a:schemeClr>
                  </a:solidFill>
                </a:rPr>
                <a:t>null</a:t>
              </a:r>
            </a:p>
          </p:txBody>
        </p:sp>
        <p:cxnSp>
          <p:nvCxnSpPr>
            <p:cNvPr id="53" name="Straight Arrow Connector 52"/>
            <p:cNvCxnSpPr>
              <a:stCxn id="50" idx="2"/>
              <a:endCxn id="51" idx="0"/>
            </p:cNvCxnSpPr>
            <p:nvPr/>
          </p:nvCxnSpPr>
          <p:spPr>
            <a:xfrm flipH="1">
              <a:off x="6297573" y="1611942"/>
              <a:ext cx="711123" cy="33189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>
              <a:stCxn id="50" idx="2"/>
              <a:endCxn id="52" idx="0"/>
            </p:cNvCxnSpPr>
            <p:nvPr/>
          </p:nvCxnSpPr>
          <p:spPr>
            <a:xfrm>
              <a:off x="7008696" y="1611942"/>
              <a:ext cx="720647" cy="33189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>
              <a:endCxn id="50" idx="0"/>
            </p:cNvCxnSpPr>
            <p:nvPr/>
          </p:nvCxnSpPr>
          <p:spPr>
            <a:xfrm>
              <a:off x="7008696" y="897334"/>
              <a:ext cx="0" cy="27631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Rectangle 55"/>
            <p:cNvSpPr/>
            <p:nvPr/>
          </p:nvSpPr>
          <p:spPr>
            <a:xfrm>
              <a:off x="4276904" y="1943839"/>
              <a:ext cx="1200020" cy="438293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small</a:t>
              </a: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chemeClr val="bg1">
                      <a:lumMod val="85000"/>
                    </a:schemeClr>
                  </a:solidFill>
                </a:rPr>
                <a:t>1</a:t>
              </a:r>
            </a:p>
          </p:txBody>
        </p:sp>
      </p:grpSp>
      <p:grpSp>
        <p:nvGrpSpPr>
          <p:cNvPr id="57" name="Group 56"/>
          <p:cNvGrpSpPr>
            <a:grpSpLocks/>
          </p:cNvGrpSpPr>
          <p:nvPr/>
        </p:nvGrpSpPr>
        <p:grpSpPr bwMode="auto">
          <a:xfrm>
            <a:off x="1425228" y="4065214"/>
            <a:ext cx="4575742" cy="2266772"/>
            <a:chOff x="7868004" y="-21648"/>
            <a:chExt cx="4052449" cy="148479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8" name="Rectangle 57"/>
            <p:cNvSpPr/>
            <p:nvPr/>
          </p:nvSpPr>
          <p:spPr>
            <a:xfrm>
              <a:off x="9999786" y="254667"/>
              <a:ext cx="1200020" cy="4382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Immutable</a:t>
              </a: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9288663" y="1024857"/>
              <a:ext cx="1200020" cy="4382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something </a:t>
              </a:r>
              <a:r>
                <a:rPr lang="en-US" dirty="0">
                  <a:solidFill>
                    <a:schemeClr val="bg1">
                      <a:lumMod val="85000"/>
                    </a:schemeClr>
                  </a:solidFill>
                </a:rPr>
                <a:t>good</a:t>
              </a: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0720433" y="1024857"/>
              <a:ext cx="1200020" cy="4382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small</a:t>
              </a: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chemeClr val="bg1">
                      <a:lumMod val="85000"/>
                    </a:schemeClr>
                  </a:solidFill>
                </a:rPr>
                <a:t>null</a:t>
              </a:r>
            </a:p>
          </p:txBody>
        </p:sp>
        <p:cxnSp>
          <p:nvCxnSpPr>
            <p:cNvPr id="61" name="Straight Arrow Connector 60"/>
            <p:cNvCxnSpPr>
              <a:stCxn id="58" idx="2"/>
              <a:endCxn id="59" idx="0"/>
            </p:cNvCxnSpPr>
            <p:nvPr/>
          </p:nvCxnSpPr>
          <p:spPr>
            <a:xfrm flipH="1">
              <a:off x="9888673" y="692960"/>
              <a:ext cx="711123" cy="33189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>
              <a:stCxn id="58" idx="2"/>
              <a:endCxn id="60" idx="0"/>
            </p:cNvCxnSpPr>
            <p:nvPr/>
          </p:nvCxnSpPr>
          <p:spPr>
            <a:xfrm>
              <a:off x="10599796" y="692960"/>
              <a:ext cx="720647" cy="33189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>
              <a:endCxn id="58" idx="0"/>
            </p:cNvCxnSpPr>
            <p:nvPr/>
          </p:nvCxnSpPr>
          <p:spPr>
            <a:xfrm>
              <a:off x="10599796" y="-21648"/>
              <a:ext cx="0" cy="27631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Rectangle 63"/>
            <p:cNvSpPr/>
            <p:nvPr/>
          </p:nvSpPr>
          <p:spPr>
            <a:xfrm>
              <a:off x="8533095" y="254667"/>
              <a:ext cx="1200020" cy="438293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Immutable</a:t>
              </a: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7868004" y="1024857"/>
              <a:ext cx="1200020" cy="438293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small</a:t>
              </a: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chemeClr val="bg1">
                      <a:lumMod val="85000"/>
                    </a:schemeClr>
                  </a:solidFill>
                </a:rPr>
                <a:t>1</a:t>
              </a:r>
            </a:p>
          </p:txBody>
        </p:sp>
        <p:cxnSp>
          <p:nvCxnSpPr>
            <p:cNvPr id="66" name="Straight Arrow Connector 65"/>
            <p:cNvCxnSpPr>
              <a:stCxn id="64" idx="2"/>
              <a:endCxn id="59" idx="0"/>
            </p:cNvCxnSpPr>
            <p:nvPr/>
          </p:nvCxnSpPr>
          <p:spPr>
            <a:xfrm>
              <a:off x="9133105" y="692960"/>
              <a:ext cx="755568" cy="33189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>
              <a:stCxn id="64" idx="2"/>
              <a:endCxn id="65" idx="0"/>
            </p:cNvCxnSpPr>
            <p:nvPr/>
          </p:nvCxnSpPr>
          <p:spPr>
            <a:xfrm flipH="1">
              <a:off x="8468014" y="692960"/>
              <a:ext cx="665091" cy="33189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>
              <a:endCxn id="64" idx="0"/>
            </p:cNvCxnSpPr>
            <p:nvPr/>
          </p:nvCxnSpPr>
          <p:spPr>
            <a:xfrm>
              <a:off x="9133105" y="-21648"/>
              <a:ext cx="0" cy="27631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3" name="Right Arrow 72"/>
          <p:cNvSpPr/>
          <p:nvPr/>
        </p:nvSpPr>
        <p:spPr>
          <a:xfrm rot="2700000">
            <a:off x="10435849" y="3243515"/>
            <a:ext cx="721233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ight Arrow 73"/>
          <p:cNvSpPr/>
          <p:nvPr/>
        </p:nvSpPr>
        <p:spPr>
          <a:xfrm rot="8100000">
            <a:off x="9495381" y="3764782"/>
            <a:ext cx="721233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12870181" y="3021830"/>
            <a:ext cx="45719" cy="37519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Rectangle 75"/>
          <p:cNvSpPr/>
          <p:nvPr/>
        </p:nvSpPr>
        <p:spPr>
          <a:xfrm>
            <a:off x="6256421" y="974558"/>
            <a:ext cx="5935579" cy="5486400"/>
          </a:xfrm>
          <a:prstGeom prst="rect">
            <a:avLst/>
          </a:prstGeom>
          <a:solidFill>
            <a:schemeClr val="bg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9" name="Rectangle 78"/>
          <p:cNvSpPr/>
          <p:nvPr/>
        </p:nvSpPr>
        <p:spPr>
          <a:xfrm>
            <a:off x="210275" y="4030579"/>
            <a:ext cx="5935579" cy="5486400"/>
          </a:xfrm>
          <a:prstGeom prst="rect">
            <a:avLst/>
          </a:prstGeom>
          <a:solidFill>
            <a:schemeClr val="bg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" name="Cloud 2"/>
          <p:cNvSpPr/>
          <p:nvPr/>
        </p:nvSpPr>
        <p:spPr>
          <a:xfrm>
            <a:off x="2853692" y="2443116"/>
            <a:ext cx="5613406" cy="2390103"/>
          </a:xfrm>
          <a:prstGeom prst="cloud">
            <a:avLst/>
          </a:prstGeom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800" dirty="0">
                <a:solidFill>
                  <a:schemeClr val="tx1"/>
                </a:solidFill>
                <a:latin typeface="Maiandra GD" panose="020E0502030308020204" pitchFamily="34" charset="0"/>
              </a:rPr>
              <a:t>Not </a:t>
            </a:r>
            <a:r>
              <a:rPr lang="sv-SE" sz="2800" dirty="0" err="1">
                <a:solidFill>
                  <a:schemeClr val="tx1"/>
                </a:solidFill>
                <a:latin typeface="Maiandra GD" panose="020E0502030308020204" pitchFamily="34" charset="0"/>
              </a:rPr>
              <a:t>random</a:t>
            </a:r>
            <a:r>
              <a:rPr lang="sv-SE" sz="2800" dirty="0">
                <a:solidFill>
                  <a:schemeClr val="tx1"/>
                </a:solidFill>
                <a:latin typeface="Maiandra GD" panose="020E0502030308020204" pitchFamily="34" charset="0"/>
              </a:rPr>
              <a:t> access</a:t>
            </a:r>
          </a:p>
          <a:p>
            <a:pPr algn="ctr"/>
            <a:r>
              <a:rPr lang="sv-SE" sz="2800" dirty="0">
                <a:solidFill>
                  <a:schemeClr val="tx1"/>
                </a:solidFill>
                <a:latin typeface="Maiandra GD" panose="020E0502030308020204" pitchFamily="34" charset="0"/>
              </a:rPr>
              <a:t>Not </a:t>
            </a:r>
            <a:r>
              <a:rPr lang="sv-SE" sz="2800" dirty="0" err="1">
                <a:solidFill>
                  <a:schemeClr val="tx1"/>
                </a:solidFill>
                <a:latin typeface="Maiandra GD" panose="020E0502030308020204" pitchFamily="34" charset="0"/>
              </a:rPr>
              <a:t>growing</a:t>
            </a:r>
            <a:r>
              <a:rPr lang="sv-SE" sz="2800" dirty="0">
                <a:solidFill>
                  <a:schemeClr val="tx1"/>
                </a:solidFill>
                <a:latin typeface="Maiandra GD" panose="020E0502030308020204" pitchFamily="34" charset="0"/>
              </a:rPr>
              <a:t> in </a:t>
            </a:r>
            <a:r>
              <a:rPr lang="sv-SE" sz="2800" dirty="0" err="1">
                <a:solidFill>
                  <a:schemeClr val="tx1"/>
                </a:solidFill>
                <a:latin typeface="Maiandra GD" panose="020E0502030308020204" pitchFamily="34" charset="0"/>
              </a:rPr>
              <a:t>tail</a:t>
            </a:r>
            <a:r>
              <a:rPr lang="sv-SE" sz="2800" dirty="0">
                <a:solidFill>
                  <a:schemeClr val="tx1"/>
                </a:solidFill>
                <a:latin typeface="Maiandra GD" panose="020E0502030308020204" pitchFamily="34" charset="0"/>
              </a:rPr>
              <a:t> </a:t>
            </a:r>
            <a:endParaRPr lang="en-GB" sz="2800" dirty="0">
              <a:solidFill>
                <a:schemeClr val="tx1"/>
              </a:solidFill>
              <a:latin typeface="Maiandra GD" panose="020E0502030308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0457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3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nimBg="1"/>
      <p:bldP spid="79" grpId="0" animBg="1"/>
      <p:bldP spid="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itle 7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8" name="Content Placeholder 7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A </a:t>
            </a:r>
            <a:r>
              <a:rPr lang="sv-SE" dirty="0" err="1" smtClean="0"/>
              <a:t>Sorted</a:t>
            </a:r>
            <a:r>
              <a:rPr lang="sv-SE" dirty="0" smtClean="0"/>
              <a:t> Set</a:t>
            </a:r>
          </a:p>
          <a:p>
            <a:r>
              <a:rPr lang="sv-SE" dirty="0"/>
              <a:t>i</a:t>
            </a:r>
            <a:r>
              <a:rPr lang="sv-SE" dirty="0" smtClean="0"/>
              <a:t>s </a:t>
            </a:r>
            <a:r>
              <a:rPr lang="sv-SE" dirty="0" err="1"/>
              <a:t>I</a:t>
            </a:r>
            <a:r>
              <a:rPr lang="sv-SE" dirty="0" err="1" smtClean="0"/>
              <a:t>mmutable</a:t>
            </a:r>
            <a:r>
              <a:rPr lang="sv-SE" dirty="0" smtClean="0"/>
              <a:t> </a:t>
            </a:r>
            <a:r>
              <a:rPr lang="sv-SE" dirty="0" err="1"/>
              <a:t>S</a:t>
            </a:r>
            <a:r>
              <a:rPr lang="sv-SE" dirty="0" err="1" smtClean="0"/>
              <a:t>tructure</a:t>
            </a:r>
            <a:endParaRPr lang="sv-SE" dirty="0" smtClean="0"/>
          </a:p>
          <a:p>
            <a:r>
              <a:rPr lang="sv-SE" dirty="0" smtClean="0"/>
              <a:t>Mutation is </a:t>
            </a:r>
            <a:r>
              <a:rPr lang="sv-SE" dirty="0" err="1" smtClean="0"/>
              <a:t>path</a:t>
            </a:r>
            <a:r>
              <a:rPr lang="sv-SE" dirty="0" smtClean="0"/>
              <a:t> </a:t>
            </a:r>
            <a:r>
              <a:rPr lang="sv-SE" dirty="0" err="1" smtClean="0"/>
              <a:t>copying</a:t>
            </a:r>
            <a:endParaRPr lang="en-GB" dirty="0"/>
          </a:p>
        </p:txBody>
      </p:sp>
      <p:sp>
        <p:nvSpPr>
          <p:cNvPr id="4" name="Oval 3"/>
          <p:cNvSpPr/>
          <p:nvPr/>
        </p:nvSpPr>
        <p:spPr>
          <a:xfrm>
            <a:off x="8740061" y="4211895"/>
            <a:ext cx="557213" cy="557213"/>
          </a:xfrm>
          <a:prstGeom prst="ellips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7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8282769" y="1869465"/>
            <a:ext cx="657224" cy="328612"/>
            <a:chOff x="4986338" y="2328863"/>
            <a:chExt cx="657224" cy="32861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" name="Rectangle 5"/>
            <p:cNvSpPr/>
            <p:nvPr/>
          </p:nvSpPr>
          <p:spPr>
            <a:xfrm>
              <a:off x="4986338" y="2328863"/>
              <a:ext cx="328612" cy="328612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314950" y="2328863"/>
              <a:ext cx="328612" cy="328612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8" name="Right Arrow 7"/>
          <p:cNvSpPr/>
          <p:nvPr/>
        </p:nvSpPr>
        <p:spPr>
          <a:xfrm rot="5400000">
            <a:off x="8265198" y="1400615"/>
            <a:ext cx="721233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8760186" y="2612513"/>
            <a:ext cx="657224" cy="328612"/>
            <a:chOff x="4986338" y="2328863"/>
            <a:chExt cx="657224" cy="32861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1" name="Rectangle 10"/>
            <p:cNvSpPr/>
            <p:nvPr/>
          </p:nvSpPr>
          <p:spPr>
            <a:xfrm>
              <a:off x="4986338" y="2328863"/>
              <a:ext cx="328612" cy="328612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314950" y="2328863"/>
              <a:ext cx="328612" cy="328612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13" name="Right Arrow 12"/>
          <p:cNvSpPr/>
          <p:nvPr/>
        </p:nvSpPr>
        <p:spPr>
          <a:xfrm rot="3924814">
            <a:off x="8567490" y="2231354"/>
            <a:ext cx="721233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940097" y="4208443"/>
            <a:ext cx="557213" cy="557213"/>
          </a:xfrm>
          <a:prstGeom prst="ellips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1</a:t>
            </a:r>
            <a:endParaRPr lang="en-US" sz="2400" dirty="0"/>
          </a:p>
        </p:txBody>
      </p:sp>
      <p:grpSp>
        <p:nvGrpSpPr>
          <p:cNvPr id="15" name="Group 14"/>
          <p:cNvGrpSpPr/>
          <p:nvPr/>
        </p:nvGrpSpPr>
        <p:grpSpPr>
          <a:xfrm>
            <a:off x="7333004" y="3421896"/>
            <a:ext cx="657224" cy="328612"/>
            <a:chOff x="4986338" y="2328863"/>
            <a:chExt cx="657224" cy="32861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6" name="Rectangle 15"/>
            <p:cNvSpPr/>
            <p:nvPr/>
          </p:nvSpPr>
          <p:spPr>
            <a:xfrm>
              <a:off x="4986338" y="2328863"/>
              <a:ext cx="328612" cy="328612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314950" y="2328863"/>
              <a:ext cx="328612" cy="328612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18" name="Oval 17"/>
          <p:cNvSpPr/>
          <p:nvPr/>
        </p:nvSpPr>
        <p:spPr>
          <a:xfrm>
            <a:off x="7537597" y="4208444"/>
            <a:ext cx="557213" cy="557213"/>
          </a:xfrm>
          <a:prstGeom prst="ellips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3</a:t>
            </a:r>
          </a:p>
        </p:txBody>
      </p:sp>
      <p:sp>
        <p:nvSpPr>
          <p:cNvPr id="20" name="Right Arrow 19"/>
          <p:cNvSpPr/>
          <p:nvPr/>
        </p:nvSpPr>
        <p:spPr>
          <a:xfrm rot="5400000">
            <a:off x="7475991" y="3874530"/>
            <a:ext cx="721233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Oval 23"/>
          <p:cNvSpPr/>
          <p:nvPr/>
        </p:nvSpPr>
        <p:spPr>
          <a:xfrm>
            <a:off x="8132904" y="4208443"/>
            <a:ext cx="557213" cy="557213"/>
          </a:xfrm>
          <a:prstGeom prst="ellips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4</a:t>
            </a:r>
          </a:p>
        </p:txBody>
      </p:sp>
      <p:sp>
        <p:nvSpPr>
          <p:cNvPr id="25" name="Right Arrow 24"/>
          <p:cNvSpPr/>
          <p:nvPr/>
        </p:nvSpPr>
        <p:spPr>
          <a:xfrm rot="6600000">
            <a:off x="7003298" y="3835377"/>
            <a:ext cx="721233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26" name="Group 25"/>
          <p:cNvGrpSpPr/>
          <p:nvPr/>
        </p:nvGrpSpPr>
        <p:grpSpPr>
          <a:xfrm>
            <a:off x="7762593" y="2602105"/>
            <a:ext cx="657224" cy="328612"/>
            <a:chOff x="4986338" y="2328863"/>
            <a:chExt cx="657224" cy="32861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7" name="Rectangle 26"/>
            <p:cNvSpPr/>
            <p:nvPr/>
          </p:nvSpPr>
          <p:spPr>
            <a:xfrm>
              <a:off x="4986338" y="2328863"/>
              <a:ext cx="328612" cy="328612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5314950" y="2328863"/>
              <a:ext cx="328612" cy="328612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8184552" y="3424455"/>
            <a:ext cx="657224" cy="328612"/>
            <a:chOff x="4986338" y="2328863"/>
            <a:chExt cx="657224" cy="32861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5" name="Rectangle 34"/>
            <p:cNvSpPr/>
            <p:nvPr/>
          </p:nvSpPr>
          <p:spPr>
            <a:xfrm>
              <a:off x="4986338" y="2328863"/>
              <a:ext cx="328612" cy="328612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5314950" y="2328863"/>
              <a:ext cx="328612" cy="328612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37" name="Right Arrow 36"/>
          <p:cNvSpPr/>
          <p:nvPr/>
        </p:nvSpPr>
        <p:spPr>
          <a:xfrm rot="6600000">
            <a:off x="7462593" y="3001210"/>
            <a:ext cx="721233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8" name="Right Arrow 37"/>
          <p:cNvSpPr/>
          <p:nvPr/>
        </p:nvSpPr>
        <p:spPr>
          <a:xfrm rot="4200000">
            <a:off x="8456946" y="3850239"/>
            <a:ext cx="721233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42" name="Group 41"/>
          <p:cNvGrpSpPr>
            <a:grpSpLocks/>
          </p:cNvGrpSpPr>
          <p:nvPr/>
        </p:nvGrpSpPr>
        <p:grpSpPr bwMode="auto">
          <a:xfrm>
            <a:off x="3029337" y="4065214"/>
            <a:ext cx="2971633" cy="2266772"/>
            <a:chOff x="2452126" y="4924425"/>
            <a:chExt cx="2632361" cy="148479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3" name="Rectangle 42"/>
            <p:cNvSpPr/>
            <p:nvPr/>
          </p:nvSpPr>
          <p:spPr>
            <a:xfrm>
              <a:off x="3164990" y="5200740"/>
              <a:ext cx="1198693" cy="4382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Immutable</a:t>
              </a: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2452126" y="5970930"/>
              <a:ext cx="1200280" cy="4382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something </a:t>
              </a:r>
              <a:r>
                <a:rPr lang="en-US" dirty="0">
                  <a:solidFill>
                    <a:schemeClr val="bg1">
                      <a:lumMod val="85000"/>
                    </a:schemeClr>
                  </a:solidFill>
                </a:rPr>
                <a:t>good</a:t>
              </a: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3884207" y="5970930"/>
              <a:ext cx="1200280" cy="4382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small</a:t>
              </a: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chemeClr val="bg1">
                      <a:lumMod val="85000"/>
                    </a:schemeClr>
                  </a:solidFill>
                </a:rPr>
                <a:t>null</a:t>
              </a:r>
            </a:p>
          </p:txBody>
        </p:sp>
        <p:cxnSp>
          <p:nvCxnSpPr>
            <p:cNvPr id="46" name="Straight Arrow Connector 45"/>
            <p:cNvCxnSpPr>
              <a:stCxn id="43" idx="2"/>
              <a:endCxn id="44" idx="0"/>
            </p:cNvCxnSpPr>
            <p:nvPr/>
          </p:nvCxnSpPr>
          <p:spPr>
            <a:xfrm flipH="1">
              <a:off x="3052266" y="5639033"/>
              <a:ext cx="711277" cy="33189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stCxn id="43" idx="2"/>
              <a:endCxn id="45" idx="0"/>
            </p:cNvCxnSpPr>
            <p:nvPr/>
          </p:nvCxnSpPr>
          <p:spPr>
            <a:xfrm>
              <a:off x="3763543" y="5639033"/>
              <a:ext cx="720803" cy="33189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endCxn id="43" idx="0"/>
            </p:cNvCxnSpPr>
            <p:nvPr/>
          </p:nvCxnSpPr>
          <p:spPr>
            <a:xfrm>
              <a:off x="3763543" y="4924425"/>
              <a:ext cx="0" cy="27631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>
            <a:grpSpLocks/>
          </p:cNvGrpSpPr>
          <p:nvPr/>
        </p:nvGrpSpPr>
        <p:grpSpPr bwMode="auto">
          <a:xfrm>
            <a:off x="1425228" y="4065214"/>
            <a:ext cx="4575742" cy="2266772"/>
            <a:chOff x="4276904" y="897334"/>
            <a:chExt cx="4052449" cy="148479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0" name="Rectangle 49"/>
            <p:cNvSpPr/>
            <p:nvPr/>
          </p:nvSpPr>
          <p:spPr>
            <a:xfrm>
              <a:off x="6408686" y="1173649"/>
              <a:ext cx="1200020" cy="4382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Immutable</a:t>
              </a: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5697563" y="1943839"/>
              <a:ext cx="1200020" cy="4382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something </a:t>
              </a:r>
              <a:r>
                <a:rPr lang="en-US" dirty="0">
                  <a:solidFill>
                    <a:schemeClr val="bg1">
                      <a:lumMod val="85000"/>
                    </a:schemeClr>
                  </a:solidFill>
                </a:rPr>
                <a:t>good</a:t>
              </a: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7129333" y="1943839"/>
              <a:ext cx="1200020" cy="4382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small</a:t>
              </a: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chemeClr val="bg1">
                      <a:lumMod val="85000"/>
                    </a:schemeClr>
                  </a:solidFill>
                </a:rPr>
                <a:t>null</a:t>
              </a:r>
            </a:p>
          </p:txBody>
        </p:sp>
        <p:cxnSp>
          <p:nvCxnSpPr>
            <p:cNvPr id="53" name="Straight Arrow Connector 52"/>
            <p:cNvCxnSpPr>
              <a:stCxn id="50" idx="2"/>
              <a:endCxn id="51" idx="0"/>
            </p:cNvCxnSpPr>
            <p:nvPr/>
          </p:nvCxnSpPr>
          <p:spPr>
            <a:xfrm flipH="1">
              <a:off x="6297573" y="1611942"/>
              <a:ext cx="711123" cy="33189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>
              <a:stCxn id="50" idx="2"/>
              <a:endCxn id="52" idx="0"/>
            </p:cNvCxnSpPr>
            <p:nvPr/>
          </p:nvCxnSpPr>
          <p:spPr>
            <a:xfrm>
              <a:off x="7008696" y="1611942"/>
              <a:ext cx="720647" cy="33189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>
              <a:endCxn id="50" idx="0"/>
            </p:cNvCxnSpPr>
            <p:nvPr/>
          </p:nvCxnSpPr>
          <p:spPr>
            <a:xfrm>
              <a:off x="7008696" y="897334"/>
              <a:ext cx="0" cy="27631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Rectangle 55"/>
            <p:cNvSpPr/>
            <p:nvPr/>
          </p:nvSpPr>
          <p:spPr>
            <a:xfrm>
              <a:off x="4276904" y="1943839"/>
              <a:ext cx="1200020" cy="438293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small</a:t>
              </a: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chemeClr val="bg1">
                      <a:lumMod val="85000"/>
                    </a:schemeClr>
                  </a:solidFill>
                </a:rPr>
                <a:t>1</a:t>
              </a:r>
            </a:p>
          </p:txBody>
        </p:sp>
      </p:grpSp>
      <p:grpSp>
        <p:nvGrpSpPr>
          <p:cNvPr id="57" name="Group 56"/>
          <p:cNvGrpSpPr>
            <a:grpSpLocks/>
          </p:cNvGrpSpPr>
          <p:nvPr/>
        </p:nvGrpSpPr>
        <p:grpSpPr bwMode="auto">
          <a:xfrm>
            <a:off x="1425228" y="4065214"/>
            <a:ext cx="4575742" cy="2266772"/>
            <a:chOff x="7868004" y="-21648"/>
            <a:chExt cx="4052449" cy="148479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8" name="Rectangle 57"/>
            <p:cNvSpPr/>
            <p:nvPr/>
          </p:nvSpPr>
          <p:spPr>
            <a:xfrm>
              <a:off x="9999786" y="254667"/>
              <a:ext cx="1200020" cy="4382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Immutable</a:t>
              </a: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9288663" y="1024857"/>
              <a:ext cx="1200020" cy="4382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something </a:t>
              </a:r>
              <a:r>
                <a:rPr lang="en-US" dirty="0">
                  <a:solidFill>
                    <a:schemeClr val="bg1">
                      <a:lumMod val="85000"/>
                    </a:schemeClr>
                  </a:solidFill>
                </a:rPr>
                <a:t>good</a:t>
              </a: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0720433" y="1024857"/>
              <a:ext cx="1200020" cy="4382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small</a:t>
              </a: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chemeClr val="bg1">
                      <a:lumMod val="85000"/>
                    </a:schemeClr>
                  </a:solidFill>
                </a:rPr>
                <a:t>null</a:t>
              </a:r>
            </a:p>
          </p:txBody>
        </p:sp>
        <p:cxnSp>
          <p:nvCxnSpPr>
            <p:cNvPr id="61" name="Straight Arrow Connector 60"/>
            <p:cNvCxnSpPr>
              <a:stCxn id="58" idx="2"/>
              <a:endCxn id="59" idx="0"/>
            </p:cNvCxnSpPr>
            <p:nvPr/>
          </p:nvCxnSpPr>
          <p:spPr>
            <a:xfrm flipH="1">
              <a:off x="9888673" y="692960"/>
              <a:ext cx="711123" cy="33189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>
              <a:stCxn id="58" idx="2"/>
              <a:endCxn id="60" idx="0"/>
            </p:cNvCxnSpPr>
            <p:nvPr/>
          </p:nvCxnSpPr>
          <p:spPr>
            <a:xfrm>
              <a:off x="10599796" y="692960"/>
              <a:ext cx="720647" cy="33189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>
              <a:endCxn id="58" idx="0"/>
            </p:cNvCxnSpPr>
            <p:nvPr/>
          </p:nvCxnSpPr>
          <p:spPr>
            <a:xfrm>
              <a:off x="10599796" y="-21648"/>
              <a:ext cx="0" cy="27631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Rectangle 63"/>
            <p:cNvSpPr/>
            <p:nvPr/>
          </p:nvSpPr>
          <p:spPr>
            <a:xfrm>
              <a:off x="8533095" y="254667"/>
              <a:ext cx="1200020" cy="438293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Immutable</a:t>
              </a: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7868004" y="1024857"/>
              <a:ext cx="1200020" cy="438293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small</a:t>
              </a: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chemeClr val="bg1">
                      <a:lumMod val="85000"/>
                    </a:schemeClr>
                  </a:solidFill>
                </a:rPr>
                <a:t>1</a:t>
              </a:r>
            </a:p>
          </p:txBody>
        </p:sp>
        <p:cxnSp>
          <p:nvCxnSpPr>
            <p:cNvPr id="66" name="Straight Arrow Connector 65"/>
            <p:cNvCxnSpPr>
              <a:stCxn id="64" idx="2"/>
              <a:endCxn id="59" idx="0"/>
            </p:cNvCxnSpPr>
            <p:nvPr/>
          </p:nvCxnSpPr>
          <p:spPr>
            <a:xfrm>
              <a:off x="9133105" y="692960"/>
              <a:ext cx="755568" cy="33189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>
              <a:stCxn id="64" idx="2"/>
              <a:endCxn id="65" idx="0"/>
            </p:cNvCxnSpPr>
            <p:nvPr/>
          </p:nvCxnSpPr>
          <p:spPr>
            <a:xfrm flipH="1">
              <a:off x="8468014" y="692960"/>
              <a:ext cx="665091" cy="33189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>
              <a:endCxn id="64" idx="0"/>
            </p:cNvCxnSpPr>
            <p:nvPr/>
          </p:nvCxnSpPr>
          <p:spPr>
            <a:xfrm>
              <a:off x="9133105" y="-21648"/>
              <a:ext cx="0" cy="27631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3" name="Right Arrow 72"/>
          <p:cNvSpPr/>
          <p:nvPr/>
        </p:nvSpPr>
        <p:spPr>
          <a:xfrm rot="4200000">
            <a:off x="8034990" y="3001210"/>
            <a:ext cx="721233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ight Arrow 73"/>
          <p:cNvSpPr/>
          <p:nvPr/>
        </p:nvSpPr>
        <p:spPr>
          <a:xfrm rot="6953508">
            <a:off x="7890014" y="2241509"/>
            <a:ext cx="721233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12870181" y="3021830"/>
            <a:ext cx="45719" cy="37519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Rectangle 75"/>
          <p:cNvSpPr/>
          <p:nvPr/>
        </p:nvSpPr>
        <p:spPr>
          <a:xfrm>
            <a:off x="210275" y="4030579"/>
            <a:ext cx="5935579" cy="5486400"/>
          </a:xfrm>
          <a:prstGeom prst="rect">
            <a:avLst/>
          </a:prstGeom>
          <a:solidFill>
            <a:schemeClr val="bg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9" name="Oval 78"/>
          <p:cNvSpPr/>
          <p:nvPr/>
        </p:nvSpPr>
        <p:spPr>
          <a:xfrm>
            <a:off x="8992748" y="3406754"/>
            <a:ext cx="557213" cy="557213"/>
          </a:xfrm>
          <a:prstGeom prst="ellips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9</a:t>
            </a:r>
          </a:p>
        </p:txBody>
      </p:sp>
      <p:sp>
        <p:nvSpPr>
          <p:cNvPr id="80" name="Right Arrow 79"/>
          <p:cNvSpPr/>
          <p:nvPr/>
        </p:nvSpPr>
        <p:spPr>
          <a:xfrm rot="5400000">
            <a:off x="8006739" y="3887565"/>
            <a:ext cx="721233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9" name="Right Arrow 28"/>
          <p:cNvSpPr/>
          <p:nvPr/>
        </p:nvSpPr>
        <p:spPr>
          <a:xfrm rot="4200000">
            <a:off x="8696032" y="3094295"/>
            <a:ext cx="721233" cy="227457"/>
          </a:xfrm>
          <a:prstGeom prst="rightArrow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943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468</TotalTime>
  <Words>774</Words>
  <Application>Microsoft Office PowerPoint</Application>
  <PresentationFormat>Widescreen</PresentationFormat>
  <Paragraphs>363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Consolas</vt:lpstr>
      <vt:lpstr>Maiandra GD</vt:lpstr>
      <vt:lpstr>Office Theme</vt:lpstr>
      <vt:lpstr>Persistent Vector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Zacco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Stefan von Stein</dc:creator>
  <cp:lastModifiedBy>Stefan von Stein</cp:lastModifiedBy>
  <cp:revision>39</cp:revision>
  <dcterms:created xsi:type="dcterms:W3CDTF">2020-03-11T13:09:42Z</dcterms:created>
  <dcterms:modified xsi:type="dcterms:W3CDTF">2020-03-12T11:45:08Z</dcterms:modified>
</cp:coreProperties>
</file>