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1" r:id="rId4"/>
    <p:sldId id="259" r:id="rId5"/>
    <p:sldId id="273" r:id="rId6"/>
    <p:sldId id="270" r:id="rId7"/>
    <p:sldId id="260" r:id="rId8"/>
    <p:sldId id="271" r:id="rId9"/>
    <p:sldId id="262" r:id="rId10"/>
    <p:sldId id="272" r:id="rId11"/>
    <p:sldId id="263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" initials="S" lastIdx="2" clrIdx="0">
    <p:extLst>
      <p:ext uri="{19B8F6BF-5375-455C-9EA6-DF929625EA0E}">
        <p15:presenceInfo xmlns:p15="http://schemas.microsoft.com/office/powerpoint/2012/main" userId="S::stefan.wapnick@mail.mcgill.ca::9ebdf099-6f41-4a1b-ba33-be5ed3120a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A6C4-B76E-4E60-A25B-10FA4AB24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16F6-E9D4-4FDF-9728-B66E55C3A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86AB-F2D8-48D2-8396-1B8D56E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7DF4-F034-47A6-A15C-160516E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7965-BEF1-4A75-BB71-3565C02A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FEF-B3BF-4799-A6E6-45C8C0E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503E7-821C-4A73-ADF6-E4FD82DC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2186-CE5D-4DA7-A600-AC3E042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AE2B-50E6-41D4-BC70-FF443667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9A3C-F01A-405F-94BE-8AC9784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11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1536C-4930-44DA-924E-2BA194A1C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517D-3AE1-49E0-96DA-8BEAA9F1A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76BF-6D1F-45A4-B818-F7CB16B4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92AD-5CAF-416C-88E7-DE2985E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F9D1-E790-4C17-9FEC-A20400BD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9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2D6A-D81E-47A7-9B6D-B072B1DF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DE4A-5C5E-441B-9748-8489A745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DAE-F502-4B19-B26C-7188D189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8E97-AB4D-43B9-9BD6-1C0570AB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8B68-A12D-4D55-A3AE-B76CA784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98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2A02-2D20-42B7-9E07-DA844213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0D99-480D-4817-ABA1-52061151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6026-5215-4A38-BAA2-04EA6B91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FAD8-7005-4FF2-AF0A-BFF7870B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5071-B697-4044-9D35-0E7ACEC3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943C-00EF-41D2-AB50-1DE09291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D5E-8C20-482C-9153-484B0B223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129A-A178-41EA-ADE3-E95553A66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95AF-ABD0-483A-AFBB-645E739A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1000-14CC-40D1-A152-03AD7FE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A841E-0A35-43ED-AE49-7CD1B77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64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3A0-8032-4191-8754-15AB73F9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699C-913B-4D3E-A11E-F21DB1C1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6D8E7-5502-47D1-A46B-8D336A1F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DDCD-AC66-4699-B079-CD8E1F3E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99C0-CB99-4BBC-835B-DAE52A531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58327-47CB-4880-8601-66C8A5D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98C9D-1F38-4365-A216-E376B11F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7B7DF-495A-4D7E-A393-2DA000D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62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6DA4-8907-4F70-A2B2-34A296AC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4D1A-206D-434E-8639-D06628E1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AFC0F-1313-4D9E-8C67-521B1EFE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79094-B12E-4033-81E2-80B03B7B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D8659-1184-492B-9A7B-19D9F21C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B8BB-565E-4CC8-9672-DF60446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BCA2-3D92-4BA5-B848-E69DE735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2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3821-AB66-4F93-AE7F-91F7101A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DC37-3448-4D11-8F5B-FC748BCC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9AAFD-DC8B-40C3-97F8-F1FD1AEED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7B45-C731-409C-8D00-69FFAE6A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A245-6178-46C9-A5C8-9949EC7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6646-0436-4A06-A75C-BEDCB8DB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2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F958-C83A-45BB-91DC-9055A99E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53420-0984-49B3-BD66-07C945F1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7968E-8243-426D-9325-607027E5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49D7-B3F3-4D46-A3B2-C8137B61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96E0-3958-41AB-978C-827FE800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7303-7511-46F2-B408-E2D1391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9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BFE8B-A6EC-4172-8D03-DF75A64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6973-5972-4609-8A3A-5A61D9C3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1F79-C337-4CA5-AA42-323BB5024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D2EB-5A9F-4C50-9CCC-DDB559ED1862}" type="datetimeFigureOut">
              <a:rPr lang="en-CA" smtClean="0"/>
              <a:t>2021-08-18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9B56-D6FB-4F6A-B984-C810D662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14D6-FB87-49A1-91D6-6DFB04B96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FDB-D91A-4346-9344-CA37CEB3E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4131401"/>
          </a:xfrm>
        </p:spPr>
        <p:txBody>
          <a:bodyPr>
            <a:normAutofit/>
          </a:bodyPr>
          <a:lstStyle/>
          <a:p>
            <a:pPr algn="ctr"/>
            <a:r>
              <a:rPr lang="en-CA" sz="7000" dirty="0"/>
              <a:t>Making NATO Stack Code ROS Version Independent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032711C-1831-4BF8-9805-E10B7AA9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34" y="3856399"/>
            <a:ext cx="1758976" cy="2262188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2F7A0C-3CD9-42C5-9830-EB2E9109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17" y="3856398"/>
            <a:ext cx="1949912" cy="2262189"/>
          </a:xfrm>
          <a:prstGeom prst="rect">
            <a:avLst/>
          </a:prstGeom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EF9C3271-2179-416F-A06F-1C67D0FF5C94}"/>
              </a:ext>
            </a:extLst>
          </p:cNvPr>
          <p:cNvSpPr/>
          <p:nvPr/>
        </p:nvSpPr>
        <p:spPr>
          <a:xfrm rot="16200000">
            <a:off x="5639165" y="3736434"/>
            <a:ext cx="539931" cy="122808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70300D90-6283-4D8B-BDD7-3EF5E647325C}"/>
              </a:ext>
            </a:extLst>
          </p:cNvPr>
          <p:cNvSpPr/>
          <p:nvPr/>
        </p:nvSpPr>
        <p:spPr>
          <a:xfrm rot="5400000">
            <a:off x="5565418" y="4781464"/>
            <a:ext cx="539931" cy="122808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DC7762-9026-4629-9917-CF3F0757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333" y="6153423"/>
            <a:ext cx="1503079" cy="3561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32442D-72A3-45CE-B1B7-8946CB592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951" y="6153423"/>
            <a:ext cx="1166141" cy="3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C7899-0F54-4740-B944-08410E43C7A1}"/>
              </a:ext>
            </a:extLst>
          </p:cNvPr>
          <p:cNvSpPr txBox="1"/>
          <p:nvPr/>
        </p:nvSpPr>
        <p:spPr>
          <a:xfrm>
            <a:off x="827164" y="1638297"/>
            <a:ext cx="190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Current ROS1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1DAF5-0090-4A5D-BE53-A15A49A0C882}"/>
              </a:ext>
            </a:extLst>
          </p:cNvPr>
          <p:cNvSpPr txBox="1"/>
          <p:nvPr/>
        </p:nvSpPr>
        <p:spPr>
          <a:xfrm>
            <a:off x="4734144" y="1638297"/>
            <a:ext cx="190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Current ROS2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879ED-C72A-40FF-8669-E850F8FC2208}"/>
              </a:ext>
            </a:extLst>
          </p:cNvPr>
          <p:cNvSpPr txBox="1"/>
          <p:nvPr/>
        </p:nvSpPr>
        <p:spPr>
          <a:xfrm>
            <a:off x="8948862" y="1638297"/>
            <a:ext cx="229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ROS Ind. Version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F818E-EA4F-4A25-BDB0-DC9B77649903}"/>
              </a:ext>
            </a:extLst>
          </p:cNvPr>
          <p:cNvCxnSpPr>
            <a:cxnSpLocks/>
          </p:cNvCxnSpPr>
          <p:nvPr/>
        </p:nvCxnSpPr>
        <p:spPr>
          <a:xfrm>
            <a:off x="3494170" y="1762125"/>
            <a:ext cx="0" cy="473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3B2951-F1F3-4048-BCE0-F3D0969DCE60}"/>
              </a:ext>
            </a:extLst>
          </p:cNvPr>
          <p:cNvCxnSpPr>
            <a:cxnSpLocks/>
          </p:cNvCxnSpPr>
          <p:nvPr/>
        </p:nvCxnSpPr>
        <p:spPr>
          <a:xfrm>
            <a:off x="7850151" y="1762125"/>
            <a:ext cx="0" cy="473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DA9D4BB1-0A2E-42EE-8439-B7655E9C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842" y="2728314"/>
            <a:ext cx="41665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"avt_341/node/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ros_types.h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"avt_341/node/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node_proxy.h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auto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create_publisher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msg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Int32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“topic"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 avt_341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10.0f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::ok())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publish(msg)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rate.sleep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spin_some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D2A0C14-9E9E-4AB1-9BDA-D03CDA9A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8" y="2714362"/>
            <a:ext cx="424398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/rclcpp.hpp"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std_msgs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/msg/int32.hpp"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auto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::Node::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make_shared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auto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create_publisher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std_msgs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msg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Int32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“topic"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10.0f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::ok())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publish(msg)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rate.sleep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rclcpp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spin_some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535C2F5-2758-4CFF-81AD-2A178773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7" y="2709118"/>
            <a:ext cx="3348295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ros.h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std_msgs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en-US" altLang="en-US" sz="1200" dirty="0">
                <a:solidFill>
                  <a:srgbClr val="6A8759"/>
                </a:solidFill>
                <a:latin typeface="JetBrains Mono"/>
              </a:rPr>
              <a:t>Int32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.h"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NodeHandle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auto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n.advertise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std_msgs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::Int32&gt;(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“topic"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::Rate rate(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10.0f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…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::ok())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JetBrains Mono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publish(msg)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rate.sleep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F284A-A929-48F5-B017-82959C4D97F5}"/>
              </a:ext>
            </a:extLst>
          </p:cNvPr>
          <p:cNvSpPr txBox="1"/>
          <p:nvPr/>
        </p:nvSpPr>
        <p:spPr>
          <a:xfrm>
            <a:off x="7834610" y="2117100"/>
            <a:ext cx="320582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(No direct dependence on ROS headers or services)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C6C66D0-2C69-4AB2-A684-70818C6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Making Node Code ROS Independent (2/3)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4055D2-A8B6-4A75-88F3-6B6F60329483}"/>
              </a:ext>
            </a:extLst>
          </p:cNvPr>
          <p:cNvSpPr/>
          <p:nvPr/>
        </p:nvSpPr>
        <p:spPr>
          <a:xfrm>
            <a:off x="7923260" y="2754441"/>
            <a:ext cx="2631527" cy="4616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2BA81-0A26-43D1-8F37-68595C451CC4}"/>
              </a:ext>
            </a:extLst>
          </p:cNvPr>
          <p:cNvSpPr/>
          <p:nvPr/>
        </p:nvSpPr>
        <p:spPr>
          <a:xfrm>
            <a:off x="166867" y="2733027"/>
            <a:ext cx="1865697" cy="4616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F206B-0705-4D97-BE0B-59F8617FAF6F}"/>
              </a:ext>
            </a:extLst>
          </p:cNvPr>
          <p:cNvSpPr/>
          <p:nvPr/>
        </p:nvSpPr>
        <p:spPr>
          <a:xfrm>
            <a:off x="3619816" y="2766321"/>
            <a:ext cx="2267178" cy="4616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DC2F7-92AF-4994-B4F6-5F73D1564D47}"/>
              </a:ext>
            </a:extLst>
          </p:cNvPr>
          <p:cNvSpPr txBox="1"/>
          <p:nvPr/>
        </p:nvSpPr>
        <p:spPr>
          <a:xfrm>
            <a:off x="0" y="2278165"/>
            <a:ext cx="32058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(Direct dependence on ROS)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741D6-4DBC-4906-9C49-6D935EC7ECB7}"/>
              </a:ext>
            </a:extLst>
          </p:cNvPr>
          <p:cNvSpPr txBox="1"/>
          <p:nvPr/>
        </p:nvSpPr>
        <p:spPr>
          <a:xfrm>
            <a:off x="3484527" y="2305088"/>
            <a:ext cx="32058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(Direct dependence on ROS)</a:t>
            </a:r>
          </a:p>
        </p:txBody>
      </p:sp>
    </p:spTree>
    <p:extLst>
      <p:ext uri="{BB962C8B-B14F-4D97-AF65-F5344CB8AC3E}">
        <p14:creationId xmlns:p14="http://schemas.microsoft.com/office/powerpoint/2010/main" val="2817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Node Code ROS Independent (3/3)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AF74A-91F8-42DA-9E75-6941C67AC409}"/>
              </a:ext>
            </a:extLst>
          </p:cNvPr>
          <p:cNvSpPr/>
          <p:nvPr/>
        </p:nvSpPr>
        <p:spPr>
          <a:xfrm>
            <a:off x="529045" y="5453649"/>
            <a:ext cx="3988526" cy="955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0F98B-E685-41B8-98BD-7D7A2792014E}"/>
              </a:ext>
            </a:extLst>
          </p:cNvPr>
          <p:cNvSpPr/>
          <p:nvPr/>
        </p:nvSpPr>
        <p:spPr>
          <a:xfrm>
            <a:off x="7547608" y="2031998"/>
            <a:ext cx="2351311" cy="2020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ROS Node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planner_node</a:t>
            </a:r>
            <a:r>
              <a:rPr lang="en-CA" dirty="0"/>
              <a:t>, </a:t>
            </a:r>
            <a:r>
              <a:rPr lang="en-CA" dirty="0" err="1"/>
              <a:t>perception_node</a:t>
            </a:r>
            <a:r>
              <a:rPr lang="en-CA" dirty="0"/>
              <a:t>, etc.)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0C091-25D7-432A-AD8A-2B3DE38D6F3B}"/>
              </a:ext>
            </a:extLst>
          </p:cNvPr>
          <p:cNvSpPr/>
          <p:nvPr/>
        </p:nvSpPr>
        <p:spPr>
          <a:xfrm>
            <a:off x="2743200" y="2031998"/>
            <a:ext cx="2453097" cy="2020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Algorithm Classes</a:t>
            </a:r>
          </a:p>
          <a:p>
            <a:pPr algn="ctr"/>
            <a:r>
              <a:rPr lang="en-CA" dirty="0"/>
              <a:t>(planners, elevation grid, etc.)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5BB4B5-668C-4B0A-A5B8-BF69DD9F9FBE}"/>
              </a:ext>
            </a:extLst>
          </p:cNvPr>
          <p:cNvSpPr/>
          <p:nvPr/>
        </p:nvSpPr>
        <p:spPr>
          <a:xfrm>
            <a:off x="703339" y="5683338"/>
            <a:ext cx="836023" cy="1970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B74AC-2268-42BE-847B-5977F3E218D3}"/>
              </a:ext>
            </a:extLst>
          </p:cNvPr>
          <p:cNvSpPr txBox="1"/>
          <p:nvPr/>
        </p:nvSpPr>
        <p:spPr>
          <a:xfrm>
            <a:off x="1669992" y="5587684"/>
            <a:ext cx="280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Dependent on ROS version</a:t>
            </a:r>
          </a:p>
          <a:p>
            <a:r>
              <a:rPr lang="en-CA" dirty="0"/>
              <a:t>Independent of ROS version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1481D9-DA5F-4C1B-85F3-8E12A1713A1F}"/>
              </a:ext>
            </a:extLst>
          </p:cNvPr>
          <p:cNvSpPr/>
          <p:nvPr/>
        </p:nvSpPr>
        <p:spPr>
          <a:xfrm>
            <a:off x="703339" y="5958676"/>
            <a:ext cx="836023" cy="197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97F4E-2098-457A-A6ED-33ABA316D508}"/>
              </a:ext>
            </a:extLst>
          </p:cNvPr>
          <p:cNvSpPr txBox="1"/>
          <p:nvPr/>
        </p:nvSpPr>
        <p:spPr>
          <a:xfrm>
            <a:off x="482390" y="5061002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Legend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930BC7-07FC-405B-A4FA-BA95BC301542}"/>
              </a:ext>
            </a:extLst>
          </p:cNvPr>
          <p:cNvCxnSpPr/>
          <p:nvPr/>
        </p:nvCxnSpPr>
        <p:spPr>
          <a:xfrm flipH="1">
            <a:off x="5196297" y="2617649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37313A-12B3-46B3-9710-4F8861C2C932}"/>
              </a:ext>
            </a:extLst>
          </p:cNvPr>
          <p:cNvCxnSpPr/>
          <p:nvPr/>
        </p:nvCxnSpPr>
        <p:spPr>
          <a:xfrm flipH="1">
            <a:off x="5196297" y="3423192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E983226F-1A77-42CF-B292-1F79BB4CD6A3}"/>
              </a:ext>
            </a:extLst>
          </p:cNvPr>
          <p:cNvSpPr/>
          <p:nvPr/>
        </p:nvSpPr>
        <p:spPr>
          <a:xfrm>
            <a:off x="2111989" y="2564661"/>
            <a:ext cx="609601" cy="95506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12E6C8-2CF7-4C19-B5BF-92B1EA30C74C}"/>
              </a:ext>
            </a:extLst>
          </p:cNvPr>
          <p:cNvCxnSpPr>
            <a:cxnSpLocks/>
          </p:cNvCxnSpPr>
          <p:nvPr/>
        </p:nvCxnSpPr>
        <p:spPr>
          <a:xfrm flipH="1">
            <a:off x="9905455" y="2539625"/>
            <a:ext cx="1193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413D20-D72A-4117-B95A-D8A4294697A1}"/>
              </a:ext>
            </a:extLst>
          </p:cNvPr>
          <p:cNvCxnSpPr>
            <a:cxnSpLocks/>
          </p:cNvCxnSpPr>
          <p:nvPr/>
        </p:nvCxnSpPr>
        <p:spPr>
          <a:xfrm flipH="1">
            <a:off x="9905455" y="3379649"/>
            <a:ext cx="127145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8DF8CB-6D52-4DFC-BDDF-DB8A8E2E7269}"/>
              </a:ext>
            </a:extLst>
          </p:cNvPr>
          <p:cNvSpPr txBox="1"/>
          <p:nvPr/>
        </p:nvSpPr>
        <p:spPr>
          <a:xfrm>
            <a:off x="10051311" y="30132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Publish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2FB3A-F00A-4291-B0B6-0D8B2D7EA097}"/>
              </a:ext>
            </a:extLst>
          </p:cNvPr>
          <p:cNvSpPr txBox="1"/>
          <p:nvPr/>
        </p:nvSpPr>
        <p:spPr>
          <a:xfrm>
            <a:off x="9997971" y="2170293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Subscribe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684B6B-BE5B-483A-AD51-8F1C373A9B2B}"/>
              </a:ext>
            </a:extLst>
          </p:cNvPr>
          <p:cNvCxnSpPr>
            <a:cxnSpLocks/>
          </p:cNvCxnSpPr>
          <p:nvPr/>
        </p:nvCxnSpPr>
        <p:spPr>
          <a:xfrm>
            <a:off x="4810125" y="4090071"/>
            <a:ext cx="0" cy="589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A981127F-9377-4056-9D2F-278034C9659A}"/>
              </a:ext>
            </a:extLst>
          </p:cNvPr>
          <p:cNvSpPr/>
          <p:nvPr/>
        </p:nvSpPr>
        <p:spPr>
          <a:xfrm>
            <a:off x="4078662" y="4694881"/>
            <a:ext cx="1462925" cy="4670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ros_types.h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1C6B8B-C897-4A39-8829-BC811BF7A88A}"/>
              </a:ext>
            </a:extLst>
          </p:cNvPr>
          <p:cNvSpPr txBox="1"/>
          <p:nvPr/>
        </p:nvSpPr>
        <p:spPr>
          <a:xfrm>
            <a:off x="4879448" y="4199296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375D4-4D1B-423E-AF59-4EF876605E73}"/>
              </a:ext>
            </a:extLst>
          </p:cNvPr>
          <p:cNvSpPr txBox="1"/>
          <p:nvPr/>
        </p:nvSpPr>
        <p:spPr>
          <a:xfrm>
            <a:off x="7308992" y="5234812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(Defined once, re-used by all classes)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5A7770-866D-4DEB-B23A-2B68A0FF3A4B}"/>
              </a:ext>
            </a:extLst>
          </p:cNvPr>
          <p:cNvCxnSpPr>
            <a:cxnSpLocks/>
          </p:cNvCxnSpPr>
          <p:nvPr/>
        </p:nvCxnSpPr>
        <p:spPr>
          <a:xfrm flipH="1">
            <a:off x="8120898" y="4103443"/>
            <a:ext cx="9525" cy="54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C5F6C052-BFC1-42AD-96A4-2A380996A6C4}"/>
              </a:ext>
            </a:extLst>
          </p:cNvPr>
          <p:cNvSpPr/>
          <p:nvPr/>
        </p:nvSpPr>
        <p:spPr>
          <a:xfrm>
            <a:off x="7308992" y="4700469"/>
            <a:ext cx="1462925" cy="4670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ros_types.h</a:t>
            </a:r>
            <a:endParaRPr lang="en-CA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20DE63-A082-4C02-B0B4-33E0143670BD}"/>
              </a:ext>
            </a:extLst>
          </p:cNvPr>
          <p:cNvCxnSpPr>
            <a:cxnSpLocks/>
          </p:cNvCxnSpPr>
          <p:nvPr/>
        </p:nvCxnSpPr>
        <p:spPr>
          <a:xfrm flipH="1">
            <a:off x="9562711" y="4103443"/>
            <a:ext cx="9525" cy="54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0C836853-7AC7-4860-9710-96D14E8DC191}"/>
              </a:ext>
            </a:extLst>
          </p:cNvPr>
          <p:cNvSpPr/>
          <p:nvPr/>
        </p:nvSpPr>
        <p:spPr>
          <a:xfrm>
            <a:off x="9266508" y="4697808"/>
            <a:ext cx="1462925" cy="4670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node_proxy.h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B770F-18A5-4A91-8201-B29DBBED967F}"/>
              </a:ext>
            </a:extLst>
          </p:cNvPr>
          <p:cNvSpPr txBox="1"/>
          <p:nvPr/>
        </p:nvSpPr>
        <p:spPr>
          <a:xfrm>
            <a:off x="8184014" y="4199296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76FB66-510E-4CD6-875E-7249E5749C06}"/>
              </a:ext>
            </a:extLst>
          </p:cNvPr>
          <p:cNvSpPr txBox="1"/>
          <p:nvPr/>
        </p:nvSpPr>
        <p:spPr>
          <a:xfrm>
            <a:off x="657474" y="2499862"/>
            <a:ext cx="14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Version </a:t>
            </a:r>
          </a:p>
          <a:p>
            <a:pPr algn="ctr"/>
            <a:r>
              <a:rPr lang="en-CA" dirty="0"/>
              <a:t>independent </a:t>
            </a:r>
          </a:p>
          <a:p>
            <a:pPr algn="ctr"/>
            <a:r>
              <a:rPr lang="en-CA" dirty="0"/>
              <a:t>msg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39DB25-8BED-4A7F-85B9-E1EB6EF448EC}"/>
              </a:ext>
            </a:extLst>
          </p:cNvPr>
          <p:cNvSpPr txBox="1"/>
          <p:nvPr/>
        </p:nvSpPr>
        <p:spPr>
          <a:xfrm>
            <a:off x="5424001" y="2682536"/>
            <a:ext cx="186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Version independent msg</a:t>
            </a:r>
          </a:p>
        </p:txBody>
      </p:sp>
    </p:spTree>
    <p:extLst>
      <p:ext uri="{BB962C8B-B14F-4D97-AF65-F5344CB8AC3E}">
        <p14:creationId xmlns:p14="http://schemas.microsoft.com/office/powerpoint/2010/main" val="39289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1" grpId="0" animBg="1"/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Three ideas to make code ROS independent</a:t>
            </a:r>
          </a:p>
          <a:p>
            <a:pPr lvl="1"/>
            <a:r>
              <a:rPr lang="en-CA" dirty="0"/>
              <a:t>1) Typedef concrete ROS types to common alias</a:t>
            </a:r>
          </a:p>
          <a:p>
            <a:pPr lvl="2"/>
            <a:r>
              <a:rPr lang="en-CA" b="1" dirty="0"/>
              <a:t>Dev. Guidelines: </a:t>
            </a:r>
            <a:r>
              <a:rPr lang="en-CA" dirty="0"/>
              <a:t>Include </a:t>
            </a:r>
            <a:r>
              <a:rPr lang="en-CA" dirty="0" err="1"/>
              <a:t>ros_types.h</a:t>
            </a:r>
            <a:r>
              <a:rPr lang="en-CA" dirty="0"/>
              <a:t> file instead of referencing ROS msg headers directly</a:t>
            </a:r>
          </a:p>
          <a:p>
            <a:pPr lvl="1"/>
            <a:r>
              <a:rPr lang="en-CA" dirty="0"/>
              <a:t>2) Use common, ROS independent data types</a:t>
            </a:r>
          </a:p>
          <a:p>
            <a:pPr lvl="2"/>
            <a:r>
              <a:rPr lang="en-CA" b="1" dirty="0"/>
              <a:t>Dev. Guidelines: </a:t>
            </a:r>
            <a:r>
              <a:rPr lang="en-CA" dirty="0"/>
              <a:t>If typedef not sufficient, use common data types shared in ROS1 and ROS2 branches</a:t>
            </a:r>
          </a:p>
          <a:p>
            <a:pPr lvl="1"/>
            <a:r>
              <a:rPr lang="en-CA" dirty="0"/>
              <a:t>3) Use proxies abstracting concrete ROS services instead of ROS directly</a:t>
            </a:r>
          </a:p>
          <a:p>
            <a:pPr lvl="2"/>
            <a:r>
              <a:rPr lang="en-CA" b="1" dirty="0"/>
              <a:t>Dev. Guidelines: </a:t>
            </a:r>
            <a:r>
              <a:rPr lang="en-CA" dirty="0"/>
              <a:t>Use proxy class when writing node instead of ROS node directly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18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this solution sounds suitable, </a:t>
            </a:r>
            <a:r>
              <a:rPr lang="en-CA" dirty="0" err="1"/>
              <a:t>Naisense</a:t>
            </a:r>
            <a:r>
              <a:rPr lang="en-CA" dirty="0"/>
              <a:t> can do pull request into main ROS 1 branch where we have refactored code to make “ROS independent”</a:t>
            </a:r>
          </a:p>
          <a:p>
            <a:r>
              <a:rPr lang="en-CA" dirty="0"/>
              <a:t>In future: Teams develop in ROS1 using compatibility changes</a:t>
            </a:r>
          </a:p>
          <a:p>
            <a:r>
              <a:rPr lang="en-CA" dirty="0"/>
              <a:t>Merging changes into ROS2 branch should require little to no changes</a:t>
            </a:r>
          </a:p>
        </p:txBody>
      </p:sp>
    </p:spTree>
    <p:extLst>
      <p:ext uri="{BB962C8B-B14F-4D97-AF65-F5344CB8AC3E}">
        <p14:creationId xmlns:p14="http://schemas.microsoft.com/office/powerpoint/2010/main" val="11077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Current Situation:</a:t>
            </a:r>
            <a:r>
              <a:rPr lang="en-CA" dirty="0"/>
              <a:t> Have separate ROS1 and ROS2 code branches </a:t>
            </a:r>
          </a:p>
          <a:p>
            <a:pPr lvl="1"/>
            <a:r>
              <a:rPr lang="en-CA" dirty="0"/>
              <a:t>Each dependent version-specific message types and interfaces </a:t>
            </a:r>
          </a:p>
          <a:p>
            <a:pPr lvl="1"/>
            <a:r>
              <a:rPr lang="en-CA" dirty="0"/>
              <a:t>Porting changes from ROS1 to ROS2 branch requires overhead to adjust message types and APIs</a:t>
            </a:r>
          </a:p>
          <a:p>
            <a:r>
              <a:rPr lang="en-CA" b="1" dirty="0"/>
              <a:t>Goal:</a:t>
            </a:r>
            <a:r>
              <a:rPr lang="en-CA" dirty="0"/>
              <a:t> Share as much code as possible between branches </a:t>
            </a:r>
          </a:p>
          <a:p>
            <a:pPr lvl="1"/>
            <a:r>
              <a:rPr lang="en-CA" dirty="0"/>
              <a:t>I.E. Can merged changes from ROS1 </a:t>
            </a:r>
            <a:r>
              <a:rPr lang="en-CA" dirty="0">
                <a:sym typeface="Wingdings" panose="05000000000000000000" pitchFamily="2" charset="2"/>
              </a:rPr>
              <a:t> ROS2 branch with minimal 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3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41136C-2ED4-4DA9-AF33-D950082DB78A}"/>
              </a:ext>
            </a:extLst>
          </p:cNvPr>
          <p:cNvSpPr/>
          <p:nvPr/>
        </p:nvSpPr>
        <p:spPr>
          <a:xfrm>
            <a:off x="529045" y="5453649"/>
            <a:ext cx="3988526" cy="955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Program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A454F-8887-46B0-9D23-8C917EA1D9BF}"/>
              </a:ext>
            </a:extLst>
          </p:cNvPr>
          <p:cNvSpPr/>
          <p:nvPr/>
        </p:nvSpPr>
        <p:spPr>
          <a:xfrm>
            <a:off x="7547608" y="2308223"/>
            <a:ext cx="2351311" cy="20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ROS Node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planner_node</a:t>
            </a:r>
            <a:r>
              <a:rPr lang="en-CA" dirty="0"/>
              <a:t>, </a:t>
            </a:r>
            <a:r>
              <a:rPr lang="en-CA" dirty="0" err="1"/>
              <a:t>perception_node</a:t>
            </a:r>
            <a:r>
              <a:rPr lang="en-CA" dirty="0"/>
              <a:t>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7AED9-04B0-41E5-A120-BE8756AD69CA}"/>
              </a:ext>
            </a:extLst>
          </p:cNvPr>
          <p:cNvSpPr/>
          <p:nvPr/>
        </p:nvSpPr>
        <p:spPr>
          <a:xfrm>
            <a:off x="2743200" y="2308223"/>
            <a:ext cx="2453097" cy="20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Algorithm Classes</a:t>
            </a:r>
          </a:p>
          <a:p>
            <a:pPr algn="ctr"/>
            <a:r>
              <a:rPr lang="en-CA" dirty="0"/>
              <a:t>(planners, elevation grid, etc.)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8FD3D-1379-41BE-8C05-DA15B8408FDB}"/>
              </a:ext>
            </a:extLst>
          </p:cNvPr>
          <p:cNvSpPr/>
          <p:nvPr/>
        </p:nvSpPr>
        <p:spPr>
          <a:xfrm>
            <a:off x="703339" y="5683338"/>
            <a:ext cx="836023" cy="1970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A5332-F55E-4968-83ED-05B67881D581}"/>
              </a:ext>
            </a:extLst>
          </p:cNvPr>
          <p:cNvSpPr txBox="1"/>
          <p:nvPr/>
        </p:nvSpPr>
        <p:spPr>
          <a:xfrm>
            <a:off x="1669992" y="5587684"/>
            <a:ext cx="280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Dependent on ROS version</a:t>
            </a:r>
          </a:p>
          <a:p>
            <a:r>
              <a:rPr lang="en-CA" dirty="0"/>
              <a:t>Independent of ROS version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E6C96-0891-4250-BE41-E3671AA3D871}"/>
              </a:ext>
            </a:extLst>
          </p:cNvPr>
          <p:cNvSpPr/>
          <p:nvPr/>
        </p:nvSpPr>
        <p:spPr>
          <a:xfrm>
            <a:off x="703339" y="5958676"/>
            <a:ext cx="836023" cy="197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A8EEE-D070-4CDB-81B2-16958A1ABAD3}"/>
              </a:ext>
            </a:extLst>
          </p:cNvPr>
          <p:cNvSpPr txBox="1"/>
          <p:nvPr/>
        </p:nvSpPr>
        <p:spPr>
          <a:xfrm>
            <a:off x="482390" y="5061002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Legend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38FF8-F9E7-4AFD-83AA-E1B2B3B50912}"/>
              </a:ext>
            </a:extLst>
          </p:cNvPr>
          <p:cNvCxnSpPr/>
          <p:nvPr/>
        </p:nvCxnSpPr>
        <p:spPr>
          <a:xfrm flipH="1">
            <a:off x="5196297" y="2893874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6BD9C-26FA-4E7A-A443-8FDC88748CF2}"/>
              </a:ext>
            </a:extLst>
          </p:cNvPr>
          <p:cNvCxnSpPr/>
          <p:nvPr/>
        </p:nvCxnSpPr>
        <p:spPr>
          <a:xfrm flipH="1">
            <a:off x="5196297" y="3699417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5955C9EE-8DB0-4236-952C-5B31ACE8914B}"/>
              </a:ext>
            </a:extLst>
          </p:cNvPr>
          <p:cNvSpPr/>
          <p:nvPr/>
        </p:nvSpPr>
        <p:spPr>
          <a:xfrm>
            <a:off x="2111989" y="2840886"/>
            <a:ext cx="609601" cy="95506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25DE47-FE57-4CFF-B47D-15F8A0CA00C6}"/>
              </a:ext>
            </a:extLst>
          </p:cNvPr>
          <p:cNvCxnSpPr>
            <a:cxnSpLocks/>
          </p:cNvCxnSpPr>
          <p:nvPr/>
        </p:nvCxnSpPr>
        <p:spPr>
          <a:xfrm flipH="1">
            <a:off x="9905455" y="2815850"/>
            <a:ext cx="1193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193E44-867E-4F9D-B84C-0C458FAEC1A7}"/>
              </a:ext>
            </a:extLst>
          </p:cNvPr>
          <p:cNvCxnSpPr>
            <a:cxnSpLocks/>
          </p:cNvCxnSpPr>
          <p:nvPr/>
        </p:nvCxnSpPr>
        <p:spPr>
          <a:xfrm flipH="1">
            <a:off x="9905455" y="3655874"/>
            <a:ext cx="127145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480695-E3EA-416E-83C9-C272AA9224A1}"/>
              </a:ext>
            </a:extLst>
          </p:cNvPr>
          <p:cNvSpPr txBox="1"/>
          <p:nvPr/>
        </p:nvSpPr>
        <p:spPr>
          <a:xfrm>
            <a:off x="5518835" y="2468290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ROS1/ROS2 msg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47900D-C3CF-4CDA-8770-55A4EB9C7705}"/>
              </a:ext>
            </a:extLst>
          </p:cNvPr>
          <p:cNvSpPr txBox="1"/>
          <p:nvPr/>
        </p:nvSpPr>
        <p:spPr>
          <a:xfrm>
            <a:off x="5514962" y="3367841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ROS1/ROS2 msg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BAE15-0315-4FB7-91A0-CF1DFB0D85CC}"/>
              </a:ext>
            </a:extLst>
          </p:cNvPr>
          <p:cNvSpPr txBox="1"/>
          <p:nvPr/>
        </p:nvSpPr>
        <p:spPr>
          <a:xfrm>
            <a:off x="449207" y="309523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ROS1/ROS2 msg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DAE27-6DED-4A4C-BF65-A1EF6A809D0B}"/>
              </a:ext>
            </a:extLst>
          </p:cNvPr>
          <p:cNvSpPr txBox="1"/>
          <p:nvPr/>
        </p:nvSpPr>
        <p:spPr>
          <a:xfrm>
            <a:off x="10051311" y="32894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Publish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74BED5-1CB6-4DDA-88F3-6C9A8180CFDB}"/>
              </a:ext>
            </a:extLst>
          </p:cNvPr>
          <p:cNvSpPr txBox="1"/>
          <p:nvPr/>
        </p:nvSpPr>
        <p:spPr>
          <a:xfrm>
            <a:off x="9997971" y="244651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Subscribe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4BC723-59A4-4CD8-A981-B7C830CFDC20}"/>
              </a:ext>
            </a:extLst>
          </p:cNvPr>
          <p:cNvCxnSpPr>
            <a:cxnSpLocks/>
          </p:cNvCxnSpPr>
          <p:nvPr/>
        </p:nvCxnSpPr>
        <p:spPr>
          <a:xfrm>
            <a:off x="4810125" y="4419600"/>
            <a:ext cx="1019175" cy="72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850D90-A8B6-42AE-93E1-DCFA3B49F018}"/>
              </a:ext>
            </a:extLst>
          </p:cNvPr>
          <p:cNvSpPr txBox="1"/>
          <p:nvPr/>
        </p:nvSpPr>
        <p:spPr>
          <a:xfrm>
            <a:off x="5133001" y="5208631"/>
            <a:ext cx="308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Problems:</a:t>
            </a:r>
            <a:r>
              <a:rPr lang="en-CA" dirty="0"/>
              <a:t> 1) Dependent on </a:t>
            </a:r>
          </a:p>
          <a:p>
            <a:r>
              <a:rPr lang="en-CA" dirty="0"/>
              <a:t>ROS version-specific messages.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0EBC54-5A8C-4B2C-BA9E-6E5F268D1DDC}"/>
              </a:ext>
            </a:extLst>
          </p:cNvPr>
          <p:cNvSpPr txBox="1"/>
          <p:nvPr/>
        </p:nvSpPr>
        <p:spPr>
          <a:xfrm>
            <a:off x="8542288" y="5143500"/>
            <a:ext cx="3334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Problems: </a:t>
            </a:r>
            <a:r>
              <a:rPr lang="en-CA" dirty="0"/>
              <a:t>1) Dependent on </a:t>
            </a:r>
          </a:p>
          <a:p>
            <a:r>
              <a:rPr lang="en-CA" dirty="0"/>
              <a:t>ROS version-specific messages</a:t>
            </a:r>
          </a:p>
          <a:p>
            <a:r>
              <a:rPr lang="en-CA" dirty="0"/>
              <a:t>AND 2) services (node, publisher, </a:t>
            </a:r>
          </a:p>
          <a:p>
            <a:r>
              <a:rPr lang="en-CA" dirty="0"/>
              <a:t>subscriber).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CB5773-138D-4C7F-A5BE-43DF910444EB}"/>
              </a:ext>
            </a:extLst>
          </p:cNvPr>
          <p:cNvCxnSpPr>
            <a:cxnSpLocks/>
          </p:cNvCxnSpPr>
          <p:nvPr/>
        </p:nvCxnSpPr>
        <p:spPr>
          <a:xfrm>
            <a:off x="8542288" y="4419600"/>
            <a:ext cx="1019175" cy="72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65125"/>
            <a:ext cx="11144250" cy="1325563"/>
          </a:xfrm>
        </p:spPr>
        <p:txBody>
          <a:bodyPr/>
          <a:lstStyle/>
          <a:p>
            <a:r>
              <a:rPr lang="en-CA" dirty="0"/>
              <a:t>Idea 1: Typedef/Using to Common Alias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Most messages in ROS1 and ROS2 have same interfaces</a:t>
            </a:r>
          </a:p>
          <a:p>
            <a:r>
              <a:rPr lang="en-CA" dirty="0"/>
              <a:t>Only differ in header includes and type identifiers</a:t>
            </a:r>
          </a:p>
          <a:p>
            <a:r>
              <a:rPr lang="en-CA" dirty="0"/>
              <a:t>Typedef ROS version-specific type identifiers to </a:t>
            </a:r>
            <a:r>
              <a:rPr lang="en-CA" b="1" dirty="0"/>
              <a:t>common alias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28290-B42B-4667-A726-58DE3F7249A0}"/>
              </a:ext>
            </a:extLst>
          </p:cNvPr>
          <p:cNvSpPr txBox="1"/>
          <p:nvPr/>
        </p:nvSpPr>
        <p:spPr>
          <a:xfrm>
            <a:off x="1505218" y="4122241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ROS1 branch typedefs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6C0B0-154E-46C8-9F78-3EDDBDEFB35B}"/>
              </a:ext>
            </a:extLst>
          </p:cNvPr>
          <p:cNvSpPr txBox="1"/>
          <p:nvPr/>
        </p:nvSpPr>
        <p:spPr>
          <a:xfrm>
            <a:off x="7242982" y="4139704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ROS2 branch typedefs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6FBC0-0284-458C-BFED-F97A51150937}"/>
              </a:ext>
            </a:extLst>
          </p:cNvPr>
          <p:cNvCxnSpPr>
            <a:cxnSpLocks/>
          </p:cNvCxnSpPr>
          <p:nvPr/>
        </p:nvCxnSpPr>
        <p:spPr>
          <a:xfrm>
            <a:off x="5866593" y="4106862"/>
            <a:ext cx="0" cy="1973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5E759DC0-3AB5-4F93-BD40-5A1768AD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411" y="4880150"/>
            <a:ext cx="54871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/msg/twist.hpp“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avt_341::msg::</a:t>
            </a:r>
            <a:r>
              <a:rPr lang="en-US" altLang="en-US" dirty="0">
                <a:solidFill>
                  <a:srgbClr val="B9BCD1"/>
                </a:solidFill>
                <a:latin typeface="JetBrains Mono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wist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Twist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…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15FF7E0-B79A-4A47-B8FE-D9729E5D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51" y="4880151"/>
            <a:ext cx="508205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en-US" altLang="en-US" dirty="0" err="1">
                <a:solidFill>
                  <a:srgbClr val="6A8759"/>
                </a:solidFill>
                <a:latin typeface="JetBrains Mono"/>
              </a:rPr>
              <a:t>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wist.h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avt_341::msg::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Twist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Twist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A07552-3FCF-4D1E-9AE4-B60D839047C7}"/>
              </a:ext>
            </a:extLst>
          </p:cNvPr>
          <p:cNvSpPr txBox="1">
            <a:spLocks/>
          </p:cNvSpPr>
          <p:nvPr/>
        </p:nvSpPr>
        <p:spPr>
          <a:xfrm>
            <a:off x="838200" y="3349712"/>
            <a:ext cx="10515600" cy="54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new </a:t>
            </a:r>
            <a:r>
              <a:rPr lang="en-CA" dirty="0" err="1"/>
              <a:t>ros_types.h</a:t>
            </a:r>
            <a:r>
              <a:rPr lang="en-CA" dirty="0"/>
              <a:t> file, define:</a:t>
            </a:r>
            <a:endParaRPr lang="en-CA" b="1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B4015-E878-49FB-9421-C01B638D3608}"/>
              </a:ext>
            </a:extLst>
          </p:cNvPr>
          <p:cNvSpPr/>
          <p:nvPr/>
        </p:nvSpPr>
        <p:spPr>
          <a:xfrm>
            <a:off x="6847128" y="5468983"/>
            <a:ext cx="1852749" cy="34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88BD-2521-4030-A2F5-E9FE5AEB808B}"/>
              </a:ext>
            </a:extLst>
          </p:cNvPr>
          <p:cNvSpPr/>
          <p:nvPr/>
        </p:nvSpPr>
        <p:spPr>
          <a:xfrm>
            <a:off x="1016736" y="5473330"/>
            <a:ext cx="1852749" cy="34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9D666F-4EAF-46B2-BC3B-03045694C747}"/>
              </a:ext>
            </a:extLst>
          </p:cNvPr>
          <p:cNvCxnSpPr>
            <a:cxnSpLocks/>
          </p:cNvCxnSpPr>
          <p:nvPr/>
        </p:nvCxnSpPr>
        <p:spPr>
          <a:xfrm>
            <a:off x="2403566" y="5817326"/>
            <a:ext cx="1987213" cy="6618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F0D15-2106-4CD4-A7A8-4B07F7356F69}"/>
              </a:ext>
            </a:extLst>
          </p:cNvPr>
          <p:cNvCxnSpPr>
            <a:cxnSpLocks/>
          </p:cNvCxnSpPr>
          <p:nvPr/>
        </p:nvCxnSpPr>
        <p:spPr>
          <a:xfrm flipH="1">
            <a:off x="7342408" y="5812609"/>
            <a:ext cx="1345656" cy="6792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FE491C-18B5-4967-B3A0-A55FC1D3B56D}"/>
              </a:ext>
            </a:extLst>
          </p:cNvPr>
          <p:cNvSpPr txBox="1"/>
          <p:nvPr/>
        </p:nvSpPr>
        <p:spPr>
          <a:xfrm>
            <a:off x="4360185" y="6147354"/>
            <a:ext cx="313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Common alias shared between</a:t>
            </a:r>
          </a:p>
          <a:p>
            <a:r>
              <a:rPr lang="en-CA" dirty="0"/>
              <a:t> ROS1 and ROS2 branches</a:t>
            </a:r>
          </a:p>
        </p:txBody>
      </p:sp>
    </p:spTree>
    <p:extLst>
      <p:ext uri="{BB962C8B-B14F-4D97-AF65-F5344CB8AC3E}">
        <p14:creationId xmlns:p14="http://schemas.microsoft.com/office/powerpoint/2010/main" val="16325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5" grpId="0" animBg="1"/>
      <p:bldP spid="16" grpId="0"/>
      <p:bldP spid="5" grpId="0" animBg="1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65125"/>
            <a:ext cx="11144250" cy="1325563"/>
          </a:xfrm>
        </p:spPr>
        <p:txBody>
          <a:bodyPr/>
          <a:lstStyle/>
          <a:p>
            <a:r>
              <a:rPr lang="en-CA" dirty="0"/>
              <a:t>Idea 1: Typedef/Using to Common Alias 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92D15-87C6-4F66-A867-B5459C60BE42}"/>
              </a:ext>
            </a:extLst>
          </p:cNvPr>
          <p:cNvSpPr txBox="1"/>
          <p:nvPr/>
        </p:nvSpPr>
        <p:spPr>
          <a:xfrm>
            <a:off x="942975" y="2752724"/>
            <a:ext cx="190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Current ROS1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1E845-298B-406C-B8E9-B39A8B05E0EF}"/>
              </a:ext>
            </a:extLst>
          </p:cNvPr>
          <p:cNvSpPr txBox="1"/>
          <p:nvPr/>
        </p:nvSpPr>
        <p:spPr>
          <a:xfrm>
            <a:off x="5113824" y="2752724"/>
            <a:ext cx="190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Current ROS2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8DBD4-F0A8-43D0-9C64-E4E4E34D9145}"/>
              </a:ext>
            </a:extLst>
          </p:cNvPr>
          <p:cNvSpPr txBox="1"/>
          <p:nvPr/>
        </p:nvSpPr>
        <p:spPr>
          <a:xfrm>
            <a:off x="9037026" y="2752724"/>
            <a:ext cx="229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ROS Ind. 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F1A0FB-699A-4CA3-B679-6E0E2056CF09}"/>
              </a:ext>
            </a:extLst>
          </p:cNvPr>
          <p:cNvCxnSpPr>
            <a:cxnSpLocks/>
          </p:cNvCxnSpPr>
          <p:nvPr/>
        </p:nvCxnSpPr>
        <p:spPr>
          <a:xfrm>
            <a:off x="3924300" y="2838450"/>
            <a:ext cx="0" cy="3654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743556-7D97-4BA0-B00F-E972D935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6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Then in client classes reference </a:t>
            </a:r>
            <a:r>
              <a:rPr lang="en-CA" dirty="0" err="1"/>
              <a:t>ros_types.h</a:t>
            </a:r>
            <a:r>
              <a:rPr lang="en-CA" dirty="0"/>
              <a:t>:</a:t>
            </a: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A6DF4E-9D6E-4FE4-8A23-AA290AC4FCB4}"/>
              </a:ext>
            </a:extLst>
          </p:cNvPr>
          <p:cNvCxnSpPr>
            <a:cxnSpLocks/>
          </p:cNvCxnSpPr>
          <p:nvPr/>
        </p:nvCxnSpPr>
        <p:spPr>
          <a:xfrm>
            <a:off x="8297635" y="2838450"/>
            <a:ext cx="0" cy="3654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68690552-7A14-453F-B191-FDABA268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170" y="3765549"/>
            <a:ext cx="418969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/msg/twist.hpp"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::msg::Twist msg){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6F91DE6-A6B5-4AAF-8B8C-27C349D9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9" y="3765549"/>
            <a:ext cx="377532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JetBrains Mono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wist.h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geometry_msgs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::Twist msg){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EBCEF74-8B64-477E-90DB-71DADCA4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608" y="3770611"/>
            <a:ext cx="355413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"avt_341/node/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ros_types.h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(avt_341::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msg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Twist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msg){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F88C6-493F-4629-9F7D-9562150D93C8}"/>
              </a:ext>
            </a:extLst>
          </p:cNvPr>
          <p:cNvSpPr txBox="1"/>
          <p:nvPr/>
        </p:nvSpPr>
        <p:spPr>
          <a:xfrm>
            <a:off x="8258057" y="5088988"/>
            <a:ext cx="398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(No direct dependence</a:t>
            </a:r>
          </a:p>
          <a:p>
            <a:pPr algn="ctr"/>
            <a:r>
              <a:rPr lang="en-CA" dirty="0"/>
              <a:t> on ROS headers)</a:t>
            </a:r>
          </a:p>
        </p:txBody>
      </p:sp>
    </p:spTree>
    <p:extLst>
      <p:ext uri="{BB962C8B-B14F-4D97-AF65-F5344CB8AC3E}">
        <p14:creationId xmlns:p14="http://schemas.microsoft.com/office/powerpoint/2010/main" val="6186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65125"/>
            <a:ext cx="11144250" cy="1325563"/>
          </a:xfrm>
        </p:spPr>
        <p:txBody>
          <a:bodyPr/>
          <a:lstStyle/>
          <a:p>
            <a:r>
              <a:rPr lang="en-CA" dirty="0"/>
              <a:t>Idea 1: Typedef/Using to Common Alias (3/3)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0BA98-97F1-4DEA-9FCE-4C171A77D8A1}"/>
              </a:ext>
            </a:extLst>
          </p:cNvPr>
          <p:cNvSpPr/>
          <p:nvPr/>
        </p:nvSpPr>
        <p:spPr>
          <a:xfrm>
            <a:off x="529045" y="5453649"/>
            <a:ext cx="3988526" cy="955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4DF52C-B5D7-41ED-8E52-DEB7EC982BFD}"/>
              </a:ext>
            </a:extLst>
          </p:cNvPr>
          <p:cNvSpPr/>
          <p:nvPr/>
        </p:nvSpPr>
        <p:spPr>
          <a:xfrm>
            <a:off x="7547608" y="2308223"/>
            <a:ext cx="2351311" cy="20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ROS Node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planner_node</a:t>
            </a:r>
            <a:r>
              <a:rPr lang="en-CA" dirty="0"/>
              <a:t>, </a:t>
            </a:r>
            <a:r>
              <a:rPr lang="en-CA" dirty="0" err="1"/>
              <a:t>perception_node</a:t>
            </a:r>
            <a:r>
              <a:rPr lang="en-CA" dirty="0"/>
              <a:t>, etc.)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A3B79C-3877-4D7C-98CF-B65F96A4E6ED}"/>
              </a:ext>
            </a:extLst>
          </p:cNvPr>
          <p:cNvSpPr/>
          <p:nvPr/>
        </p:nvSpPr>
        <p:spPr>
          <a:xfrm>
            <a:off x="2743200" y="2308223"/>
            <a:ext cx="2453097" cy="2020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Algorithm Classes</a:t>
            </a:r>
          </a:p>
          <a:p>
            <a:pPr algn="ctr"/>
            <a:r>
              <a:rPr lang="en-CA" dirty="0"/>
              <a:t>(planners, elevation grid, etc.)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1238F-09A6-4EA9-882C-8213D2C1C45B}"/>
              </a:ext>
            </a:extLst>
          </p:cNvPr>
          <p:cNvSpPr/>
          <p:nvPr/>
        </p:nvSpPr>
        <p:spPr>
          <a:xfrm>
            <a:off x="703339" y="5683338"/>
            <a:ext cx="836023" cy="1970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6289BB-6BEA-4F85-AB93-66939D4F5E64}"/>
              </a:ext>
            </a:extLst>
          </p:cNvPr>
          <p:cNvSpPr txBox="1"/>
          <p:nvPr/>
        </p:nvSpPr>
        <p:spPr>
          <a:xfrm>
            <a:off x="1669992" y="5587684"/>
            <a:ext cx="280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Dependent on ROS version</a:t>
            </a:r>
          </a:p>
          <a:p>
            <a:r>
              <a:rPr lang="en-CA" dirty="0"/>
              <a:t>Independent of ROS version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C15346-79FC-47DE-8614-FC8754E715F9}"/>
              </a:ext>
            </a:extLst>
          </p:cNvPr>
          <p:cNvSpPr/>
          <p:nvPr/>
        </p:nvSpPr>
        <p:spPr>
          <a:xfrm>
            <a:off x="703339" y="5958676"/>
            <a:ext cx="836023" cy="197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BDFFF-1939-419A-B17F-FE4A89B53569}"/>
              </a:ext>
            </a:extLst>
          </p:cNvPr>
          <p:cNvSpPr txBox="1"/>
          <p:nvPr/>
        </p:nvSpPr>
        <p:spPr>
          <a:xfrm>
            <a:off x="482390" y="5061002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Legend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4F0EBD-1283-4016-8958-E30CBA9AC5AA}"/>
              </a:ext>
            </a:extLst>
          </p:cNvPr>
          <p:cNvCxnSpPr/>
          <p:nvPr/>
        </p:nvCxnSpPr>
        <p:spPr>
          <a:xfrm flipH="1">
            <a:off x="5196297" y="2893874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656B13-7278-466F-8883-FFBB0FC45D77}"/>
              </a:ext>
            </a:extLst>
          </p:cNvPr>
          <p:cNvCxnSpPr/>
          <p:nvPr/>
        </p:nvCxnSpPr>
        <p:spPr>
          <a:xfrm flipH="1">
            <a:off x="5196297" y="3699417"/>
            <a:ext cx="23513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B73DD586-7641-4243-A563-64A558E9E27F}"/>
              </a:ext>
            </a:extLst>
          </p:cNvPr>
          <p:cNvSpPr/>
          <p:nvPr/>
        </p:nvSpPr>
        <p:spPr>
          <a:xfrm>
            <a:off x="2111989" y="2840886"/>
            <a:ext cx="609601" cy="95506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846A5-8850-4431-83FD-8A9A2A4BDA98}"/>
              </a:ext>
            </a:extLst>
          </p:cNvPr>
          <p:cNvCxnSpPr>
            <a:cxnSpLocks/>
          </p:cNvCxnSpPr>
          <p:nvPr/>
        </p:nvCxnSpPr>
        <p:spPr>
          <a:xfrm flipH="1">
            <a:off x="9905455" y="2815850"/>
            <a:ext cx="1193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178AD1-281A-454F-82B2-53107D9FD609}"/>
              </a:ext>
            </a:extLst>
          </p:cNvPr>
          <p:cNvCxnSpPr>
            <a:cxnSpLocks/>
          </p:cNvCxnSpPr>
          <p:nvPr/>
        </p:nvCxnSpPr>
        <p:spPr>
          <a:xfrm flipH="1">
            <a:off x="9905455" y="3655874"/>
            <a:ext cx="127145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F3DD52-9AC2-4337-920C-6D1FB6BD080B}"/>
              </a:ext>
            </a:extLst>
          </p:cNvPr>
          <p:cNvSpPr txBox="1"/>
          <p:nvPr/>
        </p:nvSpPr>
        <p:spPr>
          <a:xfrm>
            <a:off x="5518835" y="2468290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ROS1/ROS2 msg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16793A-C4F9-4DF8-8411-E1F725EA9B09}"/>
              </a:ext>
            </a:extLst>
          </p:cNvPr>
          <p:cNvSpPr txBox="1"/>
          <p:nvPr/>
        </p:nvSpPr>
        <p:spPr>
          <a:xfrm>
            <a:off x="5514962" y="3367841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ROS1/ROS2 msg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E9F5DD-3FDA-4BE0-903B-A182F0DB9535}"/>
              </a:ext>
            </a:extLst>
          </p:cNvPr>
          <p:cNvSpPr txBox="1"/>
          <p:nvPr/>
        </p:nvSpPr>
        <p:spPr>
          <a:xfrm>
            <a:off x="783868" y="2966260"/>
            <a:ext cx="1342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Version ind. </a:t>
            </a:r>
          </a:p>
          <a:p>
            <a:pPr algn="ctr"/>
            <a:r>
              <a:rPr lang="en-CA" dirty="0"/>
              <a:t>msg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85E19A-534C-459B-B38A-536671FEE2DA}"/>
              </a:ext>
            </a:extLst>
          </p:cNvPr>
          <p:cNvSpPr txBox="1"/>
          <p:nvPr/>
        </p:nvSpPr>
        <p:spPr>
          <a:xfrm>
            <a:off x="10051311" y="32894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Publish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561481-27BB-4ED9-A370-80E9280A609F}"/>
              </a:ext>
            </a:extLst>
          </p:cNvPr>
          <p:cNvSpPr txBox="1"/>
          <p:nvPr/>
        </p:nvSpPr>
        <p:spPr>
          <a:xfrm>
            <a:off x="9997971" y="244651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Subscribe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552428-0D46-4682-8F07-1807D08F0946}"/>
              </a:ext>
            </a:extLst>
          </p:cNvPr>
          <p:cNvCxnSpPr>
            <a:cxnSpLocks/>
          </p:cNvCxnSpPr>
          <p:nvPr/>
        </p:nvCxnSpPr>
        <p:spPr>
          <a:xfrm>
            <a:off x="4810125" y="4419600"/>
            <a:ext cx="1485900" cy="64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4E1281E9-C441-4477-8D5F-6C175BB9C5A8}"/>
              </a:ext>
            </a:extLst>
          </p:cNvPr>
          <p:cNvSpPr/>
          <p:nvPr/>
        </p:nvSpPr>
        <p:spPr>
          <a:xfrm>
            <a:off x="6368080" y="4956466"/>
            <a:ext cx="1462925" cy="4670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ros_types.h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E7CEEB-B057-4B87-98F1-A8957E3EEA10}"/>
              </a:ext>
            </a:extLst>
          </p:cNvPr>
          <p:cNvSpPr txBox="1"/>
          <p:nvPr/>
        </p:nvSpPr>
        <p:spPr>
          <a:xfrm>
            <a:off x="5487724" y="4379668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6B167A-A5F4-43D9-AD35-A7D06F64C02E}"/>
              </a:ext>
            </a:extLst>
          </p:cNvPr>
          <p:cNvSpPr txBox="1"/>
          <p:nvPr/>
        </p:nvSpPr>
        <p:spPr>
          <a:xfrm>
            <a:off x="5399930" y="5421265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(Defined once, re-used by all classes)</a:t>
            </a:r>
          </a:p>
        </p:txBody>
      </p:sp>
    </p:spTree>
    <p:extLst>
      <p:ext uri="{BB962C8B-B14F-4D97-AF65-F5344CB8AC3E}">
        <p14:creationId xmlns:p14="http://schemas.microsoft.com/office/powerpoint/2010/main" val="12346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n-CA" dirty="0"/>
              <a:t>Idea 2: Common Types and Conversions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11"/>
            <a:ext cx="10515600" cy="1508121"/>
          </a:xfrm>
        </p:spPr>
        <p:txBody>
          <a:bodyPr/>
          <a:lstStyle/>
          <a:p>
            <a:r>
              <a:rPr lang="en-CA" dirty="0"/>
              <a:t>Some message types may not have same interfaces in ROS1 and ROS2</a:t>
            </a:r>
          </a:p>
          <a:p>
            <a:r>
              <a:rPr lang="en-CA" dirty="0"/>
              <a:t>Alternative solution: Node code converts to common data type before sending to algorithm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3B3EA-D822-48C7-AE0C-24FF68F43539}"/>
              </a:ext>
            </a:extLst>
          </p:cNvPr>
          <p:cNvSpPr txBox="1"/>
          <p:nvPr/>
        </p:nvSpPr>
        <p:spPr>
          <a:xfrm>
            <a:off x="1828800" y="2649582"/>
            <a:ext cx="190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Current ROS1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42621-81D6-4672-A5E4-EF3EC6E738F6}"/>
              </a:ext>
            </a:extLst>
          </p:cNvPr>
          <p:cNvSpPr txBox="1"/>
          <p:nvPr/>
        </p:nvSpPr>
        <p:spPr>
          <a:xfrm>
            <a:off x="7922601" y="2649582"/>
            <a:ext cx="229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ROS Ind. Version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655A7-2915-4A53-ADD1-276B4343056F}"/>
              </a:ext>
            </a:extLst>
          </p:cNvPr>
          <p:cNvCxnSpPr>
            <a:cxnSpLocks/>
          </p:cNvCxnSpPr>
          <p:nvPr/>
        </p:nvCxnSpPr>
        <p:spPr>
          <a:xfrm>
            <a:off x="5838825" y="3333749"/>
            <a:ext cx="0" cy="305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34EC8FC0-26BA-4D78-AC6F-9A37D040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98" y="5555242"/>
            <a:ext cx="483739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PointCloud.h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ElevationGrid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PointCloud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pc){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1400" dirty="0">
              <a:solidFill>
                <a:srgbClr val="CC7832"/>
              </a:solidFill>
              <a:latin typeface="JetBrains Mono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98074B0-3DEC-46CC-AC62-C73F636A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790" y="3363776"/>
            <a:ext cx="5885913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"avt_341/common/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conversion.h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PointCloud.h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lang="en-US" altLang="en-US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OnSubscribeMsg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msg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PointCloud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pc_ros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PointCloud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FromRosMsg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pc_ros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en-US" sz="14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grid.AddPoints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(pc)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955CBEF-7660-4E1F-B89E-441AFC9B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98" y="3737347"/>
            <a:ext cx="48373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PointCloud.h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OnSubscribeMsg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sensor_msgs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PointCloud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grid.AddPoints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point_cloud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61C7653-E2D1-4A43-9FD7-9D594358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559053"/>
            <a:ext cx="589570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"avt_341/common/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common_objects.h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ElevationGrid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avt_341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common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PointCloud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1400" dirty="0">
              <a:solidFill>
                <a:srgbClr val="CC7832"/>
              </a:solidFill>
              <a:latin typeface="JetBrains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2B97-21B3-4D6D-8716-186993CE9E1A}"/>
              </a:ext>
            </a:extLst>
          </p:cNvPr>
          <p:cNvSpPr txBox="1"/>
          <p:nvPr/>
        </p:nvSpPr>
        <p:spPr>
          <a:xfrm>
            <a:off x="6105790" y="2974484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node.cpp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09D39-BDCC-4CF7-992E-42878EAF70FB}"/>
              </a:ext>
            </a:extLst>
          </p:cNvPr>
          <p:cNvSpPr txBox="1"/>
          <p:nvPr/>
        </p:nvSpPr>
        <p:spPr>
          <a:xfrm>
            <a:off x="6095999" y="5178528"/>
            <a:ext cx="581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algorithm.cpp  </a:t>
            </a:r>
            <a:r>
              <a:rPr lang="en-CA" sz="2400" b="1" dirty="0">
                <a:solidFill>
                  <a:schemeClr val="accent6">
                    <a:lumMod val="75000"/>
                  </a:schemeClr>
                </a:solidFill>
              </a:rPr>
              <a:t>(no reference to ROS)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029C7-3A34-4651-8C2F-E178408AFECF}"/>
              </a:ext>
            </a:extLst>
          </p:cNvPr>
          <p:cNvSpPr txBox="1"/>
          <p:nvPr/>
        </p:nvSpPr>
        <p:spPr>
          <a:xfrm>
            <a:off x="437722" y="3308808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node.cpp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B68DD0-7AE4-4462-A236-8EC5DC7E5EE5}"/>
              </a:ext>
            </a:extLst>
          </p:cNvPr>
          <p:cNvSpPr txBox="1"/>
          <p:nvPr/>
        </p:nvSpPr>
        <p:spPr>
          <a:xfrm>
            <a:off x="437722" y="5144384"/>
            <a:ext cx="192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algorithm.cpp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6C6A4-909D-4ED6-9000-1023A33FA413}"/>
              </a:ext>
            </a:extLst>
          </p:cNvPr>
          <p:cNvSpPr/>
          <p:nvPr/>
        </p:nvSpPr>
        <p:spPr>
          <a:xfrm>
            <a:off x="6209211" y="4476208"/>
            <a:ext cx="5696909" cy="2606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0807DA-60F4-4DC0-B388-F76AAA66ED7A}"/>
              </a:ext>
            </a:extLst>
          </p:cNvPr>
          <p:cNvCxnSpPr>
            <a:cxnSpLocks/>
          </p:cNvCxnSpPr>
          <p:nvPr/>
        </p:nvCxnSpPr>
        <p:spPr>
          <a:xfrm>
            <a:off x="4572000" y="2546555"/>
            <a:ext cx="1637211" cy="18832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2: Common Types and Conversions (2/2)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42AE9-6DFF-41A9-BC76-527D7FA56A9F}"/>
              </a:ext>
            </a:extLst>
          </p:cNvPr>
          <p:cNvSpPr/>
          <p:nvPr/>
        </p:nvSpPr>
        <p:spPr>
          <a:xfrm>
            <a:off x="529045" y="5453649"/>
            <a:ext cx="3988526" cy="955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55C807-7110-43B7-9BDE-E85B93CA1313}"/>
              </a:ext>
            </a:extLst>
          </p:cNvPr>
          <p:cNvSpPr/>
          <p:nvPr/>
        </p:nvSpPr>
        <p:spPr>
          <a:xfrm>
            <a:off x="8023858" y="2308223"/>
            <a:ext cx="2351311" cy="20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ROS Node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planner_node</a:t>
            </a:r>
            <a:r>
              <a:rPr lang="en-CA" dirty="0"/>
              <a:t>, </a:t>
            </a:r>
            <a:r>
              <a:rPr lang="en-CA" dirty="0" err="1"/>
              <a:t>perception_node</a:t>
            </a:r>
            <a:r>
              <a:rPr lang="en-CA" dirty="0"/>
              <a:t>, etc.)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131CE-94CA-49DB-8B34-2380E468ABAC}"/>
              </a:ext>
            </a:extLst>
          </p:cNvPr>
          <p:cNvSpPr/>
          <p:nvPr/>
        </p:nvSpPr>
        <p:spPr>
          <a:xfrm>
            <a:off x="1866572" y="2279232"/>
            <a:ext cx="2453097" cy="2020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Algorithm Classes</a:t>
            </a:r>
          </a:p>
          <a:p>
            <a:pPr algn="ctr"/>
            <a:r>
              <a:rPr lang="en-CA" dirty="0"/>
              <a:t>(planners, elevation grid, etc.)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373B6-D907-42EA-95C5-80C264065555}"/>
              </a:ext>
            </a:extLst>
          </p:cNvPr>
          <p:cNvSpPr/>
          <p:nvPr/>
        </p:nvSpPr>
        <p:spPr>
          <a:xfrm>
            <a:off x="703339" y="5683338"/>
            <a:ext cx="836023" cy="1970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96C18-6765-4C9D-8664-5A1DB75D07B5}"/>
              </a:ext>
            </a:extLst>
          </p:cNvPr>
          <p:cNvSpPr txBox="1"/>
          <p:nvPr/>
        </p:nvSpPr>
        <p:spPr>
          <a:xfrm>
            <a:off x="1669992" y="5587684"/>
            <a:ext cx="280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Dependent on ROS version</a:t>
            </a:r>
          </a:p>
          <a:p>
            <a:r>
              <a:rPr lang="en-CA" dirty="0"/>
              <a:t>Independent of ROS version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8F00A1-0450-4BEC-A2A2-379450F7DB93}"/>
              </a:ext>
            </a:extLst>
          </p:cNvPr>
          <p:cNvSpPr/>
          <p:nvPr/>
        </p:nvSpPr>
        <p:spPr>
          <a:xfrm>
            <a:off x="703339" y="5958676"/>
            <a:ext cx="836023" cy="197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6A4692-7C0D-4C5F-93C6-E2076D624C37}"/>
              </a:ext>
            </a:extLst>
          </p:cNvPr>
          <p:cNvSpPr txBox="1"/>
          <p:nvPr/>
        </p:nvSpPr>
        <p:spPr>
          <a:xfrm>
            <a:off x="482390" y="5061002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Legend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7630F3-3E4A-430F-ACC5-957DB8296F11}"/>
              </a:ext>
            </a:extLst>
          </p:cNvPr>
          <p:cNvCxnSpPr>
            <a:cxnSpLocks/>
          </p:cNvCxnSpPr>
          <p:nvPr/>
        </p:nvCxnSpPr>
        <p:spPr>
          <a:xfrm flipH="1">
            <a:off x="7270724" y="2765283"/>
            <a:ext cx="753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A621D6-EB3C-4FF7-9D3A-F09202F7D5DA}"/>
              </a:ext>
            </a:extLst>
          </p:cNvPr>
          <p:cNvCxnSpPr>
            <a:cxnSpLocks/>
          </p:cNvCxnSpPr>
          <p:nvPr/>
        </p:nvCxnSpPr>
        <p:spPr>
          <a:xfrm flipH="1">
            <a:off x="7270724" y="3773895"/>
            <a:ext cx="7531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0F303F36-618C-4AC4-9E4F-DA019867B25B}"/>
              </a:ext>
            </a:extLst>
          </p:cNvPr>
          <p:cNvSpPr/>
          <p:nvPr/>
        </p:nvSpPr>
        <p:spPr>
          <a:xfrm>
            <a:off x="1235361" y="2811895"/>
            <a:ext cx="609601" cy="95506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A05A25-6A9F-4594-B430-BC07BA112243}"/>
              </a:ext>
            </a:extLst>
          </p:cNvPr>
          <p:cNvCxnSpPr>
            <a:cxnSpLocks/>
          </p:cNvCxnSpPr>
          <p:nvPr/>
        </p:nvCxnSpPr>
        <p:spPr>
          <a:xfrm flipH="1">
            <a:off x="10381705" y="2815850"/>
            <a:ext cx="1193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43CDF2-5F24-4D8A-B9BB-9006D31A8B14}"/>
              </a:ext>
            </a:extLst>
          </p:cNvPr>
          <p:cNvCxnSpPr>
            <a:cxnSpLocks/>
          </p:cNvCxnSpPr>
          <p:nvPr/>
        </p:nvCxnSpPr>
        <p:spPr>
          <a:xfrm flipH="1">
            <a:off x="10381705" y="3655874"/>
            <a:ext cx="127145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2D679F-0737-41AE-85E0-0FA7E26D4C81}"/>
              </a:ext>
            </a:extLst>
          </p:cNvPr>
          <p:cNvSpPr txBox="1"/>
          <p:nvPr/>
        </p:nvSpPr>
        <p:spPr>
          <a:xfrm>
            <a:off x="7270724" y="2815850"/>
            <a:ext cx="772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ROS1/</a:t>
            </a:r>
          </a:p>
          <a:p>
            <a:r>
              <a:rPr lang="en-CA" dirty="0"/>
              <a:t>ROS2 </a:t>
            </a:r>
          </a:p>
          <a:p>
            <a:r>
              <a:rPr lang="en-CA" dirty="0"/>
              <a:t>msg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CE9B3F-E270-43F2-AB3D-4F89D1AA2668}"/>
              </a:ext>
            </a:extLst>
          </p:cNvPr>
          <p:cNvSpPr txBox="1"/>
          <p:nvPr/>
        </p:nvSpPr>
        <p:spPr>
          <a:xfrm>
            <a:off x="119853" y="243929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Common msg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9BA81-D396-4C2E-8DF5-A7B352B18646}"/>
              </a:ext>
            </a:extLst>
          </p:cNvPr>
          <p:cNvSpPr txBox="1"/>
          <p:nvPr/>
        </p:nvSpPr>
        <p:spPr>
          <a:xfrm>
            <a:off x="10527561" y="32894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8C8FCA-5B48-48FD-8798-D56FEC6CE0A9}"/>
              </a:ext>
            </a:extLst>
          </p:cNvPr>
          <p:cNvSpPr txBox="1"/>
          <p:nvPr/>
        </p:nvSpPr>
        <p:spPr>
          <a:xfrm>
            <a:off x="10474221" y="244651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Subscribe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37D64F-BC14-44EE-ACE6-52E355225AFE}"/>
              </a:ext>
            </a:extLst>
          </p:cNvPr>
          <p:cNvSpPr/>
          <p:nvPr/>
        </p:nvSpPr>
        <p:spPr>
          <a:xfrm>
            <a:off x="6054173" y="2308223"/>
            <a:ext cx="1216551" cy="202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ROS to Common Conversion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4DB80A-5773-4E66-88DA-D59153544C86}"/>
              </a:ext>
            </a:extLst>
          </p:cNvPr>
          <p:cNvCxnSpPr>
            <a:cxnSpLocks/>
          </p:cNvCxnSpPr>
          <p:nvPr/>
        </p:nvCxnSpPr>
        <p:spPr>
          <a:xfrm flipH="1">
            <a:off x="4319669" y="3739180"/>
            <a:ext cx="173450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D36BF4-7E58-46AF-B547-A68C90865CA5}"/>
              </a:ext>
            </a:extLst>
          </p:cNvPr>
          <p:cNvCxnSpPr>
            <a:cxnSpLocks/>
          </p:cNvCxnSpPr>
          <p:nvPr/>
        </p:nvCxnSpPr>
        <p:spPr>
          <a:xfrm flipH="1">
            <a:off x="4319669" y="2765283"/>
            <a:ext cx="1734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5F3FE1-FD5B-44C2-AB57-927C765B580C}"/>
              </a:ext>
            </a:extLst>
          </p:cNvPr>
          <p:cNvSpPr txBox="1"/>
          <p:nvPr/>
        </p:nvSpPr>
        <p:spPr>
          <a:xfrm>
            <a:off x="4418721" y="236325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Common msg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CB9BC3-20C1-4C7F-B750-7FFEC3DA5479}"/>
              </a:ext>
            </a:extLst>
          </p:cNvPr>
          <p:cNvSpPr txBox="1"/>
          <p:nvPr/>
        </p:nvSpPr>
        <p:spPr>
          <a:xfrm>
            <a:off x="4418721" y="336984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Common msg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196C9-B230-42C5-8AC6-1307ED1A7BA3}"/>
              </a:ext>
            </a:extLst>
          </p:cNvPr>
          <p:cNvSpPr txBox="1"/>
          <p:nvPr/>
        </p:nvSpPr>
        <p:spPr>
          <a:xfrm>
            <a:off x="5555895" y="4389910"/>
            <a:ext cx="22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(Defined once, </a:t>
            </a:r>
          </a:p>
          <a:p>
            <a:pPr algn="ctr"/>
            <a:r>
              <a:rPr lang="en-CA" dirty="0"/>
              <a:t>re-used by all classes)</a:t>
            </a:r>
          </a:p>
        </p:txBody>
      </p:sp>
    </p:spTree>
    <p:extLst>
      <p:ext uri="{BB962C8B-B14F-4D97-AF65-F5344CB8AC3E}">
        <p14:creationId xmlns:p14="http://schemas.microsoft.com/office/powerpoint/2010/main" val="31230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0DF4-C630-4736-8225-C93D224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Node Code ROS Independent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BB2-426C-4504-8CAD-539EFC2A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Wrap ROS specific node, publisher and subscriber APIs in wrappers (proxies) which hide concrete implementation</a:t>
            </a:r>
          </a:p>
          <a:p>
            <a:r>
              <a:rPr lang="en-CA" dirty="0"/>
              <a:t>ROS-specific proxies written once per ROS1 and ROS2 branch</a:t>
            </a:r>
          </a:p>
          <a:p>
            <a:r>
              <a:rPr lang="en-CA" dirty="0"/>
              <a:t>Defined once, then re-used in all node code	</a:t>
            </a:r>
          </a:p>
        </p:txBody>
      </p:sp>
    </p:spTree>
    <p:extLst>
      <p:ext uri="{BB962C8B-B14F-4D97-AF65-F5344CB8AC3E}">
        <p14:creationId xmlns:p14="http://schemas.microsoft.com/office/powerpoint/2010/main" val="208023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1432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Making NATO Stack Code ROS Version Independent</vt:lpstr>
      <vt:lpstr>Motivation</vt:lpstr>
      <vt:lpstr>Current Program Flow</vt:lpstr>
      <vt:lpstr>Idea 1: Typedef/Using to Common Alias (1/3)</vt:lpstr>
      <vt:lpstr>Idea 1: Typedef/Using to Common Alias (2/3)</vt:lpstr>
      <vt:lpstr>Idea 1: Typedef/Using to Common Alias (3/3)</vt:lpstr>
      <vt:lpstr>Idea 2: Common Types and Conversions (1/2)</vt:lpstr>
      <vt:lpstr>Idea 2: Common Types and Conversions (2/2)</vt:lpstr>
      <vt:lpstr>Making Node Code ROS Independent (1/3)</vt:lpstr>
      <vt:lpstr>Making Node Code ROS Independent (2/3)</vt:lpstr>
      <vt:lpstr>Making Node Code ROS Independent (3/3)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390</cp:revision>
  <dcterms:created xsi:type="dcterms:W3CDTF">2021-08-01T14:40:33Z</dcterms:created>
  <dcterms:modified xsi:type="dcterms:W3CDTF">2021-08-18T20:34:07Z</dcterms:modified>
</cp:coreProperties>
</file>