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7" r:id="rId20"/>
    <p:sldId id="278" r:id="rId21"/>
    <p:sldId id="279" r:id="rId22"/>
    <p:sldId id="276" r:id="rId23"/>
    <p:sldId id="281" r:id="rId24"/>
    <p:sldId id="280" r:id="rId25"/>
    <p:sldId id="282" r:id="rId26"/>
    <p:sldId id="27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F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29/10/2015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29/10/2015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29/10/2015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29/10/2015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29/10/2015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29/10/2015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29/10/2015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ifux.org/lectures/217/netLec5.pdf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763688" y="1052736"/>
            <a:ext cx="6766833" cy="3382635"/>
            <a:chOff x="1763688" y="1052736"/>
            <a:chExt cx="6766833" cy="3382635"/>
          </a:xfrm>
        </p:grpSpPr>
        <p:pic>
          <p:nvPicPr>
            <p:cNvPr id="5" name="Imagem 4"/>
            <p:cNvPicPr/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l="28937" t="56662" r="30387" b="30310"/>
            <a:stretch/>
          </p:blipFill>
          <p:spPr bwMode="auto">
            <a:xfrm>
              <a:off x="1763688" y="2427584"/>
              <a:ext cx="6766833" cy="122139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12" name="Grupo 11"/>
            <p:cNvGrpSpPr/>
            <p:nvPr/>
          </p:nvGrpSpPr>
          <p:grpSpPr>
            <a:xfrm>
              <a:off x="2195736" y="1070302"/>
              <a:ext cx="1800200" cy="1368152"/>
              <a:chOff x="1907704" y="4365104"/>
              <a:chExt cx="1944216" cy="1440160"/>
            </a:xfrm>
          </p:grpSpPr>
          <p:sp>
            <p:nvSpPr>
              <p:cNvPr id="6" name="Retângulo 5"/>
              <p:cNvSpPr/>
              <p:nvPr/>
            </p:nvSpPr>
            <p:spPr>
              <a:xfrm>
                <a:off x="1907704" y="4365104"/>
                <a:ext cx="1944216" cy="14401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 smtClean="0">
                    <a:solidFill>
                      <a:schemeClr val="tx1"/>
                    </a:solidFill>
                    <a:latin typeface="+mj-lt"/>
                    <a:cs typeface="Arial" pitchFamily="34" charset="0"/>
                  </a:rPr>
                  <a:t>Nó CAN</a:t>
                </a:r>
              </a:p>
              <a:p>
                <a:pPr algn="ctr"/>
                <a:endParaRPr lang="de-DE" dirty="0" smtClean="0">
                  <a:solidFill>
                    <a:schemeClr val="tx1"/>
                  </a:solidFill>
                  <a:latin typeface="+mj-lt"/>
                  <a:cs typeface="Arial" pitchFamily="34" charset="0"/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  <a:latin typeface="+mj-lt"/>
                  <a:cs typeface="Arial" pitchFamily="34" charset="0"/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endParaRPr lang="de-DE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" name="Retângulo 6"/>
              <p:cNvSpPr/>
              <p:nvPr/>
            </p:nvSpPr>
            <p:spPr>
              <a:xfrm>
                <a:off x="2051720" y="4750390"/>
                <a:ext cx="1656184" cy="2160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 smtClean="0">
                    <a:solidFill>
                      <a:schemeClr val="tx1"/>
                    </a:solidFill>
                  </a:rPr>
                  <a:t>Microcontrolador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2051720" y="5118814"/>
                <a:ext cx="1656184" cy="2160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 smtClean="0">
                    <a:solidFill>
                      <a:schemeClr val="tx1"/>
                    </a:solidFill>
                  </a:rPr>
                  <a:t>Controlador CAN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2051720" y="5517232"/>
                <a:ext cx="1656184" cy="2160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 smtClean="0">
                    <a:solidFill>
                      <a:schemeClr val="tx1"/>
                    </a:solidFill>
                  </a:rPr>
                  <a:t>Tranceptor CAN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upo 12"/>
            <p:cNvGrpSpPr/>
            <p:nvPr/>
          </p:nvGrpSpPr>
          <p:grpSpPr>
            <a:xfrm>
              <a:off x="4283968" y="1059432"/>
              <a:ext cx="1800200" cy="1368152"/>
              <a:chOff x="1907704" y="4365104"/>
              <a:chExt cx="1944216" cy="1440160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1907704" y="4365104"/>
                <a:ext cx="1944216" cy="14401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 smtClean="0">
                    <a:solidFill>
                      <a:schemeClr val="tx1"/>
                    </a:solidFill>
                    <a:latin typeface="+mj-lt"/>
                    <a:cs typeface="Arial" pitchFamily="34" charset="0"/>
                  </a:rPr>
                  <a:t>Nó CAN</a:t>
                </a:r>
              </a:p>
              <a:p>
                <a:pPr algn="ctr"/>
                <a:endParaRPr lang="de-DE" dirty="0" smtClean="0">
                  <a:solidFill>
                    <a:schemeClr val="tx1"/>
                  </a:solidFill>
                  <a:latin typeface="+mj-lt"/>
                  <a:cs typeface="Arial" pitchFamily="34" charset="0"/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  <a:latin typeface="+mj-lt"/>
                  <a:cs typeface="Arial" pitchFamily="34" charset="0"/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endParaRPr lang="de-DE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2051720" y="4750390"/>
                <a:ext cx="1656184" cy="2160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 smtClean="0">
                    <a:solidFill>
                      <a:schemeClr val="tx1"/>
                    </a:solidFill>
                  </a:rPr>
                  <a:t>Microcontrolador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2051720" y="5118814"/>
                <a:ext cx="1656184" cy="2160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 smtClean="0">
                    <a:solidFill>
                      <a:schemeClr val="tx1"/>
                    </a:solidFill>
                  </a:rPr>
                  <a:t>Controlador CAN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2051720" y="5517232"/>
                <a:ext cx="1656184" cy="2160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 smtClean="0">
                    <a:solidFill>
                      <a:schemeClr val="tx1"/>
                    </a:solidFill>
                  </a:rPr>
                  <a:t>Tranceptor CAN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upo 17"/>
            <p:cNvGrpSpPr/>
            <p:nvPr/>
          </p:nvGrpSpPr>
          <p:grpSpPr>
            <a:xfrm>
              <a:off x="6372200" y="1052736"/>
              <a:ext cx="1800200" cy="1368152"/>
              <a:chOff x="1907704" y="4365104"/>
              <a:chExt cx="1944216" cy="1440160"/>
            </a:xfrm>
          </p:grpSpPr>
          <p:sp>
            <p:nvSpPr>
              <p:cNvPr id="19" name="Retângulo 18"/>
              <p:cNvSpPr/>
              <p:nvPr/>
            </p:nvSpPr>
            <p:spPr>
              <a:xfrm>
                <a:off x="1907704" y="4365104"/>
                <a:ext cx="1944216" cy="144016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 smtClean="0">
                    <a:solidFill>
                      <a:schemeClr val="tx1"/>
                    </a:solidFill>
                    <a:latin typeface="+mj-lt"/>
                    <a:cs typeface="Arial" pitchFamily="34" charset="0"/>
                  </a:rPr>
                  <a:t>Nó CAN</a:t>
                </a:r>
              </a:p>
              <a:p>
                <a:pPr algn="ctr"/>
                <a:endParaRPr lang="de-DE" dirty="0" smtClean="0">
                  <a:solidFill>
                    <a:schemeClr val="tx1"/>
                  </a:solidFill>
                  <a:latin typeface="+mj-lt"/>
                  <a:cs typeface="Arial" pitchFamily="34" charset="0"/>
                </a:endParaRPr>
              </a:p>
              <a:p>
                <a:pPr algn="ctr"/>
                <a:endParaRPr lang="de-DE" dirty="0" smtClean="0">
                  <a:solidFill>
                    <a:schemeClr val="tx1"/>
                  </a:solidFill>
                  <a:latin typeface="+mj-lt"/>
                  <a:cs typeface="Arial" pitchFamily="34" charset="0"/>
                </a:endParaRPr>
              </a:p>
              <a:p>
                <a:pPr algn="ctr"/>
                <a:endParaRPr lang="de-DE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endParaRPr lang="de-DE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2051720" y="4750390"/>
                <a:ext cx="1656184" cy="2160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 smtClean="0">
                    <a:solidFill>
                      <a:schemeClr val="tx1"/>
                    </a:solidFill>
                  </a:rPr>
                  <a:t>Microcontrolador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2051720" y="5118814"/>
                <a:ext cx="1656184" cy="2160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 smtClean="0">
                    <a:solidFill>
                      <a:schemeClr val="tx1"/>
                    </a:solidFill>
                  </a:rPr>
                  <a:t>Controlador CAN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2051720" y="5517232"/>
                <a:ext cx="1656184" cy="21602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 smtClean="0">
                    <a:solidFill>
                      <a:schemeClr val="tx1"/>
                    </a:solidFill>
                  </a:rPr>
                  <a:t>Tranceptor CAN</a:t>
                </a:r>
                <a:endParaRPr lang="de-D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CaixaDeTexto 22"/>
            <p:cNvSpPr txBox="1"/>
            <p:nvPr/>
          </p:nvSpPr>
          <p:spPr>
            <a:xfrm>
              <a:off x="2329084" y="3789040"/>
              <a:ext cx="4259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CANH   Can </a:t>
              </a:r>
              <a:r>
                <a:rPr lang="de-DE" sz="1200" i="1" dirty="0" smtClean="0"/>
                <a:t>High</a:t>
              </a:r>
            </a:p>
            <a:p>
              <a:r>
                <a:rPr lang="de-DE" sz="1200" dirty="0" smtClean="0"/>
                <a:t>CANL    Can </a:t>
              </a:r>
              <a:r>
                <a:rPr lang="de-DE" sz="1200" i="1" dirty="0" smtClean="0"/>
                <a:t>Low</a:t>
              </a:r>
            </a:p>
            <a:p>
              <a:r>
                <a:rPr lang="de-DE" sz="1200" dirty="0" smtClean="0"/>
                <a:t>RT          Resistor Terminador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998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1" t="31746" r="6630" b="11111"/>
          <a:stretch/>
        </p:blipFill>
        <p:spPr bwMode="auto">
          <a:xfrm>
            <a:off x="1043608" y="1268760"/>
            <a:ext cx="7082972" cy="4180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132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1.bp.blogspot.com/-DdSk--kmBoE/UZo6RpcdOJI/AAAAAAAAALI/3e8-_ZNIH7M/s1600/ScreenShot00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80728"/>
            <a:ext cx="601980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234556" y="5229200"/>
            <a:ext cx="3427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http://tiigr1214nunomartins.blogspot.com.br/p/quando-o-router-inicia.html</a:t>
            </a:r>
          </a:p>
        </p:txBody>
      </p:sp>
    </p:spTree>
    <p:extLst>
      <p:ext uri="{BB962C8B-B14F-4D97-AF65-F5344CB8AC3E}">
        <p14:creationId xmlns:p14="http://schemas.microsoft.com/office/powerpoint/2010/main" val="141352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5" t="33594" r="19619" b="24739"/>
          <a:stretch/>
        </p:blipFill>
        <p:spPr bwMode="auto">
          <a:xfrm>
            <a:off x="683568" y="1844824"/>
            <a:ext cx="782955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899592" y="764704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IP, </a:t>
            </a:r>
            <a:r>
              <a:rPr lang="de-DE" dirty="0"/>
              <a:t>Fonte [http://pt.slideshare.net/verisjuliano/rede-de-computadores-aula-38-412-prova-2] </a:t>
            </a:r>
          </a:p>
        </p:txBody>
      </p:sp>
    </p:spTree>
    <p:extLst>
      <p:ext uri="{BB962C8B-B14F-4D97-AF65-F5344CB8AC3E}">
        <p14:creationId xmlns:p14="http://schemas.microsoft.com/office/powerpoint/2010/main" val="389231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abeçalho de um pacote IP (Reprodução / UnderLinux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2816"/>
            <a:ext cx="59055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475656" y="836712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http://www.techtudo.com.br/artigos/noticia/2012/05/o-que-e-ip.html</a:t>
            </a:r>
          </a:p>
        </p:txBody>
      </p:sp>
    </p:spTree>
    <p:extLst>
      <p:ext uri="{BB962C8B-B14F-4D97-AF65-F5344CB8AC3E}">
        <p14:creationId xmlns:p14="http://schemas.microsoft.com/office/powerpoint/2010/main" val="267233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3.bp.blogspot.com/-Sr8Y14UyQco/UZo5jnsWe4I/AAAAAAAAAK8/isKwEfPNcnk/s1600/ScreenShot00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20888"/>
            <a:ext cx="6134100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259632" y="1124744"/>
            <a:ext cx="3427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http://tiigr1214nunomartins.blogspot.com.br/p/quando-o-router-inicia.html</a:t>
            </a:r>
          </a:p>
        </p:txBody>
      </p:sp>
    </p:spTree>
    <p:extLst>
      <p:ext uri="{BB962C8B-B14F-4D97-AF65-F5344CB8AC3E}">
        <p14:creationId xmlns:p14="http://schemas.microsoft.com/office/powerpoint/2010/main" val="53535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2" t="26940" r="22088" b="24353"/>
          <a:stretch/>
        </p:blipFill>
        <p:spPr bwMode="auto">
          <a:xfrm>
            <a:off x="1547664" y="1340768"/>
            <a:ext cx="5801712" cy="3563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611560" y="5733256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Fonte[cap 1- referencial teórico] </a:t>
            </a:r>
          </a:p>
        </p:txBody>
      </p:sp>
    </p:spTree>
    <p:extLst>
      <p:ext uri="{BB962C8B-B14F-4D97-AF65-F5344CB8AC3E}">
        <p14:creationId xmlns:p14="http://schemas.microsoft.com/office/powerpoint/2010/main" val="244120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890820" y="2163180"/>
            <a:ext cx="1296144" cy="72008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Beaglebone</a:t>
            </a:r>
          </a:p>
        </p:txBody>
      </p:sp>
      <p:sp>
        <p:nvSpPr>
          <p:cNvPr id="4" name="Retângulo 3"/>
          <p:cNvSpPr/>
          <p:nvPr/>
        </p:nvSpPr>
        <p:spPr>
          <a:xfrm>
            <a:off x="4978092" y="2163179"/>
            <a:ext cx="1296144" cy="7082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Arduino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963178" y="5481228"/>
            <a:ext cx="1296144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CLP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DeviceNet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90570" y="2019164"/>
            <a:ext cx="1296144" cy="1008112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PC</a:t>
            </a:r>
          </a:p>
        </p:txBody>
      </p:sp>
      <p:cxnSp>
        <p:nvCxnSpPr>
          <p:cNvPr id="9" name="Conector reto 8"/>
          <p:cNvCxnSpPr>
            <a:stCxn id="7" idx="3"/>
          </p:cNvCxnSpPr>
          <p:nvPr/>
        </p:nvCxnSpPr>
        <p:spPr>
          <a:xfrm>
            <a:off x="1786714" y="2523220"/>
            <a:ext cx="10801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>
          <a:xfrm>
            <a:off x="2890820" y="3315308"/>
            <a:ext cx="1296144" cy="50676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Serial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Cape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3" name="Conector reto 32"/>
          <p:cNvCxnSpPr>
            <a:stCxn id="31" idx="0"/>
            <a:endCxn id="3" idx="2"/>
          </p:cNvCxnSpPr>
          <p:nvPr/>
        </p:nvCxnSpPr>
        <p:spPr>
          <a:xfrm flipV="1">
            <a:off x="3538892" y="2883260"/>
            <a:ext cx="0" cy="4320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4978092" y="3318012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Can Bus Shield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6" name="Conector reto 35"/>
          <p:cNvCxnSpPr>
            <a:stCxn id="4" idx="2"/>
            <a:endCxn id="34" idx="0"/>
          </p:cNvCxnSpPr>
          <p:nvPr/>
        </p:nvCxnSpPr>
        <p:spPr>
          <a:xfrm>
            <a:off x="5626164" y="2871382"/>
            <a:ext cx="0" cy="4466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>
            <a:stCxn id="31" idx="2"/>
          </p:cNvCxnSpPr>
          <p:nvPr/>
        </p:nvCxnSpPr>
        <p:spPr>
          <a:xfrm>
            <a:off x="3538892" y="3822068"/>
            <a:ext cx="0" cy="507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>
            <a:stCxn id="34" idx="2"/>
          </p:cNvCxnSpPr>
          <p:nvPr/>
        </p:nvCxnSpPr>
        <p:spPr>
          <a:xfrm>
            <a:off x="5626164" y="3822068"/>
            <a:ext cx="0" cy="507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>
            <a:off x="2326774" y="4329100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>
            <a:stCxn id="6" idx="0"/>
          </p:cNvCxnSpPr>
          <p:nvPr/>
        </p:nvCxnSpPr>
        <p:spPr>
          <a:xfrm flipV="1">
            <a:off x="6611250" y="4329100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/>
          <p:cNvSpPr/>
          <p:nvPr/>
        </p:nvSpPr>
        <p:spPr>
          <a:xfrm>
            <a:off x="2866834" y="5481228"/>
            <a:ext cx="129614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Sensores</a:t>
            </a:r>
          </a:p>
        </p:txBody>
      </p:sp>
      <p:sp>
        <p:nvSpPr>
          <p:cNvPr id="76" name="Retângulo 75"/>
          <p:cNvSpPr/>
          <p:nvPr/>
        </p:nvSpPr>
        <p:spPr>
          <a:xfrm>
            <a:off x="4367205" y="5481228"/>
            <a:ext cx="129614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Inversor de Frequência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3730930" y="395976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Barramento CAN</a:t>
            </a:r>
            <a:endParaRPr lang="de-DE" dirty="0"/>
          </a:p>
        </p:txBody>
      </p:sp>
      <p:cxnSp>
        <p:nvCxnSpPr>
          <p:cNvPr id="80" name="Conector reto 79"/>
          <p:cNvCxnSpPr>
            <a:stCxn id="76" idx="0"/>
          </p:cNvCxnSpPr>
          <p:nvPr/>
        </p:nvCxnSpPr>
        <p:spPr>
          <a:xfrm flipV="1">
            <a:off x="5015277" y="4329100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/>
          <p:cNvCxnSpPr>
            <a:stCxn id="75" idx="0"/>
          </p:cNvCxnSpPr>
          <p:nvPr/>
        </p:nvCxnSpPr>
        <p:spPr>
          <a:xfrm flipV="1">
            <a:off x="3514906" y="4329100"/>
            <a:ext cx="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ângulo 82"/>
          <p:cNvSpPr/>
          <p:nvPr/>
        </p:nvSpPr>
        <p:spPr>
          <a:xfrm>
            <a:off x="2084436" y="1188809"/>
            <a:ext cx="1296144" cy="506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Sensores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4" name="Retângulo 83"/>
          <p:cNvSpPr/>
          <p:nvPr/>
        </p:nvSpPr>
        <p:spPr>
          <a:xfrm>
            <a:off x="3498440" y="1194048"/>
            <a:ext cx="1296144" cy="506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Atuadores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7043298" y="1909799"/>
            <a:ext cx="1296144" cy="506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Sensores</a:t>
            </a:r>
          </a:p>
        </p:txBody>
      </p:sp>
      <p:sp>
        <p:nvSpPr>
          <p:cNvPr id="86" name="Retângulo 85"/>
          <p:cNvSpPr/>
          <p:nvPr/>
        </p:nvSpPr>
        <p:spPr>
          <a:xfrm>
            <a:off x="7043298" y="2600908"/>
            <a:ext cx="1296144" cy="506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Atuadores</a:t>
            </a:r>
          </a:p>
        </p:txBody>
      </p:sp>
      <p:cxnSp>
        <p:nvCxnSpPr>
          <p:cNvPr id="92" name="Conector reto 91"/>
          <p:cNvCxnSpPr>
            <a:endCxn id="85" idx="1"/>
          </p:cNvCxnSpPr>
          <p:nvPr/>
        </p:nvCxnSpPr>
        <p:spPr>
          <a:xfrm flipV="1">
            <a:off x="6274236" y="2163179"/>
            <a:ext cx="769062" cy="253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/>
          <p:cNvCxnSpPr>
            <a:stCxn id="86" idx="1"/>
          </p:cNvCxnSpPr>
          <p:nvPr/>
        </p:nvCxnSpPr>
        <p:spPr>
          <a:xfrm flipH="1" flipV="1">
            <a:off x="6274236" y="2600908"/>
            <a:ext cx="769062" cy="253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aixaDeTexto 103"/>
          <p:cNvSpPr txBox="1"/>
          <p:nvPr/>
        </p:nvSpPr>
        <p:spPr>
          <a:xfrm>
            <a:off x="6467234" y="190979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</a:t>
            </a:r>
            <a:endParaRPr lang="de-DE" dirty="0"/>
          </a:p>
        </p:txBody>
      </p:sp>
      <p:sp>
        <p:nvSpPr>
          <p:cNvPr id="105" name="CaixaDeTexto 104"/>
          <p:cNvSpPr txBox="1"/>
          <p:nvPr/>
        </p:nvSpPr>
        <p:spPr>
          <a:xfrm>
            <a:off x="6467234" y="27383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</a:t>
            </a:r>
            <a:endParaRPr lang="de-DE" dirty="0"/>
          </a:p>
        </p:txBody>
      </p:sp>
      <p:cxnSp>
        <p:nvCxnSpPr>
          <p:cNvPr id="107" name="Conector reto 106"/>
          <p:cNvCxnSpPr/>
          <p:nvPr/>
        </p:nvCxnSpPr>
        <p:spPr>
          <a:xfrm flipH="1" flipV="1">
            <a:off x="2972518" y="1738323"/>
            <a:ext cx="408062" cy="356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to 109"/>
          <p:cNvCxnSpPr>
            <a:endCxn id="84" idx="2"/>
          </p:cNvCxnSpPr>
          <p:nvPr/>
        </p:nvCxnSpPr>
        <p:spPr>
          <a:xfrm flipV="1">
            <a:off x="3681532" y="1700808"/>
            <a:ext cx="464980" cy="35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ixaDeTexto 110"/>
          <p:cNvSpPr txBox="1"/>
          <p:nvPr/>
        </p:nvSpPr>
        <p:spPr>
          <a:xfrm>
            <a:off x="2545681" y="179384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</a:t>
            </a:r>
            <a:endParaRPr lang="de-DE" dirty="0"/>
          </a:p>
        </p:txBody>
      </p:sp>
      <p:sp>
        <p:nvSpPr>
          <p:cNvPr id="112" name="CaixaDeTexto 111"/>
          <p:cNvSpPr txBox="1"/>
          <p:nvPr/>
        </p:nvSpPr>
        <p:spPr>
          <a:xfrm>
            <a:off x="4318561" y="1649832"/>
            <a:ext cx="36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</a:t>
            </a:r>
            <a:endParaRPr lang="de-DE" dirty="0"/>
          </a:p>
        </p:txBody>
      </p:sp>
      <p:sp>
        <p:nvSpPr>
          <p:cNvPr id="116" name="CaixaDeTexto 115"/>
          <p:cNvSpPr txBox="1"/>
          <p:nvPr/>
        </p:nvSpPr>
        <p:spPr>
          <a:xfrm>
            <a:off x="2686789" y="170080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17" name="Retângulo 116"/>
          <p:cNvSpPr/>
          <p:nvPr/>
        </p:nvSpPr>
        <p:spPr>
          <a:xfrm>
            <a:off x="490570" y="4075720"/>
            <a:ext cx="1296144" cy="259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Sensores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33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tângulo 116"/>
          <p:cNvSpPr/>
          <p:nvPr/>
        </p:nvSpPr>
        <p:spPr>
          <a:xfrm>
            <a:off x="2686789" y="1303794"/>
            <a:ext cx="1680416" cy="2655973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Protótipo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Gateway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890820" y="2163180"/>
            <a:ext cx="1296144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Beaglebone</a:t>
            </a:r>
          </a:p>
        </p:txBody>
      </p:sp>
      <p:sp>
        <p:nvSpPr>
          <p:cNvPr id="4" name="Retângulo 3"/>
          <p:cNvSpPr/>
          <p:nvPr/>
        </p:nvSpPr>
        <p:spPr>
          <a:xfrm>
            <a:off x="5076056" y="2163179"/>
            <a:ext cx="1296144" cy="7082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Arduino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963178" y="5481228"/>
            <a:ext cx="129614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CLP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DeviceNet</a:t>
            </a:r>
          </a:p>
        </p:txBody>
      </p:sp>
      <p:sp>
        <p:nvSpPr>
          <p:cNvPr id="7" name="Retângulo 6"/>
          <p:cNvSpPr/>
          <p:nvPr/>
        </p:nvSpPr>
        <p:spPr>
          <a:xfrm>
            <a:off x="251520" y="1353924"/>
            <a:ext cx="1296144" cy="212527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PC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2890820" y="3315308"/>
            <a:ext cx="1296144" cy="506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Serial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Cape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3" name="Conector reto 32"/>
          <p:cNvCxnSpPr>
            <a:stCxn id="31" idx="0"/>
            <a:endCxn id="3" idx="2"/>
          </p:cNvCxnSpPr>
          <p:nvPr/>
        </p:nvCxnSpPr>
        <p:spPr>
          <a:xfrm flipV="1">
            <a:off x="3538892" y="2883260"/>
            <a:ext cx="0" cy="432048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5076056" y="3318012"/>
            <a:ext cx="1296144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Can Bus Shield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6" name="Conector reto 35"/>
          <p:cNvCxnSpPr>
            <a:stCxn id="4" idx="2"/>
            <a:endCxn id="34" idx="0"/>
          </p:cNvCxnSpPr>
          <p:nvPr/>
        </p:nvCxnSpPr>
        <p:spPr>
          <a:xfrm>
            <a:off x="5724128" y="2871382"/>
            <a:ext cx="0" cy="44663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>
            <a:stCxn id="31" idx="2"/>
          </p:cNvCxnSpPr>
          <p:nvPr/>
        </p:nvCxnSpPr>
        <p:spPr>
          <a:xfrm>
            <a:off x="3538892" y="3822068"/>
            <a:ext cx="0" cy="50703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>
            <a:stCxn id="34" idx="2"/>
          </p:cNvCxnSpPr>
          <p:nvPr/>
        </p:nvCxnSpPr>
        <p:spPr>
          <a:xfrm>
            <a:off x="5724128" y="3822068"/>
            <a:ext cx="0" cy="50703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>
            <a:off x="574091" y="4329100"/>
            <a:ext cx="7225291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>
            <a:stCxn id="6" idx="0"/>
          </p:cNvCxnSpPr>
          <p:nvPr/>
        </p:nvCxnSpPr>
        <p:spPr>
          <a:xfrm flipV="1">
            <a:off x="6611250" y="4329100"/>
            <a:ext cx="0" cy="115212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/>
          <p:cNvSpPr/>
          <p:nvPr/>
        </p:nvSpPr>
        <p:spPr>
          <a:xfrm>
            <a:off x="2866834" y="5481228"/>
            <a:ext cx="1296144" cy="648072"/>
          </a:xfrm>
          <a:prstGeom prst="rect">
            <a:avLst/>
          </a:prstGeom>
          <a:solidFill>
            <a:srgbClr val="00B0F0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Sensores</a:t>
            </a:r>
          </a:p>
        </p:txBody>
      </p:sp>
      <p:sp>
        <p:nvSpPr>
          <p:cNvPr id="76" name="Retângulo 75"/>
          <p:cNvSpPr/>
          <p:nvPr/>
        </p:nvSpPr>
        <p:spPr>
          <a:xfrm>
            <a:off x="4367205" y="5481228"/>
            <a:ext cx="1296144" cy="648072"/>
          </a:xfrm>
          <a:prstGeom prst="rect">
            <a:avLst/>
          </a:prstGeom>
          <a:solidFill>
            <a:srgbClr val="92D050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Inversor de Frequência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562578" y="389091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B0F0"/>
                </a:solidFill>
              </a:rPr>
              <a:t>Barramento CAN</a:t>
            </a:r>
            <a:endParaRPr lang="de-DE" dirty="0">
              <a:solidFill>
                <a:srgbClr val="00B0F0"/>
              </a:solidFill>
            </a:endParaRPr>
          </a:p>
        </p:txBody>
      </p:sp>
      <p:cxnSp>
        <p:nvCxnSpPr>
          <p:cNvPr id="80" name="Conector reto 79"/>
          <p:cNvCxnSpPr>
            <a:stCxn id="76" idx="0"/>
          </p:cNvCxnSpPr>
          <p:nvPr/>
        </p:nvCxnSpPr>
        <p:spPr>
          <a:xfrm flipV="1">
            <a:off x="5015277" y="4329100"/>
            <a:ext cx="0" cy="115212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/>
          <p:cNvCxnSpPr>
            <a:stCxn id="75" idx="0"/>
          </p:cNvCxnSpPr>
          <p:nvPr/>
        </p:nvCxnSpPr>
        <p:spPr>
          <a:xfrm flipV="1">
            <a:off x="3514906" y="4329100"/>
            <a:ext cx="0" cy="115212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/>
          <p:cNvSpPr/>
          <p:nvPr/>
        </p:nvSpPr>
        <p:spPr>
          <a:xfrm>
            <a:off x="7043298" y="1909799"/>
            <a:ext cx="1296144" cy="506760"/>
          </a:xfrm>
          <a:prstGeom prst="rect">
            <a:avLst/>
          </a:prstGeom>
          <a:solidFill>
            <a:srgbClr val="00B0F0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Sensores</a:t>
            </a:r>
          </a:p>
        </p:txBody>
      </p:sp>
      <p:sp>
        <p:nvSpPr>
          <p:cNvPr id="86" name="Retângulo 85"/>
          <p:cNvSpPr/>
          <p:nvPr/>
        </p:nvSpPr>
        <p:spPr>
          <a:xfrm>
            <a:off x="7043298" y="2600908"/>
            <a:ext cx="1296144" cy="506760"/>
          </a:xfrm>
          <a:prstGeom prst="rect">
            <a:avLst/>
          </a:prstGeom>
          <a:solidFill>
            <a:srgbClr val="92D050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Atuadores</a:t>
            </a:r>
          </a:p>
        </p:txBody>
      </p:sp>
      <p:cxnSp>
        <p:nvCxnSpPr>
          <p:cNvPr id="92" name="Conector reto 91"/>
          <p:cNvCxnSpPr>
            <a:stCxn id="4" idx="3"/>
            <a:endCxn id="85" idx="1"/>
          </p:cNvCxnSpPr>
          <p:nvPr/>
        </p:nvCxnSpPr>
        <p:spPr>
          <a:xfrm flipV="1">
            <a:off x="6372200" y="2163179"/>
            <a:ext cx="671098" cy="354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/>
          <p:cNvCxnSpPr>
            <a:stCxn id="86" idx="1"/>
            <a:endCxn id="4" idx="3"/>
          </p:cNvCxnSpPr>
          <p:nvPr/>
        </p:nvCxnSpPr>
        <p:spPr>
          <a:xfrm flipH="1" flipV="1">
            <a:off x="6372200" y="2517281"/>
            <a:ext cx="671098" cy="337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aixaDeTexto 103"/>
          <p:cNvSpPr txBox="1"/>
          <p:nvPr/>
        </p:nvSpPr>
        <p:spPr>
          <a:xfrm>
            <a:off x="6467234" y="190979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</a:t>
            </a:r>
            <a:endParaRPr lang="de-DE" dirty="0"/>
          </a:p>
        </p:txBody>
      </p:sp>
      <p:sp>
        <p:nvSpPr>
          <p:cNvPr id="105" name="CaixaDeTexto 104"/>
          <p:cNvSpPr txBox="1"/>
          <p:nvPr/>
        </p:nvSpPr>
        <p:spPr>
          <a:xfrm>
            <a:off x="6467234" y="27383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</a:t>
            </a:r>
            <a:endParaRPr lang="de-DE" dirty="0"/>
          </a:p>
        </p:txBody>
      </p:sp>
      <p:sp>
        <p:nvSpPr>
          <p:cNvPr id="32" name="Retângulo 31"/>
          <p:cNvSpPr/>
          <p:nvPr/>
        </p:nvSpPr>
        <p:spPr>
          <a:xfrm>
            <a:off x="323528" y="2066787"/>
            <a:ext cx="1129102" cy="930165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Monitoramento CAN BUS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1403648" y="5481392"/>
            <a:ext cx="1296144" cy="647908"/>
          </a:xfrm>
          <a:prstGeom prst="rect">
            <a:avLst/>
          </a:prstGeom>
          <a:solidFill>
            <a:srgbClr val="92D050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Atuadores</a:t>
            </a:r>
          </a:p>
        </p:txBody>
      </p:sp>
      <p:cxnSp>
        <p:nvCxnSpPr>
          <p:cNvPr id="8" name="Conector reto 7"/>
          <p:cNvCxnSpPr>
            <a:stCxn id="32" idx="3"/>
            <a:endCxn id="3" idx="1"/>
          </p:cNvCxnSpPr>
          <p:nvPr/>
        </p:nvCxnSpPr>
        <p:spPr>
          <a:xfrm flipV="1">
            <a:off x="1452630" y="2523220"/>
            <a:ext cx="1438190" cy="865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626294" y="2047227"/>
            <a:ext cx="850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4">
                    <a:lumMod val="75000"/>
                  </a:schemeClr>
                </a:solidFill>
              </a:rPr>
              <a:t>TCP/IP</a:t>
            </a:r>
            <a:endParaRPr lang="de-D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5076056" y="401960"/>
            <a:ext cx="1296144" cy="506760"/>
          </a:xfrm>
          <a:prstGeom prst="rect">
            <a:avLst/>
          </a:prstGeom>
          <a:solidFill>
            <a:srgbClr val="00B0F0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Sensores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5076056" y="1268760"/>
            <a:ext cx="1296144" cy="506760"/>
          </a:xfrm>
          <a:prstGeom prst="rect">
            <a:avLst/>
          </a:prstGeom>
          <a:solidFill>
            <a:srgbClr val="92D050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Atuadores</a:t>
            </a:r>
          </a:p>
        </p:txBody>
      </p:sp>
      <p:cxnSp>
        <p:nvCxnSpPr>
          <p:cNvPr id="11" name="Conector reto 10"/>
          <p:cNvCxnSpPr>
            <a:stCxn id="3" idx="3"/>
            <a:endCxn id="38" idx="1"/>
          </p:cNvCxnSpPr>
          <p:nvPr/>
        </p:nvCxnSpPr>
        <p:spPr>
          <a:xfrm flipV="1">
            <a:off x="4186964" y="655340"/>
            <a:ext cx="889092" cy="1867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3" idx="3"/>
            <a:endCxn id="39" idx="1"/>
          </p:cNvCxnSpPr>
          <p:nvPr/>
        </p:nvCxnSpPr>
        <p:spPr>
          <a:xfrm flipV="1">
            <a:off x="4186964" y="1522140"/>
            <a:ext cx="889092" cy="1001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35" idx="0"/>
          </p:cNvCxnSpPr>
          <p:nvPr/>
        </p:nvCxnSpPr>
        <p:spPr>
          <a:xfrm flipV="1">
            <a:off x="2051720" y="4329100"/>
            <a:ext cx="0" cy="115229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4572000" y="9714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I</a:t>
            </a:r>
            <a:endParaRPr lang="de-DE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4560951" y="190979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912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tângulo 116"/>
          <p:cNvSpPr/>
          <p:nvPr/>
        </p:nvSpPr>
        <p:spPr>
          <a:xfrm>
            <a:off x="2686789" y="1303794"/>
            <a:ext cx="1680416" cy="2655973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Protótipo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Gateway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890820" y="2163180"/>
            <a:ext cx="1296144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Beaglebone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Black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076056" y="2163179"/>
            <a:ext cx="1296144" cy="7082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Arduino UNO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963178" y="5481228"/>
            <a:ext cx="1296144" cy="1008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CLP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DeviceNet</a:t>
            </a:r>
          </a:p>
        </p:txBody>
      </p:sp>
      <p:sp>
        <p:nvSpPr>
          <p:cNvPr id="7" name="Retângulo 6"/>
          <p:cNvSpPr/>
          <p:nvPr/>
        </p:nvSpPr>
        <p:spPr>
          <a:xfrm>
            <a:off x="251520" y="1353924"/>
            <a:ext cx="1296144" cy="212527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PC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2890820" y="3315308"/>
            <a:ext cx="1296144" cy="506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Serial CAN Cape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3" name="Conector reto 32"/>
          <p:cNvCxnSpPr>
            <a:stCxn id="31" idx="0"/>
            <a:endCxn id="3" idx="2"/>
          </p:cNvCxnSpPr>
          <p:nvPr/>
        </p:nvCxnSpPr>
        <p:spPr>
          <a:xfrm flipV="1">
            <a:off x="3538892" y="2883260"/>
            <a:ext cx="0" cy="432048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5076056" y="3318012"/>
            <a:ext cx="1296144" cy="5040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Can Bus Shield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36" name="Conector reto 35"/>
          <p:cNvCxnSpPr>
            <a:stCxn id="4" idx="2"/>
            <a:endCxn id="34" idx="0"/>
          </p:cNvCxnSpPr>
          <p:nvPr/>
        </p:nvCxnSpPr>
        <p:spPr>
          <a:xfrm>
            <a:off x="5724128" y="2871382"/>
            <a:ext cx="0" cy="446630"/>
          </a:xfrm>
          <a:prstGeom prst="line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>
            <a:stCxn id="31" idx="2"/>
          </p:cNvCxnSpPr>
          <p:nvPr/>
        </p:nvCxnSpPr>
        <p:spPr>
          <a:xfrm>
            <a:off x="3538892" y="3822068"/>
            <a:ext cx="0" cy="50703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>
            <a:stCxn id="34" idx="2"/>
          </p:cNvCxnSpPr>
          <p:nvPr/>
        </p:nvCxnSpPr>
        <p:spPr>
          <a:xfrm>
            <a:off x="5724128" y="3822068"/>
            <a:ext cx="0" cy="50703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>
            <a:off x="574091" y="4329100"/>
            <a:ext cx="7225291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>
            <a:stCxn id="6" idx="0"/>
          </p:cNvCxnSpPr>
          <p:nvPr/>
        </p:nvCxnSpPr>
        <p:spPr>
          <a:xfrm flipV="1">
            <a:off x="6611250" y="4329100"/>
            <a:ext cx="0" cy="115212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/>
          <p:cNvSpPr/>
          <p:nvPr/>
        </p:nvSpPr>
        <p:spPr>
          <a:xfrm>
            <a:off x="2866834" y="5481228"/>
            <a:ext cx="1296144" cy="648072"/>
          </a:xfrm>
          <a:prstGeom prst="rect">
            <a:avLst/>
          </a:prstGeom>
          <a:solidFill>
            <a:srgbClr val="00B0F0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Sensores</a:t>
            </a:r>
          </a:p>
        </p:txBody>
      </p:sp>
      <p:sp>
        <p:nvSpPr>
          <p:cNvPr id="76" name="Retângulo 75"/>
          <p:cNvSpPr/>
          <p:nvPr/>
        </p:nvSpPr>
        <p:spPr>
          <a:xfrm>
            <a:off x="4367205" y="5481228"/>
            <a:ext cx="1296144" cy="648072"/>
          </a:xfrm>
          <a:prstGeom prst="rect">
            <a:avLst/>
          </a:prstGeom>
          <a:solidFill>
            <a:srgbClr val="92D05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Inversor de Frequência</a:t>
            </a:r>
          </a:p>
        </p:txBody>
      </p:sp>
      <p:sp>
        <p:nvSpPr>
          <p:cNvPr id="78" name="CaixaDeTexto 77"/>
          <p:cNvSpPr txBox="1"/>
          <p:nvPr/>
        </p:nvSpPr>
        <p:spPr>
          <a:xfrm>
            <a:off x="899592" y="389091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B050"/>
                </a:solidFill>
              </a:rPr>
              <a:t>Barramento CAN</a:t>
            </a:r>
            <a:endParaRPr lang="de-DE" dirty="0">
              <a:solidFill>
                <a:srgbClr val="00B050"/>
              </a:solidFill>
            </a:endParaRPr>
          </a:p>
        </p:txBody>
      </p:sp>
      <p:cxnSp>
        <p:nvCxnSpPr>
          <p:cNvPr id="80" name="Conector reto 79"/>
          <p:cNvCxnSpPr>
            <a:stCxn id="76" idx="0"/>
          </p:cNvCxnSpPr>
          <p:nvPr/>
        </p:nvCxnSpPr>
        <p:spPr>
          <a:xfrm flipV="1">
            <a:off x="5015277" y="4329100"/>
            <a:ext cx="0" cy="115212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/>
          <p:cNvCxnSpPr>
            <a:stCxn id="75" idx="0"/>
          </p:cNvCxnSpPr>
          <p:nvPr/>
        </p:nvCxnSpPr>
        <p:spPr>
          <a:xfrm flipV="1">
            <a:off x="3514906" y="4329100"/>
            <a:ext cx="0" cy="115212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ângulo 84"/>
          <p:cNvSpPr/>
          <p:nvPr/>
        </p:nvSpPr>
        <p:spPr>
          <a:xfrm>
            <a:off x="7043298" y="1909799"/>
            <a:ext cx="1296144" cy="506760"/>
          </a:xfrm>
          <a:prstGeom prst="rect">
            <a:avLst/>
          </a:prstGeom>
          <a:solidFill>
            <a:srgbClr val="00B0F0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Sensores</a:t>
            </a:r>
          </a:p>
        </p:txBody>
      </p:sp>
      <p:sp>
        <p:nvSpPr>
          <p:cNvPr id="86" name="Retângulo 85"/>
          <p:cNvSpPr/>
          <p:nvPr/>
        </p:nvSpPr>
        <p:spPr>
          <a:xfrm>
            <a:off x="7043298" y="2600908"/>
            <a:ext cx="1296144" cy="506760"/>
          </a:xfrm>
          <a:prstGeom prst="rect">
            <a:avLst/>
          </a:prstGeom>
          <a:solidFill>
            <a:srgbClr val="92D050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Atuadores</a:t>
            </a:r>
          </a:p>
        </p:txBody>
      </p:sp>
      <p:cxnSp>
        <p:nvCxnSpPr>
          <p:cNvPr id="92" name="Conector reto 91"/>
          <p:cNvCxnSpPr>
            <a:stCxn id="4" idx="3"/>
            <a:endCxn id="85" idx="1"/>
          </p:cNvCxnSpPr>
          <p:nvPr/>
        </p:nvCxnSpPr>
        <p:spPr>
          <a:xfrm flipV="1">
            <a:off x="6372200" y="2163179"/>
            <a:ext cx="671098" cy="354102"/>
          </a:xfrm>
          <a:prstGeom prst="line">
            <a:avLst/>
          </a:prstGeom>
          <a:ln w="28575">
            <a:solidFill>
              <a:srgbClr val="00B0F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/>
          <p:cNvCxnSpPr>
            <a:stCxn id="86" idx="1"/>
          </p:cNvCxnSpPr>
          <p:nvPr/>
        </p:nvCxnSpPr>
        <p:spPr>
          <a:xfrm flipH="1" flipV="1">
            <a:off x="6372200" y="2631780"/>
            <a:ext cx="671098" cy="222508"/>
          </a:xfrm>
          <a:prstGeom prst="line">
            <a:avLst/>
          </a:prstGeom>
          <a:ln w="28575">
            <a:solidFill>
              <a:srgbClr val="92D05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aixaDeTexto 103"/>
          <p:cNvSpPr txBox="1"/>
          <p:nvPr/>
        </p:nvSpPr>
        <p:spPr>
          <a:xfrm>
            <a:off x="6467234" y="190979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00B0F0"/>
                </a:solidFill>
              </a:rPr>
              <a:t>I</a:t>
            </a: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105" name="CaixaDeTexto 104"/>
          <p:cNvSpPr txBox="1"/>
          <p:nvPr/>
        </p:nvSpPr>
        <p:spPr>
          <a:xfrm>
            <a:off x="6444208" y="270892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92D050"/>
                </a:solidFill>
              </a:rPr>
              <a:t>O</a:t>
            </a:r>
            <a:endParaRPr lang="de-DE" dirty="0">
              <a:solidFill>
                <a:srgbClr val="92D050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323528" y="2066787"/>
            <a:ext cx="1129102" cy="9301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Monitoramento CAN BUS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1403648" y="5481392"/>
            <a:ext cx="1296144" cy="647908"/>
          </a:xfrm>
          <a:prstGeom prst="rect">
            <a:avLst/>
          </a:prstGeom>
          <a:solidFill>
            <a:srgbClr val="92D050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/>
              <a:t>Atuadores</a:t>
            </a:r>
          </a:p>
        </p:txBody>
      </p:sp>
      <p:cxnSp>
        <p:nvCxnSpPr>
          <p:cNvPr id="8" name="Conector reto 7"/>
          <p:cNvCxnSpPr>
            <a:stCxn id="32" idx="3"/>
            <a:endCxn id="3" idx="1"/>
          </p:cNvCxnSpPr>
          <p:nvPr/>
        </p:nvCxnSpPr>
        <p:spPr>
          <a:xfrm flipV="1">
            <a:off x="1452630" y="2523220"/>
            <a:ext cx="1438190" cy="865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626294" y="2047227"/>
            <a:ext cx="850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4">
                    <a:lumMod val="75000"/>
                  </a:schemeClr>
                </a:solidFill>
              </a:rPr>
              <a:t>TCP/IP</a:t>
            </a:r>
            <a:endParaRPr lang="de-DE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9" name="Conector reto 18"/>
          <p:cNvCxnSpPr>
            <a:stCxn id="35" idx="0"/>
          </p:cNvCxnSpPr>
          <p:nvPr/>
        </p:nvCxnSpPr>
        <p:spPr>
          <a:xfrm flipV="1">
            <a:off x="2051720" y="4329100"/>
            <a:ext cx="0" cy="115229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5179948" y="2903088"/>
            <a:ext cx="5648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SPI</a:t>
            </a:r>
            <a:endParaRPr lang="de-D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699792" y="292494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</a:rPr>
              <a:t>CAN0,     I2C, SPI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395536" y="4028564"/>
            <a:ext cx="216024" cy="624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7799382" y="4016814"/>
            <a:ext cx="216024" cy="6245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9706" y="4720580"/>
            <a:ext cx="2367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Resistor Terminador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3311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e/e6/Socketca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56792"/>
            <a:ext cx="5781675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01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96952"/>
            <a:ext cx="27717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901702"/>
            <a:ext cx="27146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44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://www.tldp.org/LDP/tlk/net/layers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376238"/>
            <a:ext cx="5505450" cy="610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683568" y="548680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www.haifux.org/lectures/217/netLec5.pdf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023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cavium.com/images/css_kernel_mo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836712"/>
            <a:ext cx="5124450" cy="65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611560" y="1340768"/>
            <a:ext cx="25202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ttp://www.google.com.br/imgres?imgurl=http://www.cavium.com/images/css_kernel_model.jpg&amp;imgrefurl=http://www.cavium.com/css_tcpip_analysis_stk.html&amp;h=687&amp;w=538&amp;tbnid=fkP9N3iRTCe2wM:&amp;docid=57jBBOAp31gYzM&amp;ei=7p8cVtqPIoaCwQTn_o6YDQ&amp;tbm=isch&amp;ved=0CC0QMygSMBJqFQoTCNq-97rkvsgCFQZBkAodZ78D0w</a:t>
            </a:r>
          </a:p>
        </p:txBody>
      </p:sp>
    </p:spTree>
    <p:extLst>
      <p:ext uri="{BB962C8B-B14F-4D97-AF65-F5344CB8AC3E}">
        <p14:creationId xmlns:p14="http://schemas.microsoft.com/office/powerpoint/2010/main" val="250013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6300822" y="4315285"/>
            <a:ext cx="2591658" cy="13459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Beaglebone Cape</a:t>
            </a:r>
          </a:p>
          <a:p>
            <a:pPr algn="ctr"/>
            <a:endParaRPr lang="de-DE" sz="1600" dirty="0">
              <a:solidFill>
                <a:schemeClr val="tx1"/>
              </a:solidFill>
            </a:endParaRPr>
          </a:p>
          <a:p>
            <a:pPr algn="ctr"/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endParaRPr lang="de-DE" sz="1600" dirty="0">
              <a:solidFill>
                <a:schemeClr val="tx1"/>
              </a:solidFill>
            </a:endParaRPr>
          </a:p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529662" y="560511"/>
            <a:ext cx="1962218" cy="40206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PC: Windows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1655621" y="951226"/>
            <a:ext cx="1674251" cy="161367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endParaRPr lang="de-DE" sz="1600" dirty="0">
              <a:solidFill>
                <a:schemeClr val="tx1"/>
              </a:solidFill>
            </a:endParaRPr>
          </a:p>
          <a:p>
            <a:pPr algn="ctr"/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Monitoramento CAN BUS</a:t>
            </a:r>
          </a:p>
          <a:p>
            <a:pPr algn="ctr"/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932040" y="560510"/>
            <a:ext cx="3312368" cy="3416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Beaglebone: Linux</a:t>
            </a: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sz="1600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6655096" y="4761028"/>
            <a:ext cx="2021360" cy="25202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Controlador </a:t>
            </a:r>
            <a:r>
              <a:rPr lang="de-DE" sz="1600" dirty="0" smtClean="0">
                <a:solidFill>
                  <a:schemeClr val="tx1"/>
                </a:solidFill>
              </a:rPr>
              <a:t>CAN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6655096" y="5261789"/>
            <a:ext cx="1995306" cy="324036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Transceptor CAN</a:t>
            </a:r>
          </a:p>
        </p:txBody>
      </p:sp>
      <p:cxnSp>
        <p:nvCxnSpPr>
          <p:cNvPr id="25" name="Conector reto 24"/>
          <p:cNvCxnSpPr/>
          <p:nvPr/>
        </p:nvCxnSpPr>
        <p:spPr>
          <a:xfrm>
            <a:off x="6948264" y="5579948"/>
            <a:ext cx="0" cy="457643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V="1">
            <a:off x="7472842" y="3761118"/>
            <a:ext cx="0" cy="55416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8094820" y="5579948"/>
            <a:ext cx="5572" cy="433867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1097646" y="5579948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CAN H</a:t>
            </a:r>
            <a:endParaRPr lang="de-DE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7380312" y="6467496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6">
                    <a:lumMod val="50000"/>
                  </a:schemeClr>
                </a:solidFill>
              </a:rPr>
              <a:t>CAN L</a:t>
            </a:r>
            <a:endParaRPr lang="de-DE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282768" y="2636911"/>
            <a:ext cx="1305455" cy="81970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PF_INET (TCP/IP stack) 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588222" y="2636912"/>
            <a:ext cx="1368153" cy="70487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PF_CAN</a:t>
            </a:r>
          </a:p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(CAN stack)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030227" y="927867"/>
            <a:ext cx="1296144" cy="79795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TCP/IP-CAN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41" name="Conector de seta reta 40"/>
          <p:cNvCxnSpPr/>
          <p:nvPr/>
        </p:nvCxnSpPr>
        <p:spPr>
          <a:xfrm flipV="1">
            <a:off x="6645400" y="1581197"/>
            <a:ext cx="0" cy="640358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>
          <a:xfrm>
            <a:off x="1852570" y="1916832"/>
            <a:ext cx="1311407" cy="520746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FF0000"/>
                </a:solidFill>
              </a:rPr>
              <a:t>C </a:t>
            </a:r>
            <a:endParaRPr lang="de-DE" sz="1400" dirty="0" smtClean="0">
              <a:solidFill>
                <a:srgbClr val="FF0000"/>
              </a:solidFill>
            </a:endParaRP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WTCP/IP-CAN</a:t>
            </a:r>
            <a:endParaRPr lang="de-DE" sz="1400" dirty="0">
              <a:solidFill>
                <a:srgbClr val="FF0000"/>
              </a:solidFill>
            </a:endParaRPr>
          </a:p>
        </p:txBody>
      </p:sp>
      <p:cxnSp>
        <p:nvCxnSpPr>
          <p:cNvPr id="15" name="Conector reto 14"/>
          <p:cNvCxnSpPr/>
          <p:nvPr/>
        </p:nvCxnSpPr>
        <p:spPr>
          <a:xfrm>
            <a:off x="3365931" y="1281968"/>
            <a:ext cx="2664296" cy="20771"/>
          </a:xfrm>
          <a:prstGeom prst="line">
            <a:avLst/>
          </a:prstGeom>
          <a:ln w="762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333839" y="5762960"/>
            <a:ext cx="288032" cy="760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6846084" y="4941168"/>
            <a:ext cx="53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Rx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8064388" y="4941168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Tx</a:t>
            </a:r>
            <a:endParaRPr lang="de-DE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6876256" y="3976731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rgbClr val="00B050"/>
                </a:solidFill>
              </a:rPr>
              <a:t>CAN0</a:t>
            </a:r>
            <a:r>
              <a:rPr lang="de-DE" sz="1600" dirty="0" smtClean="0">
                <a:solidFill>
                  <a:schemeClr val="bg2">
                    <a:lumMod val="50000"/>
                  </a:schemeClr>
                </a:solidFill>
              </a:rPr>
              <a:t>  </a:t>
            </a:r>
            <a:endParaRPr lang="de-DE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5281810" y="2282811"/>
            <a:ext cx="2674565" cy="354101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BSD Socket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6588222" y="3349474"/>
            <a:ext cx="1368153" cy="48728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CAN driver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5281811" y="3341787"/>
            <a:ext cx="1306411" cy="494972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Ethernet driver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4968044" y="1870440"/>
            <a:ext cx="33123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5040682" y="187524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Kernel</a:t>
            </a:r>
            <a:endParaRPr lang="de-DE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156174" y="560510"/>
            <a:ext cx="223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Usuário</a:t>
            </a:r>
            <a:endParaRPr lang="de-DE" dirty="0"/>
          </a:p>
        </p:txBody>
      </p:sp>
      <p:sp>
        <p:nvSpPr>
          <p:cNvPr id="47" name="Retângulo 46"/>
          <p:cNvSpPr/>
          <p:nvPr/>
        </p:nvSpPr>
        <p:spPr>
          <a:xfrm>
            <a:off x="1857566" y="3320344"/>
            <a:ext cx="1306412" cy="695706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TCP/IP stack 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1857565" y="2966243"/>
            <a:ext cx="1306412" cy="354101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Win</a:t>
            </a:r>
            <a:r>
              <a:rPr lang="de-DE" sz="1600" dirty="0">
                <a:solidFill>
                  <a:schemeClr val="tx1"/>
                </a:solidFill>
              </a:rPr>
              <a:t>s</a:t>
            </a:r>
            <a:r>
              <a:rPr lang="de-DE" sz="1600" dirty="0" smtClean="0">
                <a:solidFill>
                  <a:schemeClr val="tx1"/>
                </a:solidFill>
              </a:rPr>
              <a:t>ock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1857565" y="3949829"/>
            <a:ext cx="1306413" cy="487283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Ethernet driver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38" name="Conector reto 37"/>
          <p:cNvCxnSpPr/>
          <p:nvPr/>
        </p:nvCxnSpPr>
        <p:spPr>
          <a:xfrm flipH="1">
            <a:off x="1511637" y="2708920"/>
            <a:ext cx="196221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1556643" y="263363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Kernel</a:t>
            </a:r>
            <a:endParaRPr lang="de-DE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2010129" y="575110"/>
            <a:ext cx="223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Usuário</a:t>
            </a:r>
            <a:endParaRPr lang="de-DE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3617894" y="4715852"/>
            <a:ext cx="117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7030A0"/>
                </a:solidFill>
              </a:rPr>
              <a:t>Ethernet</a:t>
            </a:r>
            <a:endParaRPr lang="de-DE" dirty="0">
              <a:solidFill>
                <a:srgbClr val="7030A0"/>
              </a:solidFill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161780" y="6524045"/>
            <a:ext cx="23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Resistor Terminador</a:t>
            </a:r>
            <a:endParaRPr lang="de-DE" dirty="0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2476013" y="2421939"/>
            <a:ext cx="0" cy="544304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orma livre 78"/>
          <p:cNvSpPr/>
          <p:nvPr/>
        </p:nvSpPr>
        <p:spPr>
          <a:xfrm>
            <a:off x="621871" y="6005967"/>
            <a:ext cx="8139179" cy="428721"/>
          </a:xfrm>
          <a:custGeom>
            <a:avLst/>
            <a:gdLst>
              <a:gd name="connsiteX0" fmla="*/ 0 w 6673755"/>
              <a:gd name="connsiteY0" fmla="*/ 709779 h 750722"/>
              <a:gd name="connsiteX1" fmla="*/ 327546 w 6673755"/>
              <a:gd name="connsiteY1" fmla="*/ 95 h 750722"/>
              <a:gd name="connsiteX2" fmla="*/ 736979 w 6673755"/>
              <a:gd name="connsiteY2" fmla="*/ 750722 h 750722"/>
              <a:gd name="connsiteX3" fmla="*/ 1037230 w 6673755"/>
              <a:gd name="connsiteY3" fmla="*/ 95 h 750722"/>
              <a:gd name="connsiteX4" fmla="*/ 1460310 w 6673755"/>
              <a:gd name="connsiteY4" fmla="*/ 723427 h 750722"/>
              <a:gd name="connsiteX5" fmla="*/ 1774209 w 6673755"/>
              <a:gd name="connsiteY5" fmla="*/ 13743 h 750722"/>
              <a:gd name="connsiteX6" fmla="*/ 2197289 w 6673755"/>
              <a:gd name="connsiteY6" fmla="*/ 723427 h 750722"/>
              <a:gd name="connsiteX7" fmla="*/ 2552131 w 6673755"/>
              <a:gd name="connsiteY7" fmla="*/ 13743 h 750722"/>
              <a:gd name="connsiteX8" fmla="*/ 3029803 w 6673755"/>
              <a:gd name="connsiteY8" fmla="*/ 723427 h 750722"/>
              <a:gd name="connsiteX9" fmla="*/ 3330054 w 6673755"/>
              <a:gd name="connsiteY9" fmla="*/ 13743 h 750722"/>
              <a:gd name="connsiteX10" fmla="*/ 3712191 w 6673755"/>
              <a:gd name="connsiteY10" fmla="*/ 723427 h 750722"/>
              <a:gd name="connsiteX11" fmla="*/ 3998794 w 6673755"/>
              <a:gd name="connsiteY11" fmla="*/ 13743 h 750722"/>
              <a:gd name="connsiteX12" fmla="*/ 4435522 w 6673755"/>
              <a:gd name="connsiteY12" fmla="*/ 723427 h 750722"/>
              <a:gd name="connsiteX13" fmla="*/ 4749421 w 6673755"/>
              <a:gd name="connsiteY13" fmla="*/ 13743 h 750722"/>
              <a:gd name="connsiteX14" fmla="*/ 5172501 w 6673755"/>
              <a:gd name="connsiteY14" fmla="*/ 723427 h 750722"/>
              <a:gd name="connsiteX15" fmla="*/ 5472752 w 6673755"/>
              <a:gd name="connsiteY15" fmla="*/ 13743 h 750722"/>
              <a:gd name="connsiteX16" fmla="*/ 5868537 w 6673755"/>
              <a:gd name="connsiteY16" fmla="*/ 723427 h 750722"/>
              <a:gd name="connsiteX17" fmla="*/ 6114197 w 6673755"/>
              <a:gd name="connsiteY17" fmla="*/ 13743 h 750722"/>
              <a:gd name="connsiteX18" fmla="*/ 6414448 w 6673755"/>
              <a:gd name="connsiteY18" fmla="*/ 723427 h 750722"/>
              <a:gd name="connsiteX19" fmla="*/ 6673755 w 6673755"/>
              <a:gd name="connsiteY19" fmla="*/ 13743 h 75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673755" h="750722">
                <a:moveTo>
                  <a:pt x="0" y="709779"/>
                </a:moveTo>
                <a:cubicBezTo>
                  <a:pt x="102358" y="351525"/>
                  <a:pt x="204716" y="-6729"/>
                  <a:pt x="327546" y="95"/>
                </a:cubicBezTo>
                <a:cubicBezTo>
                  <a:pt x="450376" y="6919"/>
                  <a:pt x="618698" y="750722"/>
                  <a:pt x="736979" y="750722"/>
                </a:cubicBezTo>
                <a:cubicBezTo>
                  <a:pt x="855260" y="750722"/>
                  <a:pt x="916675" y="4644"/>
                  <a:pt x="1037230" y="95"/>
                </a:cubicBezTo>
                <a:cubicBezTo>
                  <a:pt x="1157785" y="-4454"/>
                  <a:pt x="1337480" y="721152"/>
                  <a:pt x="1460310" y="723427"/>
                </a:cubicBezTo>
                <a:cubicBezTo>
                  <a:pt x="1583140" y="725702"/>
                  <a:pt x="1651379" y="13743"/>
                  <a:pt x="1774209" y="13743"/>
                </a:cubicBezTo>
                <a:cubicBezTo>
                  <a:pt x="1897039" y="13743"/>
                  <a:pt x="2067635" y="723427"/>
                  <a:pt x="2197289" y="723427"/>
                </a:cubicBezTo>
                <a:cubicBezTo>
                  <a:pt x="2326943" y="723427"/>
                  <a:pt x="2413379" y="13743"/>
                  <a:pt x="2552131" y="13743"/>
                </a:cubicBezTo>
                <a:cubicBezTo>
                  <a:pt x="2690883" y="13743"/>
                  <a:pt x="2900149" y="723427"/>
                  <a:pt x="3029803" y="723427"/>
                </a:cubicBezTo>
                <a:cubicBezTo>
                  <a:pt x="3159457" y="723427"/>
                  <a:pt x="3216323" y="13743"/>
                  <a:pt x="3330054" y="13743"/>
                </a:cubicBezTo>
                <a:cubicBezTo>
                  <a:pt x="3443785" y="13743"/>
                  <a:pt x="3600734" y="723427"/>
                  <a:pt x="3712191" y="723427"/>
                </a:cubicBezTo>
                <a:cubicBezTo>
                  <a:pt x="3823648" y="723427"/>
                  <a:pt x="3878239" y="13743"/>
                  <a:pt x="3998794" y="13743"/>
                </a:cubicBezTo>
                <a:cubicBezTo>
                  <a:pt x="4119349" y="13743"/>
                  <a:pt x="4310418" y="723427"/>
                  <a:pt x="4435522" y="723427"/>
                </a:cubicBezTo>
                <a:cubicBezTo>
                  <a:pt x="4560626" y="723427"/>
                  <a:pt x="4626591" y="13743"/>
                  <a:pt x="4749421" y="13743"/>
                </a:cubicBezTo>
                <a:cubicBezTo>
                  <a:pt x="4872251" y="13743"/>
                  <a:pt x="5051946" y="723427"/>
                  <a:pt x="5172501" y="723427"/>
                </a:cubicBezTo>
                <a:cubicBezTo>
                  <a:pt x="5293056" y="723427"/>
                  <a:pt x="5356746" y="13743"/>
                  <a:pt x="5472752" y="13743"/>
                </a:cubicBezTo>
                <a:cubicBezTo>
                  <a:pt x="5588758" y="13743"/>
                  <a:pt x="5761630" y="723427"/>
                  <a:pt x="5868537" y="723427"/>
                </a:cubicBezTo>
                <a:cubicBezTo>
                  <a:pt x="5975444" y="723427"/>
                  <a:pt x="6023212" y="13743"/>
                  <a:pt x="6114197" y="13743"/>
                </a:cubicBezTo>
                <a:cubicBezTo>
                  <a:pt x="6205182" y="13743"/>
                  <a:pt x="6321188" y="723427"/>
                  <a:pt x="6414448" y="723427"/>
                </a:cubicBezTo>
                <a:cubicBezTo>
                  <a:pt x="6507708" y="723427"/>
                  <a:pt x="6646460" y="141122"/>
                  <a:pt x="6673755" y="13743"/>
                </a:cubicBezTo>
              </a:path>
            </a:pathLst>
          </a:cu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Forma livre 79"/>
          <p:cNvSpPr/>
          <p:nvPr/>
        </p:nvSpPr>
        <p:spPr>
          <a:xfrm>
            <a:off x="661222" y="6029112"/>
            <a:ext cx="8239045" cy="457846"/>
          </a:xfrm>
          <a:custGeom>
            <a:avLst/>
            <a:gdLst>
              <a:gd name="connsiteX0" fmla="*/ 0 w 6755641"/>
              <a:gd name="connsiteY0" fmla="*/ 0 h 736979"/>
              <a:gd name="connsiteX1" fmla="*/ 272955 w 6755641"/>
              <a:gd name="connsiteY1" fmla="*/ 709684 h 736979"/>
              <a:gd name="connsiteX2" fmla="*/ 682388 w 6755641"/>
              <a:gd name="connsiteY2" fmla="*/ 13648 h 736979"/>
              <a:gd name="connsiteX3" fmla="*/ 1050877 w 6755641"/>
              <a:gd name="connsiteY3" fmla="*/ 736979 h 736979"/>
              <a:gd name="connsiteX4" fmla="*/ 1419367 w 6755641"/>
              <a:gd name="connsiteY4" fmla="*/ 13648 h 736979"/>
              <a:gd name="connsiteX5" fmla="*/ 1815152 w 6755641"/>
              <a:gd name="connsiteY5" fmla="*/ 723332 h 736979"/>
              <a:gd name="connsiteX6" fmla="*/ 2197289 w 6755641"/>
              <a:gd name="connsiteY6" fmla="*/ 13648 h 736979"/>
              <a:gd name="connsiteX7" fmla="*/ 2620370 w 6755641"/>
              <a:gd name="connsiteY7" fmla="*/ 723332 h 736979"/>
              <a:gd name="connsiteX8" fmla="*/ 2975212 w 6755641"/>
              <a:gd name="connsiteY8" fmla="*/ 13648 h 736979"/>
              <a:gd name="connsiteX9" fmla="*/ 3398292 w 6755641"/>
              <a:gd name="connsiteY9" fmla="*/ 723332 h 736979"/>
              <a:gd name="connsiteX10" fmla="*/ 3725838 w 6755641"/>
              <a:gd name="connsiteY10" fmla="*/ 13648 h 736979"/>
              <a:gd name="connsiteX11" fmla="*/ 4067032 w 6755641"/>
              <a:gd name="connsiteY11" fmla="*/ 723332 h 736979"/>
              <a:gd name="connsiteX12" fmla="*/ 4408226 w 6755641"/>
              <a:gd name="connsiteY12" fmla="*/ 13648 h 736979"/>
              <a:gd name="connsiteX13" fmla="*/ 4804012 w 6755641"/>
              <a:gd name="connsiteY13" fmla="*/ 723332 h 736979"/>
              <a:gd name="connsiteX14" fmla="*/ 5145206 w 6755641"/>
              <a:gd name="connsiteY14" fmla="*/ 13648 h 736979"/>
              <a:gd name="connsiteX15" fmla="*/ 5540991 w 6755641"/>
              <a:gd name="connsiteY15" fmla="*/ 723332 h 736979"/>
              <a:gd name="connsiteX16" fmla="*/ 5813946 w 6755641"/>
              <a:gd name="connsiteY16" fmla="*/ 13648 h 736979"/>
              <a:gd name="connsiteX17" fmla="*/ 6155140 w 6755641"/>
              <a:gd name="connsiteY17" fmla="*/ 723332 h 736979"/>
              <a:gd name="connsiteX18" fmla="*/ 6455391 w 6755641"/>
              <a:gd name="connsiteY18" fmla="*/ 27296 h 736979"/>
              <a:gd name="connsiteX19" fmla="*/ 6755641 w 6755641"/>
              <a:gd name="connsiteY19" fmla="*/ 736979 h 73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55641" h="736979">
                <a:moveTo>
                  <a:pt x="0" y="0"/>
                </a:moveTo>
                <a:cubicBezTo>
                  <a:pt x="79612" y="353704"/>
                  <a:pt x="159224" y="707409"/>
                  <a:pt x="272955" y="709684"/>
                </a:cubicBezTo>
                <a:cubicBezTo>
                  <a:pt x="386686" y="711959"/>
                  <a:pt x="552735" y="9099"/>
                  <a:pt x="682388" y="13648"/>
                </a:cubicBezTo>
                <a:cubicBezTo>
                  <a:pt x="812041" y="18197"/>
                  <a:pt x="928047" y="736979"/>
                  <a:pt x="1050877" y="736979"/>
                </a:cubicBezTo>
                <a:cubicBezTo>
                  <a:pt x="1173707" y="736979"/>
                  <a:pt x="1291988" y="15923"/>
                  <a:pt x="1419367" y="13648"/>
                </a:cubicBezTo>
                <a:cubicBezTo>
                  <a:pt x="1546746" y="11374"/>
                  <a:pt x="1685498" y="723332"/>
                  <a:pt x="1815152" y="723332"/>
                </a:cubicBezTo>
                <a:cubicBezTo>
                  <a:pt x="1944806" y="723332"/>
                  <a:pt x="2063086" y="13648"/>
                  <a:pt x="2197289" y="13648"/>
                </a:cubicBezTo>
                <a:cubicBezTo>
                  <a:pt x="2331492" y="13648"/>
                  <a:pt x="2490716" y="723332"/>
                  <a:pt x="2620370" y="723332"/>
                </a:cubicBezTo>
                <a:cubicBezTo>
                  <a:pt x="2750024" y="723332"/>
                  <a:pt x="2845558" y="13648"/>
                  <a:pt x="2975212" y="13648"/>
                </a:cubicBezTo>
                <a:cubicBezTo>
                  <a:pt x="3104866" y="13648"/>
                  <a:pt x="3273188" y="723332"/>
                  <a:pt x="3398292" y="723332"/>
                </a:cubicBezTo>
                <a:cubicBezTo>
                  <a:pt x="3523396" y="723332"/>
                  <a:pt x="3614381" y="13648"/>
                  <a:pt x="3725838" y="13648"/>
                </a:cubicBezTo>
                <a:cubicBezTo>
                  <a:pt x="3837295" y="13648"/>
                  <a:pt x="3953301" y="723332"/>
                  <a:pt x="4067032" y="723332"/>
                </a:cubicBezTo>
                <a:cubicBezTo>
                  <a:pt x="4180763" y="723332"/>
                  <a:pt x="4285396" y="13648"/>
                  <a:pt x="4408226" y="13648"/>
                </a:cubicBezTo>
                <a:cubicBezTo>
                  <a:pt x="4531056" y="13648"/>
                  <a:pt x="4681182" y="723332"/>
                  <a:pt x="4804012" y="723332"/>
                </a:cubicBezTo>
                <a:cubicBezTo>
                  <a:pt x="4926842" y="723332"/>
                  <a:pt x="5022376" y="13648"/>
                  <a:pt x="5145206" y="13648"/>
                </a:cubicBezTo>
                <a:cubicBezTo>
                  <a:pt x="5268036" y="13648"/>
                  <a:pt x="5429534" y="723332"/>
                  <a:pt x="5540991" y="723332"/>
                </a:cubicBezTo>
                <a:cubicBezTo>
                  <a:pt x="5652448" y="723332"/>
                  <a:pt x="5711588" y="13648"/>
                  <a:pt x="5813946" y="13648"/>
                </a:cubicBezTo>
                <a:cubicBezTo>
                  <a:pt x="5916304" y="13648"/>
                  <a:pt x="6048233" y="721057"/>
                  <a:pt x="6155140" y="723332"/>
                </a:cubicBezTo>
                <a:cubicBezTo>
                  <a:pt x="6262047" y="725607"/>
                  <a:pt x="6355308" y="25022"/>
                  <a:pt x="6455391" y="27296"/>
                </a:cubicBezTo>
                <a:cubicBezTo>
                  <a:pt x="6555474" y="29570"/>
                  <a:pt x="6701050" y="634621"/>
                  <a:pt x="6755641" y="736979"/>
                </a:cubicBezTo>
              </a:path>
            </a:pathLst>
          </a:cu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tângulo 39"/>
          <p:cNvSpPr/>
          <p:nvPr/>
        </p:nvSpPr>
        <p:spPr>
          <a:xfrm>
            <a:off x="8617034" y="5767206"/>
            <a:ext cx="288032" cy="760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00" name="Conector reto 99"/>
          <p:cNvCxnSpPr/>
          <p:nvPr/>
        </p:nvCxnSpPr>
        <p:spPr>
          <a:xfrm>
            <a:off x="7956376" y="4988266"/>
            <a:ext cx="0" cy="267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to 112"/>
          <p:cNvCxnSpPr/>
          <p:nvPr/>
        </p:nvCxnSpPr>
        <p:spPr>
          <a:xfrm flipV="1">
            <a:off x="7326371" y="5019053"/>
            <a:ext cx="0" cy="242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aixaDeTexto 116"/>
          <p:cNvSpPr txBox="1"/>
          <p:nvPr/>
        </p:nvSpPr>
        <p:spPr>
          <a:xfrm>
            <a:off x="6483382" y="933407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C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20" name="CaixaDeTexto 119"/>
          <p:cNvSpPr txBox="1"/>
          <p:nvPr/>
        </p:nvSpPr>
        <p:spPr>
          <a:xfrm>
            <a:off x="2267744" y="938728"/>
            <a:ext cx="5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C#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131" name="Conector reto 130"/>
          <p:cNvCxnSpPr/>
          <p:nvPr/>
        </p:nvCxnSpPr>
        <p:spPr>
          <a:xfrm flipH="1" flipV="1">
            <a:off x="3237966" y="5144028"/>
            <a:ext cx="1482894" cy="15838"/>
          </a:xfrm>
          <a:prstGeom prst="line">
            <a:avLst/>
          </a:prstGeom>
          <a:ln w="762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/>
          <p:cNvCxnSpPr/>
          <p:nvPr/>
        </p:nvCxnSpPr>
        <p:spPr>
          <a:xfrm>
            <a:off x="2566196" y="4437112"/>
            <a:ext cx="0" cy="449930"/>
          </a:xfrm>
          <a:prstGeom prst="line">
            <a:avLst/>
          </a:prstGeom>
          <a:ln w="762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 flipH="1">
            <a:off x="5647614" y="3950646"/>
            <a:ext cx="5136" cy="1050283"/>
          </a:xfrm>
          <a:prstGeom prst="line">
            <a:avLst/>
          </a:prstGeom>
          <a:ln w="762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tângulo 139"/>
          <p:cNvSpPr/>
          <p:nvPr/>
        </p:nvSpPr>
        <p:spPr>
          <a:xfrm>
            <a:off x="1864821" y="4836210"/>
            <a:ext cx="1393420" cy="5717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endParaRPr lang="de-DE" sz="1600" dirty="0">
              <a:solidFill>
                <a:schemeClr val="tx1"/>
              </a:solidFill>
            </a:endParaRPr>
          </a:p>
          <a:p>
            <a:pPr algn="ctr"/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Interface Ethernet</a:t>
            </a:r>
          </a:p>
          <a:p>
            <a:pPr algn="ctr"/>
            <a:endParaRPr lang="de-DE" sz="1600" dirty="0">
              <a:solidFill>
                <a:schemeClr val="tx1"/>
              </a:solidFill>
            </a:endParaRPr>
          </a:p>
          <a:p>
            <a:pPr algn="ctr"/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endParaRPr lang="de-DE" sz="1600" dirty="0">
              <a:solidFill>
                <a:schemeClr val="tx1"/>
              </a:solidFill>
            </a:endParaRPr>
          </a:p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52" name="Retângulo 151"/>
          <p:cNvSpPr/>
          <p:nvPr/>
        </p:nvSpPr>
        <p:spPr>
          <a:xfrm>
            <a:off x="4720860" y="4836210"/>
            <a:ext cx="1393420" cy="57175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endParaRPr lang="de-DE" sz="1600" dirty="0">
              <a:solidFill>
                <a:schemeClr val="tx1"/>
              </a:solidFill>
            </a:endParaRPr>
          </a:p>
          <a:p>
            <a:pPr algn="ctr"/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Interface Ethernet</a:t>
            </a:r>
          </a:p>
          <a:p>
            <a:pPr algn="ctr"/>
            <a:endParaRPr lang="de-DE" sz="1600" dirty="0">
              <a:solidFill>
                <a:schemeClr val="tx1"/>
              </a:solidFill>
            </a:endParaRPr>
          </a:p>
          <a:p>
            <a:pPr algn="ctr"/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endParaRPr lang="de-DE" sz="1600" dirty="0">
              <a:solidFill>
                <a:schemeClr val="tx1"/>
              </a:solidFill>
            </a:endParaRPr>
          </a:p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63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6807417" y="4437113"/>
            <a:ext cx="2157069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Beaglebone Cape</a:t>
            </a:r>
          </a:p>
          <a:p>
            <a:pPr algn="ctr"/>
            <a:endParaRPr lang="de-DE" sz="1600" dirty="0">
              <a:solidFill>
                <a:schemeClr val="tx1"/>
              </a:solidFill>
            </a:endParaRPr>
          </a:p>
          <a:p>
            <a:pPr algn="ctr"/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endParaRPr lang="de-DE" sz="1600" dirty="0">
              <a:solidFill>
                <a:schemeClr val="tx1"/>
              </a:solidFill>
            </a:endParaRPr>
          </a:p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541372" y="586364"/>
            <a:ext cx="1962218" cy="4020618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 smtClean="0">
                <a:solidFill>
                  <a:schemeClr val="accent2">
                    <a:lumMod val="75000"/>
                  </a:schemeClr>
                </a:solidFill>
              </a:rPr>
              <a:t>PC: Windows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1655621" y="951226"/>
            <a:ext cx="1674251" cy="161367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endParaRPr lang="de-DE" sz="1600" dirty="0">
              <a:solidFill>
                <a:schemeClr val="tx1"/>
              </a:solidFill>
            </a:endParaRPr>
          </a:p>
          <a:p>
            <a:pPr algn="ctr"/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Monitoramento CAN BUS</a:t>
            </a:r>
          </a:p>
          <a:p>
            <a:pPr algn="ctr"/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932040" y="560510"/>
            <a:ext cx="3312368" cy="3416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r>
              <a:rPr lang="de-DE" dirty="0" smtClean="0">
                <a:solidFill>
                  <a:schemeClr val="accent1">
                    <a:lumMod val="75000"/>
                  </a:schemeClr>
                </a:solidFill>
              </a:rPr>
              <a:t>Beaglebone: Linux</a:t>
            </a: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sz="1600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6871120" y="4761028"/>
            <a:ext cx="2021360" cy="25202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Controlador </a:t>
            </a:r>
            <a:r>
              <a:rPr lang="de-DE" sz="1600" dirty="0" smtClean="0">
                <a:solidFill>
                  <a:schemeClr val="tx1"/>
                </a:solidFill>
              </a:rPr>
              <a:t>CAN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6876256" y="5261789"/>
            <a:ext cx="1995306" cy="32403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Transceptor CAN</a:t>
            </a:r>
          </a:p>
        </p:txBody>
      </p:sp>
      <p:cxnSp>
        <p:nvCxnSpPr>
          <p:cNvPr id="25" name="Conector reto 24"/>
          <p:cNvCxnSpPr/>
          <p:nvPr/>
        </p:nvCxnSpPr>
        <p:spPr>
          <a:xfrm>
            <a:off x="7776737" y="5588418"/>
            <a:ext cx="0" cy="457643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V="1">
            <a:off x="7740352" y="3761119"/>
            <a:ext cx="0" cy="67599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8094820" y="5579948"/>
            <a:ext cx="5572" cy="433867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1097646" y="5579948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3">
                    <a:lumMod val="75000"/>
                  </a:schemeClr>
                </a:solidFill>
              </a:rPr>
              <a:t>CAN H</a:t>
            </a:r>
            <a:endParaRPr lang="de-DE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7380312" y="6467496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accent6">
                    <a:lumMod val="50000"/>
                  </a:schemeClr>
                </a:solidFill>
              </a:rPr>
              <a:t>CAN L</a:t>
            </a:r>
            <a:endParaRPr lang="de-DE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282768" y="2636911"/>
            <a:ext cx="1305455" cy="81970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PF_INET (TCP/IP stack) 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588222" y="2636912"/>
            <a:ext cx="1368153" cy="70487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PF_CAN</a:t>
            </a:r>
          </a:p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(CAN stack)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030227" y="927867"/>
            <a:ext cx="1296144" cy="79795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TCP/IP-CAN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41" name="Conector de seta reta 40"/>
          <p:cNvCxnSpPr/>
          <p:nvPr/>
        </p:nvCxnSpPr>
        <p:spPr>
          <a:xfrm flipV="1">
            <a:off x="6645400" y="1581197"/>
            <a:ext cx="0" cy="640358"/>
          </a:xfrm>
          <a:prstGeom prst="straightConnector1">
            <a:avLst/>
          </a:prstGeom>
          <a:ln w="28575">
            <a:solidFill>
              <a:srgbClr val="07F913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>
          <a:xfrm>
            <a:off x="1852570" y="1916832"/>
            <a:ext cx="1311407" cy="520746"/>
          </a:xfrm>
          <a:prstGeom prst="rect">
            <a:avLst/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FF0000"/>
                </a:solidFill>
              </a:rPr>
              <a:t>C </a:t>
            </a:r>
            <a:endParaRPr lang="de-DE" sz="1400" dirty="0" smtClean="0">
              <a:solidFill>
                <a:srgbClr val="FF0000"/>
              </a:solidFill>
            </a:endParaRP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WTCP/IP-CAN</a:t>
            </a:r>
            <a:endParaRPr lang="de-DE" sz="1400" dirty="0">
              <a:solidFill>
                <a:srgbClr val="FF0000"/>
              </a:solidFill>
            </a:endParaRPr>
          </a:p>
        </p:txBody>
      </p:sp>
      <p:cxnSp>
        <p:nvCxnSpPr>
          <p:cNvPr id="15" name="Conector reto 14"/>
          <p:cNvCxnSpPr/>
          <p:nvPr/>
        </p:nvCxnSpPr>
        <p:spPr>
          <a:xfrm>
            <a:off x="3365931" y="1281968"/>
            <a:ext cx="2664296" cy="20771"/>
          </a:xfrm>
          <a:prstGeom prst="line">
            <a:avLst/>
          </a:prstGeom>
          <a:ln w="762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333839" y="5762960"/>
            <a:ext cx="288032" cy="760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7206124" y="4941168"/>
            <a:ext cx="53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Rx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8424428" y="4941168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Tx</a:t>
            </a:r>
            <a:endParaRPr lang="de-DE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7092278" y="4098558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rgbClr val="00B050"/>
                </a:solidFill>
              </a:rPr>
              <a:t>CAN0</a:t>
            </a:r>
            <a:r>
              <a:rPr lang="de-DE" sz="1600" dirty="0" smtClean="0">
                <a:solidFill>
                  <a:schemeClr val="bg2">
                    <a:lumMod val="50000"/>
                  </a:schemeClr>
                </a:solidFill>
              </a:rPr>
              <a:t>  </a:t>
            </a:r>
            <a:endParaRPr lang="de-DE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5281810" y="2282811"/>
            <a:ext cx="2674565" cy="354101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BSD Socket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6588222" y="3349474"/>
            <a:ext cx="1368153" cy="48728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CAN driver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5281811" y="3341787"/>
            <a:ext cx="1306411" cy="494972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Ethernet driver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4968044" y="1870440"/>
            <a:ext cx="33123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5040682" y="187524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Kernel</a:t>
            </a:r>
            <a:endParaRPr lang="de-DE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156174" y="560510"/>
            <a:ext cx="223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Usuário</a:t>
            </a:r>
            <a:endParaRPr lang="de-DE" dirty="0"/>
          </a:p>
        </p:txBody>
      </p:sp>
      <p:sp>
        <p:nvSpPr>
          <p:cNvPr id="47" name="Retângulo 46"/>
          <p:cNvSpPr/>
          <p:nvPr/>
        </p:nvSpPr>
        <p:spPr>
          <a:xfrm>
            <a:off x="1857564" y="3281024"/>
            <a:ext cx="1306413" cy="695706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TCP/IP stack 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1857565" y="2966243"/>
            <a:ext cx="1306412" cy="354101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Win</a:t>
            </a:r>
            <a:r>
              <a:rPr lang="de-DE" sz="1600" dirty="0">
                <a:solidFill>
                  <a:schemeClr val="tx1"/>
                </a:solidFill>
              </a:rPr>
              <a:t>s</a:t>
            </a:r>
            <a:r>
              <a:rPr lang="de-DE" sz="1600" dirty="0" smtClean="0">
                <a:solidFill>
                  <a:schemeClr val="tx1"/>
                </a:solidFill>
              </a:rPr>
              <a:t>ock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6" name="Retângulo 55"/>
          <p:cNvSpPr/>
          <p:nvPr/>
        </p:nvSpPr>
        <p:spPr>
          <a:xfrm>
            <a:off x="1857565" y="3949829"/>
            <a:ext cx="1306413" cy="487283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Ethernet driver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38" name="Conector reto 37"/>
          <p:cNvCxnSpPr/>
          <p:nvPr/>
        </p:nvCxnSpPr>
        <p:spPr>
          <a:xfrm flipH="1">
            <a:off x="1511637" y="2708920"/>
            <a:ext cx="1962218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1556643" y="263363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Kernel</a:t>
            </a:r>
            <a:endParaRPr lang="de-DE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2010129" y="575110"/>
            <a:ext cx="223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Usuário</a:t>
            </a:r>
            <a:endParaRPr lang="de-DE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3883648" y="4427820"/>
            <a:ext cx="117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7030A0"/>
                </a:solidFill>
              </a:rPr>
              <a:t>Ethernet</a:t>
            </a:r>
            <a:endParaRPr lang="de-DE" dirty="0">
              <a:solidFill>
                <a:srgbClr val="7030A0"/>
              </a:solidFill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161780" y="6524045"/>
            <a:ext cx="23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Resistor Terminador</a:t>
            </a:r>
            <a:endParaRPr lang="de-DE" dirty="0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2476013" y="2421939"/>
            <a:ext cx="0" cy="544304"/>
          </a:xfrm>
          <a:prstGeom prst="straightConnector1">
            <a:avLst/>
          </a:prstGeom>
          <a:ln w="28575">
            <a:solidFill>
              <a:srgbClr val="07F913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orma livre 78"/>
          <p:cNvSpPr/>
          <p:nvPr/>
        </p:nvSpPr>
        <p:spPr>
          <a:xfrm>
            <a:off x="621871" y="6005967"/>
            <a:ext cx="8139179" cy="428721"/>
          </a:xfrm>
          <a:custGeom>
            <a:avLst/>
            <a:gdLst>
              <a:gd name="connsiteX0" fmla="*/ 0 w 6673755"/>
              <a:gd name="connsiteY0" fmla="*/ 709779 h 750722"/>
              <a:gd name="connsiteX1" fmla="*/ 327546 w 6673755"/>
              <a:gd name="connsiteY1" fmla="*/ 95 h 750722"/>
              <a:gd name="connsiteX2" fmla="*/ 736979 w 6673755"/>
              <a:gd name="connsiteY2" fmla="*/ 750722 h 750722"/>
              <a:gd name="connsiteX3" fmla="*/ 1037230 w 6673755"/>
              <a:gd name="connsiteY3" fmla="*/ 95 h 750722"/>
              <a:gd name="connsiteX4" fmla="*/ 1460310 w 6673755"/>
              <a:gd name="connsiteY4" fmla="*/ 723427 h 750722"/>
              <a:gd name="connsiteX5" fmla="*/ 1774209 w 6673755"/>
              <a:gd name="connsiteY5" fmla="*/ 13743 h 750722"/>
              <a:gd name="connsiteX6" fmla="*/ 2197289 w 6673755"/>
              <a:gd name="connsiteY6" fmla="*/ 723427 h 750722"/>
              <a:gd name="connsiteX7" fmla="*/ 2552131 w 6673755"/>
              <a:gd name="connsiteY7" fmla="*/ 13743 h 750722"/>
              <a:gd name="connsiteX8" fmla="*/ 3029803 w 6673755"/>
              <a:gd name="connsiteY8" fmla="*/ 723427 h 750722"/>
              <a:gd name="connsiteX9" fmla="*/ 3330054 w 6673755"/>
              <a:gd name="connsiteY9" fmla="*/ 13743 h 750722"/>
              <a:gd name="connsiteX10" fmla="*/ 3712191 w 6673755"/>
              <a:gd name="connsiteY10" fmla="*/ 723427 h 750722"/>
              <a:gd name="connsiteX11" fmla="*/ 3998794 w 6673755"/>
              <a:gd name="connsiteY11" fmla="*/ 13743 h 750722"/>
              <a:gd name="connsiteX12" fmla="*/ 4435522 w 6673755"/>
              <a:gd name="connsiteY12" fmla="*/ 723427 h 750722"/>
              <a:gd name="connsiteX13" fmla="*/ 4749421 w 6673755"/>
              <a:gd name="connsiteY13" fmla="*/ 13743 h 750722"/>
              <a:gd name="connsiteX14" fmla="*/ 5172501 w 6673755"/>
              <a:gd name="connsiteY14" fmla="*/ 723427 h 750722"/>
              <a:gd name="connsiteX15" fmla="*/ 5472752 w 6673755"/>
              <a:gd name="connsiteY15" fmla="*/ 13743 h 750722"/>
              <a:gd name="connsiteX16" fmla="*/ 5868537 w 6673755"/>
              <a:gd name="connsiteY16" fmla="*/ 723427 h 750722"/>
              <a:gd name="connsiteX17" fmla="*/ 6114197 w 6673755"/>
              <a:gd name="connsiteY17" fmla="*/ 13743 h 750722"/>
              <a:gd name="connsiteX18" fmla="*/ 6414448 w 6673755"/>
              <a:gd name="connsiteY18" fmla="*/ 723427 h 750722"/>
              <a:gd name="connsiteX19" fmla="*/ 6673755 w 6673755"/>
              <a:gd name="connsiteY19" fmla="*/ 13743 h 75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673755" h="750722">
                <a:moveTo>
                  <a:pt x="0" y="709779"/>
                </a:moveTo>
                <a:cubicBezTo>
                  <a:pt x="102358" y="351525"/>
                  <a:pt x="204716" y="-6729"/>
                  <a:pt x="327546" y="95"/>
                </a:cubicBezTo>
                <a:cubicBezTo>
                  <a:pt x="450376" y="6919"/>
                  <a:pt x="618698" y="750722"/>
                  <a:pt x="736979" y="750722"/>
                </a:cubicBezTo>
                <a:cubicBezTo>
                  <a:pt x="855260" y="750722"/>
                  <a:pt x="916675" y="4644"/>
                  <a:pt x="1037230" y="95"/>
                </a:cubicBezTo>
                <a:cubicBezTo>
                  <a:pt x="1157785" y="-4454"/>
                  <a:pt x="1337480" y="721152"/>
                  <a:pt x="1460310" y="723427"/>
                </a:cubicBezTo>
                <a:cubicBezTo>
                  <a:pt x="1583140" y="725702"/>
                  <a:pt x="1651379" y="13743"/>
                  <a:pt x="1774209" y="13743"/>
                </a:cubicBezTo>
                <a:cubicBezTo>
                  <a:pt x="1897039" y="13743"/>
                  <a:pt x="2067635" y="723427"/>
                  <a:pt x="2197289" y="723427"/>
                </a:cubicBezTo>
                <a:cubicBezTo>
                  <a:pt x="2326943" y="723427"/>
                  <a:pt x="2413379" y="13743"/>
                  <a:pt x="2552131" y="13743"/>
                </a:cubicBezTo>
                <a:cubicBezTo>
                  <a:pt x="2690883" y="13743"/>
                  <a:pt x="2900149" y="723427"/>
                  <a:pt x="3029803" y="723427"/>
                </a:cubicBezTo>
                <a:cubicBezTo>
                  <a:pt x="3159457" y="723427"/>
                  <a:pt x="3216323" y="13743"/>
                  <a:pt x="3330054" y="13743"/>
                </a:cubicBezTo>
                <a:cubicBezTo>
                  <a:pt x="3443785" y="13743"/>
                  <a:pt x="3600734" y="723427"/>
                  <a:pt x="3712191" y="723427"/>
                </a:cubicBezTo>
                <a:cubicBezTo>
                  <a:pt x="3823648" y="723427"/>
                  <a:pt x="3878239" y="13743"/>
                  <a:pt x="3998794" y="13743"/>
                </a:cubicBezTo>
                <a:cubicBezTo>
                  <a:pt x="4119349" y="13743"/>
                  <a:pt x="4310418" y="723427"/>
                  <a:pt x="4435522" y="723427"/>
                </a:cubicBezTo>
                <a:cubicBezTo>
                  <a:pt x="4560626" y="723427"/>
                  <a:pt x="4626591" y="13743"/>
                  <a:pt x="4749421" y="13743"/>
                </a:cubicBezTo>
                <a:cubicBezTo>
                  <a:pt x="4872251" y="13743"/>
                  <a:pt x="5051946" y="723427"/>
                  <a:pt x="5172501" y="723427"/>
                </a:cubicBezTo>
                <a:cubicBezTo>
                  <a:pt x="5293056" y="723427"/>
                  <a:pt x="5356746" y="13743"/>
                  <a:pt x="5472752" y="13743"/>
                </a:cubicBezTo>
                <a:cubicBezTo>
                  <a:pt x="5588758" y="13743"/>
                  <a:pt x="5761630" y="723427"/>
                  <a:pt x="5868537" y="723427"/>
                </a:cubicBezTo>
                <a:cubicBezTo>
                  <a:pt x="5975444" y="723427"/>
                  <a:pt x="6023212" y="13743"/>
                  <a:pt x="6114197" y="13743"/>
                </a:cubicBezTo>
                <a:cubicBezTo>
                  <a:pt x="6205182" y="13743"/>
                  <a:pt x="6321188" y="723427"/>
                  <a:pt x="6414448" y="723427"/>
                </a:cubicBezTo>
                <a:cubicBezTo>
                  <a:pt x="6507708" y="723427"/>
                  <a:pt x="6646460" y="141122"/>
                  <a:pt x="6673755" y="13743"/>
                </a:cubicBezTo>
              </a:path>
            </a:pathLst>
          </a:cu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Forma livre 79"/>
          <p:cNvSpPr/>
          <p:nvPr/>
        </p:nvSpPr>
        <p:spPr>
          <a:xfrm>
            <a:off x="661222" y="6029112"/>
            <a:ext cx="8239045" cy="457846"/>
          </a:xfrm>
          <a:custGeom>
            <a:avLst/>
            <a:gdLst>
              <a:gd name="connsiteX0" fmla="*/ 0 w 6755641"/>
              <a:gd name="connsiteY0" fmla="*/ 0 h 736979"/>
              <a:gd name="connsiteX1" fmla="*/ 272955 w 6755641"/>
              <a:gd name="connsiteY1" fmla="*/ 709684 h 736979"/>
              <a:gd name="connsiteX2" fmla="*/ 682388 w 6755641"/>
              <a:gd name="connsiteY2" fmla="*/ 13648 h 736979"/>
              <a:gd name="connsiteX3" fmla="*/ 1050877 w 6755641"/>
              <a:gd name="connsiteY3" fmla="*/ 736979 h 736979"/>
              <a:gd name="connsiteX4" fmla="*/ 1419367 w 6755641"/>
              <a:gd name="connsiteY4" fmla="*/ 13648 h 736979"/>
              <a:gd name="connsiteX5" fmla="*/ 1815152 w 6755641"/>
              <a:gd name="connsiteY5" fmla="*/ 723332 h 736979"/>
              <a:gd name="connsiteX6" fmla="*/ 2197289 w 6755641"/>
              <a:gd name="connsiteY6" fmla="*/ 13648 h 736979"/>
              <a:gd name="connsiteX7" fmla="*/ 2620370 w 6755641"/>
              <a:gd name="connsiteY7" fmla="*/ 723332 h 736979"/>
              <a:gd name="connsiteX8" fmla="*/ 2975212 w 6755641"/>
              <a:gd name="connsiteY8" fmla="*/ 13648 h 736979"/>
              <a:gd name="connsiteX9" fmla="*/ 3398292 w 6755641"/>
              <a:gd name="connsiteY9" fmla="*/ 723332 h 736979"/>
              <a:gd name="connsiteX10" fmla="*/ 3725838 w 6755641"/>
              <a:gd name="connsiteY10" fmla="*/ 13648 h 736979"/>
              <a:gd name="connsiteX11" fmla="*/ 4067032 w 6755641"/>
              <a:gd name="connsiteY11" fmla="*/ 723332 h 736979"/>
              <a:gd name="connsiteX12" fmla="*/ 4408226 w 6755641"/>
              <a:gd name="connsiteY12" fmla="*/ 13648 h 736979"/>
              <a:gd name="connsiteX13" fmla="*/ 4804012 w 6755641"/>
              <a:gd name="connsiteY13" fmla="*/ 723332 h 736979"/>
              <a:gd name="connsiteX14" fmla="*/ 5145206 w 6755641"/>
              <a:gd name="connsiteY14" fmla="*/ 13648 h 736979"/>
              <a:gd name="connsiteX15" fmla="*/ 5540991 w 6755641"/>
              <a:gd name="connsiteY15" fmla="*/ 723332 h 736979"/>
              <a:gd name="connsiteX16" fmla="*/ 5813946 w 6755641"/>
              <a:gd name="connsiteY16" fmla="*/ 13648 h 736979"/>
              <a:gd name="connsiteX17" fmla="*/ 6155140 w 6755641"/>
              <a:gd name="connsiteY17" fmla="*/ 723332 h 736979"/>
              <a:gd name="connsiteX18" fmla="*/ 6455391 w 6755641"/>
              <a:gd name="connsiteY18" fmla="*/ 27296 h 736979"/>
              <a:gd name="connsiteX19" fmla="*/ 6755641 w 6755641"/>
              <a:gd name="connsiteY19" fmla="*/ 736979 h 73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55641" h="736979">
                <a:moveTo>
                  <a:pt x="0" y="0"/>
                </a:moveTo>
                <a:cubicBezTo>
                  <a:pt x="79612" y="353704"/>
                  <a:pt x="159224" y="707409"/>
                  <a:pt x="272955" y="709684"/>
                </a:cubicBezTo>
                <a:cubicBezTo>
                  <a:pt x="386686" y="711959"/>
                  <a:pt x="552735" y="9099"/>
                  <a:pt x="682388" y="13648"/>
                </a:cubicBezTo>
                <a:cubicBezTo>
                  <a:pt x="812041" y="18197"/>
                  <a:pt x="928047" y="736979"/>
                  <a:pt x="1050877" y="736979"/>
                </a:cubicBezTo>
                <a:cubicBezTo>
                  <a:pt x="1173707" y="736979"/>
                  <a:pt x="1291988" y="15923"/>
                  <a:pt x="1419367" y="13648"/>
                </a:cubicBezTo>
                <a:cubicBezTo>
                  <a:pt x="1546746" y="11374"/>
                  <a:pt x="1685498" y="723332"/>
                  <a:pt x="1815152" y="723332"/>
                </a:cubicBezTo>
                <a:cubicBezTo>
                  <a:pt x="1944806" y="723332"/>
                  <a:pt x="2063086" y="13648"/>
                  <a:pt x="2197289" y="13648"/>
                </a:cubicBezTo>
                <a:cubicBezTo>
                  <a:pt x="2331492" y="13648"/>
                  <a:pt x="2490716" y="723332"/>
                  <a:pt x="2620370" y="723332"/>
                </a:cubicBezTo>
                <a:cubicBezTo>
                  <a:pt x="2750024" y="723332"/>
                  <a:pt x="2845558" y="13648"/>
                  <a:pt x="2975212" y="13648"/>
                </a:cubicBezTo>
                <a:cubicBezTo>
                  <a:pt x="3104866" y="13648"/>
                  <a:pt x="3273188" y="723332"/>
                  <a:pt x="3398292" y="723332"/>
                </a:cubicBezTo>
                <a:cubicBezTo>
                  <a:pt x="3523396" y="723332"/>
                  <a:pt x="3614381" y="13648"/>
                  <a:pt x="3725838" y="13648"/>
                </a:cubicBezTo>
                <a:cubicBezTo>
                  <a:pt x="3837295" y="13648"/>
                  <a:pt x="3953301" y="723332"/>
                  <a:pt x="4067032" y="723332"/>
                </a:cubicBezTo>
                <a:cubicBezTo>
                  <a:pt x="4180763" y="723332"/>
                  <a:pt x="4285396" y="13648"/>
                  <a:pt x="4408226" y="13648"/>
                </a:cubicBezTo>
                <a:cubicBezTo>
                  <a:pt x="4531056" y="13648"/>
                  <a:pt x="4681182" y="723332"/>
                  <a:pt x="4804012" y="723332"/>
                </a:cubicBezTo>
                <a:cubicBezTo>
                  <a:pt x="4926842" y="723332"/>
                  <a:pt x="5022376" y="13648"/>
                  <a:pt x="5145206" y="13648"/>
                </a:cubicBezTo>
                <a:cubicBezTo>
                  <a:pt x="5268036" y="13648"/>
                  <a:pt x="5429534" y="723332"/>
                  <a:pt x="5540991" y="723332"/>
                </a:cubicBezTo>
                <a:cubicBezTo>
                  <a:pt x="5652448" y="723332"/>
                  <a:pt x="5711588" y="13648"/>
                  <a:pt x="5813946" y="13648"/>
                </a:cubicBezTo>
                <a:cubicBezTo>
                  <a:pt x="5916304" y="13648"/>
                  <a:pt x="6048233" y="721057"/>
                  <a:pt x="6155140" y="723332"/>
                </a:cubicBezTo>
                <a:cubicBezTo>
                  <a:pt x="6262047" y="725607"/>
                  <a:pt x="6355308" y="25022"/>
                  <a:pt x="6455391" y="27296"/>
                </a:cubicBezTo>
                <a:cubicBezTo>
                  <a:pt x="6555474" y="29570"/>
                  <a:pt x="6701050" y="634621"/>
                  <a:pt x="6755641" y="736979"/>
                </a:cubicBezTo>
              </a:path>
            </a:pathLst>
          </a:cu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tângulo 39"/>
          <p:cNvSpPr/>
          <p:nvPr/>
        </p:nvSpPr>
        <p:spPr>
          <a:xfrm>
            <a:off x="8617034" y="5767206"/>
            <a:ext cx="288032" cy="760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00" name="Conector reto 99"/>
          <p:cNvCxnSpPr/>
          <p:nvPr/>
        </p:nvCxnSpPr>
        <p:spPr>
          <a:xfrm>
            <a:off x="8316416" y="4988266"/>
            <a:ext cx="0" cy="2676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to 112"/>
          <p:cNvCxnSpPr/>
          <p:nvPr/>
        </p:nvCxnSpPr>
        <p:spPr>
          <a:xfrm flipV="1">
            <a:off x="7686411" y="5019053"/>
            <a:ext cx="0" cy="2427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aixaDeTexto 116"/>
          <p:cNvSpPr txBox="1"/>
          <p:nvPr/>
        </p:nvSpPr>
        <p:spPr>
          <a:xfrm>
            <a:off x="6483382" y="933407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C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120" name="CaixaDeTexto 119"/>
          <p:cNvSpPr txBox="1"/>
          <p:nvPr/>
        </p:nvSpPr>
        <p:spPr>
          <a:xfrm>
            <a:off x="2267744" y="938728"/>
            <a:ext cx="5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rgbClr val="FF0000"/>
                </a:solidFill>
              </a:rPr>
              <a:t>C#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131" name="Conector reto 130"/>
          <p:cNvCxnSpPr/>
          <p:nvPr/>
        </p:nvCxnSpPr>
        <p:spPr>
          <a:xfrm flipH="1">
            <a:off x="3491880" y="4868848"/>
            <a:ext cx="2664295" cy="18194"/>
          </a:xfrm>
          <a:prstGeom prst="line">
            <a:avLst/>
          </a:prstGeom>
          <a:ln w="762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/>
          <p:cNvCxnSpPr/>
          <p:nvPr/>
        </p:nvCxnSpPr>
        <p:spPr>
          <a:xfrm>
            <a:off x="6156174" y="4322262"/>
            <a:ext cx="1" cy="569440"/>
          </a:xfrm>
          <a:prstGeom prst="line">
            <a:avLst/>
          </a:prstGeom>
          <a:ln w="76200"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tângulo 138"/>
          <p:cNvSpPr/>
          <p:nvPr/>
        </p:nvSpPr>
        <p:spPr>
          <a:xfrm>
            <a:off x="4913130" y="3976730"/>
            <a:ext cx="1687052" cy="3822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endParaRPr lang="de-DE" sz="1600" dirty="0">
              <a:solidFill>
                <a:schemeClr val="tx1"/>
              </a:solidFill>
            </a:endParaRPr>
          </a:p>
          <a:p>
            <a:pPr algn="ctr"/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Interface Ethernet</a:t>
            </a:r>
          </a:p>
          <a:p>
            <a:pPr algn="ctr"/>
            <a:endParaRPr lang="de-DE" sz="1600" dirty="0">
              <a:solidFill>
                <a:schemeClr val="tx1"/>
              </a:solidFill>
            </a:endParaRPr>
          </a:p>
          <a:p>
            <a:pPr algn="ctr"/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endParaRPr lang="de-DE" sz="1600" dirty="0">
              <a:solidFill>
                <a:schemeClr val="tx1"/>
              </a:solidFill>
            </a:endParaRPr>
          </a:p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40" name="Retângulo 139"/>
          <p:cNvSpPr/>
          <p:nvPr/>
        </p:nvSpPr>
        <p:spPr>
          <a:xfrm>
            <a:off x="1541372" y="4581128"/>
            <a:ext cx="1962218" cy="387103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endParaRPr lang="de-DE" sz="1600" dirty="0">
              <a:solidFill>
                <a:schemeClr val="tx1"/>
              </a:solidFill>
            </a:endParaRPr>
          </a:p>
          <a:p>
            <a:pPr algn="ctr"/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endParaRPr lang="de-DE" sz="1600" dirty="0">
              <a:solidFill>
                <a:schemeClr val="tx1"/>
              </a:solidFill>
            </a:endParaRPr>
          </a:p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Interface Ethernet</a:t>
            </a:r>
          </a:p>
          <a:p>
            <a:pPr algn="ctr"/>
            <a:endParaRPr lang="de-DE" sz="1600" dirty="0">
              <a:solidFill>
                <a:schemeClr val="tx1"/>
              </a:solidFill>
            </a:endParaRPr>
          </a:p>
          <a:p>
            <a:pPr algn="ctr"/>
            <a:endParaRPr lang="de-DE" sz="1600" dirty="0" smtClean="0">
              <a:solidFill>
                <a:schemeClr val="tx1"/>
              </a:solidFill>
            </a:endParaRPr>
          </a:p>
          <a:p>
            <a:pPr algn="ctr"/>
            <a:endParaRPr lang="de-DE" sz="1600" dirty="0">
              <a:solidFill>
                <a:schemeClr val="tx1"/>
              </a:solidFill>
            </a:endParaRPr>
          </a:p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2" name="Chave direita 21"/>
          <p:cNvSpPr/>
          <p:nvPr/>
        </p:nvSpPr>
        <p:spPr>
          <a:xfrm>
            <a:off x="7873909" y="2708920"/>
            <a:ext cx="514512" cy="105219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CaixaDeTexto 23"/>
          <p:cNvSpPr txBox="1"/>
          <p:nvPr/>
        </p:nvSpPr>
        <p:spPr>
          <a:xfrm rot="16200000" flipH="1">
            <a:off x="7610557" y="2694700"/>
            <a:ext cx="17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SocketCAN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075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2375756" y="4054435"/>
            <a:ext cx="2088232" cy="23989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Monitoramento 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CAN BUS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339752" y="1556792"/>
            <a:ext cx="2088232" cy="20800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Monitoramento </a:t>
            </a:r>
          </a:p>
          <a:p>
            <a:pPr algn="ctr"/>
            <a:r>
              <a:rPr lang="de-DE" dirty="0" smtClean="0">
                <a:solidFill>
                  <a:schemeClr val="tx1"/>
                </a:solidFill>
              </a:rPr>
              <a:t>CAN BUS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 smtClean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724128" y="1700808"/>
            <a:ext cx="1296144" cy="18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TCP/IP - CAN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444208" y="1758574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4" name="Retângulo 3"/>
          <p:cNvSpPr/>
          <p:nvPr/>
        </p:nvSpPr>
        <p:spPr>
          <a:xfrm>
            <a:off x="2771800" y="2600908"/>
            <a:ext cx="1296144" cy="9232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TCP/IP - CAN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578447" y="1599635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C#</a:t>
            </a:r>
            <a:endParaRPr lang="de-DE" dirty="0"/>
          </a:p>
        </p:txBody>
      </p:sp>
      <p:sp>
        <p:nvSpPr>
          <p:cNvPr id="8" name="Fluxograma: Vários documentos 7"/>
          <p:cNvSpPr/>
          <p:nvPr/>
        </p:nvSpPr>
        <p:spPr>
          <a:xfrm>
            <a:off x="5148064" y="4581128"/>
            <a:ext cx="1440160" cy="1512168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TCP/IP - CAN</a:t>
            </a:r>
          </a:p>
        </p:txBody>
      </p:sp>
      <p:sp>
        <p:nvSpPr>
          <p:cNvPr id="9" name="Fluxograma: Vários documentos 8"/>
          <p:cNvSpPr/>
          <p:nvPr/>
        </p:nvSpPr>
        <p:spPr>
          <a:xfrm>
            <a:off x="2771800" y="5253885"/>
            <a:ext cx="1368152" cy="1116124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030162" y="4909810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306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899592" y="692696"/>
            <a:ext cx="1584176" cy="9232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Sistema de Monitoramento</a:t>
            </a:r>
          </a:p>
          <a:p>
            <a:pPr algn="ctr"/>
            <a:r>
              <a:rPr lang="de-DE" sz="1600" b="1" dirty="0" smtClean="0">
                <a:solidFill>
                  <a:schemeClr val="tx1"/>
                </a:solidFill>
              </a:rPr>
              <a:t>Servidor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491880" y="692696"/>
            <a:ext cx="1296144" cy="9232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Protótipo</a:t>
            </a:r>
          </a:p>
          <a:p>
            <a:pPr algn="ctr"/>
            <a:r>
              <a:rPr lang="de-DE" sz="1600" b="1" dirty="0" smtClean="0">
                <a:solidFill>
                  <a:schemeClr val="tx1"/>
                </a:solidFill>
              </a:rPr>
              <a:t>Cliente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99592" y="3482550"/>
            <a:ext cx="1584176" cy="9232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Sistema de Monitoramento</a:t>
            </a:r>
          </a:p>
          <a:p>
            <a:pPr algn="ctr"/>
            <a:r>
              <a:rPr lang="de-DE" sz="1600" b="1" dirty="0" smtClean="0">
                <a:solidFill>
                  <a:schemeClr val="tx1"/>
                </a:solidFill>
              </a:rPr>
              <a:t>Cliente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606198" y="3471273"/>
            <a:ext cx="1296144" cy="9232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>
                <a:solidFill>
                  <a:schemeClr val="tx1"/>
                </a:solidFill>
              </a:rPr>
              <a:t>Protótipo</a:t>
            </a:r>
          </a:p>
          <a:p>
            <a:pPr algn="ctr"/>
            <a:r>
              <a:rPr lang="de-DE" sz="1600" b="1" dirty="0" smtClean="0">
                <a:solidFill>
                  <a:schemeClr val="tx1"/>
                </a:solidFill>
              </a:rPr>
              <a:t>Servidor</a:t>
            </a:r>
            <a:endParaRPr lang="de-DE" sz="1600" b="1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5799578" y="692696"/>
            <a:ext cx="932661" cy="9232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Arduino UNO + CAN Shield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5940152" y="3482550"/>
            <a:ext cx="864096" cy="9232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ECUx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9" name="Conector reto 18"/>
          <p:cNvCxnSpPr>
            <a:stCxn id="18" idx="1"/>
            <a:endCxn id="16" idx="3"/>
          </p:cNvCxnSpPr>
          <p:nvPr/>
        </p:nvCxnSpPr>
        <p:spPr>
          <a:xfrm flipH="1" flipV="1">
            <a:off x="4902342" y="3932875"/>
            <a:ext cx="1037810" cy="11277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16" idx="1"/>
            <a:endCxn id="15" idx="3"/>
          </p:cNvCxnSpPr>
          <p:nvPr/>
        </p:nvCxnSpPr>
        <p:spPr>
          <a:xfrm flipH="1">
            <a:off x="2483768" y="3932875"/>
            <a:ext cx="1122430" cy="11277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stCxn id="17" idx="1"/>
            <a:endCxn id="14" idx="3"/>
          </p:cNvCxnSpPr>
          <p:nvPr/>
        </p:nvCxnSpPr>
        <p:spPr>
          <a:xfrm flipH="1">
            <a:off x="4788024" y="1154298"/>
            <a:ext cx="1011554" cy="0"/>
          </a:xfrm>
          <a:prstGeom prst="line">
            <a:avLst/>
          </a:prstGeom>
          <a:ln w="381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13" idx="3"/>
            <a:endCxn id="14" idx="1"/>
          </p:cNvCxnSpPr>
          <p:nvPr/>
        </p:nvCxnSpPr>
        <p:spPr>
          <a:xfrm>
            <a:off x="2483768" y="1154298"/>
            <a:ext cx="1008112" cy="0"/>
          </a:xfrm>
          <a:prstGeom prst="line">
            <a:avLst/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5076056" y="3224983"/>
            <a:ext cx="72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CAN</a:t>
            </a:r>
            <a:endParaRPr lang="de-DE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1187624" y="4581128"/>
            <a:ext cx="313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Leitura de Mensagens CAN</a:t>
            </a:r>
            <a:endParaRPr lang="de-DE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187624" y="1890191"/>
            <a:ext cx="281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Envio de Mensagens CAN</a:t>
            </a:r>
            <a:endParaRPr lang="de-DE" dirty="0"/>
          </a:p>
        </p:txBody>
      </p:sp>
      <p:sp>
        <p:nvSpPr>
          <p:cNvPr id="40" name="Retângulo 39"/>
          <p:cNvSpPr/>
          <p:nvPr/>
        </p:nvSpPr>
        <p:spPr>
          <a:xfrm>
            <a:off x="5786966" y="1768300"/>
            <a:ext cx="932661" cy="9232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CLP</a:t>
            </a:r>
          </a:p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DeviceNet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2" name="Conector reto 41"/>
          <p:cNvCxnSpPr/>
          <p:nvPr/>
        </p:nvCxnSpPr>
        <p:spPr>
          <a:xfrm>
            <a:off x="5293801" y="1154298"/>
            <a:ext cx="0" cy="107560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endCxn id="40" idx="1"/>
          </p:cNvCxnSpPr>
          <p:nvPr/>
        </p:nvCxnSpPr>
        <p:spPr>
          <a:xfrm>
            <a:off x="5293801" y="2229902"/>
            <a:ext cx="493165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2483768" y="33910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TCP/IP</a:t>
            </a:r>
            <a:endParaRPr lang="de-DE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4941210" y="339106"/>
            <a:ext cx="78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CAN</a:t>
            </a:r>
            <a:endParaRPr lang="de-DE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4902342" y="846521"/>
            <a:ext cx="782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101110</a:t>
            </a:r>
            <a:endParaRPr lang="de-DE" sz="1400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2483768" y="846521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#10,111-0</a:t>
            </a:r>
            <a:endParaRPr lang="de-DE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5076056" y="3594315"/>
            <a:ext cx="782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101110</a:t>
            </a:r>
            <a:endParaRPr lang="de-DE" sz="1400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2627784" y="3573016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#10,111-0</a:t>
            </a:r>
            <a:endParaRPr lang="de-DE" sz="1400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2574529" y="3224983"/>
            <a:ext cx="942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TCP/IP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053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28937" t="56662" r="30387" b="30310"/>
          <a:stretch/>
        </p:blipFill>
        <p:spPr bwMode="auto">
          <a:xfrm>
            <a:off x="1691680" y="5085184"/>
            <a:ext cx="6766833" cy="12213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Forma livre 11"/>
          <p:cNvSpPr/>
          <p:nvPr/>
        </p:nvSpPr>
        <p:spPr>
          <a:xfrm>
            <a:off x="-463791" y="1187260"/>
            <a:ext cx="10456872" cy="750722"/>
          </a:xfrm>
          <a:custGeom>
            <a:avLst/>
            <a:gdLst>
              <a:gd name="connsiteX0" fmla="*/ 0 w 6673755"/>
              <a:gd name="connsiteY0" fmla="*/ 709779 h 750722"/>
              <a:gd name="connsiteX1" fmla="*/ 327546 w 6673755"/>
              <a:gd name="connsiteY1" fmla="*/ 95 h 750722"/>
              <a:gd name="connsiteX2" fmla="*/ 736979 w 6673755"/>
              <a:gd name="connsiteY2" fmla="*/ 750722 h 750722"/>
              <a:gd name="connsiteX3" fmla="*/ 1037230 w 6673755"/>
              <a:gd name="connsiteY3" fmla="*/ 95 h 750722"/>
              <a:gd name="connsiteX4" fmla="*/ 1460310 w 6673755"/>
              <a:gd name="connsiteY4" fmla="*/ 723427 h 750722"/>
              <a:gd name="connsiteX5" fmla="*/ 1774209 w 6673755"/>
              <a:gd name="connsiteY5" fmla="*/ 13743 h 750722"/>
              <a:gd name="connsiteX6" fmla="*/ 2197289 w 6673755"/>
              <a:gd name="connsiteY6" fmla="*/ 723427 h 750722"/>
              <a:gd name="connsiteX7" fmla="*/ 2552131 w 6673755"/>
              <a:gd name="connsiteY7" fmla="*/ 13743 h 750722"/>
              <a:gd name="connsiteX8" fmla="*/ 3029803 w 6673755"/>
              <a:gd name="connsiteY8" fmla="*/ 723427 h 750722"/>
              <a:gd name="connsiteX9" fmla="*/ 3330054 w 6673755"/>
              <a:gd name="connsiteY9" fmla="*/ 13743 h 750722"/>
              <a:gd name="connsiteX10" fmla="*/ 3712191 w 6673755"/>
              <a:gd name="connsiteY10" fmla="*/ 723427 h 750722"/>
              <a:gd name="connsiteX11" fmla="*/ 3998794 w 6673755"/>
              <a:gd name="connsiteY11" fmla="*/ 13743 h 750722"/>
              <a:gd name="connsiteX12" fmla="*/ 4435522 w 6673755"/>
              <a:gd name="connsiteY12" fmla="*/ 723427 h 750722"/>
              <a:gd name="connsiteX13" fmla="*/ 4749421 w 6673755"/>
              <a:gd name="connsiteY13" fmla="*/ 13743 h 750722"/>
              <a:gd name="connsiteX14" fmla="*/ 5172501 w 6673755"/>
              <a:gd name="connsiteY14" fmla="*/ 723427 h 750722"/>
              <a:gd name="connsiteX15" fmla="*/ 5472752 w 6673755"/>
              <a:gd name="connsiteY15" fmla="*/ 13743 h 750722"/>
              <a:gd name="connsiteX16" fmla="*/ 5868537 w 6673755"/>
              <a:gd name="connsiteY16" fmla="*/ 723427 h 750722"/>
              <a:gd name="connsiteX17" fmla="*/ 6114197 w 6673755"/>
              <a:gd name="connsiteY17" fmla="*/ 13743 h 750722"/>
              <a:gd name="connsiteX18" fmla="*/ 6414448 w 6673755"/>
              <a:gd name="connsiteY18" fmla="*/ 723427 h 750722"/>
              <a:gd name="connsiteX19" fmla="*/ 6673755 w 6673755"/>
              <a:gd name="connsiteY19" fmla="*/ 13743 h 75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673755" h="750722">
                <a:moveTo>
                  <a:pt x="0" y="709779"/>
                </a:moveTo>
                <a:cubicBezTo>
                  <a:pt x="102358" y="351525"/>
                  <a:pt x="204716" y="-6729"/>
                  <a:pt x="327546" y="95"/>
                </a:cubicBezTo>
                <a:cubicBezTo>
                  <a:pt x="450376" y="6919"/>
                  <a:pt x="618698" y="750722"/>
                  <a:pt x="736979" y="750722"/>
                </a:cubicBezTo>
                <a:cubicBezTo>
                  <a:pt x="855260" y="750722"/>
                  <a:pt x="916675" y="4644"/>
                  <a:pt x="1037230" y="95"/>
                </a:cubicBezTo>
                <a:cubicBezTo>
                  <a:pt x="1157785" y="-4454"/>
                  <a:pt x="1337480" y="721152"/>
                  <a:pt x="1460310" y="723427"/>
                </a:cubicBezTo>
                <a:cubicBezTo>
                  <a:pt x="1583140" y="725702"/>
                  <a:pt x="1651379" y="13743"/>
                  <a:pt x="1774209" y="13743"/>
                </a:cubicBezTo>
                <a:cubicBezTo>
                  <a:pt x="1897039" y="13743"/>
                  <a:pt x="2067635" y="723427"/>
                  <a:pt x="2197289" y="723427"/>
                </a:cubicBezTo>
                <a:cubicBezTo>
                  <a:pt x="2326943" y="723427"/>
                  <a:pt x="2413379" y="13743"/>
                  <a:pt x="2552131" y="13743"/>
                </a:cubicBezTo>
                <a:cubicBezTo>
                  <a:pt x="2690883" y="13743"/>
                  <a:pt x="2900149" y="723427"/>
                  <a:pt x="3029803" y="723427"/>
                </a:cubicBezTo>
                <a:cubicBezTo>
                  <a:pt x="3159457" y="723427"/>
                  <a:pt x="3216323" y="13743"/>
                  <a:pt x="3330054" y="13743"/>
                </a:cubicBezTo>
                <a:cubicBezTo>
                  <a:pt x="3443785" y="13743"/>
                  <a:pt x="3600734" y="723427"/>
                  <a:pt x="3712191" y="723427"/>
                </a:cubicBezTo>
                <a:cubicBezTo>
                  <a:pt x="3823648" y="723427"/>
                  <a:pt x="3878239" y="13743"/>
                  <a:pt x="3998794" y="13743"/>
                </a:cubicBezTo>
                <a:cubicBezTo>
                  <a:pt x="4119349" y="13743"/>
                  <a:pt x="4310418" y="723427"/>
                  <a:pt x="4435522" y="723427"/>
                </a:cubicBezTo>
                <a:cubicBezTo>
                  <a:pt x="4560626" y="723427"/>
                  <a:pt x="4626591" y="13743"/>
                  <a:pt x="4749421" y="13743"/>
                </a:cubicBezTo>
                <a:cubicBezTo>
                  <a:pt x="4872251" y="13743"/>
                  <a:pt x="5051946" y="723427"/>
                  <a:pt x="5172501" y="723427"/>
                </a:cubicBezTo>
                <a:cubicBezTo>
                  <a:pt x="5293056" y="723427"/>
                  <a:pt x="5356746" y="13743"/>
                  <a:pt x="5472752" y="13743"/>
                </a:cubicBezTo>
                <a:cubicBezTo>
                  <a:pt x="5588758" y="13743"/>
                  <a:pt x="5761630" y="723427"/>
                  <a:pt x="5868537" y="723427"/>
                </a:cubicBezTo>
                <a:cubicBezTo>
                  <a:pt x="5975444" y="723427"/>
                  <a:pt x="6023212" y="13743"/>
                  <a:pt x="6114197" y="13743"/>
                </a:cubicBezTo>
                <a:cubicBezTo>
                  <a:pt x="6205182" y="13743"/>
                  <a:pt x="6321188" y="723427"/>
                  <a:pt x="6414448" y="723427"/>
                </a:cubicBezTo>
                <a:cubicBezTo>
                  <a:pt x="6507708" y="723427"/>
                  <a:pt x="6646460" y="141122"/>
                  <a:pt x="6673755" y="13743"/>
                </a:cubicBezTo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orma livre 12"/>
          <p:cNvSpPr/>
          <p:nvPr/>
        </p:nvSpPr>
        <p:spPr>
          <a:xfrm>
            <a:off x="-468560" y="1187355"/>
            <a:ext cx="10585176" cy="736979"/>
          </a:xfrm>
          <a:custGeom>
            <a:avLst/>
            <a:gdLst>
              <a:gd name="connsiteX0" fmla="*/ 0 w 6755641"/>
              <a:gd name="connsiteY0" fmla="*/ 0 h 736979"/>
              <a:gd name="connsiteX1" fmla="*/ 272955 w 6755641"/>
              <a:gd name="connsiteY1" fmla="*/ 709684 h 736979"/>
              <a:gd name="connsiteX2" fmla="*/ 682388 w 6755641"/>
              <a:gd name="connsiteY2" fmla="*/ 13648 h 736979"/>
              <a:gd name="connsiteX3" fmla="*/ 1050877 w 6755641"/>
              <a:gd name="connsiteY3" fmla="*/ 736979 h 736979"/>
              <a:gd name="connsiteX4" fmla="*/ 1419367 w 6755641"/>
              <a:gd name="connsiteY4" fmla="*/ 13648 h 736979"/>
              <a:gd name="connsiteX5" fmla="*/ 1815152 w 6755641"/>
              <a:gd name="connsiteY5" fmla="*/ 723332 h 736979"/>
              <a:gd name="connsiteX6" fmla="*/ 2197289 w 6755641"/>
              <a:gd name="connsiteY6" fmla="*/ 13648 h 736979"/>
              <a:gd name="connsiteX7" fmla="*/ 2620370 w 6755641"/>
              <a:gd name="connsiteY7" fmla="*/ 723332 h 736979"/>
              <a:gd name="connsiteX8" fmla="*/ 2975212 w 6755641"/>
              <a:gd name="connsiteY8" fmla="*/ 13648 h 736979"/>
              <a:gd name="connsiteX9" fmla="*/ 3398292 w 6755641"/>
              <a:gd name="connsiteY9" fmla="*/ 723332 h 736979"/>
              <a:gd name="connsiteX10" fmla="*/ 3725838 w 6755641"/>
              <a:gd name="connsiteY10" fmla="*/ 13648 h 736979"/>
              <a:gd name="connsiteX11" fmla="*/ 4067032 w 6755641"/>
              <a:gd name="connsiteY11" fmla="*/ 723332 h 736979"/>
              <a:gd name="connsiteX12" fmla="*/ 4408226 w 6755641"/>
              <a:gd name="connsiteY12" fmla="*/ 13648 h 736979"/>
              <a:gd name="connsiteX13" fmla="*/ 4804012 w 6755641"/>
              <a:gd name="connsiteY13" fmla="*/ 723332 h 736979"/>
              <a:gd name="connsiteX14" fmla="*/ 5145206 w 6755641"/>
              <a:gd name="connsiteY14" fmla="*/ 13648 h 736979"/>
              <a:gd name="connsiteX15" fmla="*/ 5540991 w 6755641"/>
              <a:gd name="connsiteY15" fmla="*/ 723332 h 736979"/>
              <a:gd name="connsiteX16" fmla="*/ 5813946 w 6755641"/>
              <a:gd name="connsiteY16" fmla="*/ 13648 h 736979"/>
              <a:gd name="connsiteX17" fmla="*/ 6155140 w 6755641"/>
              <a:gd name="connsiteY17" fmla="*/ 723332 h 736979"/>
              <a:gd name="connsiteX18" fmla="*/ 6455391 w 6755641"/>
              <a:gd name="connsiteY18" fmla="*/ 27296 h 736979"/>
              <a:gd name="connsiteX19" fmla="*/ 6755641 w 6755641"/>
              <a:gd name="connsiteY19" fmla="*/ 736979 h 73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55641" h="736979">
                <a:moveTo>
                  <a:pt x="0" y="0"/>
                </a:moveTo>
                <a:cubicBezTo>
                  <a:pt x="79612" y="353704"/>
                  <a:pt x="159224" y="707409"/>
                  <a:pt x="272955" y="709684"/>
                </a:cubicBezTo>
                <a:cubicBezTo>
                  <a:pt x="386686" y="711959"/>
                  <a:pt x="552735" y="9099"/>
                  <a:pt x="682388" y="13648"/>
                </a:cubicBezTo>
                <a:cubicBezTo>
                  <a:pt x="812041" y="18197"/>
                  <a:pt x="928047" y="736979"/>
                  <a:pt x="1050877" y="736979"/>
                </a:cubicBezTo>
                <a:cubicBezTo>
                  <a:pt x="1173707" y="736979"/>
                  <a:pt x="1291988" y="15923"/>
                  <a:pt x="1419367" y="13648"/>
                </a:cubicBezTo>
                <a:cubicBezTo>
                  <a:pt x="1546746" y="11374"/>
                  <a:pt x="1685498" y="723332"/>
                  <a:pt x="1815152" y="723332"/>
                </a:cubicBezTo>
                <a:cubicBezTo>
                  <a:pt x="1944806" y="723332"/>
                  <a:pt x="2063086" y="13648"/>
                  <a:pt x="2197289" y="13648"/>
                </a:cubicBezTo>
                <a:cubicBezTo>
                  <a:pt x="2331492" y="13648"/>
                  <a:pt x="2490716" y="723332"/>
                  <a:pt x="2620370" y="723332"/>
                </a:cubicBezTo>
                <a:cubicBezTo>
                  <a:pt x="2750024" y="723332"/>
                  <a:pt x="2845558" y="13648"/>
                  <a:pt x="2975212" y="13648"/>
                </a:cubicBezTo>
                <a:cubicBezTo>
                  <a:pt x="3104866" y="13648"/>
                  <a:pt x="3273188" y="723332"/>
                  <a:pt x="3398292" y="723332"/>
                </a:cubicBezTo>
                <a:cubicBezTo>
                  <a:pt x="3523396" y="723332"/>
                  <a:pt x="3614381" y="13648"/>
                  <a:pt x="3725838" y="13648"/>
                </a:cubicBezTo>
                <a:cubicBezTo>
                  <a:pt x="3837295" y="13648"/>
                  <a:pt x="3953301" y="723332"/>
                  <a:pt x="4067032" y="723332"/>
                </a:cubicBezTo>
                <a:cubicBezTo>
                  <a:pt x="4180763" y="723332"/>
                  <a:pt x="4285396" y="13648"/>
                  <a:pt x="4408226" y="13648"/>
                </a:cubicBezTo>
                <a:cubicBezTo>
                  <a:pt x="4531056" y="13648"/>
                  <a:pt x="4681182" y="723332"/>
                  <a:pt x="4804012" y="723332"/>
                </a:cubicBezTo>
                <a:cubicBezTo>
                  <a:pt x="4926842" y="723332"/>
                  <a:pt x="5022376" y="13648"/>
                  <a:pt x="5145206" y="13648"/>
                </a:cubicBezTo>
                <a:cubicBezTo>
                  <a:pt x="5268036" y="13648"/>
                  <a:pt x="5429534" y="723332"/>
                  <a:pt x="5540991" y="723332"/>
                </a:cubicBezTo>
                <a:cubicBezTo>
                  <a:pt x="5652448" y="723332"/>
                  <a:pt x="5711588" y="13648"/>
                  <a:pt x="5813946" y="13648"/>
                </a:cubicBezTo>
                <a:cubicBezTo>
                  <a:pt x="5916304" y="13648"/>
                  <a:pt x="6048233" y="721057"/>
                  <a:pt x="6155140" y="723332"/>
                </a:cubicBezTo>
                <a:cubicBezTo>
                  <a:pt x="6262047" y="725607"/>
                  <a:pt x="6355308" y="25022"/>
                  <a:pt x="6455391" y="27296"/>
                </a:cubicBezTo>
                <a:cubicBezTo>
                  <a:pt x="6555474" y="29570"/>
                  <a:pt x="6701050" y="634621"/>
                  <a:pt x="6755641" y="736979"/>
                </a:cubicBezTo>
              </a:path>
            </a:pathLst>
          </a:cu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52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99592" y="2844790"/>
            <a:ext cx="115212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Botão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928546" y="2844790"/>
            <a:ext cx="115212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LED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64812" y="908720"/>
            <a:ext cx="74795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Quando o botão é apertado, o </a:t>
            </a:r>
            <a:r>
              <a:rPr lang="pt-BR" dirty="0" err="1"/>
              <a:t>A</a:t>
            </a:r>
            <a:r>
              <a:rPr lang="pt-BR" dirty="0" err="1" smtClean="0"/>
              <a:t>rduino</a:t>
            </a:r>
            <a:r>
              <a:rPr lang="pt-BR" dirty="0" smtClean="0"/>
              <a:t> envia uma mensagem para o </a:t>
            </a:r>
            <a:r>
              <a:rPr lang="pt-BR" dirty="0" err="1"/>
              <a:t>B</a:t>
            </a:r>
            <a:r>
              <a:rPr lang="pt-BR" dirty="0" err="1" smtClean="0"/>
              <a:t>eaglebone</a:t>
            </a:r>
            <a:r>
              <a:rPr lang="pt-BR" dirty="0" smtClean="0"/>
              <a:t>  “O botão foi apertado”.</a:t>
            </a:r>
          </a:p>
          <a:p>
            <a:endParaRPr lang="pt-BR" dirty="0" smtClean="0"/>
          </a:p>
          <a:p>
            <a:r>
              <a:rPr lang="pt-BR" dirty="0" smtClean="0"/>
              <a:t>Após a recepção da mensagem, o </a:t>
            </a:r>
            <a:r>
              <a:rPr lang="pt-BR" dirty="0" err="1"/>
              <a:t>B</a:t>
            </a:r>
            <a:r>
              <a:rPr lang="pt-BR" dirty="0" err="1" smtClean="0"/>
              <a:t>eaglebone</a:t>
            </a:r>
            <a:r>
              <a:rPr lang="pt-BR" dirty="0" smtClean="0"/>
              <a:t> manda uma mensagem para o </a:t>
            </a:r>
            <a:r>
              <a:rPr lang="pt-BR" dirty="0" err="1"/>
              <a:t>A</a:t>
            </a:r>
            <a:r>
              <a:rPr lang="pt-BR" dirty="0" err="1" smtClean="0"/>
              <a:t>rduino</a:t>
            </a:r>
            <a:r>
              <a:rPr lang="pt-BR" dirty="0" smtClean="0"/>
              <a:t> acender o Led por </a:t>
            </a:r>
            <a:r>
              <a:rPr lang="pt-BR" dirty="0" err="1" smtClean="0"/>
              <a:t>Xms</a:t>
            </a:r>
            <a:r>
              <a:rPr lang="pt-BR" dirty="0" smtClean="0"/>
              <a:t>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2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99592" y="2708920"/>
            <a:ext cx="1440160" cy="711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Sensor Ultrassônico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059832" y="2731506"/>
            <a:ext cx="1440160" cy="7119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Buzina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82747" y="548680"/>
            <a:ext cx="74795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</a:t>
            </a:r>
            <a:r>
              <a:rPr lang="pt-BR" dirty="0" err="1"/>
              <a:t>A</a:t>
            </a:r>
            <a:r>
              <a:rPr lang="pt-BR" dirty="0" err="1" smtClean="0"/>
              <a:t>rduino</a:t>
            </a:r>
            <a:r>
              <a:rPr lang="pt-BR" dirty="0" smtClean="0"/>
              <a:t> envia uma mensagem para o </a:t>
            </a:r>
            <a:r>
              <a:rPr lang="pt-BR" dirty="0" err="1"/>
              <a:t>B</a:t>
            </a:r>
            <a:r>
              <a:rPr lang="pt-BR" dirty="0" err="1" smtClean="0"/>
              <a:t>eaglebone</a:t>
            </a:r>
            <a:r>
              <a:rPr lang="pt-BR" dirty="0" smtClean="0"/>
              <a:t>  “distância X” medida pelo </a:t>
            </a:r>
            <a:r>
              <a:rPr lang="pt-BR" dirty="0"/>
              <a:t>sensor ultrassônico </a:t>
            </a:r>
            <a:r>
              <a:rPr lang="de-DE" dirty="0"/>
              <a:t> HC-SR04 </a:t>
            </a:r>
            <a:r>
              <a:rPr lang="de-DE" dirty="0" smtClean="0"/>
              <a:t>a cada t ms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Se a distância medida for  X&lt; b, o </a:t>
            </a:r>
            <a:r>
              <a:rPr lang="pt-BR" dirty="0" err="1"/>
              <a:t>B</a:t>
            </a:r>
            <a:r>
              <a:rPr lang="pt-BR" dirty="0" err="1" smtClean="0"/>
              <a:t>eaglebone</a:t>
            </a:r>
            <a:r>
              <a:rPr lang="pt-BR" dirty="0" smtClean="0"/>
              <a:t> envia uma mensagem para o </a:t>
            </a:r>
            <a:r>
              <a:rPr lang="pt-BR" dirty="0" err="1" smtClean="0"/>
              <a:t>Arduino</a:t>
            </a:r>
            <a:r>
              <a:rPr lang="pt-BR" dirty="0" smtClean="0"/>
              <a:t> ligar a buzina.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864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357764"/>
              </p:ext>
            </p:extLst>
          </p:nvPr>
        </p:nvGraphicFramePr>
        <p:xfrm>
          <a:off x="107498" y="476672"/>
          <a:ext cx="8928997" cy="3416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71"/>
                <a:gridCol w="1172707"/>
                <a:gridCol w="1378435"/>
                <a:gridCol w="1275571"/>
                <a:gridCol w="1275571"/>
                <a:gridCol w="1275571"/>
                <a:gridCol w="1275571"/>
              </a:tblGrid>
              <a:tr h="720080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Dispositivos</a:t>
                      </a:r>
                      <a:r>
                        <a:rPr lang="de-DE" sz="1600" baseline="0" dirty="0" smtClean="0"/>
                        <a:t> de Campo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Emissor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Receptor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Trigger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Identificador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DLC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Data</a:t>
                      </a:r>
                    </a:p>
                    <a:p>
                      <a:endParaRPr lang="de-DE" sz="1600" dirty="0"/>
                    </a:p>
                  </a:txBody>
                  <a:tcPr/>
                </a:tc>
              </a:tr>
              <a:tr h="60827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Botao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Arduino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Beaglebone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Apertar o botao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10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</a:t>
                      </a:r>
                      <a:endParaRPr lang="de-DE" sz="1600" dirty="0"/>
                    </a:p>
                  </a:txBody>
                  <a:tcPr/>
                </a:tc>
              </a:tr>
              <a:tr h="60827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Led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Beaglebone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Arduino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30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</a:t>
                      </a:r>
                      <a:endParaRPr lang="de-DE" sz="1600" dirty="0"/>
                    </a:p>
                  </a:txBody>
                  <a:tcPr/>
                </a:tc>
              </a:tr>
              <a:tr h="87168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Sensor Ultrassônico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Arduino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Beaglebone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20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Xcm</a:t>
                      </a:r>
                      <a:endParaRPr lang="de-DE" sz="1600" dirty="0"/>
                    </a:p>
                  </a:txBody>
                  <a:tcPr/>
                </a:tc>
              </a:tr>
              <a:tr h="608274"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Buzina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Beaglebone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/>
                        <a:t>Arduino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40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</a:t>
                      </a:r>
                      <a:endParaRPr lang="de-DE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20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68760"/>
            <a:ext cx="590550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475656" y="3140968"/>
            <a:ext cx="4824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ECU Unidade Eletrônica de Controle 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72097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6" t="32974" r="27904" b="18534"/>
          <a:stretch/>
        </p:blipFill>
        <p:spPr bwMode="auto">
          <a:xfrm>
            <a:off x="1547664" y="1196752"/>
            <a:ext cx="5927835" cy="3547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636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81163"/>
            <a:ext cx="5943600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964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/>
          <p:nvPr/>
        </p:nvPicPr>
        <p:blipFill rotWithShape="1">
          <a:blip r:embed="rId2"/>
          <a:srcRect l="22819" t="32941" r="24434" b="15437"/>
          <a:stretch/>
        </p:blipFill>
        <p:spPr bwMode="auto">
          <a:xfrm>
            <a:off x="1776412" y="1891030"/>
            <a:ext cx="5591175" cy="30759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78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4" t="40625" r="23719" b="22135"/>
          <a:stretch/>
        </p:blipFill>
        <p:spPr bwMode="auto">
          <a:xfrm>
            <a:off x="1043608" y="1609725"/>
            <a:ext cx="697230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678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4" t="50000" r="29722" b="31510"/>
          <a:stretch/>
        </p:blipFill>
        <p:spPr bwMode="auto">
          <a:xfrm>
            <a:off x="1979712" y="1772816"/>
            <a:ext cx="54483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61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2" y="1412776"/>
            <a:ext cx="646747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724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Microsoft Office PowerPoint</Application>
  <PresentationFormat>Apresentação na tela (4:3)</PresentationFormat>
  <Paragraphs>381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Stefany</dc:creator>
  <cp:lastModifiedBy>Stefany</cp:lastModifiedBy>
  <cp:revision>95</cp:revision>
  <dcterms:created xsi:type="dcterms:W3CDTF">2015-09-28T23:39:46Z</dcterms:created>
  <dcterms:modified xsi:type="dcterms:W3CDTF">2015-10-29T19:34:55Z</dcterms:modified>
</cp:coreProperties>
</file>