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Artuso" initials="SA" lastIdx="1" clrIdx="0">
    <p:extLst>
      <p:ext uri="{19B8F6BF-5375-455C-9EA6-DF929625EA0E}">
        <p15:presenceInfo xmlns:p15="http://schemas.microsoft.com/office/powerpoint/2012/main" userId="Stefano Artus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grpSp>
        <p:nvGrpSpPr>
          <p:cNvPr id="19" name="Group 18"/>
          <p:cNvGrpSpPr/>
          <p:nvPr/>
        </p:nvGrpSpPr>
        <p:grpSpPr bwMode="gray">
          <a:xfrm>
            <a:off x="2336801" y="2"/>
            <a:ext cx="98552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a:t>Click to add the presentation’s main title</a:t>
            </a:r>
          </a:p>
        </p:txBody>
      </p:sp>
      <p:sp>
        <p:nvSpPr>
          <p:cNvPr id="18"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a:t>Subtitle and date (move higher if title is only one line)</a:t>
            </a:r>
          </a:p>
        </p:txBody>
      </p:sp>
      <p:sp>
        <p:nvSpPr>
          <p:cNvPr id="21"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err="1"/>
              <a:t>www.pwc.com</a:t>
            </a:r>
            <a:endParaRPr lang="en-GB" noProof="0" dirty="0"/>
          </a:p>
        </p:txBody>
      </p:sp>
      <p:grpSp>
        <p:nvGrpSpPr>
          <p:cNvPr id="16" name="Group 32"/>
          <p:cNvGrpSpPr/>
          <p:nvPr/>
        </p:nvGrpSpPr>
        <p:grpSpPr>
          <a:xfrm>
            <a:off x="1291456" y="6170992"/>
            <a:ext cx="12192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228106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76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sp>
        <p:nvSpPr>
          <p:cNvPr id="6"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8"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4087824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tx1"/>
                </a:solidFill>
              </a:defRPr>
            </a:lvl1pPr>
          </a:lstStyle>
          <a:p>
            <a:r>
              <a:rPr lang="en-US" noProof="0"/>
              <a:t>Click to edit Master title style</a:t>
            </a:r>
            <a:endParaRPr lang="en-GB" noProof="0"/>
          </a:p>
        </p:txBody>
      </p:sp>
      <p:cxnSp>
        <p:nvCxnSpPr>
          <p:cNvPr id="11" name="Shape 10"/>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sp>
        <p:nvSpPr>
          <p:cNvPr id="15" name="Content Placeholder 26"/>
          <p:cNvSpPr>
            <a:spLocks noGrp="1"/>
          </p:cNvSpPr>
          <p:nvPr>
            <p:ph sz="quarter" idx="15"/>
          </p:nvPr>
        </p:nvSpPr>
        <p:spPr>
          <a:xfrm>
            <a:off x="711200" y="1752600"/>
            <a:ext cx="107696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1393607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bg1"/>
                </a:solidFill>
              </a:defRPr>
            </a:lvl1pPr>
          </a:lstStyle>
          <a:p>
            <a:r>
              <a:rPr lang="en-US" noProof="0"/>
              <a:t>Click to edit Master title style</a:t>
            </a:r>
            <a:endParaRPr lang="en-GB" noProof="0"/>
          </a:p>
        </p:txBody>
      </p:sp>
      <p:sp>
        <p:nvSpPr>
          <p:cNvPr id="3" name="Content Placeholder 2"/>
          <p:cNvSpPr>
            <a:spLocks noGrp="1"/>
          </p:cNvSpPr>
          <p:nvPr>
            <p:ph idx="1"/>
          </p:nvPr>
        </p:nvSpPr>
        <p:spPr>
          <a:xfrm>
            <a:off x="711200" y="1752600"/>
            <a:ext cx="107696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29" name="TextBox 28"/>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a:solidFill>
                  <a:schemeClr val="bg1"/>
                </a:solidFill>
                <a:latin typeface="Arial" pitchFamily="34" charset="0"/>
                <a:cs typeface="Arial" pitchFamily="34" charset="0"/>
              </a:rPr>
              <a:t>PwC</a:t>
            </a: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1699478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2"/>
            <a:ext cx="10769600" cy="1066799"/>
          </a:xfrm>
        </p:spPr>
        <p:txBody>
          <a:bodyPr anchor="t" anchorCtr="0">
            <a:noAutofit/>
          </a:bodyPr>
          <a:lstStyle>
            <a:lvl1pPr>
              <a:lnSpc>
                <a:spcPct val="90000"/>
              </a:lnSpc>
              <a:defRPr sz="3200">
                <a:solidFill>
                  <a:schemeClr val="tx1"/>
                </a:solidFill>
              </a:defRPr>
            </a:lvl1pPr>
          </a:lstStyle>
          <a:p>
            <a:r>
              <a:rPr lang="en-US" noProof="0"/>
              <a:t>Click to edit Master title style</a:t>
            </a:r>
            <a:endParaRPr lang="en-GB" noProof="0"/>
          </a:p>
        </p:txBody>
      </p:sp>
      <p:sp>
        <p:nvSpPr>
          <p:cNvPr id="58" name="Subtitle 2"/>
          <p:cNvSpPr>
            <a:spLocks noGrp="1"/>
          </p:cNvSpPr>
          <p:nvPr>
            <p:ph type="subTitle" idx="1"/>
          </p:nvPr>
        </p:nvSpPr>
        <p:spPr bwMode="black">
          <a:xfrm>
            <a:off x="711200" y="1905002"/>
            <a:ext cx="107696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33"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4" name="TextBox 33"/>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12" name="Shape 1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1631930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baseline="0">
                <a:solidFill>
                  <a:schemeClr val="bg1"/>
                </a:solidFill>
              </a:defRPr>
            </a:lvl1pPr>
          </a:lstStyle>
          <a:p>
            <a:r>
              <a:rPr lang="en-US" noProof="0"/>
              <a:t>Click to edit Master title style</a:t>
            </a:r>
            <a:endParaRPr lang="en-GB" noProof="0"/>
          </a:p>
        </p:txBody>
      </p:sp>
      <p:sp>
        <p:nvSpPr>
          <p:cNvPr id="22" name="Subtitle 2"/>
          <p:cNvSpPr>
            <a:spLocks noGrp="1"/>
          </p:cNvSpPr>
          <p:nvPr>
            <p:ph type="subTitle" idx="1"/>
          </p:nvPr>
        </p:nvSpPr>
        <p:spPr bwMode="black">
          <a:xfrm>
            <a:off x="711200" y="1905000"/>
            <a:ext cx="107696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a:t>Click to edit Master subtitle style</a:t>
            </a:r>
            <a:endParaRPr lang="en-GB" noProof="0"/>
          </a:p>
        </p:txBody>
      </p:sp>
      <p:sp>
        <p:nvSpPr>
          <p:cNvPr id="3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8" name="TextBox 37"/>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solidFill>
                  <a:schemeClr val="bg1"/>
                </a:solidFill>
                <a:latin typeface="Arial" pitchFamily="34" charset="0"/>
                <a:cs typeface="Arial" pitchFamily="34" charset="0"/>
              </a:rPr>
              <a:t>PwC</a:t>
            </a: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391115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a:solidFill>
                  <a:schemeClr val="bg1"/>
                </a:solidFill>
              </a:defRPr>
            </a:lvl1pPr>
          </a:lstStyle>
          <a:p>
            <a:r>
              <a:rPr lang="en-US" noProof="0"/>
              <a:t>Click to edit Master title style</a:t>
            </a:r>
            <a:endParaRPr lang="en-GB" noProof="0"/>
          </a:p>
        </p:txBody>
      </p:sp>
      <p:sp>
        <p:nvSpPr>
          <p:cNvPr id="20" name="Content Placeholder 19"/>
          <p:cNvSpPr>
            <a:spLocks noGrp="1"/>
          </p:cNvSpPr>
          <p:nvPr>
            <p:ph sz="quarter" idx="13"/>
          </p:nvPr>
        </p:nvSpPr>
        <p:spPr>
          <a:xfrm>
            <a:off x="711202" y="2819400"/>
            <a:ext cx="52831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Subtitle 2"/>
          <p:cNvSpPr>
            <a:spLocks noGrp="1"/>
          </p:cNvSpPr>
          <p:nvPr>
            <p:ph type="subTitle" idx="1"/>
          </p:nvPr>
        </p:nvSpPr>
        <p:spPr bwMode="black">
          <a:xfrm>
            <a:off x="711200" y="1905001"/>
            <a:ext cx="107696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a:t>Click to edit Master subtitle style</a:t>
            </a:r>
            <a:endParaRPr lang="en-GB" noProof="0"/>
          </a:p>
        </p:txBody>
      </p:sp>
      <p:sp>
        <p:nvSpPr>
          <p:cNvPr id="3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2" name="TextBox 31"/>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solidFill>
                  <a:schemeClr val="bg1"/>
                </a:solidFill>
                <a:latin typeface="Arial" pitchFamily="34" charset="0"/>
                <a:cs typeface="Arial" pitchFamily="34" charset="0"/>
              </a:rPr>
              <a:t>PwC</a:t>
            </a:r>
          </a:p>
        </p:txBody>
      </p:sp>
      <p:cxnSp>
        <p:nvCxnSpPr>
          <p:cNvPr id="12" name="Shape 11"/>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016C0488-217C-405E-84A7-2C6B75A710C1}"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502539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6820410" y="-3874008"/>
            <a:ext cx="152399" cy="9119616"/>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2527301" y="838200"/>
            <a:ext cx="7124700" cy="914400"/>
          </a:xfrm>
        </p:spPr>
        <p:txBody>
          <a:bodyPr anchor="t" anchorCtr="0">
            <a:noAutofit/>
          </a:bodyPr>
          <a:lstStyle>
            <a:lvl1pPr>
              <a:lnSpc>
                <a:spcPct val="90000"/>
              </a:lnSpc>
              <a:defRPr sz="3200" b="1" i="1" baseline="0">
                <a:solidFill>
                  <a:schemeClr val="tx1"/>
                </a:solidFill>
              </a:defRPr>
            </a:lvl1pPr>
          </a:lstStyle>
          <a:p>
            <a:r>
              <a:rPr lang="en-GB" noProof="0" dirty="0"/>
              <a:t>Click to add the presentation’s main title</a:t>
            </a:r>
          </a:p>
        </p:txBody>
      </p:sp>
      <p:sp>
        <p:nvSpPr>
          <p:cNvPr id="143" name="Subtitle 2"/>
          <p:cNvSpPr>
            <a:spLocks noGrp="1"/>
          </p:cNvSpPr>
          <p:nvPr>
            <p:ph type="subTitle" idx="1" hasCustomPrompt="1"/>
          </p:nvPr>
        </p:nvSpPr>
        <p:spPr bwMode="black">
          <a:xfrm>
            <a:off x="2527301" y="1828800"/>
            <a:ext cx="7124700"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a:t>Subtitle and date (move higher if title is only one line)</a:t>
            </a:r>
          </a:p>
        </p:txBody>
      </p:sp>
      <p:sp>
        <p:nvSpPr>
          <p:cNvPr id="144" name="Text Placeholder 31"/>
          <p:cNvSpPr>
            <a:spLocks noGrp="1"/>
          </p:cNvSpPr>
          <p:nvPr>
            <p:ph type="body" sz="quarter" idx="10" hasCustomPrompt="1"/>
          </p:nvPr>
        </p:nvSpPr>
        <p:spPr bwMode="black">
          <a:xfrm>
            <a:off x="2527300" y="374904"/>
            <a:ext cx="5474208"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a:t>www.pwc.com</a:t>
            </a:r>
          </a:p>
        </p:txBody>
      </p:sp>
      <p:grpSp>
        <p:nvGrpSpPr>
          <p:cNvPr id="102" name="Group 101"/>
          <p:cNvGrpSpPr>
            <a:grpSpLocks noChangeAspect="1"/>
          </p:cNvGrpSpPr>
          <p:nvPr/>
        </p:nvGrpSpPr>
        <p:grpSpPr>
          <a:xfrm>
            <a:off x="1291457" y="5768682"/>
            <a:ext cx="1643044"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spTree>
    <p:extLst>
      <p:ext uri="{BB962C8B-B14F-4D97-AF65-F5344CB8AC3E}">
        <p14:creationId xmlns:p14="http://schemas.microsoft.com/office/powerpoint/2010/main" val="2597634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p:nvGrpSpPr>
        <p:grpSpPr bwMode="gray">
          <a:xfrm>
            <a:off x="2336801" y="2"/>
            <a:ext cx="98552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31" name="Picture Placeholder 76"/>
          <p:cNvSpPr>
            <a:spLocks noGrp="1"/>
          </p:cNvSpPr>
          <p:nvPr>
            <p:ph type="pic" sz="quarter" idx="13"/>
          </p:nvPr>
        </p:nvSpPr>
        <p:spPr>
          <a:xfrm>
            <a:off x="812801" y="3048000"/>
            <a:ext cx="1219200" cy="762000"/>
          </a:xfrm>
        </p:spPr>
        <p:txBody>
          <a:bodyPr/>
          <a:lstStyle>
            <a:lvl1pPr>
              <a:defRPr sz="1400"/>
            </a:lvl1pPr>
          </a:lstStyle>
          <a:p>
            <a:r>
              <a:rPr lang="en-US" noProof="0"/>
              <a:t>Click icon to add picture</a:t>
            </a:r>
            <a:endParaRPr lang="en-GB" noProof="0" dirty="0"/>
          </a:p>
        </p:txBody>
      </p:sp>
      <p:grpSp>
        <p:nvGrpSpPr>
          <p:cNvPr id="3" name="Group 31"/>
          <p:cNvGrpSpPr/>
          <p:nvPr/>
        </p:nvGrpSpPr>
        <p:grpSpPr>
          <a:xfrm>
            <a:off x="652115" y="2901698"/>
            <a:ext cx="1613003"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a:t>Click to add the presentation’s main title</a:t>
            </a:r>
          </a:p>
        </p:txBody>
      </p:sp>
      <p:sp>
        <p:nvSpPr>
          <p:cNvPr id="46"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a:t>Subtitle and date (move higher if title is only one line)</a:t>
            </a:r>
          </a:p>
        </p:txBody>
      </p:sp>
      <p:sp>
        <p:nvSpPr>
          <p:cNvPr id="47"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a:t>www.pwc.com</a:t>
            </a:r>
          </a:p>
        </p:txBody>
      </p:sp>
      <p:grpSp>
        <p:nvGrpSpPr>
          <p:cNvPr id="96" name="Group 32"/>
          <p:cNvGrpSpPr/>
          <p:nvPr/>
        </p:nvGrpSpPr>
        <p:grpSpPr>
          <a:xfrm>
            <a:off x="1291456" y="6170992"/>
            <a:ext cx="12192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2764804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p:nvGrpSpPr>
        <p:grpSpPr bwMode="gray">
          <a:xfrm>
            <a:off x="2336801" y="2"/>
            <a:ext cx="98552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54"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a:t>Click to add the presentation’s main title</a:t>
            </a:r>
          </a:p>
        </p:txBody>
      </p:sp>
      <p:sp>
        <p:nvSpPr>
          <p:cNvPr id="55"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a:t>Subtitle and date (move higher if title is only one line)</a:t>
            </a:r>
          </a:p>
        </p:txBody>
      </p:sp>
      <p:sp>
        <p:nvSpPr>
          <p:cNvPr id="56"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a:t>www.pwc.com</a:t>
            </a:r>
          </a:p>
        </p:txBody>
      </p:sp>
      <p:sp>
        <p:nvSpPr>
          <p:cNvPr id="17" name="Picture Placeholder 76"/>
          <p:cNvSpPr>
            <a:spLocks noGrp="1"/>
          </p:cNvSpPr>
          <p:nvPr>
            <p:ph type="pic" sz="quarter" idx="13"/>
          </p:nvPr>
        </p:nvSpPr>
        <p:spPr>
          <a:xfrm>
            <a:off x="2336800" y="2899978"/>
            <a:ext cx="8432800" cy="3272223"/>
          </a:xfrm>
        </p:spPr>
        <p:txBody>
          <a:bodyPr/>
          <a:lstStyle>
            <a:lvl1pPr>
              <a:defRPr sz="1400"/>
            </a:lvl1pPr>
          </a:lstStyle>
          <a:p>
            <a:r>
              <a:rPr lang="en-US" noProof="0"/>
              <a:t>Click icon to add picture</a:t>
            </a:r>
            <a:endParaRPr lang="en-GB" noProof="0" dirty="0"/>
          </a:p>
        </p:txBody>
      </p:sp>
      <p:grpSp>
        <p:nvGrpSpPr>
          <p:cNvPr id="18" name="Group 32"/>
          <p:cNvGrpSpPr/>
          <p:nvPr/>
        </p:nvGrpSpPr>
        <p:grpSpPr>
          <a:xfrm>
            <a:off x="1291456" y="6170992"/>
            <a:ext cx="12192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346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a:lvl1pPr>
          </a:lstStyle>
          <a:p>
            <a:r>
              <a:rPr lang="en-US" noProof="0"/>
              <a:t>Click to edit Master title style</a:t>
            </a:r>
            <a:endParaRPr lang="en-GB" noProof="0"/>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2" name="TextBox 31"/>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15" name="Shape 14"/>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3660496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9855200" y="685802"/>
            <a:ext cx="23368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1" name="Rectangle 648"/>
          <p:cNvSpPr>
            <a:spLocks noChangeArrowheads="1"/>
          </p:cNvSpPr>
          <p:nvPr/>
        </p:nvSpPr>
        <p:spPr bwMode="gray">
          <a:xfrm>
            <a:off x="2336800" y="0"/>
            <a:ext cx="75184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3" name="Rectangle 650"/>
          <p:cNvSpPr>
            <a:spLocks noChangeArrowheads="1"/>
          </p:cNvSpPr>
          <p:nvPr/>
        </p:nvSpPr>
        <p:spPr bwMode="gray">
          <a:xfrm>
            <a:off x="2336800" y="685800"/>
            <a:ext cx="75184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50"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a:t>Click to add the presentation’s main title</a:t>
            </a:r>
          </a:p>
        </p:txBody>
      </p:sp>
      <p:sp>
        <p:nvSpPr>
          <p:cNvPr id="51"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a:t>Subtitle and date (move higher if title is only one line)</a:t>
            </a:r>
          </a:p>
        </p:txBody>
      </p:sp>
      <p:sp>
        <p:nvSpPr>
          <p:cNvPr id="52"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a:t>www.pwc.com</a:t>
            </a:r>
          </a:p>
        </p:txBody>
      </p:sp>
      <p:grpSp>
        <p:nvGrpSpPr>
          <p:cNvPr id="11" name="Group 32"/>
          <p:cNvGrpSpPr/>
          <p:nvPr/>
        </p:nvGrpSpPr>
        <p:grpSpPr>
          <a:xfrm>
            <a:off x="1291456" y="6170992"/>
            <a:ext cx="12192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1073045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sz="3200">
                <a:solidFill>
                  <a:schemeClr val="tx1"/>
                </a:solidFill>
              </a:defRPr>
            </a:lvl1pPr>
          </a:lstStyle>
          <a:p>
            <a:r>
              <a:rPr lang="en-US" noProof="0"/>
              <a:t>Click to edit Master title style</a:t>
            </a:r>
            <a:endParaRPr lang="en-GB" noProof="0"/>
          </a:p>
        </p:txBody>
      </p:sp>
      <p:sp>
        <p:nvSpPr>
          <p:cNvPr id="11" name="Text Placeholder 10"/>
          <p:cNvSpPr>
            <a:spLocks noGrp="1"/>
          </p:cNvSpPr>
          <p:nvPr>
            <p:ph type="body" sz="quarter" idx="10" hasCustomPrompt="1"/>
          </p:nvPr>
        </p:nvSpPr>
        <p:spPr>
          <a:xfrm>
            <a:off x="711200" y="5867400"/>
            <a:ext cx="6400800" cy="762000"/>
          </a:xfrm>
        </p:spPr>
        <p:txBody>
          <a:bodyPr anchor="b"/>
          <a:lstStyle>
            <a:lvl1pPr>
              <a:defRPr sz="900">
                <a:latin typeface="Arial" pitchFamily="34" charset="0"/>
                <a:cs typeface="Arial" pitchFamily="34" charset="0"/>
              </a:defRPr>
            </a:lvl1pPr>
          </a:lstStyle>
          <a:p>
            <a:pPr lvl="0"/>
            <a:r>
              <a:rPr lang="en-GB" noProof="0"/>
              <a:t>Add legal and copyright disclaimers here.</a:t>
            </a:r>
          </a:p>
        </p:txBody>
      </p:sp>
      <p:cxnSp>
        <p:nvCxnSpPr>
          <p:cNvPr id="7" name="Shape 6"/>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2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a:t>Click to edit Master title style</a:t>
            </a:r>
            <a:endParaRPr lang="en-GB" noProof="0"/>
          </a:p>
        </p:txBody>
      </p:sp>
      <p:sp>
        <p:nvSpPr>
          <p:cNvPr id="28" name="Content Placeholder 26"/>
          <p:cNvSpPr>
            <a:spLocks noGrp="1"/>
          </p:cNvSpPr>
          <p:nvPr>
            <p:ph sz="quarter" idx="14"/>
          </p:nvPr>
        </p:nvSpPr>
        <p:spPr>
          <a:xfrm>
            <a:off x="711200" y="1752602"/>
            <a:ext cx="5283200" cy="44195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Content Placeholder 26"/>
          <p:cNvSpPr>
            <a:spLocks noGrp="1"/>
          </p:cNvSpPr>
          <p:nvPr>
            <p:ph sz="quarter" idx="15"/>
          </p:nvPr>
        </p:nvSpPr>
        <p:spPr>
          <a:xfrm>
            <a:off x="6197602" y="1752600"/>
            <a:ext cx="5283199" cy="44196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62" name="Shape 6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173264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1"/>
            <a:ext cx="10769600" cy="914400"/>
          </a:xfrm>
        </p:spPr>
        <p:txBody>
          <a:bodyPr/>
          <a:lstStyle/>
          <a:p>
            <a:r>
              <a:rPr lang="en-US" noProof="0"/>
              <a:t>Click to edit Master title style</a:t>
            </a:r>
            <a:endParaRPr lang="en-GB" noProof="0"/>
          </a:p>
        </p:txBody>
      </p:sp>
      <p:sp>
        <p:nvSpPr>
          <p:cNvPr id="27" name="Content Placeholder 26"/>
          <p:cNvSpPr>
            <a:spLocks noGrp="1"/>
          </p:cNvSpPr>
          <p:nvPr>
            <p:ph sz="quarter" idx="13"/>
          </p:nvPr>
        </p:nvSpPr>
        <p:spPr>
          <a:xfrm>
            <a:off x="711200" y="1752602"/>
            <a:ext cx="3454400" cy="44195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Content Placeholder 26"/>
          <p:cNvSpPr>
            <a:spLocks noGrp="1"/>
          </p:cNvSpPr>
          <p:nvPr>
            <p:ph sz="quarter" idx="14"/>
          </p:nvPr>
        </p:nvSpPr>
        <p:spPr>
          <a:xfrm>
            <a:off x="4368802" y="1752602"/>
            <a:ext cx="3454399" cy="44195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Content Placeholder 26"/>
          <p:cNvSpPr>
            <a:spLocks noGrp="1"/>
          </p:cNvSpPr>
          <p:nvPr>
            <p:ph sz="quarter" idx="15"/>
          </p:nvPr>
        </p:nvSpPr>
        <p:spPr>
          <a:xfrm>
            <a:off x="8026400" y="1752602"/>
            <a:ext cx="3454400" cy="44195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6"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7" name="TextBox 36"/>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19" name="Shape 18"/>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167046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a:t>Click to edit Master title style</a:t>
            </a:r>
            <a:endParaRPr lang="en-GB" noProof="0"/>
          </a:p>
        </p:txBody>
      </p:sp>
      <p:sp>
        <p:nvSpPr>
          <p:cNvPr id="28" name="Content Placeholder 26"/>
          <p:cNvSpPr>
            <a:spLocks noGrp="1"/>
          </p:cNvSpPr>
          <p:nvPr>
            <p:ph sz="quarter" idx="14"/>
          </p:nvPr>
        </p:nvSpPr>
        <p:spPr>
          <a:xfrm>
            <a:off x="711200" y="3352800"/>
            <a:ext cx="5283200" cy="28194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Content Placeholder 26"/>
          <p:cNvSpPr>
            <a:spLocks noGrp="1"/>
          </p:cNvSpPr>
          <p:nvPr>
            <p:ph sz="quarter" idx="15"/>
          </p:nvPr>
        </p:nvSpPr>
        <p:spPr>
          <a:xfrm>
            <a:off x="6197600" y="3352800"/>
            <a:ext cx="5283201" cy="28194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sp>
        <p:nvSpPr>
          <p:cNvPr id="13" name="Text Placeholder 12"/>
          <p:cNvSpPr>
            <a:spLocks noGrp="1"/>
          </p:cNvSpPr>
          <p:nvPr>
            <p:ph type="body" sz="quarter" idx="16"/>
          </p:nvPr>
        </p:nvSpPr>
        <p:spPr>
          <a:xfrm>
            <a:off x="711200" y="1752600"/>
            <a:ext cx="10769600" cy="1447800"/>
          </a:xfrm>
        </p:spPr>
        <p:txBody>
          <a:bodyPr/>
          <a:lstStyle/>
          <a:p>
            <a:pPr lvl="0"/>
            <a:r>
              <a:rPr lang="en-US" noProof="0"/>
              <a:t>Edit Master text styles</a:t>
            </a: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351857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a:t>Click to edit Master title style</a:t>
            </a:r>
            <a:endParaRPr lang="en-GB" noProof="0"/>
          </a:p>
        </p:txBody>
      </p:sp>
      <p:sp>
        <p:nvSpPr>
          <p:cNvPr id="28" name="Content Placeholder 26"/>
          <p:cNvSpPr>
            <a:spLocks noGrp="1"/>
          </p:cNvSpPr>
          <p:nvPr>
            <p:ph sz="quarter" idx="14"/>
          </p:nvPr>
        </p:nvSpPr>
        <p:spPr>
          <a:xfrm>
            <a:off x="8026400" y="1752600"/>
            <a:ext cx="3454400" cy="2133600"/>
          </a:xfrm>
        </p:spPr>
        <p:txBody>
          <a:bodyPr/>
          <a:lstStyle/>
          <a:p>
            <a:pPr lvl="0"/>
            <a:r>
              <a:rPr lang="en-US" noProof="0"/>
              <a:t>Edit Master text styles</a:t>
            </a:r>
          </a:p>
        </p:txBody>
      </p:sp>
      <p:sp>
        <p:nvSpPr>
          <p:cNvPr id="31" name="Content Placeholder 26"/>
          <p:cNvSpPr>
            <a:spLocks noGrp="1"/>
          </p:cNvSpPr>
          <p:nvPr>
            <p:ph sz="quarter" idx="15"/>
          </p:nvPr>
        </p:nvSpPr>
        <p:spPr>
          <a:xfrm>
            <a:off x="8026400" y="4038600"/>
            <a:ext cx="3454400" cy="2133600"/>
          </a:xfrm>
        </p:spPr>
        <p:txBody>
          <a:bodyPr/>
          <a:lstStyle/>
          <a:p>
            <a:pPr lvl="0"/>
            <a:r>
              <a:rPr lang="en-US" noProof="0"/>
              <a:t>Edit Master text styles</a:t>
            </a:r>
          </a:p>
        </p:txBody>
      </p:sp>
      <p:sp>
        <p:nvSpPr>
          <p:cNvPr id="13" name="Text Placeholder 12"/>
          <p:cNvSpPr>
            <a:spLocks noGrp="1"/>
          </p:cNvSpPr>
          <p:nvPr>
            <p:ph type="body" sz="quarter" idx="16"/>
          </p:nvPr>
        </p:nvSpPr>
        <p:spPr>
          <a:xfrm>
            <a:off x="711200" y="1752600"/>
            <a:ext cx="7112000" cy="4419600"/>
          </a:xfrm>
        </p:spPr>
        <p:txBody>
          <a:bodyPr/>
          <a:lstStyle/>
          <a:p>
            <a:pPr lvl="0"/>
            <a:r>
              <a:rPr lang="en-US" noProof="0"/>
              <a:t>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413793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711200" y="1752600"/>
            <a:ext cx="3454400" cy="2133600"/>
          </a:xfrm>
        </p:spPr>
        <p:txBody>
          <a:bodyPr/>
          <a:lstStyle/>
          <a:p>
            <a:pPr lvl="0"/>
            <a:r>
              <a:rPr lang="en-US" noProof="0"/>
              <a:t>Edit Master text styles</a:t>
            </a:r>
          </a:p>
        </p:txBody>
      </p:sp>
      <p:sp>
        <p:nvSpPr>
          <p:cNvPr id="2" name="Title 1"/>
          <p:cNvSpPr>
            <a:spLocks noGrp="1"/>
          </p:cNvSpPr>
          <p:nvPr>
            <p:ph type="title"/>
          </p:nvPr>
        </p:nvSpPr>
        <p:spPr>
          <a:xfrm>
            <a:off x="711200" y="685800"/>
            <a:ext cx="10769600" cy="914400"/>
          </a:xfrm>
        </p:spPr>
        <p:txBody>
          <a:bodyPr/>
          <a:lstStyle/>
          <a:p>
            <a:r>
              <a:rPr lang="en-US" noProof="0"/>
              <a:t>Click to edit Master title style</a:t>
            </a:r>
            <a:endParaRPr lang="en-GB" noProof="0"/>
          </a:p>
        </p:txBody>
      </p:sp>
      <p:sp>
        <p:nvSpPr>
          <p:cNvPr id="31" name="Content Placeholder 26"/>
          <p:cNvSpPr>
            <a:spLocks noGrp="1"/>
          </p:cNvSpPr>
          <p:nvPr>
            <p:ph sz="quarter" idx="15"/>
          </p:nvPr>
        </p:nvSpPr>
        <p:spPr>
          <a:xfrm>
            <a:off x="711200" y="4038600"/>
            <a:ext cx="3454400" cy="2133600"/>
          </a:xfrm>
        </p:spPr>
        <p:txBody>
          <a:bodyPr/>
          <a:lstStyle/>
          <a:p>
            <a:pPr lvl="0"/>
            <a:r>
              <a:rPr lang="en-US" noProof="0"/>
              <a:t>Edit Master text styles</a:t>
            </a:r>
          </a:p>
        </p:txBody>
      </p:sp>
      <p:sp>
        <p:nvSpPr>
          <p:cNvPr id="13" name="Text Placeholder 12"/>
          <p:cNvSpPr>
            <a:spLocks noGrp="1"/>
          </p:cNvSpPr>
          <p:nvPr>
            <p:ph type="body" sz="quarter" idx="16"/>
          </p:nvPr>
        </p:nvSpPr>
        <p:spPr>
          <a:xfrm>
            <a:off x="4368800" y="1752600"/>
            <a:ext cx="7112000" cy="4419600"/>
          </a:xfrm>
        </p:spPr>
        <p:txBody>
          <a:bodyPr/>
          <a:lstStyle/>
          <a:p>
            <a:pPr lvl="0"/>
            <a:r>
              <a:rPr lang="en-US" noProof="0"/>
              <a:t>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122302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4368800" y="685800"/>
            <a:ext cx="7112000" cy="914400"/>
          </a:xfrm>
        </p:spPr>
        <p:txBody>
          <a:bodyPr/>
          <a:lstStyle>
            <a:lvl1pPr>
              <a:defRPr/>
            </a:lvl1pPr>
          </a:lstStyle>
          <a:p>
            <a:r>
              <a:rPr lang="en-US" noProof="1"/>
              <a:t>Click to edit Master title style</a:t>
            </a:r>
            <a:endParaRPr lang="en-GB" noProof="1"/>
          </a:p>
        </p:txBody>
      </p:sp>
      <p:sp>
        <p:nvSpPr>
          <p:cNvPr id="31" name="Content Placeholder 26"/>
          <p:cNvSpPr>
            <a:spLocks noGrp="1"/>
          </p:cNvSpPr>
          <p:nvPr>
            <p:ph sz="quarter" idx="15"/>
          </p:nvPr>
        </p:nvSpPr>
        <p:spPr>
          <a:xfrm>
            <a:off x="4368800" y="1752600"/>
            <a:ext cx="7112000" cy="4419600"/>
          </a:xfrm>
        </p:spPr>
        <p:txBody>
          <a:bodyPr/>
          <a:lstStyle>
            <a:lvl1pPr>
              <a:defRPr baseline="0"/>
            </a:lvl1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GB" noProof="1"/>
          </a:p>
        </p:txBody>
      </p:sp>
      <p:sp>
        <p:nvSpPr>
          <p:cNvPr id="12" name="Text Placeholder 11"/>
          <p:cNvSpPr>
            <a:spLocks noGrp="1"/>
          </p:cNvSpPr>
          <p:nvPr>
            <p:ph type="body" sz="quarter" idx="16"/>
          </p:nvPr>
        </p:nvSpPr>
        <p:spPr>
          <a:xfrm>
            <a:off x="711200" y="1752600"/>
            <a:ext cx="3454400" cy="2130552"/>
          </a:xfrm>
        </p:spPr>
        <p:txBody>
          <a:bodyPr/>
          <a:lstStyle>
            <a:lvl1pPr>
              <a:defRPr sz="2400" b="1" i="1" baseline="0">
                <a:solidFill>
                  <a:schemeClr val="tx2"/>
                </a:solidFill>
              </a:defRPr>
            </a:lvl1pPr>
          </a:lstStyle>
          <a:p>
            <a:pPr lvl="0"/>
            <a:r>
              <a:rPr lang="en-US" noProof="1"/>
              <a:t>Edit Master text styles</a:t>
            </a:r>
          </a:p>
        </p:txBody>
      </p:sp>
      <p:sp>
        <p:nvSpPr>
          <p:cNvPr id="1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9" name="TextBox 18"/>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1">
                <a:latin typeface="Arial" pitchFamily="34" charset="0"/>
                <a:cs typeface="Arial" pitchFamily="34" charset="0"/>
              </a:rPr>
              <a:t>PwC</a:t>
            </a:r>
          </a:p>
        </p:txBody>
      </p:sp>
      <p:cxnSp>
        <p:nvCxnSpPr>
          <p:cNvPr id="30" name="Shape 29"/>
          <p:cNvCxnSpPr/>
          <p:nvPr/>
        </p:nvCxnSpPr>
        <p:spPr>
          <a:xfrm rot="5400000" flipH="1" flipV="1">
            <a:off x="7747002" y="-2971800"/>
            <a:ext cx="152399" cy="73152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371285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a:t>Click to edit Master title style</a:t>
            </a:r>
            <a:endParaRPr lang="en-GB" noProof="0"/>
          </a:p>
        </p:txBody>
      </p:sp>
      <p:sp>
        <p:nvSpPr>
          <p:cNvPr id="1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6" name="TextBox 15"/>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10" name="Shape 9"/>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9"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Tree>
    <p:extLst>
      <p:ext uri="{BB962C8B-B14F-4D97-AF65-F5344CB8AC3E}">
        <p14:creationId xmlns:p14="http://schemas.microsoft.com/office/powerpoint/2010/main" val="407727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1201" y="685800"/>
            <a:ext cx="10769601" cy="914400"/>
          </a:xfrm>
          <a:prstGeom prst="rect">
            <a:avLst/>
          </a:prstGeom>
        </p:spPr>
        <p:txBody>
          <a:bodyPr vert="horz" lIns="0" tIns="0" rIns="0" bIns="0" rtlCol="0" anchor="t" anchorCtr="0">
            <a:noAutofit/>
          </a:bodyPr>
          <a:lstStyle/>
          <a:p>
            <a:r>
              <a:rPr lang="en-GB" noProof="0"/>
              <a:t>Click to edit</a:t>
            </a:r>
            <a:br>
              <a:rPr lang="en-GB" noProof="0"/>
            </a:br>
            <a:r>
              <a:rPr lang="en-GB" noProof="0"/>
              <a:t>Master title style</a:t>
            </a:r>
          </a:p>
        </p:txBody>
      </p:sp>
      <p:sp>
        <p:nvSpPr>
          <p:cNvPr id="3" name="Text Placeholder 2"/>
          <p:cNvSpPr>
            <a:spLocks noGrp="1"/>
          </p:cNvSpPr>
          <p:nvPr>
            <p:ph type="body" idx="1"/>
          </p:nvPr>
        </p:nvSpPr>
        <p:spPr>
          <a:xfrm>
            <a:off x="711202" y="1752600"/>
            <a:ext cx="10769599" cy="44196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10/10/2019</a:t>
            </a:fld>
            <a:endParaRPr lang="en-US"/>
          </a:p>
        </p:txBody>
      </p:sp>
      <p:sp>
        <p:nvSpPr>
          <p:cNvPr id="7" name="Footer Placeholder 4"/>
          <p:cNvSpPr>
            <a:spLocks noGrp="1"/>
          </p:cNvSpPr>
          <p:nvPr>
            <p:ph type="ftr" sz="quarter" idx="3"/>
          </p:nvPr>
        </p:nvSpPr>
        <p:spPr>
          <a:xfrm>
            <a:off x="707136" y="6324600"/>
            <a:ext cx="7014464"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Tree>
    <p:extLst>
      <p:ext uri="{BB962C8B-B14F-4D97-AF65-F5344CB8AC3E}">
        <p14:creationId xmlns:p14="http://schemas.microsoft.com/office/powerpoint/2010/main" val="40044998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Lst>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8.tmp"/><Relationship Id="rId3" Type="http://schemas.openxmlformats.org/officeDocument/2006/relationships/image" Target="../media/image3.tmp"/><Relationship Id="rId7" Type="http://schemas.openxmlformats.org/officeDocument/2006/relationships/image" Target="../media/image7.tmp"/><Relationship Id="rId2" Type="http://schemas.openxmlformats.org/officeDocument/2006/relationships/image" Target="../media/image2.tmp"/><Relationship Id="rId1" Type="http://schemas.openxmlformats.org/officeDocument/2006/relationships/slideLayout" Target="../slideLayouts/slideLayout10.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10.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11200" y="657225"/>
            <a:ext cx="10769600" cy="914400"/>
          </a:xfrm>
          <a:prstGeom prst="rect">
            <a:avLst/>
          </a:prstGeom>
        </p:spPr>
        <p:txBody>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r>
              <a:rPr lang="en-US" b="0" i="0" dirty="0"/>
              <a:t>Design of Networks and Communication Systems</a:t>
            </a:r>
            <a:endParaRPr lang="it-IT" dirty="0">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711200" y="1724025"/>
            <a:ext cx="10769600" cy="4419600"/>
          </a:xfrm>
          <a:prstGeom prst="rect">
            <a:avLst/>
          </a:prstGeom>
        </p:spPr>
        <p:txBody>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lgn="ctr"/>
            <a:endParaRPr lang="it-IT" sz="3200" dirty="0"/>
          </a:p>
          <a:p>
            <a:pPr algn="ctr"/>
            <a:endParaRPr lang="it-IT" sz="3200" dirty="0"/>
          </a:p>
          <a:p>
            <a:pPr algn="ctr"/>
            <a:r>
              <a:rPr lang="it-IT" sz="3200" dirty="0" err="1"/>
              <a:t>Comparison</a:t>
            </a:r>
            <a:r>
              <a:rPr lang="it-IT" sz="3200" dirty="0"/>
              <a:t> of TCP </a:t>
            </a:r>
            <a:r>
              <a:rPr lang="it-IT" sz="3200" dirty="0" err="1"/>
              <a:t>Congestion</a:t>
            </a:r>
            <a:r>
              <a:rPr lang="it-IT" sz="3200" dirty="0"/>
              <a:t> Control </a:t>
            </a:r>
            <a:r>
              <a:rPr lang="it-IT" sz="3200" dirty="0" err="1"/>
              <a:t>Protocols</a:t>
            </a:r>
            <a:r>
              <a:rPr lang="it-IT" sz="3200" dirty="0"/>
              <a:t> </a:t>
            </a:r>
          </a:p>
          <a:p>
            <a:pPr algn="ctr"/>
            <a:r>
              <a:rPr lang="it-IT" sz="4000" dirty="0"/>
              <a:t>RENO vs BBR</a:t>
            </a:r>
          </a:p>
        </p:txBody>
      </p:sp>
      <p:sp>
        <p:nvSpPr>
          <p:cNvPr id="7" name="Title 1"/>
          <p:cNvSpPr txBox="1">
            <a:spLocks/>
          </p:cNvSpPr>
          <p:nvPr/>
        </p:nvSpPr>
        <p:spPr>
          <a:xfrm>
            <a:off x="9448800" y="5229225"/>
            <a:ext cx="2390775" cy="914400"/>
          </a:xfrm>
          <a:prstGeom prst="rect">
            <a:avLst/>
          </a:prstGeom>
        </p:spPr>
        <p:txBody>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r>
              <a:rPr lang="en-US" sz="1200" b="0" i="0" dirty="0"/>
              <a:t>Student</a:t>
            </a:r>
            <a:endParaRPr lang="en-US" b="0" i="0" dirty="0"/>
          </a:p>
          <a:p>
            <a:r>
              <a:rPr lang="en-US" b="0" i="0" dirty="0">
                <a:cs typeface="Calibri" panose="020F0502020204030204" pitchFamily="34" charset="0"/>
              </a:rPr>
              <a:t>Artuso Stefano</a:t>
            </a:r>
          </a:p>
          <a:p>
            <a:endParaRPr lang="en-US" sz="1200" b="0" i="0" dirty="0">
              <a:cs typeface="Calibri" panose="020F0502020204030204" pitchFamily="34" charset="0"/>
            </a:endParaRPr>
          </a:p>
          <a:p>
            <a:r>
              <a:rPr lang="en-US" sz="1200" b="0" i="0" dirty="0" err="1">
                <a:cs typeface="Calibri" panose="020F0502020204030204" pitchFamily="34" charset="0"/>
              </a:rPr>
              <a:t>Accademic</a:t>
            </a:r>
            <a:r>
              <a:rPr lang="en-US" sz="1200" b="0" i="0" dirty="0">
                <a:cs typeface="Calibri" panose="020F0502020204030204" pitchFamily="34" charset="0"/>
              </a:rPr>
              <a:t> Year</a:t>
            </a:r>
          </a:p>
          <a:p>
            <a:r>
              <a:rPr lang="en-US" b="0" i="0" dirty="0">
                <a:cs typeface="Calibri" panose="020F0502020204030204" pitchFamily="34" charset="0"/>
              </a:rPr>
              <a:t>2018/2019</a:t>
            </a:r>
            <a:endParaRPr lang="it-IT" dirty="0">
              <a:cs typeface="Calibri" panose="020F0502020204030204" pitchFamily="34" charset="0"/>
            </a:endParaRPr>
          </a:p>
        </p:txBody>
      </p:sp>
    </p:spTree>
    <p:extLst>
      <p:ext uri="{BB962C8B-B14F-4D97-AF65-F5344CB8AC3E}">
        <p14:creationId xmlns:p14="http://schemas.microsoft.com/office/powerpoint/2010/main" val="368325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6225" y="495300"/>
            <a:ext cx="10769600" cy="1876426"/>
          </a:xfrm>
        </p:spPr>
        <p:txBody>
          <a:bodyPr/>
          <a:lstStyle/>
          <a:p>
            <a:r>
              <a:rPr lang="it-IT" i="0" dirty="0" err="1"/>
              <a:t>What</a:t>
            </a:r>
            <a:r>
              <a:rPr lang="it-IT" i="0" dirty="0"/>
              <a:t> </a:t>
            </a:r>
            <a:r>
              <a:rPr lang="it-IT" i="0" dirty="0" err="1"/>
              <a:t>is</a:t>
            </a:r>
            <a:r>
              <a:rPr lang="it-IT" i="0" dirty="0"/>
              <a:t> a TCP </a:t>
            </a:r>
            <a:r>
              <a:rPr lang="it-IT" i="0" dirty="0" err="1"/>
              <a:t>Congestion</a:t>
            </a:r>
            <a:r>
              <a:rPr lang="it-IT" i="0" dirty="0"/>
              <a:t> Control </a:t>
            </a:r>
            <a:r>
              <a:rPr lang="it-IT" i="0" dirty="0" err="1"/>
              <a:t>Protocol</a:t>
            </a:r>
            <a:r>
              <a:rPr lang="it-IT" i="0" dirty="0"/>
              <a:t>?</a:t>
            </a:r>
            <a:br>
              <a:rPr lang="it-IT" i="0" dirty="0"/>
            </a:br>
            <a:r>
              <a:rPr lang="it-IT" sz="1600" b="0" i="0" dirty="0"/>
              <a:t>In Information Networks, the </a:t>
            </a:r>
            <a:r>
              <a:rPr lang="it-IT" sz="1600" b="0" i="0" dirty="0" err="1"/>
              <a:t>Congestion</a:t>
            </a:r>
            <a:r>
              <a:rPr lang="it-IT" sz="1600" b="0" i="0" dirty="0"/>
              <a:t> Control </a:t>
            </a:r>
            <a:r>
              <a:rPr lang="it-IT" sz="1600" b="0" i="0" dirty="0" err="1"/>
              <a:t>Protocol</a:t>
            </a:r>
            <a:r>
              <a:rPr lang="it-IT" sz="1600" b="0" i="0" dirty="0"/>
              <a:t> </a:t>
            </a:r>
            <a:r>
              <a:rPr lang="it-IT" sz="1600" b="0" i="0" dirty="0" err="1"/>
              <a:t>is</a:t>
            </a:r>
            <a:r>
              <a:rPr lang="it-IT" sz="1600" b="0" i="0" dirty="0"/>
              <a:t> a </a:t>
            </a:r>
            <a:r>
              <a:rPr lang="it-IT" sz="1600" b="0" i="0" dirty="0" err="1"/>
              <a:t>funtionality</a:t>
            </a:r>
            <a:r>
              <a:rPr lang="it-IT" sz="1600" b="0" i="0" dirty="0"/>
              <a:t> </a:t>
            </a:r>
            <a:r>
              <a:rPr lang="it-IT" sz="1600" b="0" i="0" dirty="0" err="1"/>
              <a:t>that</a:t>
            </a:r>
            <a:r>
              <a:rPr lang="it-IT" sz="1600" b="0" i="0" dirty="0"/>
              <a:t> </a:t>
            </a:r>
            <a:r>
              <a:rPr lang="it-IT" sz="1600" b="0" i="0" dirty="0" err="1"/>
              <a:t>allow</a:t>
            </a:r>
            <a:r>
              <a:rPr lang="it-IT" sz="1600" b="0" i="0" dirty="0"/>
              <a:t> the network to reduce the </a:t>
            </a:r>
            <a:r>
              <a:rPr lang="it-IT" sz="1600" b="0" i="0" dirty="0" err="1"/>
              <a:t>loss</a:t>
            </a:r>
            <a:r>
              <a:rPr lang="it-IT" sz="1600" b="0" i="0" dirty="0"/>
              <a:t> of data-</a:t>
            </a:r>
            <a:r>
              <a:rPr lang="it-IT" sz="1600" b="0" i="0" dirty="0" err="1"/>
              <a:t>packets</a:t>
            </a:r>
            <a:r>
              <a:rPr lang="it-IT" sz="1600" b="0" i="0" dirty="0"/>
              <a:t> </a:t>
            </a:r>
            <a:r>
              <a:rPr lang="it-IT" sz="1600" b="0" i="0" dirty="0" err="1"/>
              <a:t>through</a:t>
            </a:r>
            <a:r>
              <a:rPr lang="it-IT" sz="1600" b="0" i="0" dirty="0"/>
              <a:t> the network, and </a:t>
            </a:r>
            <a:r>
              <a:rPr lang="it-IT" sz="1600" b="0" i="0" dirty="0" err="1"/>
              <a:t>modelling</a:t>
            </a:r>
            <a:r>
              <a:rPr lang="it-IT" sz="1600" b="0" i="0" dirty="0"/>
              <a:t> the flow </a:t>
            </a:r>
            <a:r>
              <a:rPr lang="it-IT" sz="1600" b="0" i="0" dirty="0" err="1"/>
              <a:t>adapting</a:t>
            </a:r>
            <a:r>
              <a:rPr lang="it-IT" sz="1600" b="0" i="0" dirty="0"/>
              <a:t> </a:t>
            </a:r>
            <a:r>
              <a:rPr lang="it-IT" sz="1600" b="0" i="0" dirty="0" err="1"/>
              <a:t>it</a:t>
            </a:r>
            <a:r>
              <a:rPr lang="it-IT" sz="1600" b="0" i="0" dirty="0"/>
              <a:t> to the state of </a:t>
            </a:r>
            <a:r>
              <a:rPr lang="it-IT" sz="1600" b="0" i="0" dirty="0" err="1"/>
              <a:t>congestion</a:t>
            </a:r>
            <a:r>
              <a:rPr lang="it-IT" sz="1600" b="0" i="0" dirty="0"/>
              <a:t> of the network. </a:t>
            </a:r>
            <a:br>
              <a:rPr lang="it-IT" sz="1600" b="0" i="0" dirty="0"/>
            </a:br>
            <a:r>
              <a:rPr lang="it-IT" sz="1600" b="0" i="0" dirty="0" err="1"/>
              <a:t>Many</a:t>
            </a:r>
            <a:r>
              <a:rPr lang="it-IT" sz="1600" b="0" i="0" dirty="0"/>
              <a:t> TCP C.C.P. </a:t>
            </a:r>
            <a:r>
              <a:rPr lang="it-IT" sz="1600" b="0" i="0" dirty="0" err="1"/>
              <a:t>rely</a:t>
            </a:r>
            <a:r>
              <a:rPr lang="it-IT" sz="1600" b="0" i="0" dirty="0"/>
              <a:t> to the </a:t>
            </a:r>
            <a:r>
              <a:rPr lang="it-IT" sz="1600" b="0" i="0" dirty="0" err="1"/>
              <a:t>Congestion</a:t>
            </a:r>
            <a:r>
              <a:rPr lang="it-IT" sz="1600" b="0" i="0" dirty="0"/>
              <a:t> </a:t>
            </a:r>
            <a:r>
              <a:rPr lang="it-IT" sz="1600" b="0" i="0" dirty="0" err="1"/>
              <a:t>Window</a:t>
            </a:r>
            <a:r>
              <a:rPr lang="it-IT" sz="1600" b="0" i="0" dirty="0"/>
              <a:t> (CWD), a </a:t>
            </a:r>
            <a:r>
              <a:rPr lang="it-IT" sz="1600" b="0" i="0" dirty="0" err="1"/>
              <a:t>factor</a:t>
            </a:r>
            <a:r>
              <a:rPr lang="it-IT" sz="1600" b="0" i="0" dirty="0"/>
              <a:t> </a:t>
            </a:r>
            <a:r>
              <a:rPr lang="it-IT" sz="1600" b="0" i="0" dirty="0" err="1"/>
              <a:t>indicating</a:t>
            </a:r>
            <a:r>
              <a:rPr lang="it-IT" sz="1600" b="0" i="0" dirty="0"/>
              <a:t> the </a:t>
            </a:r>
            <a:r>
              <a:rPr lang="it-IT" sz="1600" b="0" i="0" dirty="0" err="1"/>
              <a:t>size</a:t>
            </a:r>
            <a:r>
              <a:rPr lang="it-IT" sz="1600" b="0" i="0" dirty="0"/>
              <a:t> of the </a:t>
            </a:r>
            <a:r>
              <a:rPr lang="it-IT" sz="1600" b="0" i="0" dirty="0" err="1"/>
              <a:t>packet</a:t>
            </a:r>
            <a:r>
              <a:rPr lang="it-IT" sz="1600" b="0" i="0" dirty="0"/>
              <a:t> </a:t>
            </a:r>
            <a:r>
              <a:rPr lang="it-IT" sz="1600" b="0" i="0" dirty="0" err="1"/>
              <a:t>that</a:t>
            </a:r>
            <a:r>
              <a:rPr lang="it-IT" sz="1600" b="0" i="0" dirty="0"/>
              <a:t> the </a:t>
            </a:r>
            <a:r>
              <a:rPr lang="it-IT" sz="1600" b="0" i="0" dirty="0" err="1"/>
              <a:t>sender</a:t>
            </a:r>
            <a:r>
              <a:rPr lang="it-IT" sz="1600" b="0" i="0" dirty="0"/>
              <a:t> can </a:t>
            </a:r>
            <a:r>
              <a:rPr lang="it-IT" sz="1600" b="0" i="0" dirty="0" err="1"/>
              <a:t>send</a:t>
            </a:r>
            <a:r>
              <a:rPr lang="it-IT" sz="1600" b="0" i="0" dirty="0"/>
              <a:t>. </a:t>
            </a:r>
            <a:r>
              <a:rPr lang="it-IT" sz="1600" b="0" i="0" dirty="0" err="1"/>
              <a:t>When</a:t>
            </a:r>
            <a:r>
              <a:rPr lang="it-IT" sz="1600" b="0" i="0" dirty="0"/>
              <a:t> a </a:t>
            </a:r>
            <a:r>
              <a:rPr lang="it-IT" sz="1600" b="0" i="0" dirty="0" err="1"/>
              <a:t>device</a:t>
            </a:r>
            <a:r>
              <a:rPr lang="it-IT" sz="1600" b="0" i="0" dirty="0"/>
              <a:t> </a:t>
            </a:r>
            <a:r>
              <a:rPr lang="it-IT" sz="1600" b="0" i="0" dirty="0" err="1"/>
              <a:t>enter</a:t>
            </a:r>
            <a:r>
              <a:rPr lang="it-IT" sz="1600" b="0" i="0" dirty="0"/>
              <a:t> a network </a:t>
            </a:r>
            <a:r>
              <a:rPr lang="it-IT" sz="1600" b="0" i="0" dirty="0" err="1"/>
              <a:t>his</a:t>
            </a:r>
            <a:r>
              <a:rPr lang="it-IT" sz="1600" b="0" i="0" dirty="0"/>
              <a:t> </a:t>
            </a:r>
            <a:r>
              <a:rPr lang="it-IT" sz="1600" b="0" i="0" dirty="0" err="1"/>
              <a:t>congestion</a:t>
            </a:r>
            <a:r>
              <a:rPr lang="it-IT" sz="1600" b="0" i="0" dirty="0"/>
              <a:t> </a:t>
            </a:r>
            <a:r>
              <a:rPr lang="it-IT" sz="1600" b="0" i="0" dirty="0" err="1"/>
              <a:t>window</a:t>
            </a:r>
            <a:r>
              <a:rPr lang="it-IT" sz="1600" b="0" i="0" dirty="0"/>
              <a:t> </a:t>
            </a:r>
            <a:r>
              <a:rPr lang="it-IT" sz="1600" b="0" i="0" dirty="0" err="1"/>
              <a:t>is</a:t>
            </a:r>
            <a:r>
              <a:rPr lang="it-IT" sz="1600" b="0" i="0" dirty="0"/>
              <a:t> set to 1, and start to </a:t>
            </a:r>
            <a:r>
              <a:rPr lang="it-IT" sz="1600" b="0" i="0" dirty="0" err="1"/>
              <a:t>increase</a:t>
            </a:r>
            <a:r>
              <a:rPr lang="it-IT" sz="1600" b="0" i="0" dirty="0"/>
              <a:t> for </a:t>
            </a:r>
            <a:r>
              <a:rPr lang="it-IT" sz="1600" b="0" i="0" dirty="0" err="1"/>
              <a:t>every</a:t>
            </a:r>
            <a:r>
              <a:rPr lang="it-IT" sz="1600" b="0" i="0" dirty="0"/>
              <a:t> ACK the </a:t>
            </a:r>
            <a:r>
              <a:rPr lang="it-IT" sz="1600" b="0" i="0" dirty="0" err="1"/>
              <a:t>sender</a:t>
            </a:r>
            <a:r>
              <a:rPr lang="it-IT" sz="1600" b="0" i="0" dirty="0"/>
              <a:t> </a:t>
            </a:r>
            <a:r>
              <a:rPr lang="it-IT" sz="1600" b="0" i="0" dirty="0" err="1"/>
              <a:t>receive</a:t>
            </a:r>
            <a:r>
              <a:rPr lang="it-IT" sz="1600" b="0" i="0" dirty="0"/>
              <a:t>, </a:t>
            </a:r>
            <a:r>
              <a:rPr lang="it-IT" sz="1600" b="0" i="0" dirty="0" err="1"/>
              <a:t>until</a:t>
            </a:r>
            <a:r>
              <a:rPr lang="it-IT" sz="1600" b="0" i="0" dirty="0"/>
              <a:t> </a:t>
            </a:r>
            <a:r>
              <a:rPr lang="it-IT" sz="1600" b="0" i="0" dirty="0" err="1"/>
              <a:t>it</a:t>
            </a:r>
            <a:r>
              <a:rPr lang="it-IT" sz="1600" b="0" i="0" dirty="0"/>
              <a:t> </a:t>
            </a:r>
            <a:r>
              <a:rPr lang="it-IT" sz="1600" b="0" i="0" dirty="0" err="1"/>
              <a:t>reach</a:t>
            </a:r>
            <a:r>
              <a:rPr lang="it-IT" sz="1600" b="0" i="0" dirty="0"/>
              <a:t> the </a:t>
            </a:r>
            <a:r>
              <a:rPr lang="it-IT" sz="1600" b="0" i="0" dirty="0" err="1"/>
              <a:t>ssthresh</a:t>
            </a:r>
            <a:r>
              <a:rPr lang="it-IT" sz="1600" b="0" i="0" dirty="0"/>
              <a:t> </a:t>
            </a:r>
            <a:r>
              <a:rPr lang="it-IT" sz="1600" b="0" i="0" dirty="0" err="1"/>
              <a:t>value</a:t>
            </a:r>
            <a:r>
              <a:rPr lang="it-IT" sz="1600" b="0" i="0" dirty="0"/>
              <a:t> (maximum </a:t>
            </a:r>
            <a:r>
              <a:rPr lang="it-IT" sz="1600" b="0" i="0" dirty="0" err="1"/>
              <a:t>size</a:t>
            </a:r>
            <a:r>
              <a:rPr lang="it-IT" sz="1600" b="0" i="0" dirty="0"/>
              <a:t> of the </a:t>
            </a:r>
            <a:r>
              <a:rPr lang="it-IT" sz="1600" b="0" i="0" dirty="0" err="1"/>
              <a:t>congestion</a:t>
            </a:r>
            <a:r>
              <a:rPr lang="it-IT" sz="1600" b="0" i="0" dirty="0"/>
              <a:t> </a:t>
            </a:r>
            <a:r>
              <a:rPr lang="it-IT" sz="1600" b="0" i="0" dirty="0" err="1"/>
              <a:t>window</a:t>
            </a:r>
            <a:r>
              <a:rPr lang="it-IT" sz="1600" b="0" i="0" dirty="0"/>
              <a:t>) and start </a:t>
            </a:r>
            <a:r>
              <a:rPr lang="it-IT" sz="1600" b="0" i="0" dirty="0" err="1"/>
              <a:t>increase</a:t>
            </a:r>
            <a:r>
              <a:rPr lang="it-IT" sz="1600" b="0" i="0" dirty="0"/>
              <a:t> by a </a:t>
            </a:r>
            <a:r>
              <a:rPr lang="it-IT" sz="1600" b="0" i="0" dirty="0" err="1"/>
              <a:t>value</a:t>
            </a:r>
            <a:r>
              <a:rPr lang="it-IT" sz="1600" b="0" i="0" dirty="0"/>
              <a:t> </a:t>
            </a:r>
            <a:r>
              <a:rPr lang="it-IT" sz="1600" b="0" i="0" dirty="0" err="1"/>
              <a:t>called</a:t>
            </a:r>
            <a:r>
              <a:rPr lang="it-IT" sz="1600" b="0" i="0" dirty="0"/>
              <a:t> MSS«MSS/</a:t>
            </a:r>
            <a:r>
              <a:rPr lang="it-IT" sz="1600" b="0" i="0" dirty="0" err="1"/>
              <a:t>c.w</a:t>
            </a:r>
            <a:r>
              <a:rPr lang="it-IT" sz="1600" b="0" i="0" dirty="0"/>
              <a:t>.» </a:t>
            </a:r>
            <a:r>
              <a:rPr lang="it-IT" sz="1600" b="0" i="0" dirty="0" err="1"/>
              <a:t>factor</a:t>
            </a:r>
            <a:r>
              <a:rPr lang="it-IT" sz="1600" b="0" i="0" dirty="0"/>
              <a:t> </a:t>
            </a:r>
            <a:r>
              <a:rPr lang="it-IT" sz="1600" b="0" i="0" dirty="0" err="1"/>
              <a:t>until</a:t>
            </a:r>
            <a:r>
              <a:rPr lang="it-IT" sz="1600" b="0" i="0" dirty="0"/>
              <a:t> </a:t>
            </a:r>
            <a:r>
              <a:rPr lang="it-IT" sz="1600" b="0" i="0" dirty="0" err="1"/>
              <a:t>it</a:t>
            </a:r>
            <a:r>
              <a:rPr lang="it-IT" sz="1600" b="0" i="0" dirty="0"/>
              <a:t> </a:t>
            </a:r>
            <a:r>
              <a:rPr lang="it-IT" sz="1600" b="0" i="0" dirty="0" err="1"/>
              <a:t>receive</a:t>
            </a:r>
            <a:r>
              <a:rPr lang="it-IT" sz="1600" b="0" i="0" dirty="0"/>
              <a:t> a time-out.</a:t>
            </a:r>
          </a:p>
        </p:txBody>
      </p:sp>
      <p:sp>
        <p:nvSpPr>
          <p:cNvPr id="3" name="Content Placeholder 2"/>
          <p:cNvSpPr>
            <a:spLocks noGrp="1"/>
          </p:cNvSpPr>
          <p:nvPr>
            <p:ph sz="quarter" idx="4294967295"/>
          </p:nvPr>
        </p:nvSpPr>
        <p:spPr>
          <a:xfrm>
            <a:off x="276225" y="2600325"/>
            <a:ext cx="10769600" cy="3676650"/>
          </a:xfrm>
        </p:spPr>
        <p:txBody>
          <a:bodyPr/>
          <a:lstStyle/>
          <a:p>
            <a:pPr marL="68580" indent="-342900">
              <a:buFont typeface="Arial" panose="020B0604020202020204" pitchFamily="34" charset="0"/>
              <a:buChar char="•"/>
            </a:pPr>
            <a:r>
              <a:rPr lang="it-IT" b="1" dirty="0"/>
              <a:t>RENO </a:t>
            </a:r>
            <a:r>
              <a:rPr lang="it-IT" b="1" dirty="0" err="1"/>
              <a:t>Features</a:t>
            </a:r>
            <a:endParaRPr lang="it-IT" b="1" dirty="0"/>
          </a:p>
          <a:p>
            <a:pPr algn="just"/>
            <a:r>
              <a:rPr lang="it-IT" sz="1600" dirty="0" err="1"/>
              <a:t>This</a:t>
            </a:r>
            <a:r>
              <a:rPr lang="it-IT" sz="1600" dirty="0"/>
              <a:t> </a:t>
            </a:r>
            <a:r>
              <a:rPr lang="it-IT" sz="1600" dirty="0" err="1"/>
              <a:t>protocol</a:t>
            </a:r>
            <a:r>
              <a:rPr lang="it-IT" sz="1600" dirty="0"/>
              <a:t> </a:t>
            </a:r>
            <a:r>
              <a:rPr lang="it-IT" sz="1600" dirty="0" err="1"/>
              <a:t>consider</a:t>
            </a:r>
            <a:r>
              <a:rPr lang="it-IT" sz="1600" dirty="0"/>
              <a:t> </a:t>
            </a:r>
            <a:r>
              <a:rPr lang="it-IT" sz="1600" dirty="0" err="1"/>
              <a:t>both</a:t>
            </a:r>
            <a:r>
              <a:rPr lang="it-IT" sz="1600" dirty="0"/>
              <a:t> </a:t>
            </a:r>
            <a:r>
              <a:rPr lang="it-IT" sz="1600" dirty="0" err="1"/>
              <a:t>events</a:t>
            </a:r>
            <a:r>
              <a:rPr lang="it-IT" sz="1600" dirty="0"/>
              <a:t> of </a:t>
            </a:r>
            <a:r>
              <a:rPr lang="it-IT" sz="1600" dirty="0" err="1"/>
              <a:t>retransmission</a:t>
            </a:r>
            <a:r>
              <a:rPr lang="it-IT" sz="1600" dirty="0"/>
              <a:t> </a:t>
            </a:r>
            <a:r>
              <a:rPr lang="it-IT" sz="1600" dirty="0" err="1"/>
              <a:t>timeout</a:t>
            </a:r>
            <a:r>
              <a:rPr lang="it-IT" sz="1600" dirty="0"/>
              <a:t> and </a:t>
            </a:r>
            <a:r>
              <a:rPr lang="it-IT" sz="1600" dirty="0" err="1"/>
              <a:t>three</a:t>
            </a:r>
            <a:r>
              <a:rPr lang="it-IT" sz="1600" dirty="0"/>
              <a:t> </a:t>
            </a:r>
            <a:r>
              <a:rPr lang="it-IT" sz="1600" dirty="0" err="1"/>
              <a:t>duplicated</a:t>
            </a:r>
            <a:r>
              <a:rPr lang="it-IT" sz="1600" dirty="0"/>
              <a:t> ACK </a:t>
            </a:r>
            <a:r>
              <a:rPr lang="it-IT" sz="1600" dirty="0" err="1"/>
              <a:t>received</a:t>
            </a:r>
            <a:r>
              <a:rPr lang="it-IT" sz="1600" dirty="0"/>
              <a:t>. In the case of </a:t>
            </a:r>
            <a:r>
              <a:rPr lang="it-IT" sz="1600" dirty="0" err="1"/>
              <a:t>timeout</a:t>
            </a:r>
            <a:r>
              <a:rPr lang="it-IT" sz="1600" dirty="0"/>
              <a:t>, the </a:t>
            </a:r>
            <a:r>
              <a:rPr lang="it-IT" sz="1600" dirty="0" err="1"/>
              <a:t>worst</a:t>
            </a:r>
            <a:r>
              <a:rPr lang="it-IT" sz="1600" dirty="0"/>
              <a:t> scenario in Reno TCP, the </a:t>
            </a:r>
            <a:r>
              <a:rPr lang="it-IT" sz="1600" dirty="0" err="1"/>
              <a:t>ssthresh</a:t>
            </a:r>
            <a:r>
              <a:rPr lang="it-IT" sz="1600" dirty="0"/>
              <a:t> </a:t>
            </a:r>
            <a:r>
              <a:rPr lang="it-IT" sz="1600" dirty="0" err="1"/>
              <a:t>value</a:t>
            </a:r>
            <a:r>
              <a:rPr lang="it-IT" sz="1600" dirty="0"/>
              <a:t> </a:t>
            </a:r>
            <a:r>
              <a:rPr lang="it-IT" sz="1600" dirty="0" err="1"/>
              <a:t>is</a:t>
            </a:r>
            <a:r>
              <a:rPr lang="it-IT" sz="1600" dirty="0"/>
              <a:t> set to </a:t>
            </a:r>
            <a:r>
              <a:rPr lang="it-IT" sz="1600" dirty="0" err="1"/>
              <a:t>half</a:t>
            </a:r>
            <a:r>
              <a:rPr lang="it-IT" sz="1600" dirty="0"/>
              <a:t> of the </a:t>
            </a:r>
            <a:r>
              <a:rPr lang="it-IT" sz="1600" dirty="0" err="1"/>
              <a:t>cwd</a:t>
            </a:r>
            <a:r>
              <a:rPr lang="it-IT" sz="1600" dirty="0"/>
              <a:t> and the CWD </a:t>
            </a:r>
            <a:r>
              <a:rPr lang="it-IT" sz="1600" dirty="0" err="1"/>
              <a:t>is</a:t>
            </a:r>
            <a:r>
              <a:rPr lang="it-IT" sz="1600" dirty="0"/>
              <a:t> set back to 1. In the case of </a:t>
            </a:r>
            <a:r>
              <a:rPr lang="it-IT" sz="1600" dirty="0" err="1"/>
              <a:t>three</a:t>
            </a:r>
            <a:r>
              <a:rPr lang="it-IT" sz="1600" dirty="0"/>
              <a:t> </a:t>
            </a:r>
            <a:r>
              <a:rPr lang="it-IT" sz="1600" dirty="0" err="1"/>
              <a:t>duplicated</a:t>
            </a:r>
            <a:r>
              <a:rPr lang="it-IT" sz="1600" dirty="0"/>
              <a:t> ACK </a:t>
            </a:r>
            <a:r>
              <a:rPr lang="it-IT" sz="1600" dirty="0" err="1"/>
              <a:t>instead</a:t>
            </a:r>
            <a:r>
              <a:rPr lang="it-IT" sz="1600" dirty="0"/>
              <a:t>, the fast </a:t>
            </a:r>
            <a:r>
              <a:rPr lang="it-IT" sz="1600" dirty="0" err="1"/>
              <a:t>retransmit</a:t>
            </a:r>
            <a:r>
              <a:rPr lang="it-IT" sz="1600" dirty="0"/>
              <a:t> of the </a:t>
            </a:r>
            <a:r>
              <a:rPr lang="it-IT" sz="1600" dirty="0" err="1"/>
              <a:t>duplicated</a:t>
            </a:r>
            <a:r>
              <a:rPr lang="it-IT" sz="1600" dirty="0"/>
              <a:t> </a:t>
            </a:r>
            <a:r>
              <a:rPr lang="it-IT" sz="1600" dirty="0" err="1"/>
              <a:t>packet</a:t>
            </a:r>
            <a:r>
              <a:rPr lang="it-IT" sz="1600" dirty="0"/>
              <a:t>, </a:t>
            </a:r>
            <a:r>
              <a:rPr lang="it-IT" sz="1600" dirty="0" err="1"/>
              <a:t>associated</a:t>
            </a:r>
            <a:r>
              <a:rPr lang="it-IT" sz="1600" dirty="0"/>
              <a:t> with the </a:t>
            </a:r>
            <a:r>
              <a:rPr lang="it-IT" sz="1600" dirty="0" err="1"/>
              <a:t>halve</a:t>
            </a:r>
            <a:r>
              <a:rPr lang="it-IT" sz="1600" dirty="0"/>
              <a:t> of the </a:t>
            </a:r>
            <a:r>
              <a:rPr lang="it-IT" sz="1600" dirty="0" err="1"/>
              <a:t>cwd</a:t>
            </a:r>
            <a:r>
              <a:rPr lang="it-IT" sz="1600" dirty="0"/>
              <a:t> and the </a:t>
            </a:r>
            <a:r>
              <a:rPr lang="it-IT" sz="1600" dirty="0" err="1"/>
              <a:t>sshtresh</a:t>
            </a:r>
            <a:r>
              <a:rPr lang="it-IT" sz="1600" dirty="0"/>
              <a:t> </a:t>
            </a:r>
            <a:r>
              <a:rPr lang="it-IT" sz="1600" dirty="0" err="1"/>
              <a:t>value</a:t>
            </a:r>
            <a:r>
              <a:rPr lang="it-IT" sz="1600" dirty="0"/>
              <a:t>, and </a:t>
            </a:r>
            <a:r>
              <a:rPr lang="it-IT" sz="1600" dirty="0" err="1"/>
              <a:t>increasing</a:t>
            </a:r>
            <a:r>
              <a:rPr lang="it-IT" sz="1600" dirty="0"/>
              <a:t> the </a:t>
            </a:r>
            <a:r>
              <a:rPr lang="it-IT" sz="1600" dirty="0" err="1"/>
              <a:t>cwd</a:t>
            </a:r>
            <a:r>
              <a:rPr lang="it-IT" sz="1600" dirty="0"/>
              <a:t> by 3MSS.</a:t>
            </a:r>
          </a:p>
          <a:p>
            <a:pPr algn="just"/>
            <a:r>
              <a:rPr lang="it-IT" sz="1600" dirty="0" err="1"/>
              <a:t>All</a:t>
            </a:r>
            <a:r>
              <a:rPr lang="it-IT" sz="1600" dirty="0"/>
              <a:t> </a:t>
            </a:r>
            <a:r>
              <a:rPr lang="it-IT" sz="1600" dirty="0" err="1"/>
              <a:t>these</a:t>
            </a:r>
            <a:r>
              <a:rPr lang="it-IT" sz="1600" dirty="0"/>
              <a:t> </a:t>
            </a:r>
            <a:r>
              <a:rPr lang="it-IT" sz="1600" dirty="0" err="1"/>
              <a:t>features</a:t>
            </a:r>
            <a:r>
              <a:rPr lang="it-IT" sz="1600" dirty="0"/>
              <a:t> can </a:t>
            </a:r>
            <a:r>
              <a:rPr lang="it-IT" sz="1600" dirty="0" err="1"/>
              <a:t>describe</a:t>
            </a:r>
            <a:r>
              <a:rPr lang="it-IT" sz="1600" dirty="0"/>
              <a:t> Reno </a:t>
            </a:r>
            <a:r>
              <a:rPr lang="it-IT" sz="1600" dirty="0" err="1"/>
              <a:t>as</a:t>
            </a:r>
            <a:r>
              <a:rPr lang="it-IT" sz="1600" dirty="0"/>
              <a:t> a </a:t>
            </a:r>
            <a:r>
              <a:rPr lang="it-IT" sz="1600" dirty="0" err="1"/>
              <a:t>static</a:t>
            </a:r>
            <a:r>
              <a:rPr lang="it-IT" sz="1600" dirty="0"/>
              <a:t> and </a:t>
            </a:r>
            <a:r>
              <a:rPr lang="it-IT" sz="1600" dirty="0" err="1"/>
              <a:t>procedural</a:t>
            </a:r>
            <a:r>
              <a:rPr lang="it-IT" sz="1600" dirty="0"/>
              <a:t> </a:t>
            </a:r>
            <a:r>
              <a:rPr lang="it-IT" sz="1600" dirty="0" err="1"/>
              <a:t>algorithm</a:t>
            </a:r>
            <a:r>
              <a:rPr lang="it-IT" sz="1600" dirty="0"/>
              <a:t>.</a:t>
            </a:r>
          </a:p>
          <a:p>
            <a:pPr marL="11430" indent="-285750" algn="just">
              <a:buFont typeface="Arial" panose="020B0604020202020204" pitchFamily="34" charset="0"/>
              <a:buChar char="•"/>
            </a:pPr>
            <a:r>
              <a:rPr lang="it-IT" b="1" dirty="0"/>
              <a:t>BBR </a:t>
            </a:r>
            <a:r>
              <a:rPr lang="it-IT" b="1" dirty="0" err="1"/>
              <a:t>Features</a:t>
            </a:r>
            <a:endParaRPr lang="it-IT" b="1" dirty="0"/>
          </a:p>
          <a:p>
            <a:pPr indent="0" algn="just"/>
            <a:r>
              <a:rPr lang="it-IT" sz="1600" dirty="0"/>
              <a:t>BBR </a:t>
            </a:r>
            <a:r>
              <a:rPr lang="it-IT" sz="1600" dirty="0" err="1"/>
              <a:t>is</a:t>
            </a:r>
            <a:r>
              <a:rPr lang="it-IT" sz="1600" dirty="0"/>
              <a:t> a </a:t>
            </a:r>
            <a:r>
              <a:rPr lang="it-IT" sz="1600" dirty="0" err="1"/>
              <a:t>congestion</a:t>
            </a:r>
            <a:r>
              <a:rPr lang="it-IT" sz="1600" dirty="0"/>
              <a:t> control </a:t>
            </a:r>
            <a:r>
              <a:rPr lang="it-IT" sz="1600" dirty="0" err="1"/>
              <a:t>protocol</a:t>
            </a:r>
            <a:r>
              <a:rPr lang="it-IT" sz="1600" dirty="0"/>
              <a:t> </a:t>
            </a:r>
            <a:r>
              <a:rPr lang="it-IT" sz="1600" dirty="0" err="1"/>
              <a:t>developed</a:t>
            </a:r>
            <a:r>
              <a:rPr lang="it-IT" sz="1600" dirty="0"/>
              <a:t> by Google in 2016, and </a:t>
            </a:r>
            <a:r>
              <a:rPr lang="it-IT" sz="1600" dirty="0" err="1"/>
              <a:t>his</a:t>
            </a:r>
            <a:r>
              <a:rPr lang="it-IT" sz="1600" dirty="0"/>
              <a:t> </a:t>
            </a:r>
            <a:r>
              <a:rPr lang="it-IT" sz="1600" dirty="0" err="1"/>
              <a:t>main</a:t>
            </a:r>
            <a:r>
              <a:rPr lang="it-IT" sz="1600" dirty="0"/>
              <a:t> </a:t>
            </a:r>
            <a:r>
              <a:rPr lang="it-IT" sz="1600" dirty="0" err="1"/>
              <a:t>feature</a:t>
            </a:r>
            <a:r>
              <a:rPr lang="it-IT" sz="1600" dirty="0"/>
              <a:t> </a:t>
            </a:r>
            <a:r>
              <a:rPr lang="it-IT" sz="1600" dirty="0" err="1"/>
              <a:t>is</a:t>
            </a:r>
            <a:r>
              <a:rPr lang="it-IT" sz="1600" dirty="0"/>
              <a:t> the full use of the </a:t>
            </a:r>
            <a:r>
              <a:rPr lang="it-IT" sz="1600" dirty="0" err="1"/>
              <a:t>banwidth</a:t>
            </a:r>
            <a:r>
              <a:rPr lang="it-IT" sz="1600" dirty="0"/>
              <a:t> of the network and the </a:t>
            </a:r>
            <a:r>
              <a:rPr lang="it-IT" sz="1600" dirty="0" err="1"/>
              <a:t>bufferbloat</a:t>
            </a:r>
            <a:r>
              <a:rPr lang="it-IT" sz="1600" dirty="0"/>
              <a:t> </a:t>
            </a:r>
            <a:r>
              <a:rPr lang="it-IT" sz="1600" dirty="0" err="1"/>
              <a:t>event</a:t>
            </a:r>
            <a:r>
              <a:rPr lang="it-IT" sz="1600" dirty="0"/>
              <a:t> </a:t>
            </a:r>
            <a:r>
              <a:rPr lang="it-IT" sz="1600" dirty="0" err="1"/>
              <a:t>as</a:t>
            </a:r>
            <a:r>
              <a:rPr lang="it-IT" sz="1600" dirty="0"/>
              <a:t> </a:t>
            </a:r>
            <a:r>
              <a:rPr lang="it-IT" sz="1600" dirty="0" err="1"/>
              <a:t>only</a:t>
            </a:r>
            <a:r>
              <a:rPr lang="it-IT" sz="1600" dirty="0"/>
              <a:t> </a:t>
            </a:r>
            <a:r>
              <a:rPr lang="it-IT" sz="1600" dirty="0" err="1"/>
              <a:t>indicator</a:t>
            </a:r>
            <a:r>
              <a:rPr lang="it-IT" sz="1600" dirty="0"/>
              <a:t> of the network </a:t>
            </a:r>
            <a:r>
              <a:rPr lang="it-IT" sz="1600" dirty="0" err="1"/>
              <a:t>congestion</a:t>
            </a:r>
            <a:r>
              <a:rPr lang="it-IT" sz="1600" dirty="0"/>
              <a:t>. </a:t>
            </a:r>
            <a:r>
              <a:rPr lang="it-IT" sz="1600" dirty="0" err="1"/>
              <a:t>Its</a:t>
            </a:r>
            <a:r>
              <a:rPr lang="it-IT" sz="1600" dirty="0"/>
              <a:t> a </a:t>
            </a:r>
            <a:r>
              <a:rPr lang="it-IT" sz="1600" dirty="0" err="1"/>
              <a:t>protocol</a:t>
            </a:r>
            <a:r>
              <a:rPr lang="it-IT" sz="1600" dirty="0"/>
              <a:t> </a:t>
            </a:r>
            <a:r>
              <a:rPr lang="it-IT" sz="1600" dirty="0" err="1"/>
              <a:t>that</a:t>
            </a:r>
            <a:r>
              <a:rPr lang="it-IT" sz="1600" dirty="0"/>
              <a:t> can </a:t>
            </a:r>
            <a:r>
              <a:rPr lang="it-IT" sz="1600" dirty="0" err="1"/>
              <a:t>learn</a:t>
            </a:r>
            <a:r>
              <a:rPr lang="it-IT" sz="1600" dirty="0"/>
              <a:t> the </a:t>
            </a:r>
            <a:r>
              <a:rPr lang="it-IT" sz="1600" dirty="0" err="1"/>
              <a:t>bottlenecks</a:t>
            </a:r>
            <a:r>
              <a:rPr lang="it-IT" sz="1600" dirty="0"/>
              <a:t> of the network and so </a:t>
            </a:r>
            <a:r>
              <a:rPr lang="it-IT" sz="1600" dirty="0" err="1"/>
              <a:t>redistribute</a:t>
            </a:r>
            <a:r>
              <a:rPr lang="it-IT" sz="1600" dirty="0"/>
              <a:t> the </a:t>
            </a:r>
            <a:r>
              <a:rPr lang="it-IT" sz="1600" dirty="0" err="1"/>
              <a:t>bandwidth</a:t>
            </a:r>
            <a:r>
              <a:rPr lang="it-IT" sz="1600" dirty="0"/>
              <a:t> </a:t>
            </a:r>
            <a:r>
              <a:rPr lang="it-IT" sz="1600" dirty="0" err="1"/>
              <a:t>between</a:t>
            </a:r>
            <a:r>
              <a:rPr lang="it-IT" sz="1600" dirty="0"/>
              <a:t> </a:t>
            </a:r>
            <a:r>
              <a:rPr lang="it-IT" sz="1600" dirty="0" err="1"/>
              <a:t>devices</a:t>
            </a:r>
            <a:r>
              <a:rPr lang="it-IT" sz="1600" dirty="0"/>
              <a:t>.</a:t>
            </a:r>
          </a:p>
          <a:p>
            <a:pPr indent="0" algn="just"/>
            <a:r>
              <a:rPr lang="it-IT" sz="1600" dirty="0"/>
              <a:t>BBR </a:t>
            </a:r>
            <a:r>
              <a:rPr lang="it-IT" sz="1600" dirty="0" err="1"/>
              <a:t>is</a:t>
            </a:r>
            <a:r>
              <a:rPr lang="it-IT" sz="1600" dirty="0"/>
              <a:t> </a:t>
            </a:r>
            <a:r>
              <a:rPr lang="it-IT" sz="1600" dirty="0" err="1"/>
              <a:t>becomed</a:t>
            </a:r>
            <a:r>
              <a:rPr lang="it-IT" sz="1600" dirty="0"/>
              <a:t> the </a:t>
            </a:r>
            <a:r>
              <a:rPr lang="it-IT" sz="1600" dirty="0" err="1"/>
              <a:t>Congestion</a:t>
            </a:r>
            <a:r>
              <a:rPr lang="it-IT" sz="1600" dirty="0"/>
              <a:t> Control </a:t>
            </a:r>
            <a:r>
              <a:rPr lang="it-IT" sz="1600" dirty="0" err="1"/>
              <a:t>Protocol</a:t>
            </a:r>
            <a:r>
              <a:rPr lang="it-IT" sz="1600" dirty="0"/>
              <a:t> </a:t>
            </a:r>
            <a:r>
              <a:rPr lang="it-IT" sz="1600" dirty="0" err="1"/>
              <a:t>used</a:t>
            </a:r>
            <a:r>
              <a:rPr lang="it-IT" sz="1600" dirty="0"/>
              <a:t> in Google </a:t>
            </a:r>
            <a:r>
              <a:rPr lang="it-IT" sz="1600" dirty="0" err="1"/>
              <a:t>Cloud</a:t>
            </a:r>
            <a:r>
              <a:rPr lang="it-IT" sz="1600" dirty="0"/>
              <a:t> Platform and </a:t>
            </a:r>
            <a:r>
              <a:rPr lang="it-IT" sz="1600" dirty="0" err="1"/>
              <a:t>it</a:t>
            </a:r>
            <a:r>
              <a:rPr lang="it-IT" sz="1600" dirty="0"/>
              <a:t> can made the network </a:t>
            </a:r>
            <a:r>
              <a:rPr lang="it-IT" sz="1600" dirty="0" err="1"/>
              <a:t>become</a:t>
            </a:r>
            <a:r>
              <a:rPr lang="it-IT" sz="1600" dirty="0"/>
              <a:t> up to 2000 </a:t>
            </a:r>
            <a:r>
              <a:rPr lang="it-IT" sz="1600" dirty="0" err="1"/>
              <a:t>times</a:t>
            </a:r>
            <a:r>
              <a:rPr lang="it-IT" sz="1600" dirty="0"/>
              <a:t> </a:t>
            </a:r>
            <a:r>
              <a:rPr lang="it-IT" sz="1600" dirty="0" err="1"/>
              <a:t>faster</a:t>
            </a:r>
            <a:r>
              <a:rPr lang="it-IT" sz="1600" dirty="0"/>
              <a:t> and </a:t>
            </a:r>
            <a:r>
              <a:rPr lang="it-IT" sz="1600" dirty="0" err="1"/>
              <a:t>return</a:t>
            </a:r>
            <a:r>
              <a:rPr lang="it-IT" sz="1600" dirty="0"/>
              <a:t> a </a:t>
            </a:r>
            <a:r>
              <a:rPr lang="it-IT" sz="1600" dirty="0" err="1"/>
              <a:t>total</a:t>
            </a:r>
            <a:r>
              <a:rPr lang="it-IT" sz="1600" dirty="0"/>
              <a:t> data-</a:t>
            </a:r>
            <a:r>
              <a:rPr lang="it-IT" sz="1600" dirty="0" err="1"/>
              <a:t>loss</a:t>
            </a:r>
            <a:r>
              <a:rPr lang="it-IT" sz="1600" dirty="0"/>
              <a:t> of 1%.</a:t>
            </a:r>
          </a:p>
        </p:txBody>
      </p:sp>
    </p:spTree>
    <p:extLst>
      <p:ext uri="{BB962C8B-B14F-4D97-AF65-F5344CB8AC3E}">
        <p14:creationId xmlns:p14="http://schemas.microsoft.com/office/powerpoint/2010/main" val="330710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6225" y="1024174"/>
            <a:ext cx="10769600" cy="1132956"/>
          </a:xfrm>
        </p:spPr>
        <p:txBody>
          <a:bodyPr/>
          <a:lstStyle/>
          <a:p>
            <a:r>
              <a:rPr lang="it-IT" sz="1600" b="0" i="0" dirty="0"/>
              <a:t>For the test of the BBR </a:t>
            </a:r>
            <a:r>
              <a:rPr lang="it-IT" sz="1600" b="0" i="0" dirty="0" err="1"/>
              <a:t>Congestion</a:t>
            </a:r>
            <a:r>
              <a:rPr lang="it-IT" sz="1600" b="0" i="0" dirty="0"/>
              <a:t> Control </a:t>
            </a:r>
            <a:r>
              <a:rPr lang="it-IT" sz="1600" b="0" i="0" dirty="0" err="1"/>
              <a:t>Protocol</a:t>
            </a:r>
            <a:r>
              <a:rPr lang="it-IT" sz="1600" b="0" i="0" dirty="0"/>
              <a:t>, for </a:t>
            </a:r>
            <a:r>
              <a:rPr lang="it-IT" sz="1600" b="0" i="0" dirty="0" err="1"/>
              <a:t>this</a:t>
            </a:r>
            <a:r>
              <a:rPr lang="it-IT" sz="1600" b="0" i="0" dirty="0"/>
              <a:t> </a:t>
            </a:r>
            <a:r>
              <a:rPr lang="it-IT" sz="1600" b="0" i="0" dirty="0" err="1"/>
              <a:t>project</a:t>
            </a:r>
            <a:r>
              <a:rPr lang="it-IT" sz="1600" b="0" i="0" dirty="0"/>
              <a:t> </a:t>
            </a:r>
            <a:r>
              <a:rPr lang="it-IT" sz="1600" b="0" i="0" dirty="0" err="1"/>
              <a:t>is</a:t>
            </a:r>
            <a:r>
              <a:rPr lang="it-IT" sz="1600" b="0" i="0" dirty="0"/>
              <a:t> </a:t>
            </a:r>
            <a:r>
              <a:rPr lang="it-IT" sz="1600" b="0" i="0" dirty="0" err="1"/>
              <a:t>used</a:t>
            </a:r>
            <a:r>
              <a:rPr lang="it-IT" sz="1600" b="0" i="0" dirty="0"/>
              <a:t> the </a:t>
            </a:r>
            <a:r>
              <a:rPr lang="it-IT" sz="1600" b="0" i="0" dirty="0" err="1"/>
              <a:t>Mininet</a:t>
            </a:r>
            <a:r>
              <a:rPr lang="it-IT" sz="1600" b="0" i="0" dirty="0"/>
              <a:t> software inside a UNIX System.</a:t>
            </a:r>
            <a:br>
              <a:rPr lang="it-IT" sz="1600" b="0" i="0" dirty="0"/>
            </a:br>
            <a:r>
              <a:rPr lang="it-IT" sz="1600" b="0" i="0" dirty="0" err="1"/>
              <a:t>Mininet</a:t>
            </a:r>
            <a:r>
              <a:rPr lang="it-IT" sz="1600" b="0" i="0" dirty="0"/>
              <a:t> </a:t>
            </a:r>
            <a:r>
              <a:rPr lang="it-IT" sz="1600" b="0" i="0" dirty="0" err="1"/>
              <a:t>is</a:t>
            </a:r>
            <a:r>
              <a:rPr lang="it-IT" sz="1600" b="0" i="0" dirty="0"/>
              <a:t> a software </a:t>
            </a:r>
            <a:r>
              <a:rPr lang="it-IT" sz="1600" b="0" i="0" dirty="0" err="1"/>
              <a:t>which</a:t>
            </a:r>
            <a:r>
              <a:rPr lang="it-IT" sz="1600" b="0" i="0" dirty="0"/>
              <a:t> </a:t>
            </a:r>
            <a:r>
              <a:rPr lang="it-IT" sz="1600" b="0" i="0" dirty="0" err="1"/>
              <a:t>virtually</a:t>
            </a:r>
            <a:r>
              <a:rPr lang="it-IT" sz="1600" b="0" i="0" dirty="0"/>
              <a:t> create a network made of </a:t>
            </a:r>
            <a:r>
              <a:rPr lang="it-IT" sz="1600" b="0" i="0" dirty="0" err="1"/>
              <a:t>host</a:t>
            </a:r>
            <a:r>
              <a:rPr lang="it-IT" sz="1600" b="0" i="0" dirty="0"/>
              <a:t>, </a:t>
            </a:r>
            <a:r>
              <a:rPr lang="it-IT" sz="1600" b="0" i="0" dirty="0" err="1"/>
              <a:t>switch</a:t>
            </a:r>
            <a:r>
              <a:rPr lang="it-IT" sz="1600" b="0" i="0" dirty="0"/>
              <a:t> and </a:t>
            </a:r>
            <a:r>
              <a:rPr lang="it-IT" sz="1600" b="0" i="0" dirty="0" err="1"/>
              <a:t>routers</a:t>
            </a:r>
            <a:r>
              <a:rPr lang="it-IT" sz="1600" b="0" i="0" dirty="0"/>
              <a:t> inside a computer.</a:t>
            </a:r>
            <a:br>
              <a:rPr lang="it-IT" sz="1600" b="0" i="0" dirty="0"/>
            </a:br>
            <a:r>
              <a:rPr lang="it-IT" sz="1600" b="0" i="0" dirty="0" err="1"/>
              <a:t>We</a:t>
            </a:r>
            <a:r>
              <a:rPr lang="it-IT" sz="1600" b="0" i="0" dirty="0"/>
              <a:t> </a:t>
            </a:r>
            <a:r>
              <a:rPr lang="it-IT" sz="1600" b="0" i="0" dirty="0" err="1"/>
              <a:t>will</a:t>
            </a:r>
            <a:r>
              <a:rPr lang="it-IT" sz="1600" b="0" i="0" dirty="0"/>
              <a:t> use a custom </a:t>
            </a:r>
            <a:r>
              <a:rPr lang="it-IT" sz="1600" b="0" i="0" dirty="0" err="1"/>
              <a:t>topology</a:t>
            </a:r>
            <a:r>
              <a:rPr lang="it-IT" sz="1600" b="0" i="0" dirty="0"/>
              <a:t> </a:t>
            </a:r>
            <a:r>
              <a:rPr lang="it-IT" sz="1600" b="0" i="0" dirty="0" err="1"/>
              <a:t>that</a:t>
            </a:r>
            <a:r>
              <a:rPr lang="it-IT" sz="1600" b="0" i="0" dirty="0"/>
              <a:t> can emulate the network of a small company.</a:t>
            </a:r>
            <a:br>
              <a:rPr lang="it-IT" sz="1600" b="0" i="0" dirty="0"/>
            </a:br>
            <a:endParaRPr lang="it-IT" sz="1100" b="0" i="0" dirty="0"/>
          </a:p>
        </p:txBody>
      </p:sp>
      <p:sp>
        <p:nvSpPr>
          <p:cNvPr id="4" name="Title 1"/>
          <p:cNvSpPr txBox="1">
            <a:spLocks/>
          </p:cNvSpPr>
          <p:nvPr/>
        </p:nvSpPr>
        <p:spPr>
          <a:xfrm>
            <a:off x="276225" y="502164"/>
            <a:ext cx="10769600" cy="38100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pPr algn="just"/>
            <a:r>
              <a:rPr lang="it-IT" i="0" dirty="0" err="1"/>
              <a:t>Testing</a:t>
            </a:r>
            <a:r>
              <a:rPr lang="it-IT" i="0" dirty="0"/>
              <a:t> Environment -- </a:t>
            </a:r>
            <a:r>
              <a:rPr lang="it-IT" i="0" dirty="0" err="1"/>
              <a:t>Abstract</a:t>
            </a:r>
            <a:endParaRPr lang="it-IT" sz="1600" b="0" i="0" dirty="0"/>
          </a:p>
        </p:txBody>
      </p:sp>
      <p:sp>
        <p:nvSpPr>
          <p:cNvPr id="6" name="Title 1"/>
          <p:cNvSpPr txBox="1">
            <a:spLocks/>
          </p:cNvSpPr>
          <p:nvPr/>
        </p:nvSpPr>
        <p:spPr>
          <a:xfrm>
            <a:off x="438150" y="4365893"/>
            <a:ext cx="10769600" cy="2273032"/>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r>
              <a:rPr lang="it-IT" sz="1600" b="0" i="0" dirty="0"/>
              <a:t>In the </a:t>
            </a:r>
            <a:r>
              <a:rPr lang="it-IT" sz="1600" b="0" i="0" dirty="0" err="1"/>
              <a:t>upper</a:t>
            </a:r>
            <a:r>
              <a:rPr lang="it-IT" sz="1600" b="0" i="0" dirty="0"/>
              <a:t> corners of the figure, «h1» and «h14» </a:t>
            </a:r>
            <a:r>
              <a:rPr lang="it-IT" sz="1600" b="0" i="0" dirty="0" err="1"/>
              <a:t>will</a:t>
            </a:r>
            <a:r>
              <a:rPr lang="it-IT" sz="1600" b="0" i="0" dirty="0"/>
              <a:t> be the </a:t>
            </a:r>
            <a:r>
              <a:rPr lang="it-IT" sz="1600" b="0" i="0" dirty="0" err="1"/>
              <a:t>routers</a:t>
            </a:r>
            <a:r>
              <a:rPr lang="it-IT" sz="1600" b="0" i="0" dirty="0"/>
              <a:t> </a:t>
            </a:r>
            <a:r>
              <a:rPr lang="it-IT" sz="1600" b="0" i="0" dirty="0" err="1"/>
              <a:t>that</a:t>
            </a:r>
            <a:r>
              <a:rPr lang="it-IT" sz="1600" b="0" i="0" dirty="0"/>
              <a:t> go </a:t>
            </a:r>
            <a:r>
              <a:rPr lang="it-IT" sz="1600" b="0" i="0" dirty="0" err="1"/>
              <a:t>outside</a:t>
            </a:r>
            <a:r>
              <a:rPr lang="it-IT" sz="1600" b="0" i="0" dirty="0"/>
              <a:t> and </a:t>
            </a:r>
            <a:r>
              <a:rPr lang="it-IT" sz="1600" b="0" i="0" dirty="0" err="1"/>
              <a:t>they</a:t>
            </a:r>
            <a:r>
              <a:rPr lang="it-IT" sz="1600" b="0" i="0" dirty="0"/>
              <a:t> </a:t>
            </a:r>
            <a:r>
              <a:rPr lang="it-IT" sz="1600" b="0" i="0" dirty="0" err="1"/>
              <a:t>will</a:t>
            </a:r>
            <a:r>
              <a:rPr lang="it-IT" sz="1600" b="0" i="0" dirty="0"/>
              <a:t> emulate the internet router </a:t>
            </a:r>
            <a:r>
              <a:rPr lang="it-IT" sz="1600" b="0" i="0" dirty="0" err="1"/>
              <a:t>traffic</a:t>
            </a:r>
            <a:r>
              <a:rPr lang="it-IT" sz="1600" b="0" i="0" dirty="0"/>
              <a:t> </a:t>
            </a:r>
            <a:r>
              <a:rPr lang="it-IT" sz="1600" b="0" i="0" dirty="0" err="1"/>
              <a:t>through</a:t>
            </a:r>
            <a:r>
              <a:rPr lang="it-IT" sz="1600" b="0" i="0" dirty="0"/>
              <a:t>  «</a:t>
            </a:r>
            <a:r>
              <a:rPr lang="it-IT" sz="1600" b="0" i="0" dirty="0" err="1"/>
              <a:t>iperf</a:t>
            </a:r>
            <a:r>
              <a:rPr lang="it-IT" sz="1600" b="0" i="0" dirty="0"/>
              <a:t>» </a:t>
            </a:r>
            <a:r>
              <a:rPr lang="it-IT" sz="1600" b="0" i="0" dirty="0" err="1"/>
              <a:t>servers</a:t>
            </a:r>
            <a:r>
              <a:rPr lang="it-IT" sz="1600" b="0" i="0" dirty="0"/>
              <a:t>. </a:t>
            </a:r>
            <a:r>
              <a:rPr lang="it-IT" sz="1600" b="0" i="0" dirty="0" err="1"/>
              <a:t>All</a:t>
            </a:r>
            <a:r>
              <a:rPr lang="it-IT" sz="1600" b="0" i="0" dirty="0"/>
              <a:t> of the </a:t>
            </a:r>
            <a:r>
              <a:rPr lang="it-IT" sz="1600" b="0" i="0" dirty="0" err="1"/>
              <a:t>hosts</a:t>
            </a:r>
            <a:r>
              <a:rPr lang="it-IT" sz="1600" b="0" i="0" dirty="0"/>
              <a:t> </a:t>
            </a:r>
            <a:r>
              <a:rPr lang="it-IT" sz="1600" b="0" i="0" dirty="0" err="1"/>
              <a:t>at</a:t>
            </a:r>
            <a:r>
              <a:rPr lang="it-IT" sz="1600" b="0" i="0" dirty="0"/>
              <a:t> the bottom </a:t>
            </a:r>
            <a:r>
              <a:rPr lang="it-IT" sz="1600" b="0" i="0" dirty="0" err="1"/>
              <a:t>will</a:t>
            </a:r>
            <a:r>
              <a:rPr lang="it-IT" sz="1600" b="0" i="0" dirty="0"/>
              <a:t> </a:t>
            </a:r>
            <a:r>
              <a:rPr lang="it-IT" sz="1600" b="0" i="0" dirty="0" err="1"/>
              <a:t>send</a:t>
            </a:r>
            <a:r>
              <a:rPr lang="it-IT" sz="1600" b="0" i="0" dirty="0"/>
              <a:t> and </a:t>
            </a:r>
            <a:r>
              <a:rPr lang="it-IT" sz="1600" b="0" i="0" dirty="0" err="1"/>
              <a:t>receive</a:t>
            </a:r>
            <a:r>
              <a:rPr lang="it-IT" sz="1600" b="0" i="0" dirty="0"/>
              <a:t> data to the 2 </a:t>
            </a:r>
            <a:r>
              <a:rPr lang="it-IT" sz="1600" b="0" i="0" dirty="0" err="1"/>
              <a:t>hosts</a:t>
            </a:r>
            <a:r>
              <a:rPr lang="it-IT" sz="1600" b="0" i="0" dirty="0"/>
              <a:t>.</a:t>
            </a:r>
          </a:p>
          <a:p>
            <a:endParaRPr lang="it-IT" sz="1600" b="0" i="0" dirty="0"/>
          </a:p>
          <a:p>
            <a:r>
              <a:rPr lang="it-IT" sz="1600" b="0" i="0" dirty="0"/>
              <a:t>For </a:t>
            </a:r>
            <a:r>
              <a:rPr lang="it-IT" sz="1600" b="0" i="0" dirty="0" err="1"/>
              <a:t>bandwidth</a:t>
            </a:r>
            <a:r>
              <a:rPr lang="it-IT" sz="1600" b="0" i="0" dirty="0"/>
              <a:t> </a:t>
            </a:r>
            <a:r>
              <a:rPr lang="it-IT" sz="1600" b="0" i="0" dirty="0" err="1"/>
              <a:t>verification</a:t>
            </a:r>
            <a:r>
              <a:rPr lang="it-IT" sz="1600" b="0" i="0" dirty="0"/>
              <a:t>, in </a:t>
            </a:r>
            <a:r>
              <a:rPr lang="it-IT" sz="1600" b="0" i="0" dirty="0" err="1"/>
              <a:t>this</a:t>
            </a:r>
            <a:r>
              <a:rPr lang="it-IT" sz="1600" b="0" i="0" dirty="0"/>
              <a:t> </a:t>
            </a:r>
            <a:r>
              <a:rPr lang="it-IT" sz="1600" b="0" i="0" dirty="0" err="1"/>
              <a:t>project</a:t>
            </a:r>
            <a:r>
              <a:rPr lang="it-IT" sz="1600" b="0" i="0" dirty="0"/>
              <a:t> are </a:t>
            </a:r>
            <a:r>
              <a:rPr lang="it-IT" sz="1600" b="0" i="0" dirty="0" err="1"/>
              <a:t>used</a:t>
            </a:r>
            <a:r>
              <a:rPr lang="it-IT" sz="1600" b="0" i="0" dirty="0"/>
              <a:t> </a:t>
            </a:r>
            <a:r>
              <a:rPr lang="it-IT" sz="1600" b="0" i="0" dirty="0" err="1"/>
              <a:t>unix</a:t>
            </a:r>
            <a:r>
              <a:rPr lang="it-IT" sz="1600" b="0" i="0" dirty="0"/>
              <a:t> </a:t>
            </a:r>
            <a:r>
              <a:rPr lang="it-IT" sz="1600" b="0" i="0" dirty="0" err="1"/>
              <a:t>softwares</a:t>
            </a:r>
            <a:r>
              <a:rPr lang="it-IT" sz="1600" b="0" i="0" dirty="0"/>
              <a:t> </a:t>
            </a:r>
            <a:r>
              <a:rPr lang="it-IT" sz="1600" i="0" dirty="0" err="1"/>
              <a:t>bwn-ng</a:t>
            </a:r>
            <a:r>
              <a:rPr lang="it-IT" sz="1600" b="0" i="0" dirty="0"/>
              <a:t>, a package </a:t>
            </a:r>
            <a:r>
              <a:rPr lang="it-IT" sz="1600" b="0" i="0" dirty="0" err="1"/>
              <a:t>which</a:t>
            </a:r>
            <a:r>
              <a:rPr lang="it-IT" sz="1600" b="0" i="0" dirty="0"/>
              <a:t> </a:t>
            </a:r>
            <a:r>
              <a:rPr lang="it-IT" sz="1600" b="0" i="0" dirty="0" err="1"/>
              <a:t>allow</a:t>
            </a:r>
            <a:r>
              <a:rPr lang="it-IT" sz="1600" b="0" i="0" dirty="0"/>
              <a:t> to </a:t>
            </a:r>
            <a:r>
              <a:rPr lang="it-IT" sz="1600" b="0" i="0" dirty="0" err="1"/>
              <a:t>see</a:t>
            </a:r>
            <a:r>
              <a:rPr lang="it-IT" sz="1600" b="0" i="0" dirty="0"/>
              <a:t> live </a:t>
            </a:r>
            <a:r>
              <a:rPr lang="it-IT" sz="1600" b="0" i="0" dirty="0" err="1"/>
              <a:t>bitrate</a:t>
            </a:r>
            <a:r>
              <a:rPr lang="it-IT" sz="1600" b="0" i="0" dirty="0"/>
              <a:t> </a:t>
            </a:r>
            <a:r>
              <a:rPr lang="it-IT" sz="1600" b="0" i="0" dirty="0" err="1"/>
              <a:t>usage</a:t>
            </a:r>
            <a:r>
              <a:rPr lang="it-IT" sz="1600" b="0" i="0" dirty="0"/>
              <a:t> of </a:t>
            </a:r>
            <a:r>
              <a:rPr lang="it-IT" sz="1600" b="0" i="0" dirty="0" err="1"/>
              <a:t>all</a:t>
            </a:r>
            <a:r>
              <a:rPr lang="it-IT" sz="1600" b="0" i="0" dirty="0"/>
              <a:t> the </a:t>
            </a:r>
            <a:r>
              <a:rPr lang="it-IT" sz="1600" b="0" i="0" dirty="0" err="1"/>
              <a:t>interfaces</a:t>
            </a:r>
            <a:r>
              <a:rPr lang="it-IT" sz="1600" b="0" i="0" dirty="0"/>
              <a:t> in the </a:t>
            </a:r>
            <a:r>
              <a:rPr lang="it-IT" sz="1600" b="0" i="0" dirty="0" err="1"/>
              <a:t>system</a:t>
            </a:r>
            <a:r>
              <a:rPr lang="it-IT" sz="1600" b="0" i="0" dirty="0"/>
              <a:t>; </a:t>
            </a:r>
            <a:r>
              <a:rPr lang="it-IT" sz="1600" i="0" dirty="0" err="1"/>
              <a:t>captcp</a:t>
            </a:r>
            <a:r>
              <a:rPr lang="it-IT" sz="1600" b="0" i="0" dirty="0"/>
              <a:t>, a </a:t>
            </a:r>
            <a:r>
              <a:rPr lang="it-IT" sz="1600" b="0" i="0" dirty="0" err="1"/>
              <a:t>packet</a:t>
            </a:r>
            <a:r>
              <a:rPr lang="it-IT" sz="1600" b="0" i="0" dirty="0"/>
              <a:t> </a:t>
            </a:r>
            <a:r>
              <a:rPr lang="it-IT" sz="1600" b="0" i="0" dirty="0" err="1"/>
              <a:t>sniffer</a:t>
            </a:r>
            <a:r>
              <a:rPr lang="it-IT" sz="1600" b="0" i="0" dirty="0"/>
              <a:t> </a:t>
            </a:r>
            <a:r>
              <a:rPr lang="it-IT" sz="1600" b="0" i="0" dirty="0" err="1"/>
              <a:t>similar</a:t>
            </a:r>
            <a:r>
              <a:rPr lang="it-IT" sz="1600" b="0" i="0" dirty="0"/>
              <a:t> to </a:t>
            </a:r>
            <a:r>
              <a:rPr lang="it-IT" sz="1600" b="0" i="0" dirty="0" err="1"/>
              <a:t>wireshark</a:t>
            </a:r>
            <a:r>
              <a:rPr lang="it-IT" sz="1600" b="0" i="0" dirty="0"/>
              <a:t>, and </a:t>
            </a:r>
            <a:r>
              <a:rPr lang="it-IT" sz="1600" i="0" dirty="0" err="1"/>
              <a:t>make</a:t>
            </a:r>
            <a:r>
              <a:rPr lang="it-IT" sz="1600" i="0" dirty="0"/>
              <a:t> </a:t>
            </a:r>
            <a:r>
              <a:rPr lang="it-IT" sz="1600" b="0" i="0" dirty="0" err="1"/>
              <a:t>unix</a:t>
            </a:r>
            <a:r>
              <a:rPr lang="it-IT" sz="1600" b="0" i="0" dirty="0"/>
              <a:t> </a:t>
            </a:r>
            <a:r>
              <a:rPr lang="it-IT" sz="1600" b="0" i="0" dirty="0" err="1"/>
              <a:t>command</a:t>
            </a:r>
            <a:r>
              <a:rPr lang="it-IT" sz="1600" b="0" i="0" dirty="0"/>
              <a:t>,</a:t>
            </a:r>
            <a:r>
              <a:rPr lang="it-IT" sz="1600" i="0" dirty="0"/>
              <a:t> </a:t>
            </a:r>
            <a:r>
              <a:rPr lang="it-IT" sz="1600" b="0" i="0" dirty="0" err="1"/>
              <a:t>which</a:t>
            </a:r>
            <a:r>
              <a:rPr lang="it-IT" sz="1600" b="0" i="0" dirty="0"/>
              <a:t> </a:t>
            </a:r>
            <a:r>
              <a:rPr lang="it-IT" sz="1600" b="0" i="0" dirty="0" err="1"/>
              <a:t>provide</a:t>
            </a:r>
            <a:r>
              <a:rPr lang="it-IT" sz="1600" b="0" i="0" dirty="0"/>
              <a:t> with the </a:t>
            </a:r>
            <a:r>
              <a:rPr lang="it-IT" sz="1600" i="0" dirty="0" err="1"/>
              <a:t>texlive</a:t>
            </a:r>
            <a:r>
              <a:rPr lang="it-IT" sz="1600" i="0" dirty="0"/>
              <a:t>-font-</a:t>
            </a:r>
            <a:r>
              <a:rPr lang="it-IT" sz="1600" i="0" dirty="0" err="1"/>
              <a:t>utils</a:t>
            </a:r>
            <a:r>
              <a:rPr lang="it-IT" sz="1600" i="0" dirty="0"/>
              <a:t> </a:t>
            </a:r>
            <a:r>
              <a:rPr lang="it-IT" sz="1600" b="0" i="0" dirty="0"/>
              <a:t>package, a </a:t>
            </a:r>
            <a:r>
              <a:rPr lang="it-IT" sz="1600" b="0" i="0" dirty="0" err="1"/>
              <a:t>smart</a:t>
            </a:r>
            <a:r>
              <a:rPr lang="it-IT" sz="1600" b="0" i="0" dirty="0"/>
              <a:t> way to </a:t>
            </a:r>
            <a:r>
              <a:rPr lang="it-IT" sz="1600" b="0" i="0" dirty="0" err="1"/>
              <a:t>convert</a:t>
            </a:r>
            <a:r>
              <a:rPr lang="it-IT" sz="1600" b="0" i="0" dirty="0"/>
              <a:t> the data </a:t>
            </a:r>
            <a:r>
              <a:rPr lang="it-IT" sz="1600" b="0" i="0" dirty="0" err="1"/>
              <a:t>given</a:t>
            </a:r>
            <a:r>
              <a:rPr lang="it-IT" sz="1600" b="0" i="0" dirty="0"/>
              <a:t> from the </a:t>
            </a:r>
            <a:r>
              <a:rPr lang="it-IT" sz="1600" b="0" i="0" dirty="0" err="1"/>
              <a:t>sniffer</a:t>
            </a:r>
            <a:r>
              <a:rPr lang="it-IT" sz="1600" b="0" i="0" dirty="0"/>
              <a:t> to </a:t>
            </a:r>
            <a:r>
              <a:rPr lang="it-IT" sz="1600" b="0" i="0" dirty="0" err="1"/>
              <a:t>graphs</a:t>
            </a:r>
            <a:r>
              <a:rPr lang="it-IT" sz="1600" b="0" i="0" dirty="0"/>
              <a:t>.</a:t>
            </a:r>
          </a:p>
          <a:p>
            <a:endParaRPr lang="it-IT" sz="1600" b="0" i="0" dirty="0"/>
          </a:p>
          <a:p>
            <a:r>
              <a:rPr lang="it-IT" sz="1600" b="0" i="0" dirty="0"/>
              <a:t>For </a:t>
            </a:r>
            <a:r>
              <a:rPr lang="it-IT" sz="1600" b="0" i="0" dirty="0" err="1"/>
              <a:t>this</a:t>
            </a:r>
            <a:r>
              <a:rPr lang="it-IT" sz="1600" b="0" i="0" dirty="0"/>
              <a:t> test </a:t>
            </a:r>
            <a:r>
              <a:rPr lang="it-IT" sz="1600" b="0" i="0" dirty="0" err="1"/>
              <a:t>we</a:t>
            </a:r>
            <a:r>
              <a:rPr lang="it-IT" sz="1600" b="0" i="0" dirty="0"/>
              <a:t> </a:t>
            </a:r>
            <a:r>
              <a:rPr lang="it-IT" sz="1600" b="0" i="0" dirty="0" err="1"/>
              <a:t>will</a:t>
            </a:r>
            <a:r>
              <a:rPr lang="it-IT" sz="1600" b="0" i="0" dirty="0"/>
              <a:t> take a look just </a:t>
            </a:r>
            <a:r>
              <a:rPr lang="it-IT" sz="1600" b="0" i="0" dirty="0" err="1"/>
              <a:t>at</a:t>
            </a:r>
            <a:r>
              <a:rPr lang="it-IT" sz="1600" b="0" i="0" dirty="0"/>
              <a:t> the Round Trip Time, </a:t>
            </a:r>
            <a:r>
              <a:rPr lang="it-IT" sz="1600" b="0" i="0" dirty="0" err="1"/>
              <a:t>since</a:t>
            </a:r>
            <a:r>
              <a:rPr lang="it-IT" sz="1600" b="0" i="0" dirty="0"/>
              <a:t> the CWND </a:t>
            </a:r>
            <a:r>
              <a:rPr lang="it-IT" sz="1600" b="0" i="0" dirty="0" err="1"/>
              <a:t>has</a:t>
            </a:r>
            <a:r>
              <a:rPr lang="it-IT" sz="1600" b="0" i="0" dirty="0"/>
              <a:t> show no </a:t>
            </a:r>
            <a:r>
              <a:rPr lang="it-IT" sz="1600" b="0" i="0" dirty="0" err="1"/>
              <a:t>difference</a:t>
            </a:r>
            <a:r>
              <a:rPr lang="it-IT" sz="1600" b="0" i="0" dirty="0"/>
              <a:t> </a:t>
            </a:r>
            <a:r>
              <a:rPr lang="it-IT" sz="1600" b="0" i="0" dirty="0" err="1"/>
              <a:t>between</a:t>
            </a:r>
            <a:r>
              <a:rPr lang="it-IT" sz="1600" b="0" i="0" dirty="0"/>
              <a:t> </a:t>
            </a:r>
            <a:r>
              <a:rPr lang="it-IT" sz="1600" b="0" i="0" dirty="0" err="1"/>
              <a:t>tests</a:t>
            </a:r>
            <a:r>
              <a:rPr lang="it-IT" sz="1600" b="0" i="0" dirty="0"/>
              <a:t>.</a:t>
            </a:r>
            <a:br>
              <a:rPr lang="it-IT" sz="1600" b="0" i="0" dirty="0"/>
            </a:br>
            <a:endParaRPr lang="it-IT" sz="1100" b="0" i="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512" y="2157130"/>
            <a:ext cx="3785025" cy="2102311"/>
          </a:xfrm>
          <a:prstGeom prst="rect">
            <a:avLst/>
          </a:prstGeom>
        </p:spPr>
      </p:pic>
    </p:spTree>
    <p:extLst>
      <p:ext uri="{BB962C8B-B14F-4D97-AF65-F5344CB8AC3E}">
        <p14:creationId xmlns:p14="http://schemas.microsoft.com/office/powerpoint/2010/main" val="376349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225" y="502164"/>
            <a:ext cx="10769600" cy="38100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pPr algn="just"/>
            <a:r>
              <a:rPr lang="it-IT" i="0" dirty="0" err="1"/>
              <a:t>Testing</a:t>
            </a:r>
            <a:r>
              <a:rPr lang="it-IT" i="0" dirty="0"/>
              <a:t> Environment -- Brief Set-Up </a:t>
            </a:r>
            <a:r>
              <a:rPr lang="it-IT" i="0" dirty="0" err="1"/>
              <a:t>Informations</a:t>
            </a:r>
            <a:endParaRPr lang="it-IT" sz="1600" b="0" i="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272" y="1686717"/>
            <a:ext cx="3548591" cy="66061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272" y="2244504"/>
            <a:ext cx="3596152" cy="488495"/>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272" y="2732999"/>
            <a:ext cx="2151163" cy="975638"/>
          </a:xfrm>
          <a:prstGeom prst="rect">
            <a:avLst/>
          </a:prstGeom>
        </p:spPr>
      </p:pic>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614" y="4109375"/>
            <a:ext cx="1124107" cy="247685"/>
          </a:xfrm>
          <a:prstGeom prst="rect">
            <a:avLst/>
          </a:prstGeom>
        </p:spPr>
      </p:pic>
      <p:pic>
        <p:nvPicPr>
          <p:cNvPr id="15" name="Picture 14"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3925" y="5312616"/>
            <a:ext cx="2314898" cy="238158"/>
          </a:xfrm>
          <a:prstGeom prst="rect">
            <a:avLst/>
          </a:prstGeom>
        </p:spPr>
      </p:pic>
      <p:pic>
        <p:nvPicPr>
          <p:cNvPr id="16" name="Picture 15"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3925" y="6075196"/>
            <a:ext cx="5589528" cy="478878"/>
          </a:xfrm>
          <a:prstGeom prst="rect">
            <a:avLst/>
          </a:prstGeom>
        </p:spPr>
      </p:pic>
      <p:cxnSp>
        <p:nvCxnSpPr>
          <p:cNvPr id="19" name="Straight Connector 18"/>
          <p:cNvCxnSpPr/>
          <p:nvPr/>
        </p:nvCxnSpPr>
        <p:spPr>
          <a:xfrm>
            <a:off x="6941975" y="1200540"/>
            <a:ext cx="0" cy="529978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76225" y="5913188"/>
            <a:ext cx="11471016"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76225" y="4472473"/>
            <a:ext cx="11471016"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276225" y="3962400"/>
            <a:ext cx="11471016"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7035282" y="1200539"/>
            <a:ext cx="4711960" cy="2326432"/>
          </a:xfrm>
          <a:prstGeom prst="rect">
            <a:avLst/>
          </a:prstGeom>
          <a:noFill/>
        </p:spPr>
        <p:txBody>
          <a:bodyPr wrap="square" lIns="0" tIns="0" rIns="0" bIns="0" rtlCol="0">
            <a:noAutofit/>
          </a:bodyPr>
          <a:lstStyle/>
          <a:p>
            <a:pPr marL="457200" indent="-457200">
              <a:spcAft>
                <a:spcPts val="900"/>
              </a:spcAft>
              <a:buFont typeface="+mj-lt"/>
              <a:buAutoNum type="arabicPeriod"/>
            </a:pPr>
            <a:r>
              <a:rPr lang="it-IT" sz="1400" dirty="0" err="1">
                <a:latin typeface="Georgia" pitchFamily="18" charset="0"/>
              </a:rPr>
              <a:t>Setting</a:t>
            </a:r>
            <a:r>
              <a:rPr lang="it-IT" sz="1400" dirty="0">
                <a:latin typeface="Georgia" pitchFamily="18" charset="0"/>
              </a:rPr>
              <a:t> the </a:t>
            </a:r>
            <a:r>
              <a:rPr lang="it-IT" sz="1400" dirty="0" err="1">
                <a:latin typeface="Georgia" pitchFamily="18" charset="0"/>
              </a:rPr>
              <a:t>host</a:t>
            </a:r>
            <a:r>
              <a:rPr lang="it-IT" sz="1400" dirty="0">
                <a:latin typeface="Georgia" pitchFamily="18" charset="0"/>
              </a:rPr>
              <a:t> and </a:t>
            </a:r>
            <a:r>
              <a:rPr lang="it-IT" sz="1400" dirty="0" err="1">
                <a:latin typeface="Georgia" pitchFamily="18" charset="0"/>
              </a:rPr>
              <a:t>switches</a:t>
            </a:r>
            <a:r>
              <a:rPr lang="it-IT" sz="1400" dirty="0">
                <a:latin typeface="Georgia" pitchFamily="18" charset="0"/>
              </a:rPr>
              <a:t> in a </a:t>
            </a:r>
            <a:r>
              <a:rPr lang="it-IT" sz="1400" dirty="0" err="1">
                <a:latin typeface="Georgia" pitchFamily="18" charset="0"/>
              </a:rPr>
              <a:t>python</a:t>
            </a:r>
            <a:r>
              <a:rPr lang="it-IT" sz="1400" dirty="0">
                <a:latin typeface="Georgia" pitchFamily="18" charset="0"/>
              </a:rPr>
              <a:t> script with a </a:t>
            </a:r>
            <a:r>
              <a:rPr lang="it-IT" sz="1400" dirty="0" err="1">
                <a:latin typeface="Georgia" pitchFamily="18" charset="0"/>
              </a:rPr>
              <a:t>static</a:t>
            </a:r>
            <a:r>
              <a:rPr lang="it-IT" sz="1400" dirty="0">
                <a:latin typeface="Georgia" pitchFamily="18" charset="0"/>
              </a:rPr>
              <a:t> IP and MAC</a:t>
            </a:r>
          </a:p>
          <a:p>
            <a:pPr marL="457200" indent="-457200">
              <a:spcAft>
                <a:spcPts val="900"/>
              </a:spcAft>
              <a:buFont typeface="+mj-lt"/>
              <a:buAutoNum type="arabicPeriod"/>
            </a:pPr>
            <a:r>
              <a:rPr lang="it-IT" sz="1400" dirty="0" err="1">
                <a:latin typeface="Georgia" pitchFamily="18" charset="0"/>
              </a:rPr>
              <a:t>Setting</a:t>
            </a:r>
            <a:r>
              <a:rPr lang="it-IT" sz="1400" dirty="0">
                <a:latin typeface="Georgia" pitchFamily="18" charset="0"/>
              </a:rPr>
              <a:t> the </a:t>
            </a:r>
            <a:r>
              <a:rPr lang="it-IT" sz="1400" dirty="0" err="1">
                <a:latin typeface="Georgia" pitchFamily="18" charset="0"/>
              </a:rPr>
              <a:t>links</a:t>
            </a:r>
            <a:r>
              <a:rPr lang="it-IT" sz="1400" dirty="0">
                <a:latin typeface="Georgia" pitchFamily="18" charset="0"/>
              </a:rPr>
              <a:t> </a:t>
            </a:r>
            <a:r>
              <a:rPr lang="it-IT" sz="1400" dirty="0" err="1">
                <a:latin typeface="Georgia" pitchFamily="18" charset="0"/>
              </a:rPr>
              <a:t>between</a:t>
            </a:r>
            <a:r>
              <a:rPr lang="it-IT" sz="1400" dirty="0">
                <a:latin typeface="Georgia" pitchFamily="18" charset="0"/>
              </a:rPr>
              <a:t> </a:t>
            </a:r>
            <a:r>
              <a:rPr lang="it-IT" sz="1400" dirty="0" err="1">
                <a:latin typeface="Georgia" pitchFamily="18" charset="0"/>
              </a:rPr>
              <a:t>host</a:t>
            </a:r>
            <a:r>
              <a:rPr lang="it-IT" sz="1400" dirty="0">
                <a:latin typeface="Georgia" pitchFamily="18" charset="0"/>
              </a:rPr>
              <a:t> and </a:t>
            </a:r>
            <a:r>
              <a:rPr lang="it-IT" sz="1400" dirty="0" err="1">
                <a:latin typeface="Georgia" pitchFamily="18" charset="0"/>
              </a:rPr>
              <a:t>switch</a:t>
            </a:r>
            <a:r>
              <a:rPr lang="it-IT" sz="1400" dirty="0">
                <a:latin typeface="Georgia" pitchFamily="18" charset="0"/>
              </a:rPr>
              <a:t>. </a:t>
            </a:r>
            <a:r>
              <a:rPr lang="it-IT" sz="1400" dirty="0" err="1">
                <a:latin typeface="Georgia" pitchFamily="18" charset="0"/>
              </a:rPr>
              <a:t>We</a:t>
            </a:r>
            <a:r>
              <a:rPr lang="it-IT" sz="1400" dirty="0">
                <a:latin typeface="Georgia" pitchFamily="18" charset="0"/>
              </a:rPr>
              <a:t> set 100 Mbps </a:t>
            </a:r>
            <a:r>
              <a:rPr lang="it-IT" sz="1400" dirty="0" err="1">
                <a:latin typeface="Georgia" pitchFamily="18" charset="0"/>
              </a:rPr>
              <a:t>as</a:t>
            </a:r>
            <a:r>
              <a:rPr lang="it-IT" sz="1400" dirty="0">
                <a:latin typeface="Georgia" pitchFamily="18" charset="0"/>
              </a:rPr>
              <a:t> </a:t>
            </a:r>
            <a:r>
              <a:rPr lang="it-IT" sz="1400" dirty="0" err="1">
                <a:latin typeface="Georgia" pitchFamily="18" charset="0"/>
              </a:rPr>
              <a:t>bandwidth</a:t>
            </a:r>
            <a:r>
              <a:rPr lang="it-IT" sz="1400" dirty="0">
                <a:latin typeface="Georgia" pitchFamily="18" charset="0"/>
              </a:rPr>
              <a:t>, a standard delay of 1ms, a </a:t>
            </a:r>
            <a:r>
              <a:rPr lang="it-IT" sz="1400" dirty="0" err="1">
                <a:latin typeface="Georgia" pitchFamily="18" charset="0"/>
              </a:rPr>
              <a:t>packet-loss</a:t>
            </a:r>
            <a:r>
              <a:rPr lang="it-IT" sz="1400" dirty="0">
                <a:latin typeface="Georgia" pitchFamily="18" charset="0"/>
              </a:rPr>
              <a:t> ratio of 3% and </a:t>
            </a:r>
            <a:r>
              <a:rPr lang="it-IT" sz="1400" dirty="0" err="1">
                <a:latin typeface="Georgia" pitchFamily="18" charset="0"/>
              </a:rPr>
              <a:t>and</a:t>
            </a:r>
            <a:r>
              <a:rPr lang="it-IT" sz="1400" dirty="0">
                <a:latin typeface="Georgia" pitchFamily="18" charset="0"/>
              </a:rPr>
              <a:t> maximum </a:t>
            </a:r>
            <a:r>
              <a:rPr lang="it-IT" sz="1400" dirty="0" err="1">
                <a:latin typeface="Georgia" pitchFamily="18" charset="0"/>
              </a:rPr>
              <a:t>number</a:t>
            </a:r>
            <a:r>
              <a:rPr lang="it-IT" sz="1400" dirty="0">
                <a:latin typeface="Georgia" pitchFamily="18" charset="0"/>
              </a:rPr>
              <a:t> of </a:t>
            </a:r>
            <a:r>
              <a:rPr lang="it-IT" sz="1400" dirty="0" err="1">
                <a:latin typeface="Georgia" pitchFamily="18" charset="0"/>
              </a:rPr>
              <a:t>packet</a:t>
            </a:r>
            <a:r>
              <a:rPr lang="it-IT" sz="1400" dirty="0">
                <a:latin typeface="Georgia" pitchFamily="18" charset="0"/>
              </a:rPr>
              <a:t> in the </a:t>
            </a:r>
            <a:r>
              <a:rPr lang="it-IT" sz="1400" dirty="0" err="1">
                <a:latin typeface="Georgia" pitchFamily="18" charset="0"/>
              </a:rPr>
              <a:t>queue</a:t>
            </a:r>
            <a:r>
              <a:rPr lang="it-IT" sz="1400" dirty="0">
                <a:latin typeface="Georgia" pitchFamily="18" charset="0"/>
              </a:rPr>
              <a:t> </a:t>
            </a:r>
            <a:r>
              <a:rPr lang="it-IT" sz="1400" dirty="0" err="1">
                <a:latin typeface="Georgia" pitchFamily="18" charset="0"/>
              </a:rPr>
              <a:t>before</a:t>
            </a:r>
            <a:r>
              <a:rPr lang="it-IT" sz="1400" dirty="0">
                <a:latin typeface="Georgia" pitchFamily="18" charset="0"/>
              </a:rPr>
              <a:t> the </a:t>
            </a:r>
            <a:r>
              <a:rPr lang="it-IT" sz="1400" dirty="0" err="1">
                <a:latin typeface="Georgia" pitchFamily="18" charset="0"/>
              </a:rPr>
              <a:t>host</a:t>
            </a:r>
            <a:r>
              <a:rPr lang="it-IT" sz="1400" dirty="0">
                <a:latin typeface="Georgia" pitchFamily="18" charset="0"/>
              </a:rPr>
              <a:t> start </a:t>
            </a:r>
            <a:r>
              <a:rPr lang="it-IT" sz="1400" dirty="0" err="1">
                <a:latin typeface="Georgia" pitchFamily="18" charset="0"/>
              </a:rPr>
              <a:t>drop</a:t>
            </a:r>
            <a:r>
              <a:rPr lang="it-IT" sz="1400" dirty="0">
                <a:latin typeface="Georgia" pitchFamily="18" charset="0"/>
              </a:rPr>
              <a:t> </a:t>
            </a:r>
            <a:r>
              <a:rPr lang="it-IT" sz="1400" dirty="0" err="1">
                <a:latin typeface="Georgia" pitchFamily="18" charset="0"/>
              </a:rPr>
              <a:t>them</a:t>
            </a:r>
            <a:endParaRPr lang="it-IT" sz="1400" dirty="0">
              <a:latin typeface="Georgia" pitchFamily="18" charset="0"/>
            </a:endParaRPr>
          </a:p>
          <a:p>
            <a:pPr marL="457200" indent="-457200">
              <a:spcAft>
                <a:spcPts val="900"/>
              </a:spcAft>
              <a:buFont typeface="+mj-lt"/>
              <a:buAutoNum type="arabicPeriod"/>
            </a:pPr>
            <a:r>
              <a:rPr lang="it-IT" sz="1400" dirty="0" err="1">
                <a:latin typeface="Georgia" pitchFamily="18" charset="0"/>
              </a:rPr>
              <a:t>Setting</a:t>
            </a:r>
            <a:r>
              <a:rPr lang="it-IT" sz="1400" dirty="0">
                <a:latin typeface="Georgia" pitchFamily="18" charset="0"/>
              </a:rPr>
              <a:t> the </a:t>
            </a:r>
            <a:r>
              <a:rPr lang="it-IT" sz="1400" dirty="0" err="1">
                <a:latin typeface="Georgia" pitchFamily="18" charset="0"/>
              </a:rPr>
              <a:t>iperf</a:t>
            </a:r>
            <a:r>
              <a:rPr lang="it-IT" sz="1400" dirty="0">
                <a:latin typeface="Georgia" pitchFamily="18" charset="0"/>
              </a:rPr>
              <a:t> </a:t>
            </a:r>
            <a:r>
              <a:rPr lang="it-IT" sz="1400" dirty="0" err="1">
                <a:latin typeface="Georgia" pitchFamily="18" charset="0"/>
              </a:rPr>
              <a:t>servers</a:t>
            </a:r>
            <a:r>
              <a:rPr lang="it-IT" sz="1400" dirty="0">
                <a:latin typeface="Georgia" pitchFamily="18" charset="0"/>
              </a:rPr>
              <a:t> and clients. The client </a:t>
            </a:r>
            <a:r>
              <a:rPr lang="it-IT" sz="1400" dirty="0" err="1">
                <a:latin typeface="Georgia" pitchFamily="18" charset="0"/>
              </a:rPr>
              <a:t>will</a:t>
            </a:r>
            <a:r>
              <a:rPr lang="it-IT" sz="1400" dirty="0">
                <a:latin typeface="Georgia" pitchFamily="18" charset="0"/>
              </a:rPr>
              <a:t> </a:t>
            </a:r>
            <a:r>
              <a:rPr lang="it-IT" sz="1400" dirty="0" err="1">
                <a:latin typeface="Georgia" pitchFamily="18" charset="0"/>
              </a:rPr>
              <a:t>keep</a:t>
            </a:r>
            <a:r>
              <a:rPr lang="it-IT" sz="1400" dirty="0">
                <a:latin typeface="Georgia" pitchFamily="18" charset="0"/>
              </a:rPr>
              <a:t> </a:t>
            </a:r>
            <a:r>
              <a:rPr lang="it-IT" sz="1400" dirty="0" err="1">
                <a:latin typeface="Georgia" pitchFamily="18" charset="0"/>
              </a:rPr>
              <a:t>transmitting</a:t>
            </a:r>
            <a:r>
              <a:rPr lang="it-IT" sz="1400" dirty="0">
                <a:latin typeface="Georgia" pitchFamily="18" charset="0"/>
              </a:rPr>
              <a:t> and </a:t>
            </a:r>
            <a:r>
              <a:rPr lang="it-IT" sz="1400" dirty="0" err="1">
                <a:latin typeface="Georgia" pitchFamily="18" charset="0"/>
              </a:rPr>
              <a:t>receiving</a:t>
            </a:r>
            <a:r>
              <a:rPr lang="it-IT" sz="1400" dirty="0">
                <a:latin typeface="Georgia" pitchFamily="18" charset="0"/>
              </a:rPr>
              <a:t> </a:t>
            </a:r>
            <a:r>
              <a:rPr lang="it-IT" sz="1400" dirty="0" err="1">
                <a:latin typeface="Georgia" pitchFamily="18" charset="0"/>
              </a:rPr>
              <a:t>packets</a:t>
            </a:r>
            <a:r>
              <a:rPr lang="it-IT" sz="1400" dirty="0">
                <a:latin typeface="Georgia" pitchFamily="18" charset="0"/>
              </a:rPr>
              <a:t> for 90 </a:t>
            </a:r>
            <a:r>
              <a:rPr lang="it-IT" sz="1400" dirty="0" err="1">
                <a:latin typeface="Georgia" pitchFamily="18" charset="0"/>
              </a:rPr>
              <a:t>seconds</a:t>
            </a:r>
            <a:endParaRPr lang="it-IT" sz="1400" dirty="0">
              <a:latin typeface="Georgia" pitchFamily="18" charset="0"/>
            </a:endParaRPr>
          </a:p>
          <a:p>
            <a:pPr marL="457200" indent="-457200">
              <a:spcAft>
                <a:spcPts val="900"/>
              </a:spcAft>
              <a:buFont typeface="+mj-lt"/>
              <a:buAutoNum type="arabicPeriod"/>
            </a:pPr>
            <a:endParaRPr lang="it-IT" sz="1400" dirty="0">
              <a:latin typeface="Georgia" pitchFamily="18" charset="0"/>
            </a:endParaRPr>
          </a:p>
          <a:p>
            <a:pPr marL="457200" indent="-457200">
              <a:spcAft>
                <a:spcPts val="900"/>
              </a:spcAft>
              <a:buFont typeface="+mj-lt"/>
              <a:buAutoNum type="arabicPeriod"/>
            </a:pPr>
            <a:endParaRPr lang="it-IT" sz="1400" dirty="0">
              <a:latin typeface="Georgia" pitchFamily="18" charset="0"/>
            </a:endParaRPr>
          </a:p>
          <a:p>
            <a:pPr marL="457200" indent="-457200">
              <a:spcAft>
                <a:spcPts val="900"/>
              </a:spcAft>
              <a:buFont typeface="+mj-lt"/>
              <a:buAutoNum type="arabicPeriod"/>
            </a:pPr>
            <a:endParaRPr lang="it-IT" sz="1400" dirty="0">
              <a:latin typeface="Georgia" pitchFamily="18" charset="0"/>
            </a:endParaRPr>
          </a:p>
        </p:txBody>
      </p:sp>
      <p:pic>
        <p:nvPicPr>
          <p:cNvPr id="25" name="Picture 24"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315" y="4587273"/>
            <a:ext cx="3381847" cy="562053"/>
          </a:xfrm>
          <a:prstGeom prst="rect">
            <a:avLst/>
          </a:prstGeom>
        </p:spPr>
      </p:pic>
      <p:cxnSp>
        <p:nvCxnSpPr>
          <p:cNvPr id="26" name="Straight Connector 25"/>
          <p:cNvCxnSpPr/>
          <p:nvPr/>
        </p:nvCxnSpPr>
        <p:spPr>
          <a:xfrm>
            <a:off x="276225" y="5149326"/>
            <a:ext cx="11471016" cy="0"/>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7035282" y="3962400"/>
            <a:ext cx="3900196" cy="2165350"/>
          </a:xfrm>
          <a:prstGeom prst="rect">
            <a:avLst/>
          </a:prstGeom>
          <a:noFill/>
        </p:spPr>
        <p:txBody>
          <a:bodyPr wrap="square" lIns="0" tIns="0" rIns="0" bIns="0" rtlCol="0">
            <a:noAutofit/>
          </a:bodyPr>
          <a:lstStyle/>
          <a:p>
            <a:pPr marL="457200" indent="-457200">
              <a:spcAft>
                <a:spcPts val="900"/>
              </a:spcAft>
              <a:buFont typeface="+mj-lt"/>
              <a:buAutoNum type="arabicPeriod" startAt="4"/>
            </a:pPr>
            <a:r>
              <a:rPr lang="it-IT" sz="1400" dirty="0">
                <a:latin typeface="Georgia" pitchFamily="18" charset="0"/>
              </a:rPr>
              <a:t>In </a:t>
            </a:r>
            <a:r>
              <a:rPr lang="it-IT" sz="1400" dirty="0" err="1">
                <a:latin typeface="Georgia" pitchFamily="18" charset="0"/>
              </a:rPr>
              <a:t>another</a:t>
            </a:r>
            <a:r>
              <a:rPr lang="it-IT" sz="1400" dirty="0">
                <a:latin typeface="Georgia" pitchFamily="18" charset="0"/>
              </a:rPr>
              <a:t> </a:t>
            </a:r>
            <a:r>
              <a:rPr lang="it-IT" sz="1400" dirty="0" err="1">
                <a:latin typeface="Georgia" pitchFamily="18" charset="0"/>
              </a:rPr>
              <a:t>window</a:t>
            </a:r>
            <a:r>
              <a:rPr lang="it-IT" sz="1400" dirty="0">
                <a:latin typeface="Georgia" pitchFamily="18" charset="0"/>
              </a:rPr>
              <a:t>, </a:t>
            </a:r>
            <a:r>
              <a:rPr lang="it-IT" sz="1400" dirty="0" err="1">
                <a:latin typeface="Georgia" pitchFamily="18" charset="0"/>
              </a:rPr>
              <a:t>we</a:t>
            </a:r>
            <a:r>
              <a:rPr lang="it-IT" sz="1400" dirty="0">
                <a:latin typeface="Georgia" pitchFamily="18" charset="0"/>
              </a:rPr>
              <a:t> </a:t>
            </a:r>
            <a:r>
              <a:rPr lang="it-IT" sz="1400" dirty="0" err="1">
                <a:latin typeface="Georgia" pitchFamily="18" charset="0"/>
              </a:rPr>
              <a:t>launch</a:t>
            </a:r>
            <a:r>
              <a:rPr lang="it-IT" sz="1400" dirty="0">
                <a:latin typeface="Georgia" pitchFamily="18" charset="0"/>
              </a:rPr>
              <a:t> </a:t>
            </a:r>
            <a:r>
              <a:rPr lang="it-IT" sz="1400" dirty="0" err="1">
                <a:latin typeface="Georgia" pitchFamily="18" charset="0"/>
              </a:rPr>
              <a:t>bwn-ng</a:t>
            </a:r>
            <a:r>
              <a:rPr lang="it-IT" sz="1400" dirty="0">
                <a:latin typeface="Georgia" pitchFamily="18" charset="0"/>
              </a:rPr>
              <a:t> to show </a:t>
            </a:r>
            <a:r>
              <a:rPr lang="it-IT" sz="1400" dirty="0" err="1">
                <a:latin typeface="Georgia" pitchFamily="18" charset="0"/>
              </a:rPr>
              <a:t>runtime</a:t>
            </a:r>
            <a:r>
              <a:rPr lang="it-IT" sz="1400" dirty="0">
                <a:latin typeface="Georgia" pitchFamily="18" charset="0"/>
              </a:rPr>
              <a:t> RX/TX rate of </a:t>
            </a:r>
            <a:r>
              <a:rPr lang="it-IT" sz="1400" dirty="0" err="1">
                <a:latin typeface="Georgia" pitchFamily="18" charset="0"/>
              </a:rPr>
              <a:t>our</a:t>
            </a:r>
            <a:r>
              <a:rPr lang="it-IT" sz="1400" dirty="0">
                <a:latin typeface="Georgia" pitchFamily="18" charset="0"/>
              </a:rPr>
              <a:t> network</a:t>
            </a:r>
          </a:p>
          <a:p>
            <a:pPr marL="457200" indent="-457200">
              <a:spcAft>
                <a:spcPts val="900"/>
              </a:spcAft>
              <a:buFont typeface="+mj-lt"/>
              <a:buAutoNum type="arabicPeriod" startAt="4"/>
            </a:pPr>
            <a:r>
              <a:rPr lang="it-IT" sz="1300" dirty="0" err="1">
                <a:latin typeface="Georgia" pitchFamily="18" charset="0"/>
              </a:rPr>
              <a:t>We</a:t>
            </a:r>
            <a:r>
              <a:rPr lang="it-IT" sz="1300" dirty="0">
                <a:latin typeface="Georgia" pitchFamily="18" charset="0"/>
              </a:rPr>
              <a:t> create a folder to put the </a:t>
            </a:r>
            <a:r>
              <a:rPr lang="it-IT" sz="1300" dirty="0" err="1">
                <a:latin typeface="Georgia" pitchFamily="18" charset="0"/>
              </a:rPr>
              <a:t>result</a:t>
            </a:r>
            <a:r>
              <a:rPr lang="it-IT" sz="1300" dirty="0">
                <a:latin typeface="Georgia" pitchFamily="18" charset="0"/>
              </a:rPr>
              <a:t> of the sniffing, and </a:t>
            </a:r>
            <a:r>
              <a:rPr lang="it-IT" sz="1300" dirty="0" err="1">
                <a:latin typeface="Georgia" pitchFamily="18" charset="0"/>
              </a:rPr>
              <a:t>we</a:t>
            </a:r>
            <a:r>
              <a:rPr lang="it-IT" sz="1300" dirty="0">
                <a:latin typeface="Georgia" pitchFamily="18" charset="0"/>
              </a:rPr>
              <a:t> set </a:t>
            </a:r>
            <a:r>
              <a:rPr lang="it-IT" sz="1300" dirty="0" err="1">
                <a:latin typeface="Georgia" pitchFamily="18" charset="0"/>
              </a:rPr>
              <a:t>captcp</a:t>
            </a:r>
            <a:r>
              <a:rPr lang="it-IT" sz="1300" dirty="0">
                <a:latin typeface="Georgia" pitchFamily="18" charset="0"/>
              </a:rPr>
              <a:t> to </a:t>
            </a:r>
            <a:r>
              <a:rPr lang="it-IT" sz="1300" dirty="0" err="1">
                <a:latin typeface="Georgia" pitchFamily="18" charset="0"/>
              </a:rPr>
              <a:t>capture</a:t>
            </a:r>
            <a:r>
              <a:rPr lang="it-IT" sz="1300" dirty="0">
                <a:latin typeface="Georgia" pitchFamily="18" charset="0"/>
              </a:rPr>
              <a:t> 5 </a:t>
            </a:r>
            <a:r>
              <a:rPr lang="it-IT" sz="1300" dirty="0" err="1">
                <a:latin typeface="Georgia" pitchFamily="18" charset="0"/>
              </a:rPr>
              <a:t>packets</a:t>
            </a:r>
            <a:r>
              <a:rPr lang="it-IT" sz="1300" dirty="0">
                <a:latin typeface="Georgia" pitchFamily="18" charset="0"/>
              </a:rPr>
              <a:t> por </a:t>
            </a:r>
            <a:r>
              <a:rPr lang="it-IT" sz="1300" dirty="0" err="1">
                <a:latin typeface="Georgia" pitchFamily="18" charset="0"/>
              </a:rPr>
              <a:t>second</a:t>
            </a:r>
            <a:r>
              <a:rPr lang="it-IT" sz="1300" dirty="0">
                <a:latin typeface="Georgia" pitchFamily="18" charset="0"/>
              </a:rPr>
              <a:t>. </a:t>
            </a:r>
          </a:p>
          <a:p>
            <a:pPr marL="457200" indent="-457200">
              <a:spcAft>
                <a:spcPts val="900"/>
              </a:spcAft>
              <a:buFont typeface="+mj-lt"/>
              <a:buAutoNum type="arabicPeriod" startAt="4"/>
            </a:pPr>
            <a:r>
              <a:rPr lang="it-IT" sz="1200" dirty="0" err="1">
                <a:latin typeface="Georgia" pitchFamily="18" charset="0"/>
              </a:rPr>
              <a:t>Launching</a:t>
            </a:r>
            <a:r>
              <a:rPr lang="it-IT" sz="1200" dirty="0">
                <a:latin typeface="Georgia" pitchFamily="18" charset="0"/>
              </a:rPr>
              <a:t> </a:t>
            </a:r>
            <a:r>
              <a:rPr lang="it-IT" sz="1200" dirty="0" err="1">
                <a:latin typeface="Georgia" pitchFamily="18" charset="0"/>
              </a:rPr>
              <a:t>python</a:t>
            </a:r>
            <a:r>
              <a:rPr lang="it-IT" sz="1200" dirty="0">
                <a:latin typeface="Georgia" pitchFamily="18" charset="0"/>
              </a:rPr>
              <a:t> script. </a:t>
            </a:r>
            <a:r>
              <a:rPr lang="it-IT" sz="1200" dirty="0" err="1">
                <a:latin typeface="Georgia" pitchFamily="18" charset="0"/>
              </a:rPr>
              <a:t>When</a:t>
            </a:r>
            <a:r>
              <a:rPr lang="it-IT" sz="1200" dirty="0">
                <a:latin typeface="Georgia" pitchFamily="18" charset="0"/>
              </a:rPr>
              <a:t> in </a:t>
            </a:r>
            <a:r>
              <a:rPr lang="it-IT" sz="1200" dirty="0" err="1">
                <a:latin typeface="Georgia" pitchFamily="18" charset="0"/>
              </a:rPr>
              <a:t>bwn-ng</a:t>
            </a:r>
            <a:r>
              <a:rPr lang="it-IT" sz="1200" dirty="0">
                <a:latin typeface="Georgia" pitchFamily="18" charset="0"/>
              </a:rPr>
              <a:t> </a:t>
            </a:r>
            <a:r>
              <a:rPr lang="it-IT" sz="1200" dirty="0" err="1">
                <a:latin typeface="Georgia" pitchFamily="18" charset="0"/>
              </a:rPr>
              <a:t>we</a:t>
            </a:r>
            <a:r>
              <a:rPr lang="it-IT" sz="1200" dirty="0">
                <a:latin typeface="Georgia" pitchFamily="18" charset="0"/>
              </a:rPr>
              <a:t> </a:t>
            </a:r>
            <a:r>
              <a:rPr lang="it-IT" sz="1200" dirty="0" err="1">
                <a:latin typeface="Georgia" pitchFamily="18" charset="0"/>
              </a:rPr>
              <a:t>see</a:t>
            </a:r>
            <a:r>
              <a:rPr lang="it-IT" sz="1200" dirty="0">
                <a:latin typeface="Georgia" pitchFamily="18" charset="0"/>
              </a:rPr>
              <a:t> </a:t>
            </a:r>
            <a:r>
              <a:rPr lang="it-IT" sz="1200" dirty="0" err="1">
                <a:latin typeface="Georgia" pitchFamily="18" charset="0"/>
              </a:rPr>
              <a:t>nothing</a:t>
            </a:r>
            <a:r>
              <a:rPr lang="it-IT" sz="1200" dirty="0">
                <a:latin typeface="Georgia" pitchFamily="18" charset="0"/>
              </a:rPr>
              <a:t> </a:t>
            </a:r>
            <a:r>
              <a:rPr lang="it-IT" sz="1200" dirty="0" err="1">
                <a:latin typeface="Georgia" pitchFamily="18" charset="0"/>
              </a:rPr>
              <a:t>is</a:t>
            </a:r>
            <a:r>
              <a:rPr lang="it-IT" sz="1200" dirty="0">
                <a:latin typeface="Georgia" pitchFamily="18" charset="0"/>
              </a:rPr>
              <a:t> </a:t>
            </a:r>
            <a:r>
              <a:rPr lang="it-IT" sz="1200" dirty="0" err="1">
                <a:latin typeface="Georgia" pitchFamily="18" charset="0"/>
              </a:rPr>
              <a:t>going</a:t>
            </a:r>
            <a:r>
              <a:rPr lang="it-IT" sz="1200" dirty="0">
                <a:latin typeface="Georgia" pitchFamily="18" charset="0"/>
              </a:rPr>
              <a:t> </a:t>
            </a:r>
            <a:r>
              <a:rPr lang="it-IT" sz="1200" dirty="0" err="1">
                <a:latin typeface="Georgia" pitchFamily="18" charset="0"/>
              </a:rPr>
              <a:t>through</a:t>
            </a:r>
            <a:r>
              <a:rPr lang="it-IT" sz="1200" dirty="0">
                <a:latin typeface="Georgia" pitchFamily="18" charset="0"/>
              </a:rPr>
              <a:t> the network, </a:t>
            </a:r>
            <a:r>
              <a:rPr lang="it-IT" sz="1200" dirty="0" err="1">
                <a:latin typeface="Georgia" pitchFamily="18" charset="0"/>
              </a:rPr>
              <a:t>we</a:t>
            </a:r>
            <a:r>
              <a:rPr lang="it-IT" sz="1200" dirty="0">
                <a:latin typeface="Georgia" pitchFamily="18" charset="0"/>
              </a:rPr>
              <a:t> exit the </a:t>
            </a:r>
            <a:r>
              <a:rPr lang="it-IT" sz="1200" dirty="0" err="1">
                <a:latin typeface="Georgia" pitchFamily="18" charset="0"/>
              </a:rPr>
              <a:t>scrypt</a:t>
            </a:r>
            <a:r>
              <a:rPr lang="it-IT" sz="1200" dirty="0">
                <a:latin typeface="Georgia" pitchFamily="18" charset="0"/>
              </a:rPr>
              <a:t> with CTRL-C</a:t>
            </a:r>
          </a:p>
        </p:txBody>
      </p:sp>
      <p:sp>
        <p:nvSpPr>
          <p:cNvPr id="28" name="TextBox 27"/>
          <p:cNvSpPr txBox="1"/>
          <p:nvPr/>
        </p:nvSpPr>
        <p:spPr>
          <a:xfrm>
            <a:off x="7031906" y="5958961"/>
            <a:ext cx="3900196" cy="2165350"/>
          </a:xfrm>
          <a:prstGeom prst="rect">
            <a:avLst/>
          </a:prstGeom>
          <a:noFill/>
        </p:spPr>
        <p:txBody>
          <a:bodyPr wrap="square" lIns="0" tIns="0" rIns="0" bIns="0" rtlCol="0">
            <a:noAutofit/>
          </a:bodyPr>
          <a:lstStyle/>
          <a:p>
            <a:pPr marL="457200" indent="-457200">
              <a:spcAft>
                <a:spcPts val="900"/>
              </a:spcAft>
              <a:buFont typeface="+mj-lt"/>
              <a:buAutoNum type="arabicPeriod" startAt="7"/>
            </a:pPr>
            <a:r>
              <a:rPr lang="it-IT" sz="1200" dirty="0" err="1">
                <a:latin typeface="Georgia" pitchFamily="18" charset="0"/>
              </a:rPr>
              <a:t>We</a:t>
            </a:r>
            <a:r>
              <a:rPr lang="it-IT" sz="1200" dirty="0">
                <a:latin typeface="Georgia" pitchFamily="18" charset="0"/>
              </a:rPr>
              <a:t> create the </a:t>
            </a:r>
            <a:r>
              <a:rPr lang="it-IT" sz="1200" dirty="0" err="1">
                <a:latin typeface="Georgia" pitchFamily="18" charset="0"/>
              </a:rPr>
              <a:t>graphs</a:t>
            </a:r>
            <a:r>
              <a:rPr lang="it-IT" sz="1200" dirty="0">
                <a:latin typeface="Georgia" pitchFamily="18" charset="0"/>
              </a:rPr>
              <a:t> in </a:t>
            </a:r>
            <a:r>
              <a:rPr lang="it-IT" sz="1200" dirty="0" err="1">
                <a:latin typeface="Georgia" pitchFamily="18" charset="0"/>
              </a:rPr>
              <a:t>png</a:t>
            </a:r>
            <a:r>
              <a:rPr lang="it-IT" sz="1200" dirty="0">
                <a:latin typeface="Georgia" pitchFamily="18" charset="0"/>
              </a:rPr>
              <a:t> format with </a:t>
            </a:r>
            <a:r>
              <a:rPr lang="it-IT" sz="1200" dirty="0" err="1">
                <a:latin typeface="Georgia" pitchFamily="18" charset="0"/>
              </a:rPr>
              <a:t>our</a:t>
            </a:r>
            <a:r>
              <a:rPr lang="it-IT" sz="1200" dirty="0">
                <a:latin typeface="Georgia" pitchFamily="18" charset="0"/>
              </a:rPr>
              <a:t> </a:t>
            </a:r>
            <a:r>
              <a:rPr lang="it-IT" sz="1200" dirty="0" err="1">
                <a:latin typeface="Georgia" pitchFamily="18" charset="0"/>
              </a:rPr>
              <a:t>statistic</a:t>
            </a:r>
            <a:r>
              <a:rPr lang="it-IT" sz="1200" dirty="0">
                <a:latin typeface="Georgia" pitchFamily="18" charset="0"/>
              </a:rPr>
              <a:t> </a:t>
            </a:r>
            <a:r>
              <a:rPr lang="it-IT" sz="1200" dirty="0" err="1">
                <a:latin typeface="Georgia" pitchFamily="18" charset="0"/>
              </a:rPr>
              <a:t>returned</a:t>
            </a:r>
            <a:r>
              <a:rPr lang="it-IT" sz="1200" dirty="0">
                <a:latin typeface="Georgia" pitchFamily="18" charset="0"/>
              </a:rPr>
              <a:t> out from </a:t>
            </a:r>
            <a:r>
              <a:rPr lang="it-IT" sz="1200" dirty="0" err="1">
                <a:latin typeface="Georgia" pitchFamily="18" charset="0"/>
              </a:rPr>
              <a:t>captcp</a:t>
            </a:r>
            <a:endParaRPr lang="it-IT" sz="1200" dirty="0">
              <a:latin typeface="Georgia" pitchFamily="18" charset="0"/>
            </a:endParaRPr>
          </a:p>
        </p:txBody>
      </p:sp>
    </p:spTree>
    <p:extLst>
      <p:ext uri="{BB962C8B-B14F-4D97-AF65-F5344CB8AC3E}">
        <p14:creationId xmlns:p14="http://schemas.microsoft.com/office/powerpoint/2010/main" val="125346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76225" y="3514582"/>
            <a:ext cx="1628775" cy="2690363"/>
          </a:xfrm>
          <a:prstGeom prst="rect">
            <a:avLst/>
          </a:prstGeom>
          <a:noFill/>
          <a:ln>
            <a:solidFill>
              <a:schemeClr val="tx1"/>
            </a:solidFill>
          </a:ln>
        </p:spPr>
        <p:style>
          <a:lnRef idx="0">
            <a:scrgbClr r="0" g="0" b="0"/>
          </a:lnRef>
          <a:fillRef idx="0">
            <a:scrgbClr r="0" g="0" b="0"/>
          </a:fillRef>
          <a:effectRef idx="0">
            <a:scrgbClr r="0" g="0" b="0"/>
          </a:effectRef>
          <a:fontRef idx="minor">
            <a:schemeClr val="accent1"/>
          </a:fontRef>
        </p:style>
        <p:txBody>
          <a:bodyPr wrap="square" lIns="36000" tIns="0" rIns="36000" bIns="36000" rtlCol="0">
            <a:noAutofit/>
          </a:bodyPr>
          <a:lstStyle/>
          <a:p>
            <a:pPr indent="-274320">
              <a:spcAft>
                <a:spcPts val="900"/>
              </a:spcAft>
            </a:pPr>
            <a:r>
              <a:rPr lang="it-IT" sz="2000" dirty="0">
                <a:solidFill>
                  <a:schemeClr val="tx1"/>
                </a:solidFill>
                <a:latin typeface="+mj-lt"/>
                <a:cs typeface="Calibri" panose="020F0502020204030204" pitchFamily="34" charset="0"/>
              </a:rPr>
              <a:t>NOTES</a:t>
            </a:r>
          </a:p>
          <a:p>
            <a:pPr indent="-274320">
              <a:spcAft>
                <a:spcPts val="900"/>
              </a:spcAft>
            </a:pPr>
            <a:r>
              <a:rPr lang="it-IT" sz="1200" dirty="0" err="1">
                <a:solidFill>
                  <a:schemeClr val="tx1"/>
                </a:solidFill>
                <a:latin typeface="Georgia" pitchFamily="18" charset="0"/>
              </a:rPr>
              <a:t>It’s</a:t>
            </a:r>
            <a:r>
              <a:rPr lang="it-IT" sz="1200" dirty="0">
                <a:solidFill>
                  <a:schemeClr val="tx1"/>
                </a:solidFill>
                <a:latin typeface="Georgia" pitchFamily="18" charset="0"/>
              </a:rPr>
              <a:t> </a:t>
            </a:r>
            <a:r>
              <a:rPr lang="it-IT" sz="1200" dirty="0" err="1">
                <a:solidFill>
                  <a:schemeClr val="tx1"/>
                </a:solidFill>
                <a:latin typeface="Georgia" pitchFamily="18" charset="0"/>
              </a:rPr>
              <a:t>not</a:t>
            </a:r>
            <a:r>
              <a:rPr lang="it-IT" sz="1200" dirty="0">
                <a:solidFill>
                  <a:schemeClr val="tx1"/>
                </a:solidFill>
                <a:latin typeface="Georgia" pitchFamily="18" charset="0"/>
              </a:rPr>
              <a:t> </a:t>
            </a:r>
            <a:r>
              <a:rPr lang="it-IT" sz="1200" dirty="0" err="1">
                <a:solidFill>
                  <a:schemeClr val="tx1"/>
                </a:solidFill>
                <a:latin typeface="Georgia" pitchFamily="18" charset="0"/>
              </a:rPr>
              <a:t>possible</a:t>
            </a:r>
            <a:r>
              <a:rPr lang="it-IT" sz="1200" dirty="0">
                <a:solidFill>
                  <a:schemeClr val="tx1"/>
                </a:solidFill>
                <a:latin typeface="Georgia" pitchFamily="18" charset="0"/>
              </a:rPr>
              <a:t> to test </a:t>
            </a:r>
            <a:r>
              <a:rPr lang="it-IT" sz="1200" dirty="0" err="1">
                <a:solidFill>
                  <a:schemeClr val="tx1"/>
                </a:solidFill>
                <a:latin typeface="Georgia" pitchFamily="18" charset="0"/>
              </a:rPr>
              <a:t>two</a:t>
            </a:r>
            <a:r>
              <a:rPr lang="it-IT" sz="1200" dirty="0">
                <a:solidFill>
                  <a:schemeClr val="tx1"/>
                </a:solidFill>
                <a:latin typeface="Georgia" pitchFamily="18" charset="0"/>
              </a:rPr>
              <a:t> </a:t>
            </a:r>
            <a:r>
              <a:rPr lang="it-IT" sz="1200" dirty="0" err="1">
                <a:solidFill>
                  <a:schemeClr val="tx1"/>
                </a:solidFill>
                <a:latin typeface="Georgia" pitchFamily="18" charset="0"/>
              </a:rPr>
              <a:t>different</a:t>
            </a:r>
            <a:r>
              <a:rPr lang="it-IT" sz="1200" dirty="0">
                <a:solidFill>
                  <a:schemeClr val="tx1"/>
                </a:solidFill>
                <a:latin typeface="Georgia" pitchFamily="18" charset="0"/>
              </a:rPr>
              <a:t> </a:t>
            </a:r>
            <a:r>
              <a:rPr lang="it-IT" sz="1200" dirty="0" err="1">
                <a:solidFill>
                  <a:schemeClr val="tx1"/>
                </a:solidFill>
                <a:latin typeface="Georgia" pitchFamily="18" charset="0"/>
              </a:rPr>
              <a:t>protocols</a:t>
            </a:r>
            <a:r>
              <a:rPr lang="it-IT" sz="1200" dirty="0">
                <a:solidFill>
                  <a:schemeClr val="tx1"/>
                </a:solidFill>
                <a:latin typeface="Georgia" pitchFamily="18" charset="0"/>
              </a:rPr>
              <a:t> on the </a:t>
            </a:r>
            <a:r>
              <a:rPr lang="it-IT" sz="1200" dirty="0" err="1">
                <a:solidFill>
                  <a:schemeClr val="tx1"/>
                </a:solidFill>
                <a:latin typeface="Georgia" pitchFamily="18" charset="0"/>
              </a:rPr>
              <a:t>same</a:t>
            </a:r>
            <a:r>
              <a:rPr lang="it-IT" sz="1200" dirty="0">
                <a:solidFill>
                  <a:schemeClr val="tx1"/>
                </a:solidFill>
                <a:latin typeface="Georgia" pitchFamily="18" charset="0"/>
              </a:rPr>
              <a:t> machine </a:t>
            </a:r>
            <a:r>
              <a:rPr lang="it-IT" sz="1200" dirty="0" err="1">
                <a:solidFill>
                  <a:schemeClr val="tx1"/>
                </a:solidFill>
                <a:latin typeface="Georgia" pitchFamily="18" charset="0"/>
              </a:rPr>
              <a:t>at</a:t>
            </a:r>
            <a:r>
              <a:rPr lang="it-IT" sz="1200" dirty="0">
                <a:solidFill>
                  <a:schemeClr val="tx1"/>
                </a:solidFill>
                <a:latin typeface="Georgia" pitchFamily="18" charset="0"/>
              </a:rPr>
              <a:t> the </a:t>
            </a:r>
            <a:r>
              <a:rPr lang="it-IT" sz="1200" dirty="0" err="1">
                <a:solidFill>
                  <a:schemeClr val="tx1"/>
                </a:solidFill>
                <a:latin typeface="Georgia" pitchFamily="18" charset="0"/>
              </a:rPr>
              <a:t>same</a:t>
            </a:r>
            <a:r>
              <a:rPr lang="it-IT" sz="1200" dirty="0">
                <a:solidFill>
                  <a:schemeClr val="tx1"/>
                </a:solidFill>
                <a:latin typeface="Georgia" pitchFamily="18" charset="0"/>
              </a:rPr>
              <a:t> time, </a:t>
            </a:r>
            <a:r>
              <a:rPr lang="it-IT" sz="1200" dirty="0" err="1">
                <a:solidFill>
                  <a:schemeClr val="tx1"/>
                </a:solidFill>
                <a:latin typeface="Georgia" pitchFamily="18" charset="0"/>
              </a:rPr>
              <a:t>these</a:t>
            </a:r>
            <a:r>
              <a:rPr lang="it-IT" sz="1200" dirty="0">
                <a:solidFill>
                  <a:schemeClr val="tx1"/>
                </a:solidFill>
                <a:latin typeface="Georgia" pitchFamily="18" charset="0"/>
              </a:rPr>
              <a:t> </a:t>
            </a:r>
            <a:r>
              <a:rPr lang="it-IT" sz="1200" dirty="0" err="1">
                <a:solidFill>
                  <a:schemeClr val="tx1"/>
                </a:solidFill>
                <a:latin typeface="Georgia" pitchFamily="18" charset="0"/>
              </a:rPr>
              <a:t>graphs</a:t>
            </a:r>
            <a:r>
              <a:rPr lang="it-IT" sz="1200" dirty="0">
                <a:solidFill>
                  <a:schemeClr val="tx1"/>
                </a:solidFill>
                <a:latin typeface="Georgia" pitchFamily="18" charset="0"/>
              </a:rPr>
              <a:t> are </a:t>
            </a:r>
            <a:r>
              <a:rPr lang="it-IT" sz="1200" dirty="0" err="1">
                <a:solidFill>
                  <a:schemeClr val="tx1"/>
                </a:solidFill>
                <a:latin typeface="Georgia" pitchFamily="18" charset="0"/>
              </a:rPr>
              <a:t>mean</a:t>
            </a:r>
            <a:r>
              <a:rPr lang="it-IT" sz="1200" dirty="0">
                <a:solidFill>
                  <a:schemeClr val="tx1"/>
                </a:solidFill>
                <a:latin typeface="Georgia" pitchFamily="18" charset="0"/>
              </a:rPr>
              <a:t> to show the regular and </a:t>
            </a:r>
            <a:r>
              <a:rPr lang="it-IT" sz="1200" dirty="0" err="1">
                <a:solidFill>
                  <a:schemeClr val="tx1"/>
                </a:solidFill>
                <a:latin typeface="Georgia" pitchFamily="18" charset="0"/>
              </a:rPr>
              <a:t>constant</a:t>
            </a:r>
            <a:r>
              <a:rPr lang="it-IT" sz="1200" dirty="0">
                <a:solidFill>
                  <a:schemeClr val="tx1"/>
                </a:solidFill>
                <a:latin typeface="Georgia" pitchFamily="18" charset="0"/>
              </a:rPr>
              <a:t>  </a:t>
            </a:r>
            <a:r>
              <a:rPr lang="it-IT" sz="1200" dirty="0" err="1">
                <a:solidFill>
                  <a:schemeClr val="tx1"/>
                </a:solidFill>
                <a:latin typeface="Georgia" pitchFamily="18" charset="0"/>
              </a:rPr>
              <a:t>trending</a:t>
            </a:r>
            <a:r>
              <a:rPr lang="it-IT" sz="1200" dirty="0">
                <a:solidFill>
                  <a:schemeClr val="tx1"/>
                </a:solidFill>
                <a:latin typeface="Georgia" pitchFamily="18" charset="0"/>
              </a:rPr>
              <a:t> and </a:t>
            </a:r>
            <a:r>
              <a:rPr lang="it-IT" sz="1200" dirty="0" err="1">
                <a:solidFill>
                  <a:schemeClr val="tx1"/>
                </a:solidFill>
                <a:latin typeface="Georgia" pitchFamily="18" charset="0"/>
              </a:rPr>
              <a:t>response</a:t>
            </a:r>
            <a:r>
              <a:rPr lang="it-IT" sz="1200" dirty="0">
                <a:solidFill>
                  <a:schemeClr val="tx1"/>
                </a:solidFill>
                <a:latin typeface="Georgia" pitchFamily="18" charset="0"/>
              </a:rPr>
              <a:t> of the BBR </a:t>
            </a:r>
            <a:r>
              <a:rPr lang="it-IT" sz="1200" dirty="0" err="1">
                <a:solidFill>
                  <a:schemeClr val="tx1"/>
                </a:solidFill>
                <a:latin typeface="Georgia" pitchFamily="18" charset="0"/>
              </a:rPr>
              <a:t>protocol</a:t>
            </a:r>
            <a:r>
              <a:rPr lang="it-IT" sz="1200" dirty="0">
                <a:solidFill>
                  <a:schemeClr val="tx1"/>
                </a:solidFill>
                <a:latin typeface="Georgia" pitchFamily="18" charset="0"/>
              </a:rPr>
              <a:t> </a:t>
            </a:r>
            <a:r>
              <a:rPr lang="it-IT" sz="1200" dirty="0" err="1">
                <a:solidFill>
                  <a:schemeClr val="tx1"/>
                </a:solidFill>
                <a:latin typeface="Georgia" pitchFamily="18" charset="0"/>
              </a:rPr>
              <a:t>against</a:t>
            </a:r>
            <a:r>
              <a:rPr lang="it-IT" sz="1200" dirty="0">
                <a:solidFill>
                  <a:schemeClr val="tx1"/>
                </a:solidFill>
                <a:latin typeface="Georgia" pitchFamily="18" charset="0"/>
              </a:rPr>
              <a:t> the </a:t>
            </a:r>
            <a:r>
              <a:rPr lang="it-IT" sz="1200" dirty="0" err="1">
                <a:solidFill>
                  <a:schemeClr val="tx1"/>
                </a:solidFill>
                <a:latin typeface="Georgia" pitchFamily="18" charset="0"/>
              </a:rPr>
              <a:t>procedural</a:t>
            </a:r>
            <a:r>
              <a:rPr lang="it-IT" sz="1200" dirty="0">
                <a:solidFill>
                  <a:schemeClr val="tx1"/>
                </a:solidFill>
                <a:latin typeface="Georgia" pitchFamily="18" charset="0"/>
              </a:rPr>
              <a:t> and «fast </a:t>
            </a:r>
            <a:r>
              <a:rPr lang="it-IT" sz="1200" dirty="0" err="1">
                <a:solidFill>
                  <a:schemeClr val="tx1"/>
                </a:solidFill>
                <a:latin typeface="Georgia" pitchFamily="18" charset="0"/>
              </a:rPr>
              <a:t>response</a:t>
            </a:r>
            <a:r>
              <a:rPr lang="it-IT" sz="1200" dirty="0">
                <a:solidFill>
                  <a:schemeClr val="tx1"/>
                </a:solidFill>
                <a:latin typeface="Georgia" pitchFamily="18" charset="0"/>
              </a:rPr>
              <a:t>» of RENO</a:t>
            </a:r>
          </a:p>
        </p:txBody>
      </p:sp>
      <p:sp>
        <p:nvSpPr>
          <p:cNvPr id="4" name="Title 1"/>
          <p:cNvSpPr txBox="1">
            <a:spLocks/>
          </p:cNvSpPr>
          <p:nvPr/>
        </p:nvSpPr>
        <p:spPr>
          <a:xfrm>
            <a:off x="276225" y="502164"/>
            <a:ext cx="10769600" cy="38100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pPr algn="just"/>
            <a:r>
              <a:rPr lang="it-IT" i="0" dirty="0" err="1"/>
              <a:t>Results</a:t>
            </a:r>
            <a:endParaRPr lang="it-IT" sz="1600" b="0" i="0" dirty="0"/>
          </a:p>
        </p:txBody>
      </p:sp>
      <p:sp>
        <p:nvSpPr>
          <p:cNvPr id="8" name="Title 1"/>
          <p:cNvSpPr txBox="1">
            <a:spLocks/>
          </p:cNvSpPr>
          <p:nvPr/>
        </p:nvSpPr>
        <p:spPr>
          <a:xfrm>
            <a:off x="276225" y="974982"/>
            <a:ext cx="10769600" cy="38100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pPr algn="just"/>
            <a:endParaRPr lang="it-IT" sz="1600" b="0" i="0" dirty="0"/>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274" y="2004835"/>
            <a:ext cx="7130301" cy="1509747"/>
          </a:xfrm>
          <a:prstGeom prst="rect">
            <a:avLst/>
          </a:prstGeo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590" y="200384"/>
            <a:ext cx="7157219" cy="1480025"/>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6051" y="1285796"/>
            <a:ext cx="209223" cy="1121670"/>
          </a:xfrm>
          <a:prstGeom prst="rect">
            <a:avLst/>
          </a:prstGeom>
        </p:spPr>
      </p:pic>
      <p:sp>
        <p:nvSpPr>
          <p:cNvPr id="14" name="Title 1"/>
          <p:cNvSpPr txBox="1">
            <a:spLocks/>
          </p:cNvSpPr>
          <p:nvPr/>
        </p:nvSpPr>
        <p:spPr>
          <a:xfrm>
            <a:off x="2377486" y="3161050"/>
            <a:ext cx="1197130" cy="429872"/>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pPr algn="just"/>
            <a:r>
              <a:rPr lang="it-IT" i="0" dirty="0"/>
              <a:t>RENO</a:t>
            </a:r>
            <a:endParaRPr lang="it-IT" sz="1600" b="0" i="0" dirty="0"/>
          </a:p>
        </p:txBody>
      </p:sp>
      <p:pic>
        <p:nvPicPr>
          <p:cNvPr id="15" name="Picture 1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055" y="5325051"/>
            <a:ext cx="7073535" cy="1363981"/>
          </a:xfrm>
          <a:prstGeom prst="rect">
            <a:avLst/>
          </a:prstGeom>
        </p:spPr>
      </p:pic>
      <p:pic>
        <p:nvPicPr>
          <p:cNvPr id="17" name="Picture 1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2838" y="3839008"/>
            <a:ext cx="6915971" cy="1161617"/>
          </a:xfrm>
          <a:prstGeom prst="rect">
            <a:avLst/>
          </a:prstGeom>
        </p:spPr>
      </p:pic>
      <p:sp>
        <p:nvSpPr>
          <p:cNvPr id="18" name="Title 1"/>
          <p:cNvSpPr txBox="1">
            <a:spLocks/>
          </p:cNvSpPr>
          <p:nvPr/>
        </p:nvSpPr>
        <p:spPr>
          <a:xfrm>
            <a:off x="2445065" y="6204945"/>
            <a:ext cx="1123950" cy="38100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pPr algn="just"/>
            <a:r>
              <a:rPr lang="it-IT" i="0" dirty="0"/>
              <a:t>BR</a:t>
            </a:r>
            <a:endParaRPr lang="it-IT" sz="1600" b="0" i="0" dirty="0"/>
          </a:p>
        </p:txBody>
      </p:sp>
      <p:pic>
        <p:nvPicPr>
          <p:cNvPr id="19" name="Picture 1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7876" y="4439789"/>
            <a:ext cx="209223" cy="1121670"/>
          </a:xfrm>
          <a:prstGeom prst="rect">
            <a:avLst/>
          </a:prstGeom>
        </p:spPr>
      </p:pic>
      <p:sp>
        <p:nvSpPr>
          <p:cNvPr id="20" name="Title 1"/>
          <p:cNvSpPr txBox="1">
            <a:spLocks/>
          </p:cNvSpPr>
          <p:nvPr/>
        </p:nvSpPr>
        <p:spPr>
          <a:xfrm>
            <a:off x="276225" y="1108907"/>
            <a:ext cx="10769600" cy="38100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pPr algn="just"/>
            <a:r>
              <a:rPr lang="it-IT" i="0" dirty="0"/>
              <a:t>TCP RTT</a:t>
            </a:r>
          </a:p>
          <a:p>
            <a:pPr algn="just"/>
            <a:r>
              <a:rPr lang="it-IT" sz="1600" b="0" i="0" dirty="0"/>
              <a:t>Round Trip Time</a:t>
            </a:r>
          </a:p>
        </p:txBody>
      </p:sp>
    </p:spTree>
    <p:extLst>
      <p:ext uri="{BB962C8B-B14F-4D97-AF65-F5344CB8AC3E}">
        <p14:creationId xmlns:p14="http://schemas.microsoft.com/office/powerpoint/2010/main" val="2627123174"/>
      </p:ext>
    </p:extLst>
  </p:cSld>
  <p:clrMapOvr>
    <a:masterClrMapping/>
  </p:clrMapOvr>
</p:sld>
</file>

<file path=ppt/theme/theme1.xml><?xml version="1.0" encoding="utf-8"?>
<a:theme xmlns:a="http://schemas.openxmlformats.org/drawingml/2006/main" name="PwC">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E27588"/>
      </a:accent4>
      <a:accent5>
        <a:srgbClr val="A32020"/>
      </a:accent5>
      <a:accent6>
        <a:srgbClr val="E0301E"/>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indent="-274320">
          <a:spcAft>
            <a:spcPts val="900"/>
          </a:spcAft>
          <a:defRPr sz="2000" dirty="0" err="1" smtClean="0">
            <a:latin typeface="Georgia" pitchFamily="18" charset="0"/>
          </a:defRPr>
        </a:defPPr>
      </a:lstStyle>
    </a:txDef>
  </a:objectDefaults>
  <a:extraClrSchemeLst/>
  <a:extLst>
    <a:ext uri="{05A4C25C-085E-4340-85A3-A5531E510DB2}">
      <thm15:themeFamily xmlns:thm15="http://schemas.microsoft.com/office/thememl/2012/main" name="Presentation1" id="{B94186EA-B0B2-4E41-A351-6242F0C72D9D}" vid="{E142F899-578D-4885-93C2-118BB84F8808}"/>
    </a:ext>
  </a:extLst>
</a:theme>
</file>

<file path=docProps/app.xml><?xml version="1.0" encoding="utf-8"?>
<Properties xmlns="http://schemas.openxmlformats.org/officeDocument/2006/extended-properties" xmlns:vt="http://schemas.openxmlformats.org/officeDocument/2006/docPropsVTypes">
  <Template>blank</Template>
  <TotalTime>285</TotalTime>
  <Words>597</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Georgia</vt:lpstr>
      <vt:lpstr>PwC</vt:lpstr>
      <vt:lpstr>PowerPoint Presentation</vt:lpstr>
      <vt:lpstr>What is a TCP Congestion Control Protocol? In Information Networks, the Congestion Control Protocol is a funtionality that allow the network to reduce the loss of data-packets through the network, and modelling the flow adapting it to the state of congestion of the network.  Many TCP C.C.P. rely to the Congestion Window (CWD), a factor indicating the size of the packet that the sender can send. When a device enter a network his congestion window is set to 1, and start to increase for every ACK the sender receive, until it reach the ssthresh value (maximum size of the congestion window) and start increase by a value called MSS«MSS/c.w.» factor until it receive a time-out.</vt:lpstr>
      <vt:lpstr>For the test of the BBR Congestion Control Protocol, for this project is used the Mininet software inside a UNIX System. Mininet is a software which virtually create a network made of host, switch and routers inside a computer. We will use a custom topology that can emulate the network of a small company. </vt:lpstr>
      <vt:lpstr>PowerPoint Presentation</vt:lpstr>
      <vt:lpstr>PowerPoint Presentation</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Stefano Artuso</dc:creator>
  <cp:lastModifiedBy>Stefano Artuso</cp:lastModifiedBy>
  <cp:revision>28</cp:revision>
  <dcterms:created xsi:type="dcterms:W3CDTF">2019-09-03T23:48:12Z</dcterms:created>
  <dcterms:modified xsi:type="dcterms:W3CDTF">2019-10-10T14:23:11Z</dcterms:modified>
</cp:coreProperties>
</file>