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87" r:id="rId5"/>
    <p:sldId id="258" r:id="rId6"/>
    <p:sldId id="264" r:id="rId7"/>
    <p:sldId id="270" r:id="rId8"/>
    <p:sldId id="271" r:id="rId9"/>
    <p:sldId id="259" r:id="rId10"/>
    <p:sldId id="272" r:id="rId11"/>
    <p:sldId id="276" r:id="rId12"/>
    <p:sldId id="277" r:id="rId13"/>
    <p:sldId id="260" r:id="rId14"/>
    <p:sldId id="275" r:id="rId15"/>
    <p:sldId id="278" r:id="rId16"/>
    <p:sldId id="279" r:id="rId17"/>
    <p:sldId id="261" r:id="rId18"/>
    <p:sldId id="273" r:id="rId19"/>
    <p:sldId id="280" r:id="rId20"/>
    <p:sldId id="281" r:id="rId21"/>
    <p:sldId id="262" r:id="rId22"/>
    <p:sldId id="274" r:id="rId23"/>
    <p:sldId id="282" r:id="rId24"/>
    <p:sldId id="283" r:id="rId25"/>
    <p:sldId id="284" r:id="rId26"/>
    <p:sldId id="285" r:id="rId27"/>
    <p:sldId id="286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D4A17A-7544-4EB2-BE83-6DBFCF1D5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9094" y="486562"/>
            <a:ext cx="5805181" cy="1249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br>
              <a:rPr lang="en-US" dirty="0"/>
            </a:b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C6D3F2F-FEEF-4D8D-9AFF-101FD2D9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9398" y="5662569"/>
            <a:ext cx="8201636" cy="484464"/>
          </a:xfrm>
        </p:spPr>
        <p:txBody>
          <a:bodyPr/>
          <a:lstStyle/>
          <a:p>
            <a:r>
              <a:rPr lang="en-US" dirty="0"/>
              <a:t>Autor: Dascalescu Stefan-</a:t>
            </a:r>
            <a:r>
              <a:rPr lang="en-US" dirty="0" err="1"/>
              <a:t>cosmin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en-US" dirty="0"/>
              <a:t> 151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79416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Quicksort(1-10)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886304"/>
              </p:ext>
            </p:extLst>
          </p:nvPr>
        </p:nvGraphicFramePr>
        <p:xfrm>
          <a:off x="1143000" y="1855205"/>
          <a:ext cx="990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</a:t>
                      </a:r>
                      <a:r>
                        <a:rPr lang="en-US" dirty="0"/>
                        <a:t>12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</a:t>
                      </a:r>
                      <a:r>
                        <a:rPr lang="en-US" dirty="0"/>
                        <a:t>13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0.003</a:t>
                      </a:r>
                      <a:r>
                        <a:rPr lang="en-US" dirty="0"/>
                        <a:t>99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0.0040</a:t>
                      </a:r>
                      <a:r>
                        <a:rPr lang="en-US" dirty="0"/>
                        <a:t>5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0.033000000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0.378000000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0.385000000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0.393000000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0.384000000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3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Quicksort(11-20)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4517"/>
              </p:ext>
            </p:extLst>
          </p:nvPr>
        </p:nvGraphicFramePr>
        <p:xfrm>
          <a:off x="1143000" y="1905539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1.59900000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8.93700000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20.4180000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20.8810000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21.2740000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0.0040000</a:t>
                      </a:r>
                      <a:r>
                        <a:rPr lang="en-US" dirty="0"/>
                        <a:t>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0.03700000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0.03600000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33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Quicksort(21-30)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5564"/>
              </p:ext>
            </p:extLst>
          </p:nvPr>
        </p:nvGraphicFramePr>
        <p:xfrm>
          <a:off x="1143000" y="1964262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0.18900000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0.19300000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0.9800000</a:t>
                      </a:r>
                      <a:r>
                        <a:rPr lang="en-US" dirty="0"/>
                        <a:t>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0.96300000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1.95300000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1.96000000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3.99600000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3.95500000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8.25600000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8.07300000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7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7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4DB565-FB5D-4DA6-9271-AC74A310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Mergesort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BA3A813-6CC9-4D5B-AC56-4EA2C4178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 alt </a:t>
                </a:r>
                <a:r>
                  <a:rPr lang="en-US" dirty="0" err="1"/>
                  <a:t>algoritm</a:t>
                </a:r>
                <a:r>
                  <a:rPr lang="en-US" dirty="0"/>
                  <a:t> </a:t>
                </a:r>
                <a:r>
                  <a:rPr lang="en-US" dirty="0" err="1"/>
                  <a:t>cunoscut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foarte</a:t>
                </a:r>
                <a:r>
                  <a:rPr lang="en-US" dirty="0"/>
                  <a:t> util </a:t>
                </a:r>
                <a:r>
                  <a:rPr lang="en-US" dirty="0" err="1"/>
                  <a:t>deoarece</a:t>
                </a:r>
                <a:r>
                  <a:rPr lang="en-US" dirty="0"/>
                  <a:t> are o </a:t>
                </a:r>
                <a:r>
                  <a:rPr lang="en-US" dirty="0" err="1"/>
                  <a:t>complexitate</a:t>
                </a:r>
                <a:r>
                  <a:rPr lang="en-US" dirty="0"/>
                  <a:t> </a:t>
                </a:r>
                <a:r>
                  <a:rPr lang="en-US" dirty="0" err="1"/>
                  <a:t>stabila</a:t>
                </a:r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15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BA3A813-6CC9-4D5B-AC56-4EA2C4178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Mergesort</a:t>
            </a:r>
            <a:r>
              <a:rPr lang="en-US" dirty="0"/>
              <a:t>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343877"/>
              </p:ext>
            </p:extLst>
          </p:nvPr>
        </p:nvGraphicFramePr>
        <p:xfrm>
          <a:off x="1065909" y="1946246"/>
          <a:ext cx="9906000" cy="408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80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0.0020</a:t>
                      </a:r>
                      <a:r>
                        <a:rPr lang="en-US" dirty="0"/>
                        <a:t>3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95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98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0.0020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97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0.147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0.150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0.15100000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0.138</a:t>
                      </a:r>
                      <a:r>
                        <a:rPr lang="en-US" dirty="0"/>
                        <a:t>9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0.14000000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Mergesort</a:t>
            </a:r>
            <a:r>
              <a:rPr lang="en-US" dirty="0"/>
              <a:t>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93755"/>
              </p:ext>
            </p:extLst>
          </p:nvPr>
        </p:nvGraphicFramePr>
        <p:xfrm>
          <a:off x="1143000" y="2073319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8.00800000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8.25900000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8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8.20300000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7.63800000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7.66200000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89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0.007</a:t>
                      </a:r>
                      <a:r>
                        <a:rPr lang="en-US" dirty="0"/>
                        <a:t>32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0.007</a:t>
                      </a:r>
                      <a:r>
                        <a:rPr lang="en-US" dirty="0"/>
                        <a:t>21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0.015</a:t>
                      </a:r>
                      <a:r>
                        <a:rPr lang="en-US" dirty="0"/>
                        <a:t>3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0.015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5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Mergesort</a:t>
            </a:r>
            <a:r>
              <a:rPr lang="en-US" dirty="0"/>
              <a:t>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89350"/>
              </p:ext>
            </p:extLst>
          </p:nvPr>
        </p:nvGraphicFramePr>
        <p:xfrm>
          <a:off x="1143000" y="2014596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0.07400000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0.07300000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0.36800000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0.36</a:t>
                      </a:r>
                      <a:r>
                        <a:rPr lang="en-US" dirty="0"/>
                        <a:t>3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0.73600000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0.74300000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1.50900000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1.56600000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3.17400000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3.05900000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9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036A7F-778D-4F41-B812-3B8DF23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Countsort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1112F7CB-E1E7-4711-BAD0-46B670EA6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 </a:t>
                </a:r>
                <a:r>
                  <a:rPr lang="en-US" dirty="0" err="1"/>
                  <a:t>algoritm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 care nu e </a:t>
                </a:r>
                <a:r>
                  <a:rPr lang="en-US" dirty="0" err="1"/>
                  <a:t>bazat</a:t>
                </a:r>
                <a:r>
                  <a:rPr lang="en-US" dirty="0"/>
                  <a:t> pe </a:t>
                </a:r>
                <a:r>
                  <a:rPr lang="en-US" dirty="0" err="1"/>
                  <a:t>comparari</a:t>
                </a:r>
                <a:r>
                  <a:rPr lang="en-US" dirty="0"/>
                  <a:t>, </a:t>
                </a:r>
                <a:r>
                  <a:rPr lang="en-US" dirty="0" err="1"/>
                  <a:t>performanta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corelata</a:t>
                </a:r>
                <a:r>
                  <a:rPr lang="en-US" dirty="0"/>
                  <a:t> cu </a:t>
                </a:r>
                <a:r>
                  <a:rPr lang="en-US" dirty="0" err="1"/>
                  <a:t>valoarea</a:t>
                </a:r>
                <a:r>
                  <a:rPr lang="en-US" dirty="0"/>
                  <a:t> maxima a </a:t>
                </a:r>
                <a:r>
                  <a:rPr lang="en-US" dirty="0" err="1"/>
                  <a:t>datelor</a:t>
                </a:r>
                <a:r>
                  <a:rPr lang="en-US" dirty="0"/>
                  <a:t> din input</a:t>
                </a:r>
              </a:p>
              <a:p>
                <a:r>
                  <a:rPr lang="en-US" dirty="0" err="1"/>
                  <a:t>Complexitate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unde</a:t>
                </a:r>
                <a:r>
                  <a:rPr lang="en-US" dirty="0"/>
                  <a:t> x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valoarea</a:t>
                </a:r>
                <a:r>
                  <a:rPr lang="en-US" dirty="0"/>
                  <a:t> maxima din array</a:t>
                </a:r>
              </a:p>
              <a:p>
                <a:r>
                  <a:rPr lang="en-US" dirty="0"/>
                  <a:t>Se </a:t>
                </a:r>
                <a:r>
                  <a:rPr lang="en-US" dirty="0" err="1"/>
                  <a:t>recomanda</a:t>
                </a:r>
                <a:r>
                  <a:rPr lang="en-US" dirty="0"/>
                  <a:t> </a:t>
                </a:r>
                <a:r>
                  <a:rPr lang="en-US" dirty="0" err="1"/>
                  <a:t>folosirea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cand </a:t>
                </a:r>
                <a:r>
                  <a:rPr lang="en-US" dirty="0" err="1"/>
                  <a:t>valorile</a:t>
                </a:r>
                <a:r>
                  <a:rPr lang="en-US" dirty="0"/>
                  <a:t> din array se </a:t>
                </a:r>
                <a:r>
                  <a:rPr lang="en-US" dirty="0" err="1"/>
                  <a:t>regasesc</a:t>
                </a:r>
                <a:r>
                  <a:rPr lang="en-US" dirty="0"/>
                  <a:t> </a:t>
                </a:r>
                <a:r>
                  <a:rPr lang="en-US" dirty="0" err="1"/>
                  <a:t>intr</a:t>
                </a:r>
                <a:r>
                  <a:rPr lang="en-US" dirty="0"/>
                  <a:t>-un interval </a:t>
                </a:r>
                <a:r>
                  <a:rPr lang="en-US" dirty="0" err="1"/>
                  <a:t>restrans</a:t>
                </a:r>
                <a:endParaRPr lang="en-US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1112F7CB-E1E7-4711-BAD0-46B670EA6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1169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3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Countsort</a:t>
            </a:r>
            <a:r>
              <a:rPr lang="en-US" dirty="0"/>
              <a:t>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29272"/>
              </p:ext>
            </p:extLst>
          </p:nvPr>
        </p:nvGraphicFramePr>
        <p:xfrm>
          <a:off x="1143000" y="1989429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0.0000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0.0000</a:t>
                      </a:r>
                      <a:r>
                        <a:rPr lang="en-US" dirty="0"/>
                        <a:t>11</a:t>
                      </a:r>
                      <a:r>
                        <a:rPr lang="en-150" dirty="0"/>
                        <a:t>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</a:t>
                      </a:r>
                      <a:r>
                        <a:rPr lang="en-US" dirty="0"/>
                        <a:t>12000s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Countsort</a:t>
            </a:r>
            <a:r>
              <a:rPr lang="en-US" dirty="0"/>
              <a:t>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39580"/>
              </p:ext>
            </p:extLst>
          </p:nvPr>
        </p:nvGraphicFramePr>
        <p:xfrm>
          <a:off x="1143000" y="2055303"/>
          <a:ext cx="9906000" cy="408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80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0.0000</a:t>
                      </a:r>
                      <a:r>
                        <a:rPr lang="en-US" dirty="0"/>
                        <a:t>0980s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</a:t>
                      </a:r>
                      <a:r>
                        <a:rPr lang="en-US" dirty="0"/>
                        <a:t>389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0.46500000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0.23000000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0.23200000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6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1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E62EDF-4256-4507-BC73-358AC9B1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187"/>
            <a:ext cx="9905999" cy="4105014"/>
          </a:xfrm>
        </p:spPr>
        <p:txBody>
          <a:bodyPr>
            <a:normAutofit/>
          </a:bodyPr>
          <a:lstStyle/>
          <a:p>
            <a:r>
              <a:rPr lang="en-US" sz="1800" dirty="0"/>
              <a:t>In </a:t>
            </a:r>
            <a:r>
              <a:rPr lang="en-US" sz="1800" dirty="0" err="1"/>
              <a:t>cadrul</a:t>
            </a:r>
            <a:r>
              <a:rPr lang="en-US" sz="1800" dirty="0"/>
              <a:t> </a:t>
            </a:r>
            <a:r>
              <a:rPr lang="en-US" sz="1800" dirty="0" err="1"/>
              <a:t>acestei</a:t>
            </a:r>
            <a:r>
              <a:rPr lang="en-US" sz="1800" dirty="0"/>
              <a:t> </a:t>
            </a:r>
            <a:r>
              <a:rPr lang="en-US" sz="1800" dirty="0" err="1"/>
              <a:t>prezentari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arata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in care </a:t>
            </a:r>
            <a:r>
              <a:rPr lang="en-US" sz="1800" dirty="0" err="1"/>
              <a:t>diferiti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 se </a:t>
            </a:r>
            <a:r>
              <a:rPr lang="en-US" sz="1800" dirty="0" err="1"/>
              <a:t>comporta</a:t>
            </a:r>
            <a:r>
              <a:rPr lang="en-US" sz="1800" dirty="0"/>
              <a:t> </a:t>
            </a:r>
            <a:r>
              <a:rPr lang="en-US" sz="1800" dirty="0" err="1"/>
              <a:t>diferit</a:t>
            </a:r>
            <a:r>
              <a:rPr lang="en-US" sz="1800" dirty="0"/>
              <a:t>, in </a:t>
            </a:r>
            <a:r>
              <a:rPr lang="en-US" sz="1800" dirty="0" err="1"/>
              <a:t>functie</a:t>
            </a:r>
            <a:r>
              <a:rPr lang="en-US" sz="1800" dirty="0"/>
              <a:t> de </a:t>
            </a:r>
            <a:r>
              <a:rPr lang="en-US" sz="1800" dirty="0" err="1"/>
              <a:t>particularitatile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de </a:t>
            </a:r>
            <a:r>
              <a:rPr lang="en-US" sz="1800" dirty="0" err="1"/>
              <a:t>intrare</a:t>
            </a:r>
            <a:endParaRPr lang="en-US" sz="1800" dirty="0"/>
          </a:p>
          <a:p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proiect</a:t>
            </a:r>
            <a:r>
              <a:rPr lang="en-US" sz="1800" dirty="0"/>
              <a:t>, am </a:t>
            </a:r>
            <a:r>
              <a:rPr lang="en-US" sz="1800" dirty="0" err="1"/>
              <a:t>implementat</a:t>
            </a:r>
            <a:r>
              <a:rPr lang="en-US" sz="1800" dirty="0"/>
              <a:t> </a:t>
            </a:r>
            <a:r>
              <a:rPr lang="en-US" sz="1800" dirty="0" err="1"/>
              <a:t>urmatorii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: </a:t>
            </a:r>
            <a:r>
              <a:rPr lang="en-US" sz="1800" dirty="0" err="1"/>
              <a:t>BubbleSort</a:t>
            </a:r>
            <a:r>
              <a:rPr lang="en-US" sz="1800" dirty="0"/>
              <a:t>, </a:t>
            </a:r>
            <a:r>
              <a:rPr lang="en-US" sz="1800" dirty="0" err="1"/>
              <a:t>QuickSort</a:t>
            </a:r>
            <a:r>
              <a:rPr lang="en-US" sz="1800" dirty="0"/>
              <a:t>, </a:t>
            </a:r>
            <a:r>
              <a:rPr lang="en-US" sz="1800" dirty="0" err="1"/>
              <a:t>MergeSort</a:t>
            </a:r>
            <a:r>
              <a:rPr lang="en-US" sz="1800" dirty="0"/>
              <a:t>, </a:t>
            </a:r>
            <a:r>
              <a:rPr lang="en-US" sz="1800" dirty="0" err="1"/>
              <a:t>CountSort</a:t>
            </a:r>
            <a:r>
              <a:rPr lang="en-US" sz="1800" dirty="0"/>
              <a:t>, </a:t>
            </a:r>
            <a:r>
              <a:rPr lang="en-US" sz="1800" dirty="0" err="1"/>
              <a:t>RadixSort</a:t>
            </a:r>
            <a:r>
              <a:rPr lang="en-US" sz="1800" dirty="0"/>
              <a:t>, </a:t>
            </a:r>
            <a:r>
              <a:rPr lang="en-US" sz="1800" dirty="0" err="1"/>
              <a:t>implementarile</a:t>
            </a:r>
            <a:r>
              <a:rPr lang="en-US" sz="1800" dirty="0"/>
              <a:t> lor </a:t>
            </a:r>
            <a:r>
              <a:rPr lang="en-US" sz="1800" dirty="0" err="1"/>
              <a:t>regasindu</a:t>
            </a:r>
            <a:r>
              <a:rPr lang="en-US" sz="1800" dirty="0"/>
              <a:t>-se pe repo-ul de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algoritmilor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 s-a </a:t>
            </a:r>
            <a:r>
              <a:rPr lang="en-US" sz="1800" dirty="0" err="1"/>
              <a:t>facut</a:t>
            </a:r>
            <a:r>
              <a:rPr lang="en-US" sz="1800" dirty="0"/>
              <a:t> pe 30 de teste </a:t>
            </a:r>
            <a:r>
              <a:rPr lang="en-US" sz="1800" dirty="0" err="1"/>
              <a:t>diferite</a:t>
            </a:r>
            <a:r>
              <a:rPr lang="en-US" sz="1800" dirty="0"/>
              <a:t>, </a:t>
            </a:r>
            <a:r>
              <a:rPr lang="en-US" sz="1800" dirty="0" err="1"/>
              <a:t>detalii</a:t>
            </a:r>
            <a:r>
              <a:rPr lang="en-US" sz="1800" dirty="0"/>
              <a:t> legate de </a:t>
            </a:r>
            <a:r>
              <a:rPr lang="en-US" sz="1800" dirty="0" err="1"/>
              <a:t>structura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de </a:t>
            </a:r>
            <a:r>
              <a:rPr lang="en-US" sz="1800" dirty="0" err="1"/>
              <a:t>generarea</a:t>
            </a:r>
            <a:r>
              <a:rPr lang="en-US" sz="1800" dirty="0"/>
              <a:t> </a:t>
            </a:r>
            <a:r>
              <a:rPr lang="en-US" sz="1800" dirty="0" err="1"/>
              <a:t>testelor</a:t>
            </a:r>
            <a:r>
              <a:rPr lang="en-US" sz="1800" dirty="0"/>
              <a:t> de </a:t>
            </a:r>
            <a:r>
              <a:rPr lang="en-US" sz="1800" dirty="0" err="1"/>
              <a:t>evaluare</a:t>
            </a:r>
            <a:r>
              <a:rPr lang="en-US" sz="1800" dirty="0"/>
              <a:t> se pot </a:t>
            </a:r>
            <a:r>
              <a:rPr lang="en-US" sz="1800" dirty="0" err="1"/>
              <a:t>regasi</a:t>
            </a:r>
            <a:r>
              <a:rPr lang="en-US" sz="1800" dirty="0"/>
              <a:t> </a:t>
            </a:r>
            <a:r>
              <a:rPr lang="en-US" sz="1800" dirty="0" err="1"/>
              <a:t>atat</a:t>
            </a:r>
            <a:r>
              <a:rPr lang="en-US" sz="1800" dirty="0"/>
              <a:t> in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prezentare</a:t>
            </a:r>
            <a:r>
              <a:rPr lang="en-US" sz="1800" dirty="0"/>
              <a:t>, cat </a:t>
            </a:r>
            <a:r>
              <a:rPr lang="en-US" sz="1800" dirty="0" err="1"/>
              <a:t>si</a:t>
            </a:r>
            <a:r>
              <a:rPr lang="en-US" sz="1800" dirty="0"/>
              <a:t> pe repo-ul de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arata</a:t>
            </a:r>
            <a:r>
              <a:rPr lang="en-US" sz="1800" dirty="0"/>
              <a:t> ca nu </a:t>
            </a:r>
            <a:r>
              <a:rPr lang="en-US" sz="1800" dirty="0" err="1"/>
              <a:t>exista</a:t>
            </a:r>
            <a:r>
              <a:rPr lang="en-US" sz="1800" dirty="0"/>
              <a:t> un </a:t>
            </a:r>
            <a:r>
              <a:rPr lang="en-US" sz="1800" dirty="0" err="1"/>
              <a:t>algoritm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 care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optim</a:t>
            </a:r>
            <a:r>
              <a:rPr lang="en-US" sz="1800" dirty="0"/>
              <a:t> </a:t>
            </a:r>
            <a:r>
              <a:rPr lang="en-US" sz="1800" dirty="0" err="1"/>
              <a:t>indiferent</a:t>
            </a:r>
            <a:r>
              <a:rPr lang="en-US" sz="1800" dirty="0"/>
              <a:t> de </a:t>
            </a:r>
            <a:r>
              <a:rPr lang="en-US" sz="1800" dirty="0" err="1"/>
              <a:t>situatie</a:t>
            </a:r>
            <a:r>
              <a:rPr lang="en-US" sz="1800" dirty="0"/>
              <a:t>, </a:t>
            </a:r>
            <a:r>
              <a:rPr lang="en-US" sz="1800" dirty="0" err="1"/>
              <a:t>diversi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buni</a:t>
            </a:r>
            <a:r>
              <a:rPr lang="en-US" sz="1800" dirty="0"/>
              <a:t> pe </a:t>
            </a:r>
            <a:r>
              <a:rPr lang="en-US" sz="1800" dirty="0" err="1"/>
              <a:t>anumite</a:t>
            </a:r>
            <a:r>
              <a:rPr lang="en-US" sz="1800" dirty="0"/>
              <a:t> </a:t>
            </a:r>
            <a:r>
              <a:rPr lang="en-US" sz="1800" dirty="0" err="1"/>
              <a:t>seturi</a:t>
            </a:r>
            <a:r>
              <a:rPr lang="en-US" sz="1800" dirty="0"/>
              <a:t> de date </a:t>
            </a:r>
            <a:r>
              <a:rPr lang="en-US" sz="1800" dirty="0" err="1"/>
              <a:t>decat</a:t>
            </a:r>
            <a:r>
              <a:rPr lang="en-US" sz="1800" dirty="0"/>
              <a:t> </a:t>
            </a:r>
            <a:r>
              <a:rPr lang="en-US" sz="1800" dirty="0" err="1"/>
              <a:t>toti</a:t>
            </a:r>
            <a:r>
              <a:rPr lang="en-US" sz="1800" dirty="0"/>
              <a:t> </a:t>
            </a:r>
            <a:r>
              <a:rPr lang="en-US" sz="1800" dirty="0" err="1"/>
              <a:t>ceilalti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arata</a:t>
            </a:r>
            <a:r>
              <a:rPr lang="en-US" sz="1800" dirty="0"/>
              <a:t> ca </a:t>
            </a:r>
            <a:r>
              <a:rPr lang="en-US" sz="1800" dirty="0" err="1"/>
              <a:t>exista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 care cu </a:t>
            </a:r>
            <a:r>
              <a:rPr lang="en-US" sz="1800" dirty="0" err="1"/>
              <a:t>certitudine</a:t>
            </a:r>
            <a:r>
              <a:rPr lang="en-US" sz="1800" dirty="0"/>
              <a:t> nu sunt </a:t>
            </a:r>
            <a:r>
              <a:rPr lang="en-US" sz="1800" dirty="0" err="1"/>
              <a:t>cei</a:t>
            </a:r>
            <a:r>
              <a:rPr lang="en-US" sz="1800" dirty="0"/>
              <a:t> </a:t>
            </a:r>
            <a:r>
              <a:rPr lang="en-US" sz="1800" dirty="0" err="1"/>
              <a:t>optimi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fi </a:t>
            </a:r>
            <a:r>
              <a:rPr lang="en-US" sz="1800" dirty="0" err="1"/>
              <a:t>algoritmi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.</a:t>
            </a:r>
            <a:endParaRPr lang="en-150" sz="1800" dirty="0"/>
          </a:p>
        </p:txBody>
      </p:sp>
    </p:spTree>
    <p:extLst>
      <p:ext uri="{BB962C8B-B14F-4D97-AF65-F5344CB8AC3E}">
        <p14:creationId xmlns:p14="http://schemas.microsoft.com/office/powerpoint/2010/main" val="3781195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Countsort</a:t>
            </a:r>
            <a:r>
              <a:rPr lang="en-US" dirty="0"/>
              <a:t>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219377"/>
              </p:ext>
            </p:extLst>
          </p:nvPr>
        </p:nvGraphicFramePr>
        <p:xfrm>
          <a:off x="1143000" y="2139033"/>
          <a:ext cx="9906000" cy="408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2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0.22800000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0.22500000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0.22</a:t>
                      </a:r>
                      <a:r>
                        <a:rPr lang="en-US" dirty="0"/>
                        <a:t>7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0.22900000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 error(</a:t>
                      </a:r>
                      <a:r>
                        <a:rPr lang="en-US" dirty="0" err="1"/>
                        <a:t>valorile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)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0.23000000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8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CCD204-F8F9-4470-886E-E2BE97F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Radixsort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DA08531A-A0AE-4573-9846-53FDA8DE2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 </a:t>
                </a:r>
                <a:r>
                  <a:rPr lang="en-US" dirty="0" err="1"/>
                  <a:t>algoritm</a:t>
                </a:r>
                <a:r>
                  <a:rPr lang="en-US" dirty="0"/>
                  <a:t> </a:t>
                </a:r>
                <a:r>
                  <a:rPr lang="en-US" dirty="0" err="1"/>
                  <a:t>neuzual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performanta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</a:t>
                </a:r>
                <a:r>
                  <a:rPr lang="en-US" dirty="0" err="1"/>
                  <a:t>depinzand</a:t>
                </a:r>
                <a:r>
                  <a:rPr lang="en-US" dirty="0"/>
                  <a:t> de </a:t>
                </a:r>
                <a:r>
                  <a:rPr lang="en-US" dirty="0" err="1"/>
                  <a:t>numarul</a:t>
                </a:r>
                <a:r>
                  <a:rPr lang="en-US" dirty="0"/>
                  <a:t> de “</a:t>
                </a:r>
                <a:r>
                  <a:rPr lang="en-US" dirty="0" err="1"/>
                  <a:t>cifre</a:t>
                </a:r>
                <a:r>
                  <a:rPr lang="en-US" dirty="0"/>
                  <a:t>” al </a:t>
                </a:r>
                <a:r>
                  <a:rPr lang="en-US" dirty="0" err="1"/>
                  <a:t>numarului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pe care o </a:t>
                </a:r>
                <a:r>
                  <a:rPr lang="en-US" dirty="0" err="1"/>
                  <a:t>folosim</a:t>
                </a:r>
                <a:endParaRPr lang="en-US" dirty="0"/>
              </a:p>
              <a:p>
                <a:r>
                  <a:rPr lang="en-US" dirty="0" err="1"/>
                  <a:t>Complexitate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unde</a:t>
                </a:r>
                <a:r>
                  <a:rPr lang="en-US" dirty="0"/>
                  <a:t> w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numarul</a:t>
                </a:r>
                <a:r>
                  <a:rPr lang="en-US" dirty="0"/>
                  <a:t> de </a:t>
                </a:r>
                <a:r>
                  <a:rPr lang="en-US" dirty="0" err="1"/>
                  <a:t>cifre</a:t>
                </a:r>
                <a:r>
                  <a:rPr lang="en-US" dirty="0"/>
                  <a:t> al </a:t>
                </a:r>
                <a:r>
                  <a:rPr lang="en-US" dirty="0" err="1"/>
                  <a:t>numerelor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n e </a:t>
                </a:r>
                <a:r>
                  <a:rPr lang="en-US" dirty="0" err="1"/>
                  <a:t>numarul</a:t>
                </a:r>
                <a:r>
                  <a:rPr lang="en-US" dirty="0"/>
                  <a:t> de </a:t>
                </a:r>
                <a:r>
                  <a:rPr lang="en-US" dirty="0" err="1"/>
                  <a:t>numere</a:t>
                </a:r>
                <a:endParaRPr lang="en-US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DA08531A-A0AE-4573-9846-53FDA8DE2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1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Radixsort</a:t>
            </a:r>
            <a:r>
              <a:rPr lang="en-US" dirty="0"/>
              <a:t>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299572"/>
              </p:ext>
            </p:extLst>
          </p:nvPr>
        </p:nvGraphicFramePr>
        <p:xfrm>
          <a:off x="1065909" y="1997818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</a:t>
                      </a:r>
                      <a:r>
                        <a:rPr lang="en-US" dirty="0"/>
                        <a:t>4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0.02800000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0.46900000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1.08700000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1.07800000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1.08000000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1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125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Radixsort</a:t>
            </a:r>
            <a:r>
              <a:rPr lang="en-US" dirty="0"/>
              <a:t>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218537"/>
              </p:ext>
            </p:extLst>
          </p:nvPr>
        </p:nvGraphicFramePr>
        <p:xfrm>
          <a:off x="1143000" y="2139033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1.40900000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5.63100000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36.7840000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36.8330000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36.7910000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0.06700000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0.05500000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0.13000000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0.10200000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Radixsort</a:t>
            </a:r>
            <a:r>
              <a:rPr lang="en-US" dirty="0"/>
              <a:t>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63289"/>
              </p:ext>
            </p:extLst>
          </p:nvPr>
        </p:nvGraphicFramePr>
        <p:xfrm>
          <a:off x="1143000" y="2139033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0.59400000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0.43900000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2.51700000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1.81100000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4.70400000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3.35700000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8.68500000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6.09100000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16.5440000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10.7910000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2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STD::Sort(1-10)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22871"/>
              </p:ext>
            </p:extLst>
          </p:nvPr>
        </p:nvGraphicFramePr>
        <p:xfrm>
          <a:off x="1065909" y="1997818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</a:t>
                      </a:r>
                      <a:r>
                        <a:rPr lang="en-US" dirty="0"/>
                        <a:t>7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0.000</a:t>
                      </a:r>
                      <a:r>
                        <a:rPr lang="en-US" dirty="0"/>
                        <a:t>71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0.000</a:t>
                      </a:r>
                      <a:r>
                        <a:rPr lang="en-US" dirty="0"/>
                        <a:t>68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</a:t>
                      </a:r>
                      <a:r>
                        <a:rPr lang="en-US" dirty="0"/>
                        <a:t>87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0.02200000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0.02700000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0.02</a:t>
                      </a:r>
                      <a:r>
                        <a:rPr lang="en-US" dirty="0"/>
                        <a:t>62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1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7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STD::sort(11-20)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35120"/>
              </p:ext>
            </p:extLst>
          </p:nvPr>
        </p:nvGraphicFramePr>
        <p:xfrm>
          <a:off x="1143000" y="2139033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1.47600000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1.71100000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1.74000000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1.11200000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0.80600000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</a:t>
                      </a:r>
                      <a:r>
                        <a:rPr lang="en-US" dirty="0"/>
                        <a:t>82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0.001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0.002</a:t>
                      </a:r>
                      <a:r>
                        <a:rPr lang="en-US" dirty="0"/>
                        <a:t>7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8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STD::sort(21-30)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01979"/>
              </p:ext>
            </p:extLst>
          </p:nvPr>
        </p:nvGraphicFramePr>
        <p:xfrm>
          <a:off x="1143000" y="2139033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0.07200000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0.07000000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0.15000000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0.15200000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0.31800000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0.31</a:t>
                      </a:r>
                      <a:r>
                        <a:rPr lang="en-US" dirty="0"/>
                        <a:t>4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0.67300000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0.66000000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2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52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01288-F594-49EB-B115-0E67246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0AF9C0-7583-4DCE-8541-2D30A377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Dupa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, </a:t>
            </a:r>
            <a:r>
              <a:rPr lang="en-US" dirty="0" err="1"/>
              <a:t>MergeSort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de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algoritm</a:t>
            </a:r>
            <a:r>
              <a:rPr lang="en-US" dirty="0"/>
              <a:t> pe </a:t>
            </a:r>
            <a:r>
              <a:rPr lang="en-US" dirty="0" err="1"/>
              <a:t>testele</a:t>
            </a:r>
            <a:r>
              <a:rPr lang="en-US" dirty="0"/>
              <a:t> date,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aspect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datorat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implementarii</a:t>
            </a:r>
            <a:r>
              <a:rPr lang="en-US" dirty="0"/>
              <a:t> de </a:t>
            </a:r>
            <a:r>
              <a:rPr lang="en-US" dirty="0" err="1"/>
              <a:t>QuickSort</a:t>
            </a:r>
            <a:r>
              <a:rPr lang="en-US" dirty="0"/>
              <a:t>, care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pivoti</a:t>
            </a:r>
            <a:r>
              <a:rPr lang="en-US" dirty="0"/>
              <a:t> </a:t>
            </a:r>
            <a:r>
              <a:rPr lang="en-US" dirty="0" err="1"/>
              <a:t>aleatorii</a:t>
            </a:r>
            <a:r>
              <a:rPr lang="en-US" dirty="0"/>
              <a:t>, </a:t>
            </a:r>
            <a:r>
              <a:rPr lang="en-US" dirty="0" err="1"/>
              <a:t>optiune</a:t>
            </a:r>
            <a:r>
              <a:rPr lang="en-US" dirty="0"/>
              <a:t> care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optima</a:t>
            </a:r>
          </a:p>
          <a:p>
            <a:r>
              <a:rPr lang="en-US" dirty="0" err="1"/>
              <a:t>CountSort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optiunea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optima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valorile</a:t>
            </a:r>
            <a:r>
              <a:rPr lang="en-US" dirty="0"/>
              <a:t> sunt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foarte</a:t>
            </a:r>
            <a:r>
              <a:rPr lang="en-US" dirty="0"/>
              <a:t> restrains,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RadixSort</a:t>
            </a:r>
            <a:r>
              <a:rPr lang="en-US" dirty="0"/>
              <a:t> se </a:t>
            </a:r>
            <a:r>
              <a:rPr lang="en-US" dirty="0" err="1"/>
              <a:t>comporta</a:t>
            </a:r>
            <a:r>
              <a:rPr lang="en-US" dirty="0"/>
              <a:t> in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CountSort</a:t>
            </a:r>
            <a:r>
              <a:rPr lang="en-US" dirty="0"/>
              <a:t> pe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r>
              <a:rPr lang="en-US" dirty="0" err="1"/>
              <a:t>BubbleSort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corectat</a:t>
            </a:r>
            <a:r>
              <a:rPr lang="en-US" dirty="0"/>
              <a:t> cu o </a:t>
            </a:r>
            <a:r>
              <a:rPr lang="en-US" dirty="0" err="1"/>
              <a:t>verificare</a:t>
            </a:r>
            <a:r>
              <a:rPr lang="en-US" dirty="0"/>
              <a:t> in </a:t>
            </a:r>
            <a:r>
              <a:rPr lang="en-US" dirty="0" err="1"/>
              <a:t>prealabil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</a:t>
            </a:r>
          </a:p>
          <a:p>
            <a:r>
              <a:rPr lang="en-US" dirty="0" err="1"/>
              <a:t>Totusi</a:t>
            </a:r>
            <a:r>
              <a:rPr lang="en-US" dirty="0"/>
              <a:t>, std::sort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prezentati</a:t>
            </a:r>
            <a:r>
              <a:rPr lang="en-US" dirty="0"/>
              <a:t> in </a:t>
            </a:r>
            <a:r>
              <a:rPr lang="en-US" dirty="0" err="1"/>
              <a:t>aceste</a:t>
            </a:r>
            <a:r>
              <a:rPr lang="en-US" dirty="0"/>
              <a:t> slide-</a:t>
            </a:r>
            <a:r>
              <a:rPr lang="en-US" dirty="0" err="1"/>
              <a:t>uri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064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4EFDDE-F8B6-43E2-AC74-9A6CBDAF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755FC06-2E33-4655-991A-3AB1E620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s-a </a:t>
            </a:r>
            <a:r>
              <a:rPr lang="en-US" dirty="0" err="1"/>
              <a:t>facut</a:t>
            </a:r>
            <a:r>
              <a:rPr lang="en-US" dirty="0"/>
              <a:t> pe 30 de teste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n = 1000, 5000, 10000, 50000, 100000, 250000, 500000, 1000000, 2000000 </a:t>
            </a:r>
            <a:r>
              <a:rPr lang="en-US" dirty="0" err="1"/>
              <a:t>si</a:t>
            </a:r>
            <a:r>
              <a:rPr lang="en-US" dirty="0"/>
              <a:t> 5000000.</a:t>
            </a:r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ale </a:t>
            </a:r>
            <a:r>
              <a:rPr lang="en-US" dirty="0" err="1"/>
              <a:t>numerelor</a:t>
            </a:r>
            <a:r>
              <a:rPr lang="en-US" dirty="0"/>
              <a:t> din input au </a:t>
            </a:r>
            <a:r>
              <a:rPr lang="en-US" dirty="0" err="1"/>
              <a:t>fost</a:t>
            </a:r>
            <a:r>
              <a:rPr lang="en-US" dirty="0"/>
              <a:t> 100, 1000, 1000000, 50000000 </a:t>
            </a:r>
            <a:r>
              <a:rPr lang="en-US" dirty="0" err="1"/>
              <a:t>si</a:t>
            </a:r>
            <a:r>
              <a:rPr lang="en-US" dirty="0"/>
              <a:t> 1000000000.</a:t>
            </a:r>
          </a:p>
          <a:p>
            <a:r>
              <a:rPr lang="en-US" dirty="0"/>
              <a:t>Desi in general, </a:t>
            </a:r>
            <a:r>
              <a:rPr lang="en-US" dirty="0" err="1"/>
              <a:t>testele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random,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existat</a:t>
            </a:r>
            <a:r>
              <a:rPr lang="en-US" dirty="0"/>
              <a:t> teste in care array-urile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(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458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F19CFC-2448-4F99-BB65-5BDFD6F7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Observatii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9A551E-49ED-44C6-8890-C8288C9BA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Pentru </a:t>
                </a:r>
                <a:r>
                  <a:rPr lang="en-US" dirty="0" err="1"/>
                  <a:t>CountSort</a:t>
                </a:r>
                <a:r>
                  <a:rPr lang="en-US" dirty="0"/>
                  <a:t>, am </a:t>
                </a:r>
                <a:r>
                  <a:rPr lang="en-US" dirty="0" err="1"/>
                  <a:t>rulat</a:t>
                </a:r>
                <a:r>
                  <a:rPr lang="en-US" dirty="0"/>
                  <a:t> </a:t>
                </a:r>
                <a:r>
                  <a:rPr lang="en-US" dirty="0" err="1"/>
                  <a:t>algoritmul</a:t>
                </a:r>
                <a:r>
                  <a:rPr lang="en-US" dirty="0"/>
                  <a:t> </a:t>
                </a:r>
                <a:r>
                  <a:rPr lang="en-US" dirty="0" err="1"/>
                  <a:t>doar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testele</a:t>
                </a:r>
                <a:r>
                  <a:rPr lang="en-US" dirty="0"/>
                  <a:t> </a:t>
                </a:r>
                <a:r>
                  <a:rPr lang="en-US" dirty="0" err="1"/>
                  <a:t>unde</a:t>
                </a:r>
                <a:r>
                  <a:rPr lang="en-US" dirty="0"/>
                  <a:t> </a:t>
                </a:r>
                <a:r>
                  <a:rPr lang="en-US" dirty="0" err="1"/>
                  <a:t>valoarea</a:t>
                </a:r>
                <a:r>
                  <a:rPr lang="en-US" dirty="0"/>
                  <a:t> maxima </a:t>
                </a:r>
                <a:r>
                  <a:rPr lang="en-US" dirty="0" err="1"/>
                  <a:t>ar</a:t>
                </a:r>
                <a:r>
                  <a:rPr lang="en-US" dirty="0"/>
                  <a:t> fi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mult</a:t>
                </a:r>
                <a:r>
                  <a:rPr lang="en-US" dirty="0"/>
                  <a:t> </a:t>
                </a:r>
                <a:r>
                  <a:rPr lang="en-US" dirty="0" err="1"/>
                  <a:t>egala</a:t>
                </a:r>
                <a:r>
                  <a:rPr lang="en-US" dirty="0"/>
                  <a:t>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altfel</a:t>
                </a:r>
                <a:r>
                  <a:rPr lang="en-US" dirty="0"/>
                  <a:t> am </a:t>
                </a:r>
                <a:r>
                  <a:rPr lang="en-US" dirty="0" err="1"/>
                  <a:t>avea</a:t>
                </a:r>
                <a:r>
                  <a:rPr lang="en-US" dirty="0"/>
                  <a:t> de-a face cu o </a:t>
                </a:r>
                <a:r>
                  <a:rPr lang="en-US" dirty="0" err="1"/>
                  <a:t>alocare</a:t>
                </a:r>
                <a:r>
                  <a:rPr lang="en-US" dirty="0"/>
                  <a:t> de </a:t>
                </a:r>
                <a:r>
                  <a:rPr lang="en-US" dirty="0" err="1"/>
                  <a:t>memorie</a:t>
                </a:r>
                <a:r>
                  <a:rPr lang="en-US" dirty="0"/>
                  <a:t> </a:t>
                </a:r>
                <a:r>
                  <a:rPr lang="en-US" dirty="0" err="1"/>
                  <a:t>mult</a:t>
                </a:r>
                <a:r>
                  <a:rPr lang="en-US" dirty="0"/>
                  <a:t> </a:t>
                </a:r>
                <a:r>
                  <a:rPr lang="en-US" dirty="0" err="1"/>
                  <a:t>prea</a:t>
                </a:r>
                <a:r>
                  <a:rPr lang="en-US" dirty="0"/>
                  <a:t> mare.</a:t>
                </a:r>
              </a:p>
              <a:p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BubbleSort</a:t>
                </a:r>
                <a:r>
                  <a:rPr lang="en-US" dirty="0"/>
                  <a:t>, am </a:t>
                </a:r>
                <a:r>
                  <a:rPr lang="en-US" dirty="0" err="1"/>
                  <a:t>oprit</a:t>
                </a:r>
                <a:r>
                  <a:rPr lang="en-US" dirty="0"/>
                  <a:t> </a:t>
                </a:r>
                <a:r>
                  <a:rPr lang="en-US" dirty="0" err="1"/>
                  <a:t>rularea</a:t>
                </a:r>
                <a:r>
                  <a:rPr lang="en-US" dirty="0"/>
                  <a:t> </a:t>
                </a:r>
                <a:r>
                  <a:rPr lang="en-US" dirty="0" err="1"/>
                  <a:t>algoritmului</a:t>
                </a:r>
                <a:r>
                  <a:rPr lang="en-US" dirty="0"/>
                  <a:t> </a:t>
                </a:r>
                <a:r>
                  <a:rPr lang="en-US" dirty="0" err="1"/>
                  <a:t>dupa</a:t>
                </a:r>
                <a:r>
                  <a:rPr lang="en-US" dirty="0"/>
                  <a:t> 120 de </a:t>
                </a:r>
                <a:r>
                  <a:rPr lang="en-US" dirty="0" err="1"/>
                  <a:t>secunde</a:t>
                </a:r>
                <a:r>
                  <a:rPr lang="en-US" dirty="0"/>
                  <a:t> in </a:t>
                </a:r>
                <a:r>
                  <a:rPr lang="en-US" dirty="0" err="1"/>
                  <a:t>cazul</a:t>
                </a:r>
                <a:r>
                  <a:rPr lang="en-US" dirty="0"/>
                  <a:t> in care array-ul nu era </a:t>
                </a:r>
                <a:r>
                  <a:rPr lang="en-US" dirty="0" err="1"/>
                  <a:t>sortat</a:t>
                </a:r>
                <a:r>
                  <a:rPr lang="en-US" dirty="0"/>
                  <a:t> </a:t>
                </a:r>
                <a:r>
                  <a:rPr lang="en-US" dirty="0" err="1"/>
                  <a:t>inca</a:t>
                </a:r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fiind</a:t>
                </a:r>
                <a:r>
                  <a:rPr lang="en-US" dirty="0"/>
                  <a:t> un </a:t>
                </a:r>
                <a:r>
                  <a:rPr lang="en-US" dirty="0" err="1"/>
                  <a:t>algoritm</a:t>
                </a:r>
                <a:r>
                  <a:rPr lang="en-US" dirty="0"/>
                  <a:t> </a:t>
                </a:r>
                <a:r>
                  <a:rPr lang="en-US" dirty="0" err="1"/>
                  <a:t>foarte</a:t>
                </a:r>
                <a:r>
                  <a:rPr lang="en-US" dirty="0"/>
                  <a:t> </a:t>
                </a:r>
                <a:r>
                  <a:rPr lang="en-US" dirty="0" err="1"/>
                  <a:t>incet</a:t>
                </a:r>
                <a:r>
                  <a:rPr lang="en-US" dirty="0"/>
                  <a:t>, in </a:t>
                </a:r>
                <a:r>
                  <a:rPr lang="en-US" dirty="0" err="1"/>
                  <a:t>teorie</a:t>
                </a:r>
                <a:r>
                  <a:rPr lang="en-US" dirty="0"/>
                  <a:t> </a:t>
                </a:r>
                <a:r>
                  <a:rPr lang="en-US" dirty="0" err="1"/>
                  <a:t>sortarea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putea</a:t>
                </a:r>
                <a:r>
                  <a:rPr lang="en-US" dirty="0"/>
                  <a:t> dura un interval </a:t>
                </a:r>
                <a:r>
                  <a:rPr lang="en-US" dirty="0" err="1"/>
                  <a:t>mult</a:t>
                </a:r>
                <a:r>
                  <a:rPr lang="en-US" dirty="0"/>
                  <a:t> </a:t>
                </a:r>
                <a:r>
                  <a:rPr lang="en-US" dirty="0" err="1"/>
                  <a:t>prea</a:t>
                </a:r>
                <a:r>
                  <a:rPr lang="en-US" dirty="0"/>
                  <a:t> mare de </a:t>
                </a:r>
                <a:r>
                  <a:rPr lang="en-US" dirty="0" err="1"/>
                  <a:t>timp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avea</a:t>
                </a:r>
                <a:r>
                  <a:rPr lang="en-US" dirty="0"/>
                  <a:t> </a:t>
                </a:r>
                <a:r>
                  <a:rPr lang="en-US" dirty="0" err="1"/>
                  <a:t>sens</a:t>
                </a:r>
                <a:r>
                  <a:rPr lang="en-US" dirty="0"/>
                  <a:t> </a:t>
                </a:r>
                <a:r>
                  <a:rPr lang="en-US" dirty="0" err="1"/>
                  <a:t>aflarea</a:t>
                </a:r>
                <a:r>
                  <a:rPr lang="en-US" dirty="0"/>
                  <a:t> </a:t>
                </a:r>
                <a:r>
                  <a:rPr lang="en-US" dirty="0" err="1"/>
                  <a:t>duratei</a:t>
                </a:r>
                <a:r>
                  <a:rPr lang="en-US" dirty="0"/>
                  <a:t> de </a:t>
                </a:r>
                <a:r>
                  <a:rPr lang="en-US" dirty="0" err="1"/>
                  <a:t>timp</a:t>
                </a:r>
                <a:endParaRPr lang="en-US" dirty="0"/>
              </a:p>
              <a:p>
                <a:r>
                  <a:rPr lang="en-US" dirty="0" err="1"/>
                  <a:t>Timpul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masurat</a:t>
                </a:r>
                <a:r>
                  <a:rPr lang="en-US" dirty="0"/>
                  <a:t> cu o </a:t>
                </a:r>
                <a:r>
                  <a:rPr lang="en-US" dirty="0" err="1"/>
                  <a:t>precizie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secunde</a:t>
                </a:r>
                <a:endParaRPr lang="en-150" dirty="0"/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9A551E-49ED-44C6-8890-C8288C9BA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 b="-43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79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D0447C-C124-4476-B67B-2FCFC0BB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BUbblesort</a:t>
            </a:r>
            <a:endParaRPr lang="en-15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D2D650-7635-475B-A4A2-2A78F001C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Unul din </a:t>
                </a:r>
                <a:r>
                  <a:rPr lang="en-US" dirty="0" err="1"/>
                  <a:t>cei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simpli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- cand </a:t>
                </a:r>
                <a:r>
                  <a:rPr lang="en-US" dirty="0" err="1"/>
                  <a:t>vectorul</a:t>
                </a:r>
                <a:r>
                  <a:rPr lang="en-US" dirty="0"/>
                  <a:t> e </a:t>
                </a:r>
                <a:r>
                  <a:rPr lang="en-US" dirty="0" err="1"/>
                  <a:t>sortat</a:t>
                </a:r>
                <a:r>
                  <a:rPr lang="en-US" dirty="0"/>
                  <a:t> </a:t>
                </a:r>
                <a:r>
                  <a:rPr lang="en-US" dirty="0" err="1"/>
                  <a:t>deja</a:t>
                </a:r>
                <a:r>
                  <a:rPr lang="en-US" dirty="0"/>
                  <a:t> </a:t>
                </a:r>
                <a:r>
                  <a:rPr lang="en-US" dirty="0" err="1"/>
                  <a:t>crescator</a:t>
                </a:r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cand </a:t>
                </a:r>
                <a:r>
                  <a:rPr lang="en-US" dirty="0" err="1"/>
                  <a:t>vectorul</a:t>
                </a:r>
                <a:r>
                  <a:rPr lang="en-US" dirty="0"/>
                  <a:t> e </a:t>
                </a:r>
                <a:r>
                  <a:rPr lang="en-US" dirty="0" err="1"/>
                  <a:t>sortat</a:t>
                </a:r>
                <a:r>
                  <a:rPr lang="en-US" dirty="0"/>
                  <a:t> </a:t>
                </a:r>
                <a:r>
                  <a:rPr lang="en-US" dirty="0" err="1"/>
                  <a:t>descrescator</a:t>
                </a:r>
                <a:endParaRPr lang="en-US" dirty="0"/>
              </a:p>
              <a:p>
                <a:r>
                  <a:rPr lang="en-US" dirty="0"/>
                  <a:t>Se </a:t>
                </a:r>
                <a:r>
                  <a:rPr lang="en-US" dirty="0" err="1"/>
                  <a:t>recomanda</a:t>
                </a:r>
                <a:r>
                  <a:rPr lang="en-US" dirty="0"/>
                  <a:t> </a:t>
                </a:r>
                <a:r>
                  <a:rPr lang="en-US" dirty="0" err="1"/>
                  <a:t>folosirea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cand </a:t>
                </a:r>
                <a:r>
                  <a:rPr lang="en-US" dirty="0" err="1"/>
                  <a:t>numarul</a:t>
                </a:r>
                <a:r>
                  <a:rPr lang="en-US" dirty="0"/>
                  <a:t> de </a:t>
                </a:r>
                <a:r>
                  <a:rPr lang="en-US" dirty="0" err="1"/>
                  <a:t>elemente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mic</a:t>
                </a:r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D2D650-7635-475B-A4A2-2A78F001C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2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bubblesort</a:t>
            </a:r>
            <a:r>
              <a:rPr lang="en-US" dirty="0"/>
              <a:t>(1-10)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73928"/>
              </p:ext>
            </p:extLst>
          </p:nvPr>
        </p:nvGraphicFramePr>
        <p:xfrm>
          <a:off x="1065909" y="1930706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 0.00</a:t>
                      </a:r>
                      <a:r>
                        <a:rPr lang="en-US" dirty="0"/>
                        <a:t>798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0.008</a:t>
                      </a:r>
                      <a:r>
                        <a:rPr lang="en-US" dirty="0"/>
                        <a:t>12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0.008</a:t>
                      </a:r>
                      <a:r>
                        <a:rPr lang="en-US" dirty="0"/>
                        <a:t>23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0.000</a:t>
                      </a:r>
                      <a:r>
                        <a:rPr lang="en-US" dirty="0"/>
                        <a:t>12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0.010</a:t>
                      </a:r>
                      <a:r>
                        <a:rPr lang="en-US" dirty="0"/>
                        <a:t>720</a:t>
                      </a:r>
                      <a:r>
                        <a:rPr lang="en-150" dirty="0"/>
                        <a:t>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87.69200000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88.49400000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88.13800000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</a:t>
                      </a:r>
                      <a:r>
                        <a:rPr lang="en-US" dirty="0"/>
                        <a:t>25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102.6680000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8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4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bubblesort</a:t>
            </a:r>
            <a:r>
              <a:rPr lang="en-US" dirty="0"/>
              <a:t>(11-20)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90304"/>
              </p:ext>
            </p:extLst>
          </p:nvPr>
        </p:nvGraphicFramePr>
        <p:xfrm>
          <a:off x="1143000" y="2031374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0.004</a:t>
                      </a:r>
                      <a:r>
                        <a:rPr lang="en-US" dirty="0"/>
                        <a:t>75</a:t>
                      </a:r>
                      <a:r>
                        <a:rPr lang="en-150" dirty="0"/>
                        <a:t>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0.008</a:t>
                      </a:r>
                      <a:r>
                        <a:rPr lang="en-US" dirty="0"/>
                        <a:t>1</a:t>
                      </a:r>
                      <a:r>
                        <a:rPr lang="en-150" dirty="0"/>
                        <a:t>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0.214000000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0.2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0.861000000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0.86</a:t>
                      </a:r>
                      <a:r>
                        <a:rPr lang="en-US" dirty="0"/>
                        <a:t>2</a:t>
                      </a:r>
                      <a:r>
                        <a:rPr lang="en-150" dirty="0"/>
                        <a:t>000000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1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861340-AFB5-4004-9D22-BAB05DD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26" y="578840"/>
            <a:ext cx="9621283" cy="1560193"/>
          </a:xfrm>
        </p:spPr>
        <p:txBody>
          <a:bodyPr/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teste </a:t>
            </a:r>
            <a:r>
              <a:rPr lang="en-US" dirty="0" err="1"/>
              <a:t>bubblesort</a:t>
            </a:r>
            <a:r>
              <a:rPr lang="en-US" dirty="0"/>
              <a:t>(21-30)</a:t>
            </a:r>
            <a:endParaRPr lang="en-15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ABBE3EF-16BD-4D2F-9045-0D4670722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25687"/>
              </p:ext>
            </p:extLst>
          </p:nvPr>
        </p:nvGraphicFramePr>
        <p:xfrm>
          <a:off x="1143000" y="1846816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5263611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8128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21.74300000</a:t>
                      </a:r>
                      <a:r>
                        <a:rPr lang="en-US" dirty="0"/>
                        <a:t>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22.37700000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3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1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5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120s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051B03-FF5B-447A-9145-02EA1C14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Quicksort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BFCD972-33AD-4A9B-9970-2E1901BAD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Unul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cei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cunoscuti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 </a:t>
                </a:r>
                <a:r>
                  <a:rPr lang="en-US" dirty="0" err="1"/>
                  <a:t>eficienti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</a:t>
                </a:r>
                <a:r>
                  <a:rPr lang="en-US" dirty="0" err="1"/>
                  <a:t>functie</a:t>
                </a:r>
                <a:r>
                  <a:rPr lang="en-US" dirty="0"/>
                  <a:t> de </a:t>
                </a:r>
                <a:r>
                  <a:rPr lang="en-US" dirty="0" err="1"/>
                  <a:t>implementare</a:t>
                </a:r>
                <a:endParaRPr lang="en-US" dirty="0"/>
              </a:p>
              <a:p>
                <a:pPr marL="0" indent="0">
                  <a:buNone/>
                </a:pPr>
                <a:endParaRPr lang="en-15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BFCD972-33AD-4A9B-9970-2E1901BAD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30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1564</Words>
  <Application>Microsoft Office PowerPoint</Application>
  <PresentationFormat>Ecran lat</PresentationFormat>
  <Paragraphs>456</Paragraphs>
  <Slides>28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Garamond</vt:lpstr>
      <vt:lpstr>Tw Cen MT</vt:lpstr>
      <vt:lpstr>Circuit</vt:lpstr>
      <vt:lpstr>Algoritmi de sortare </vt:lpstr>
      <vt:lpstr>Prezentare PowerPoint</vt:lpstr>
      <vt:lpstr>Datele de intrare</vt:lpstr>
      <vt:lpstr>Observatii</vt:lpstr>
      <vt:lpstr>BUbblesort</vt:lpstr>
      <vt:lpstr>Timpi rulare teste bubblesort(1-10)</vt:lpstr>
      <vt:lpstr>Timpi rulare teste bubblesort(11-20)</vt:lpstr>
      <vt:lpstr>Timpi rulare teste bubblesort(21-30)</vt:lpstr>
      <vt:lpstr>Quicksort</vt:lpstr>
      <vt:lpstr>Timpi rulare teste Quicksort(1-10)</vt:lpstr>
      <vt:lpstr>Timpi rulare teste Quicksort(11-20)</vt:lpstr>
      <vt:lpstr>Timpi rulare teste Quicksort(21-30)</vt:lpstr>
      <vt:lpstr>Mergesort</vt:lpstr>
      <vt:lpstr>Timpi rulare teste Mergesort(1-10)</vt:lpstr>
      <vt:lpstr>Timpi rulare teste Mergesort(11-20)</vt:lpstr>
      <vt:lpstr>Timpi rulare teste Mergesort(21-30)</vt:lpstr>
      <vt:lpstr>Countsort</vt:lpstr>
      <vt:lpstr>Timpi rulare teste Countsort(1-10)</vt:lpstr>
      <vt:lpstr>Timpi rulare teste Countsort(11-20)</vt:lpstr>
      <vt:lpstr>Timpi rulare teste Countsort(21-30)</vt:lpstr>
      <vt:lpstr>Radixsort</vt:lpstr>
      <vt:lpstr>Timpi rulare teste Radixsort(1-10)</vt:lpstr>
      <vt:lpstr>Timpi rulare teste Radixsort(11-20)</vt:lpstr>
      <vt:lpstr>Timpi rulare teste Radixsort(21-30)</vt:lpstr>
      <vt:lpstr>Timpi rulare teste STD::Sort(1-10)</vt:lpstr>
      <vt:lpstr>Timpi rulare teste STD::sort(11-20)</vt:lpstr>
      <vt:lpstr>Timpi rulare teste STD::sort(21-30)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Stefan Dascalescu</dc:creator>
  <cp:lastModifiedBy>Stefan Dascalescu</cp:lastModifiedBy>
  <cp:revision>17</cp:revision>
  <dcterms:created xsi:type="dcterms:W3CDTF">2021-03-12T23:36:13Z</dcterms:created>
  <dcterms:modified xsi:type="dcterms:W3CDTF">2021-03-13T14:29:16Z</dcterms:modified>
</cp:coreProperties>
</file>