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56" r:id="rId2"/>
    <p:sldId id="257" r:id="rId3"/>
    <p:sldId id="258" r:id="rId4"/>
    <p:sldId id="264" r:id="rId5"/>
    <p:sldId id="265" r:id="rId6"/>
    <p:sldId id="260" r:id="rId7"/>
    <p:sldId id="266" r:id="rId8"/>
    <p:sldId id="262" r:id="rId9"/>
    <p:sldId id="268" r:id="rId10"/>
    <p:sldId id="263"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1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418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8963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4071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47603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14885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58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85993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0369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23733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21092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92643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69826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97684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87423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4/11/2024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10477302"/>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93019" y="394636"/>
            <a:ext cx="7617781" cy="2770760"/>
          </a:xfrm>
          <a:prstGeom prst="rect">
            <a:avLst/>
          </a:prstGeom>
          <a:noFill/>
          <a:ln/>
        </p:spPr>
        <p:txBody>
          <a:bodyPr wrap="square" rtlCol="0" anchor="t"/>
          <a:lstStyle/>
          <a:p>
            <a:pPr marL="0" indent="0">
              <a:lnSpc>
                <a:spcPts val="7545"/>
              </a:lnSpc>
              <a:buNone/>
            </a:pPr>
            <a:r>
              <a:rPr lang="en-US" sz="6036" dirty="0">
                <a:solidFill>
                  <a:srgbClr val="F2F2F3"/>
                </a:solidFill>
                <a:latin typeface="Poppins" pitchFamily="34" charset="0"/>
                <a:ea typeface="Poppins" pitchFamily="34" charset="-122"/>
                <a:cs typeface="Poppins" pitchFamily="34" charset="-120"/>
              </a:rPr>
              <a:t>Air Quality Tracking using WSN</a:t>
            </a:r>
            <a:endParaRPr lang="en-US" sz="6036" dirty="0"/>
          </a:p>
        </p:txBody>
      </p:sp>
      <p:sp>
        <p:nvSpPr>
          <p:cNvPr id="6" name="Text 3"/>
          <p:cNvSpPr/>
          <p:nvPr/>
        </p:nvSpPr>
        <p:spPr>
          <a:xfrm>
            <a:off x="833199" y="3498652"/>
            <a:ext cx="7477601" cy="284321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In this mini project, we were able to present an IoT-based approach for monitoring air quality in indoor environments. By utilizing various sensors connected to a Raspberry Pi microcontroller, they collect data on temperature, humidity and  carbon dioxide levels. This data is then stored in the cloud and analyzed using mathematical formulas and visualization tools like ThingSpeak. The system provides a comprehensive solution for assessing indoor air quality, which is crucial for maintaining a healthy living and working environment.</a:t>
            </a:r>
          </a:p>
          <a:p>
            <a:pPr marL="0" indent="0">
              <a:lnSpc>
                <a:spcPts val="2799"/>
              </a:lnSpc>
              <a:buNone/>
            </a:pPr>
            <a:endParaRPr lang="en-US" sz="1750" dirty="0"/>
          </a:p>
        </p:txBody>
      </p:sp>
      <p:sp>
        <p:nvSpPr>
          <p:cNvPr id="9" name="Text 5"/>
          <p:cNvSpPr/>
          <p:nvPr/>
        </p:nvSpPr>
        <p:spPr>
          <a:xfrm>
            <a:off x="1299686" y="6591776"/>
            <a:ext cx="3335536" cy="388858"/>
          </a:xfrm>
          <a:prstGeom prst="rect">
            <a:avLst/>
          </a:prstGeom>
          <a:noFill/>
          <a:ln/>
        </p:spPr>
        <p:txBody>
          <a:bodyPr wrap="none" rtlCol="0" anchor="t"/>
          <a:lstStyle/>
          <a:p>
            <a:pPr marL="0" indent="0" algn="l">
              <a:lnSpc>
                <a:spcPts val="3062"/>
              </a:lnSpc>
              <a:buNone/>
            </a:pPr>
            <a:r>
              <a:rPr lang="en-US" sz="2187" b="1" dirty="0">
                <a:solidFill>
                  <a:srgbClr val="E5E0DF"/>
                </a:solidFill>
                <a:latin typeface="Roboto" pitchFamily="34" charset="0"/>
                <a:ea typeface="Roboto" pitchFamily="34" charset="-122"/>
                <a:cs typeface="Roboto" pitchFamily="34" charset="-120"/>
              </a:rPr>
              <a:t>by ARON ABRAHAM-2021BEC0006</a:t>
            </a:r>
            <a:br>
              <a:rPr lang="en-US" sz="2187" b="1" dirty="0">
                <a:solidFill>
                  <a:srgbClr val="E5E0DF"/>
                </a:solidFill>
                <a:latin typeface="Roboto" pitchFamily="34" charset="0"/>
                <a:ea typeface="Roboto" pitchFamily="34" charset="-122"/>
                <a:cs typeface="Roboto" pitchFamily="34" charset="-120"/>
              </a:rPr>
            </a:br>
            <a:r>
              <a:rPr lang="en-US" sz="2187" b="1" dirty="0">
                <a:solidFill>
                  <a:srgbClr val="E5E0DF"/>
                </a:solidFill>
                <a:latin typeface="Roboto" pitchFamily="34" charset="0"/>
                <a:ea typeface="Roboto" pitchFamily="34" charset="-122"/>
                <a:cs typeface="Roboto" pitchFamily="34" charset="-120"/>
              </a:rPr>
              <a:t>STEFFIN GEORGE -2021BEC0016</a:t>
            </a:r>
          </a:p>
          <a:p>
            <a:pPr marL="0" indent="0" algn="l">
              <a:lnSpc>
                <a:spcPts val="3062"/>
              </a:lnSpc>
              <a:buNone/>
            </a:pPr>
            <a:r>
              <a:rPr lang="en-US" sz="2187" b="1" dirty="0">
                <a:solidFill>
                  <a:srgbClr val="E5E0DF"/>
                </a:solidFill>
                <a:latin typeface="Roboto" pitchFamily="34" charset="0"/>
                <a:ea typeface="Roboto" pitchFamily="34" charset="-122"/>
                <a:cs typeface="Roboto" pitchFamily="34" charset="-120"/>
              </a:rPr>
              <a:t>THOMAS M-2021BEC0031</a:t>
            </a:r>
            <a:br>
              <a:rPr lang="en-US" sz="2187" b="1" dirty="0">
                <a:solidFill>
                  <a:srgbClr val="E5E0DF"/>
                </a:solidFill>
                <a:latin typeface="Roboto" pitchFamily="34" charset="0"/>
                <a:ea typeface="Roboto" pitchFamily="34" charset="-122"/>
                <a:cs typeface="Roboto" pitchFamily="34" charset="-120"/>
              </a:rPr>
            </a:br>
            <a:r>
              <a:rPr lang="en-US" sz="2187" b="1" dirty="0">
                <a:solidFill>
                  <a:srgbClr val="E5E0DF"/>
                </a:solidFill>
                <a:latin typeface="Roboto" pitchFamily="34" charset="0"/>
                <a:ea typeface="Roboto" pitchFamily="34" charset="-122"/>
                <a:cs typeface="Roboto" pitchFamily="34" charset="-120"/>
              </a:rPr>
              <a:t>SACHU TOM-2021BEC0032</a:t>
            </a:r>
            <a:endParaRPr lang="en-US" sz="2187"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799267"/>
            <a:ext cx="55549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a:t>
            </a:r>
            <a:endParaRPr lang="en-US" sz="4374" dirty="0"/>
          </a:p>
        </p:txBody>
      </p:sp>
      <p:sp>
        <p:nvSpPr>
          <p:cNvPr id="5" name="Text 3"/>
          <p:cNvSpPr/>
          <p:nvPr/>
        </p:nvSpPr>
        <p:spPr>
          <a:xfrm>
            <a:off x="2037993" y="2049066"/>
            <a:ext cx="3156347" cy="694373"/>
          </a:xfrm>
          <a:prstGeom prst="rect">
            <a:avLst/>
          </a:prstGeom>
          <a:noFill/>
          <a:ln/>
        </p:spPr>
        <p:txBody>
          <a:bodyPr wrap="squar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IoT-Based Air Quality Monitoring</a:t>
            </a:r>
            <a:endParaRPr lang="en-US" sz="2187" dirty="0"/>
          </a:p>
        </p:txBody>
      </p:sp>
      <p:sp>
        <p:nvSpPr>
          <p:cNvPr id="6" name="Text 4"/>
          <p:cNvSpPr/>
          <p:nvPr/>
        </p:nvSpPr>
        <p:spPr>
          <a:xfrm>
            <a:off x="2037993" y="2965609"/>
            <a:ext cx="3156347" cy="3198614"/>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members developed an IoT-based system for monitoring air quality in indoor environments. By utilizing various sensors connected to a Raspberry Pi microcontroller, they collected data on temperature, humidity and carbon dioxide levels</a:t>
            </a:r>
            <a:endParaRPr lang="en-US" sz="1750" dirty="0"/>
          </a:p>
        </p:txBody>
      </p:sp>
      <p:sp>
        <p:nvSpPr>
          <p:cNvPr id="7" name="Text 5"/>
          <p:cNvSpPr/>
          <p:nvPr/>
        </p:nvSpPr>
        <p:spPr>
          <a:xfrm>
            <a:off x="5743932" y="2049066"/>
            <a:ext cx="3156347" cy="694373"/>
          </a:xfrm>
          <a:prstGeom prst="rect">
            <a:avLst/>
          </a:prstGeom>
          <a:noFill/>
          <a:ln/>
        </p:spPr>
        <p:txBody>
          <a:bodyPr wrap="squar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Cloud Data Storage and Analysis</a:t>
            </a:r>
            <a:endParaRPr lang="en-US" sz="2187" dirty="0"/>
          </a:p>
        </p:txBody>
      </p:sp>
      <p:sp>
        <p:nvSpPr>
          <p:cNvPr id="8" name="Text 6"/>
          <p:cNvSpPr/>
          <p:nvPr/>
        </p:nvSpPr>
        <p:spPr>
          <a:xfrm>
            <a:off x="5743932" y="2965609"/>
            <a:ext cx="3156347" cy="2487811"/>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collected sensor data was stored in the cloud using the ThingSpeak platform. Mathematical formulas were used to analyze the data and assess the air quality in the indoor environment under study.</a:t>
            </a:r>
            <a:endParaRPr lang="en-US" sz="1750" dirty="0"/>
          </a:p>
        </p:txBody>
      </p:sp>
      <p:sp>
        <p:nvSpPr>
          <p:cNvPr id="9" name="Text 7"/>
          <p:cNvSpPr/>
          <p:nvPr/>
        </p:nvSpPr>
        <p:spPr>
          <a:xfrm>
            <a:off x="9449872" y="2049066"/>
            <a:ext cx="3156347" cy="694373"/>
          </a:xfrm>
          <a:prstGeom prst="rect">
            <a:avLst/>
          </a:prstGeom>
          <a:noFill/>
          <a:ln/>
        </p:spPr>
        <p:txBody>
          <a:bodyPr wrap="squar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Visualization and Insights</a:t>
            </a:r>
            <a:endParaRPr lang="en-US" sz="2187" dirty="0"/>
          </a:p>
        </p:txBody>
      </p:sp>
      <p:sp>
        <p:nvSpPr>
          <p:cNvPr id="10" name="Text 8"/>
          <p:cNvSpPr/>
          <p:nvPr/>
        </p:nvSpPr>
        <p:spPr>
          <a:xfrm>
            <a:off x="9449872" y="2965609"/>
            <a:ext cx="3156347" cy="4264819"/>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members presented their experimental results through graphs and visualizations, providing insights into the fluctuations of various air quality parameters over time. These visualizations aid in understanding the impact of factors like weather conditions, population density, and the presence of pollutants on indoor air quality.</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443877" y="564356"/>
            <a:ext cx="9683115" cy="640913"/>
          </a:xfrm>
          <a:prstGeom prst="rect">
            <a:avLst/>
          </a:prstGeom>
          <a:noFill/>
          <a:ln/>
        </p:spPr>
        <p:txBody>
          <a:bodyPr wrap="none" rtlCol="0" anchor="t"/>
          <a:lstStyle/>
          <a:p>
            <a:pPr marL="0" indent="0">
              <a:lnSpc>
                <a:spcPts val="5047"/>
              </a:lnSpc>
              <a:buNone/>
            </a:pPr>
            <a:r>
              <a:rPr lang="en-US" sz="4038" dirty="0">
                <a:solidFill>
                  <a:srgbClr val="F2F2F3"/>
                </a:solidFill>
                <a:latin typeface="Poppins" pitchFamily="34" charset="0"/>
                <a:ea typeface="Poppins" pitchFamily="34" charset="-122"/>
                <a:cs typeface="Poppins" pitchFamily="34" charset="-120"/>
              </a:rPr>
              <a:t>Temperature and Humidity Monitoring</a:t>
            </a:r>
            <a:endParaRPr lang="en-US" sz="4038" dirty="0"/>
          </a:p>
        </p:txBody>
      </p:sp>
      <p:sp>
        <p:nvSpPr>
          <p:cNvPr id="5" name="Text 3"/>
          <p:cNvSpPr/>
          <p:nvPr/>
        </p:nvSpPr>
        <p:spPr>
          <a:xfrm>
            <a:off x="2443877" y="1717953"/>
            <a:ext cx="4621054" cy="1025366"/>
          </a:xfrm>
          <a:prstGeom prst="rect">
            <a:avLst/>
          </a:prstGeom>
          <a:noFill/>
          <a:ln/>
        </p:spPr>
        <p:txBody>
          <a:bodyPr wrap="square" rtlCol="0" anchor="t"/>
          <a:lstStyle/>
          <a:p>
            <a:pPr marL="0" indent="0">
              <a:lnSpc>
                <a:spcPts val="4038"/>
              </a:lnSpc>
              <a:buNone/>
            </a:pPr>
            <a:r>
              <a:rPr lang="en-US" sz="3230" dirty="0">
                <a:solidFill>
                  <a:srgbClr val="F2F2F3"/>
                </a:solidFill>
                <a:latin typeface="Poppins" pitchFamily="34" charset="0"/>
                <a:ea typeface="Poppins" pitchFamily="34" charset="-122"/>
                <a:cs typeface="Poppins" pitchFamily="34" charset="-120"/>
              </a:rPr>
              <a:t>Temperature Measurement</a:t>
            </a:r>
            <a:endParaRPr lang="en-US" sz="3230" dirty="0"/>
          </a:p>
        </p:txBody>
      </p:sp>
      <p:sp>
        <p:nvSpPr>
          <p:cNvPr id="6" name="Text 4"/>
          <p:cNvSpPr/>
          <p:nvPr/>
        </p:nvSpPr>
        <p:spPr>
          <a:xfrm>
            <a:off x="2443877" y="2948345"/>
            <a:ext cx="4621054" cy="1968817"/>
          </a:xfrm>
          <a:prstGeom prst="rect">
            <a:avLst/>
          </a:prstGeom>
          <a:noFill/>
          <a:ln/>
        </p:spPr>
        <p:txBody>
          <a:bodyPr wrap="square" rtlCol="0" anchor="t"/>
          <a:lstStyle/>
          <a:p>
            <a:pPr marL="0" indent="0">
              <a:lnSpc>
                <a:spcPts val="2584"/>
              </a:lnSpc>
              <a:buNone/>
            </a:pPr>
            <a:r>
              <a:rPr lang="en-US" sz="1615" dirty="0">
                <a:solidFill>
                  <a:srgbClr val="E5E0DF"/>
                </a:solidFill>
                <a:latin typeface="Roboto" pitchFamily="34" charset="0"/>
                <a:ea typeface="Roboto" pitchFamily="34" charset="-122"/>
                <a:cs typeface="Roboto" pitchFamily="34" charset="-120"/>
              </a:rPr>
              <a:t>The DHT11 sensor is used to measure the temperature in the indoor environment. The temperature is represented in degrees Celsius, and the graphs reveal fluctuations due to factors like hot weather conditions and the use of air conditioning.</a:t>
            </a:r>
            <a:endParaRPr lang="en-US" sz="1615" dirty="0"/>
          </a:p>
        </p:txBody>
      </p:sp>
      <p:sp>
        <p:nvSpPr>
          <p:cNvPr id="7" name="Text 5"/>
          <p:cNvSpPr/>
          <p:nvPr/>
        </p:nvSpPr>
        <p:spPr>
          <a:xfrm>
            <a:off x="2443877" y="5122188"/>
            <a:ext cx="4102060" cy="512683"/>
          </a:xfrm>
          <a:prstGeom prst="rect">
            <a:avLst/>
          </a:prstGeom>
          <a:noFill/>
          <a:ln/>
        </p:spPr>
        <p:txBody>
          <a:bodyPr wrap="none" rtlCol="0" anchor="t"/>
          <a:lstStyle/>
          <a:p>
            <a:pPr marL="0" indent="0">
              <a:lnSpc>
                <a:spcPts val="4038"/>
              </a:lnSpc>
              <a:buNone/>
            </a:pPr>
            <a:r>
              <a:rPr lang="en-US" sz="3230" dirty="0">
                <a:solidFill>
                  <a:srgbClr val="F2F2F3"/>
                </a:solidFill>
                <a:latin typeface="Poppins" pitchFamily="34" charset="0"/>
                <a:ea typeface="Poppins" pitchFamily="34" charset="-122"/>
                <a:cs typeface="Poppins" pitchFamily="34" charset="-120"/>
              </a:rPr>
              <a:t>Humidity Monitoring</a:t>
            </a:r>
            <a:endParaRPr lang="en-US" sz="3230" dirty="0"/>
          </a:p>
        </p:txBody>
      </p:sp>
      <p:sp>
        <p:nvSpPr>
          <p:cNvPr id="8" name="Text 6"/>
          <p:cNvSpPr/>
          <p:nvPr/>
        </p:nvSpPr>
        <p:spPr>
          <a:xfrm>
            <a:off x="2443877" y="5839897"/>
            <a:ext cx="4621054" cy="1640681"/>
          </a:xfrm>
          <a:prstGeom prst="rect">
            <a:avLst/>
          </a:prstGeom>
          <a:noFill/>
          <a:ln/>
        </p:spPr>
        <p:txBody>
          <a:bodyPr wrap="square" rtlCol="0" anchor="t"/>
          <a:lstStyle/>
          <a:p>
            <a:pPr marL="0" indent="0">
              <a:lnSpc>
                <a:spcPts val="2584"/>
              </a:lnSpc>
              <a:buNone/>
            </a:pPr>
            <a:r>
              <a:rPr lang="en-US" sz="1615" dirty="0">
                <a:solidFill>
                  <a:srgbClr val="E5E0DF"/>
                </a:solidFill>
                <a:latin typeface="Roboto" pitchFamily="34" charset="0"/>
                <a:ea typeface="Roboto" pitchFamily="34" charset="-122"/>
                <a:cs typeface="Roboto" pitchFamily="34" charset="-120"/>
              </a:rPr>
              <a:t>The DHT11 sensor also measures the humidity level in the indoor environment. The humidity is represented as a percentage, and the graphs show changes due to factors like hot weather and the use of air conditioning.</a:t>
            </a:r>
            <a:endParaRPr lang="en-US" sz="1615" dirty="0"/>
          </a:p>
        </p:txBody>
      </p:sp>
      <p:pic>
        <p:nvPicPr>
          <p:cNvPr id="9" name="Image 0" descr="preencoded.png"/>
          <p:cNvPicPr>
            <a:picLocks noChangeAspect="1"/>
          </p:cNvPicPr>
          <p:nvPr/>
        </p:nvPicPr>
        <p:blipFill>
          <a:blip r:embed="rId3"/>
          <a:stretch>
            <a:fillRect/>
          </a:stretch>
        </p:blipFill>
        <p:spPr>
          <a:xfrm>
            <a:off x="7572851" y="1743670"/>
            <a:ext cx="4621054" cy="4621054"/>
          </a:xfrm>
          <a:prstGeom prst="rect">
            <a:avLst/>
          </a:prstGeom>
        </p:spPr>
      </p:pic>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812846"/>
            <a:ext cx="80670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Air Quality and Gas Detection</a:t>
            </a:r>
            <a:endParaRPr lang="en-US" sz="4374" dirty="0"/>
          </a:p>
        </p:txBody>
      </p:sp>
      <p:sp>
        <p:nvSpPr>
          <p:cNvPr id="5" name="Text 3"/>
          <p:cNvSpPr/>
          <p:nvPr/>
        </p:nvSpPr>
        <p:spPr>
          <a:xfrm>
            <a:off x="2393394" y="2951559"/>
            <a:ext cx="10199013"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b="1" dirty="0">
                <a:solidFill>
                  <a:srgbClr val="E5E0DF"/>
                </a:solidFill>
                <a:latin typeface="Roboto" pitchFamily="34" charset="0"/>
                <a:ea typeface="Roboto" pitchFamily="34" charset="-122"/>
                <a:cs typeface="Roboto" pitchFamily="34" charset="-120"/>
              </a:rPr>
              <a:t>Carbon Dioxide Levels</a:t>
            </a:r>
            <a:endParaRPr lang="en-US" sz="1750" dirty="0"/>
          </a:p>
        </p:txBody>
      </p:sp>
      <p:sp>
        <p:nvSpPr>
          <p:cNvPr id="6" name="Text 4"/>
          <p:cNvSpPr/>
          <p:nvPr/>
        </p:nvSpPr>
        <p:spPr>
          <a:xfrm>
            <a:off x="2393394" y="3395782"/>
            <a:ext cx="10199013" cy="1066205"/>
          </a:xfrm>
          <a:prstGeom prst="rect">
            <a:avLst/>
          </a:prstGeom>
          <a:noFill/>
          <a:ln/>
        </p:spPr>
        <p:txBody>
          <a:bodyPr wrap="square" rtlCol="0" anchor="t"/>
          <a:lstStyle/>
          <a:p>
            <a:pPr algn="l">
              <a:lnSpc>
                <a:spcPts val="2799"/>
              </a:lnSpc>
              <a:buSzPct val="100000"/>
            </a:pPr>
            <a:r>
              <a:rPr lang="en-US" sz="1750" dirty="0">
                <a:solidFill>
                  <a:srgbClr val="E5E0DF"/>
                </a:solidFill>
                <a:latin typeface="Roboto" pitchFamily="34" charset="0"/>
                <a:ea typeface="Roboto" pitchFamily="34" charset="-122"/>
                <a:cs typeface="Roboto" pitchFamily="34" charset="-120"/>
              </a:rPr>
              <a:t>The MQ135 sensor is used to measure the level of carbon dioxide in the air. The members present graphs showing the variation of carbon dioxide over time at different locations. The graphs reveal fluctuations due to factors like the presence of cigarette smoke and the level of population in the area.</a:t>
            </a:r>
            <a:endParaRPr lang="en-US" sz="1750" dirty="0"/>
          </a:p>
        </p:txBody>
      </p:sp>
      <p:sp>
        <p:nvSpPr>
          <p:cNvPr id="7" name="Text 5"/>
          <p:cNvSpPr/>
          <p:nvPr/>
        </p:nvSpPr>
        <p:spPr>
          <a:xfrm>
            <a:off x="2393394" y="4550807"/>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endParaRPr lang="en-US" sz="1750" dirty="0"/>
          </a:p>
        </p:txBody>
      </p:sp>
      <p:sp>
        <p:nvSpPr>
          <p:cNvPr id="8" name="Text 6"/>
          <p:cNvSpPr/>
          <p:nvPr/>
        </p:nvSpPr>
        <p:spPr>
          <a:xfrm>
            <a:off x="2393394" y="4995029"/>
            <a:ext cx="10199013" cy="1421606"/>
          </a:xfrm>
          <a:prstGeom prst="rect">
            <a:avLst/>
          </a:prstGeom>
          <a:noFill/>
          <a:ln/>
        </p:spPr>
        <p:txBody>
          <a:bodyPr wrap="square" rtlCol="0" anchor="t"/>
          <a:lstStyle/>
          <a:p>
            <a:pPr algn="l">
              <a:lnSpc>
                <a:spcPts val="2799"/>
              </a:lnSpc>
              <a:buSzPct val="100000"/>
            </a:pPr>
            <a:endParaRPr lang="en-US" sz="1750" dirty="0"/>
          </a:p>
        </p:txBody>
      </p:sp>
      <p:pic>
        <p:nvPicPr>
          <p:cNvPr id="9"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833199" y="1368266"/>
            <a:ext cx="7477601" cy="2777490"/>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Raspberry Pi 3 Model: Powerful Platform for Temperature and Humidity Measurement</a:t>
            </a:r>
            <a:endParaRPr lang="en-US" sz="4374" dirty="0"/>
          </a:p>
        </p:txBody>
      </p:sp>
      <p:sp>
        <p:nvSpPr>
          <p:cNvPr id="6" name="Text 3"/>
          <p:cNvSpPr/>
          <p:nvPr/>
        </p:nvSpPr>
        <p:spPr>
          <a:xfrm>
            <a:off x="833199" y="4479012"/>
            <a:ext cx="7477601"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Raspberry Pi 3 Model B+ is a versatile single-board computer that has found widespread use in various applications, including precise temperature and humidity monitoring. This powerful yet compact device offers an ideal solution for engineers, developers, and hobbyists seeking to integrate robust environmental sensing capabilities into their projects.</a:t>
            </a:r>
            <a:endParaRPr lang="en-US" sz="1750" dirty="0"/>
          </a:p>
        </p:txBody>
      </p:sp>
      <p:sp>
        <p:nvSpPr>
          <p:cNvPr id="7" name="Text 4"/>
          <p:cNvSpPr/>
          <p:nvPr/>
        </p:nvSpPr>
        <p:spPr>
          <a:xfrm>
            <a:off x="833199" y="6505932"/>
            <a:ext cx="7477601" cy="355402"/>
          </a:xfrm>
          <a:prstGeom prst="rect">
            <a:avLst/>
          </a:prstGeom>
          <a:noFill/>
          <a:ln/>
        </p:spPr>
        <p:txBody>
          <a:bodyPr wrap="none" rtlCol="0" anchor="t"/>
          <a:lstStyle/>
          <a:p>
            <a:pPr marL="0" indent="0">
              <a:lnSpc>
                <a:spcPts val="2799"/>
              </a:lnSpc>
              <a:buNone/>
            </a:pPr>
            <a:endParaRPr lang="en-US" sz="1750" dirty="0"/>
          </a:p>
        </p:txBody>
      </p:sp>
      <p:pic>
        <p:nvPicPr>
          <p:cNvPr id="8"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0" name="Picture 9">
            <a:extLst>
              <a:ext uri="{FF2B5EF4-FFF2-40B4-BE49-F238E27FC236}">
                <a16:creationId xmlns:a16="http://schemas.microsoft.com/office/drawing/2014/main" id="{C96BC0F8-320F-0E76-196B-DC32F30D95F6}"/>
              </a:ext>
            </a:extLst>
          </p:cNvPr>
          <p:cNvPicPr>
            <a:picLocks noChangeAspect="1"/>
          </p:cNvPicPr>
          <p:nvPr/>
        </p:nvPicPr>
        <p:blipFill>
          <a:blip r:embed="rId5"/>
          <a:stretch>
            <a:fillRect/>
          </a:stretch>
        </p:blipFill>
        <p:spPr>
          <a:xfrm>
            <a:off x="8310800" y="1732547"/>
            <a:ext cx="5665082" cy="45234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sp>
      <p:sp>
        <p:nvSpPr>
          <p:cNvPr id="6" name="Text 3"/>
          <p:cNvSpPr/>
          <p:nvPr/>
        </p:nvSpPr>
        <p:spPr>
          <a:xfrm>
            <a:off x="2037993" y="2098715"/>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Sensor Compatibility and Data Acquisition</a:t>
            </a:r>
            <a:endParaRPr lang="en-US" sz="4374" dirty="0"/>
          </a:p>
        </p:txBody>
      </p:sp>
      <p:sp>
        <p:nvSpPr>
          <p:cNvPr id="7" name="Text 4"/>
          <p:cNvSpPr/>
          <p:nvPr/>
        </p:nvSpPr>
        <p:spPr>
          <a:xfrm>
            <a:off x="2393394" y="3820716"/>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b="1" dirty="0">
                <a:solidFill>
                  <a:srgbClr val="E5E0DF"/>
                </a:solidFill>
                <a:latin typeface="Roboto" pitchFamily="34" charset="0"/>
                <a:ea typeface="Roboto" pitchFamily="34" charset="-122"/>
                <a:cs typeface="Roboto" pitchFamily="34" charset="-120"/>
              </a:rPr>
              <a:t>Sensor Compatibility:</a:t>
            </a:r>
            <a:r>
              <a:rPr lang="en-US" sz="1750" dirty="0">
                <a:solidFill>
                  <a:srgbClr val="E5E0DF"/>
                </a:solidFill>
                <a:latin typeface="Roboto" pitchFamily="34" charset="0"/>
                <a:ea typeface="Roboto" pitchFamily="34" charset="-122"/>
                <a:cs typeface="Roboto" pitchFamily="34" charset="-120"/>
              </a:rPr>
              <a:t> The Raspberry Pi 3 is compatible with a wide range of specialized sensors designed for accurate temperature and humidity measurements, such as DHT11, DHT22, and DS18B20.</a:t>
            </a:r>
            <a:endParaRPr lang="en-US" sz="1750" dirty="0"/>
          </a:p>
        </p:txBody>
      </p:sp>
      <p:sp>
        <p:nvSpPr>
          <p:cNvPr id="8" name="Text 5"/>
          <p:cNvSpPr/>
          <p:nvPr/>
        </p:nvSpPr>
        <p:spPr>
          <a:xfrm>
            <a:off x="2393394" y="4620339"/>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endParaRPr lang="en-US" sz="1750" b="1" dirty="0">
              <a:solidFill>
                <a:srgbClr val="E5E0DF"/>
              </a:solidFill>
              <a:latin typeface="Roboto" pitchFamily="34" charset="0"/>
              <a:ea typeface="Roboto" pitchFamily="34" charset="-122"/>
              <a:cs typeface="Roboto" pitchFamily="34" charset="-120"/>
            </a:endParaRPr>
          </a:p>
          <a:p>
            <a:pPr marL="342900" indent="-342900" algn="l">
              <a:lnSpc>
                <a:spcPts val="2799"/>
              </a:lnSpc>
              <a:buSzPct val="100000"/>
              <a:buFont typeface="+mj-lt"/>
              <a:buAutoNum type="arabicPeriod" startAt="2"/>
            </a:pPr>
            <a:r>
              <a:rPr lang="en-US" sz="1750" b="1" dirty="0">
                <a:solidFill>
                  <a:srgbClr val="E5E0DF"/>
                </a:solidFill>
                <a:latin typeface="Roboto" pitchFamily="34" charset="0"/>
                <a:ea typeface="Roboto" pitchFamily="34" charset="-122"/>
                <a:cs typeface="Roboto" pitchFamily="34" charset="-120"/>
              </a:rPr>
              <a:t>Data Acquisition:</a:t>
            </a:r>
            <a:r>
              <a:rPr lang="en-US" sz="1750" dirty="0">
                <a:solidFill>
                  <a:srgbClr val="E5E0DF"/>
                </a:solidFill>
                <a:latin typeface="Roboto" pitchFamily="34" charset="0"/>
                <a:ea typeface="Roboto" pitchFamily="34" charset="-122"/>
                <a:cs typeface="Roboto" pitchFamily="34" charset="-120"/>
              </a:rPr>
              <a:t> Through the GPIO pins, the Raspberry Pi seamlessly interfaces with these sensors, enabling real-time data acquisition on environmental conditions.</a:t>
            </a:r>
            <a:endParaRPr lang="en-US" sz="1750" dirty="0"/>
          </a:p>
        </p:txBody>
      </p:sp>
      <p:sp>
        <p:nvSpPr>
          <p:cNvPr id="9" name="Text 6"/>
          <p:cNvSpPr/>
          <p:nvPr/>
        </p:nvSpPr>
        <p:spPr>
          <a:xfrm>
            <a:off x="2393394" y="5419963"/>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endParaRPr lang="en-US" sz="1750" b="1" dirty="0">
              <a:solidFill>
                <a:srgbClr val="E5E0DF"/>
              </a:solidFill>
              <a:latin typeface="Roboto" pitchFamily="34" charset="0"/>
              <a:ea typeface="Roboto" pitchFamily="34" charset="-122"/>
              <a:cs typeface="Roboto" pitchFamily="34" charset="-120"/>
            </a:endParaRPr>
          </a:p>
          <a:p>
            <a:pPr marL="342900" indent="-342900" algn="l">
              <a:lnSpc>
                <a:spcPts val="2799"/>
              </a:lnSpc>
              <a:buSzPct val="100000"/>
              <a:buFont typeface="+mj-lt"/>
              <a:buAutoNum type="arabicPeriod" startAt="3"/>
            </a:pPr>
            <a:r>
              <a:rPr lang="en-US" sz="1750" b="1" dirty="0">
                <a:solidFill>
                  <a:srgbClr val="E5E0DF"/>
                </a:solidFill>
                <a:latin typeface="Roboto" pitchFamily="34" charset="0"/>
                <a:ea typeface="Roboto" pitchFamily="34" charset="-122"/>
                <a:cs typeface="Roboto" pitchFamily="34" charset="-120"/>
              </a:rPr>
              <a:t>Python Integration:</a:t>
            </a:r>
            <a:r>
              <a:rPr lang="en-US" sz="1750" dirty="0">
                <a:solidFill>
                  <a:srgbClr val="E5E0DF"/>
                </a:solidFill>
                <a:latin typeface="Roboto" pitchFamily="34" charset="0"/>
                <a:ea typeface="Roboto" pitchFamily="34" charset="-122"/>
                <a:cs typeface="Roboto" pitchFamily="34" charset="-120"/>
              </a:rPr>
              <a:t> Python scripts are commonly used to interact with the sensors and collect the temperature and humidity data, leveraging the Raspberry Pi's processing capabilities.</a:t>
            </a:r>
            <a:endParaRPr lang="en-US" sz="1750" dirty="0"/>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884878"/>
            <a:ext cx="74776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Cloud Data Storage and Monitoring</a:t>
            </a:r>
            <a:endParaRPr lang="en-US" sz="4374" dirty="0"/>
          </a:p>
        </p:txBody>
      </p:sp>
      <p:sp>
        <p:nvSpPr>
          <p:cNvPr id="6" name="Text 3"/>
          <p:cNvSpPr/>
          <p:nvPr/>
        </p:nvSpPr>
        <p:spPr>
          <a:xfrm>
            <a:off x="833199" y="3606879"/>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data collected from the various sensors is stored in the cloud using an internet connection. The members used the ThingSpeak platform, an IoT analytics platform, to store and visualize the sensor data.</a:t>
            </a:r>
            <a:endParaRPr lang="en-US" sz="1750" dirty="0"/>
          </a:p>
        </p:txBody>
      </p:sp>
      <p:sp>
        <p:nvSpPr>
          <p:cNvPr id="7" name="Text 4"/>
          <p:cNvSpPr/>
          <p:nvPr/>
        </p:nvSpPr>
        <p:spPr>
          <a:xfrm>
            <a:off x="833199" y="4922996"/>
            <a:ext cx="7477601" cy="1421606"/>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stored data in the cloud can be accessed and monitored for analyzing the air quality in the indoor environment under study. The members used ThingSpeak to visualize and analyze the data, providing insights into the environmental conditions.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1D8E1-DDBA-C0A8-E0FD-AE1A32CB53AB}"/>
              </a:ext>
            </a:extLst>
          </p:cNvPr>
          <p:cNvSpPr txBox="1"/>
          <p:nvPr/>
        </p:nvSpPr>
        <p:spPr>
          <a:xfrm>
            <a:off x="385011" y="519764"/>
            <a:ext cx="10587789" cy="776366"/>
          </a:xfrm>
          <a:prstGeom prst="rect">
            <a:avLst/>
          </a:prstGeom>
          <a:noFill/>
        </p:spPr>
        <p:txBody>
          <a:bodyPr wrap="square">
            <a:spAutoFit/>
          </a:bodyPr>
          <a:lstStyle/>
          <a:p>
            <a:pPr marL="0" marR="0" lvl="0" indent="0" algn="l" defTabSz="457200" rtl="0" eaLnBrk="1" fontAlgn="auto" latinLnBrk="0" hangingPunct="1">
              <a:lnSpc>
                <a:spcPts val="5468"/>
              </a:lnSpc>
              <a:spcBef>
                <a:spcPts val="0"/>
              </a:spcBef>
              <a:spcAft>
                <a:spcPts val="0"/>
              </a:spcAft>
              <a:buClrTx/>
              <a:buSzTx/>
              <a:buFontTx/>
              <a:buNone/>
              <a:tabLst/>
              <a:defRPr/>
            </a:pPr>
            <a:r>
              <a:rPr kumimoji="0" lang="en-US" sz="4374" b="0" i="0" u="none" strike="noStrike" kern="1200" cap="none" spc="0" normalizeH="0" baseline="0" noProof="0" dirty="0">
                <a:ln>
                  <a:noFill/>
                </a:ln>
                <a:solidFill>
                  <a:srgbClr val="F2F2F3"/>
                </a:solidFill>
                <a:effectLst/>
                <a:uLnTx/>
                <a:uFillTx/>
                <a:latin typeface="Poppins" pitchFamily="34" charset="0"/>
                <a:ea typeface="Poppins" pitchFamily="34" charset="-122"/>
                <a:cs typeface="Poppins" pitchFamily="34" charset="-120"/>
              </a:rPr>
              <a:t>EXPERIMENTAL SETUP</a:t>
            </a:r>
            <a:endParaRPr kumimoji="0" lang="en-US" sz="4374"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D962F7F6-7388-F184-9BF7-ED1D2B604C81}"/>
              </a:ext>
            </a:extLst>
          </p:cNvPr>
          <p:cNvPicPr>
            <a:picLocks noChangeAspect="1"/>
          </p:cNvPicPr>
          <p:nvPr/>
        </p:nvPicPr>
        <p:blipFill>
          <a:blip r:embed="rId2"/>
          <a:stretch>
            <a:fillRect/>
          </a:stretch>
        </p:blipFill>
        <p:spPr>
          <a:xfrm>
            <a:off x="1828801" y="1876926"/>
            <a:ext cx="10299032" cy="46778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8080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187692" y="511254"/>
            <a:ext cx="14630400" cy="8229600"/>
          </a:xfrm>
          <a:prstGeom prst="rect">
            <a:avLst/>
          </a:prstGeom>
          <a:solidFill>
            <a:srgbClr val="19191A"/>
          </a:solidFill>
          <a:ln/>
        </p:spPr>
        <p:txBody>
          <a:bodyPr/>
          <a:lstStyle/>
          <a:p>
            <a:pPr marL="0" indent="0" algn="l">
              <a:lnSpc>
                <a:spcPts val="2585"/>
              </a:lnSpc>
              <a:buNone/>
            </a:pPr>
            <a:endParaRPr lang="en-US" sz="1800" dirty="0">
              <a:solidFill>
                <a:srgbClr val="E5E0DF"/>
              </a:solidFill>
              <a:latin typeface="Poppins" pitchFamily="34" charset="0"/>
              <a:ea typeface="Poppins" pitchFamily="34" charset="-122"/>
              <a:cs typeface="Poppins" pitchFamily="34" charset="-120"/>
            </a:endParaRPr>
          </a:p>
        </p:txBody>
      </p:sp>
      <p:sp>
        <p:nvSpPr>
          <p:cNvPr id="4" name="Text 2"/>
          <p:cNvSpPr/>
          <p:nvPr/>
        </p:nvSpPr>
        <p:spPr>
          <a:xfrm>
            <a:off x="2324457" y="577810"/>
            <a:ext cx="9379387" cy="656630"/>
          </a:xfrm>
          <a:prstGeom prst="rect">
            <a:avLst/>
          </a:prstGeom>
          <a:noFill/>
          <a:ln/>
        </p:spPr>
        <p:txBody>
          <a:bodyPr wrap="none" rtlCol="0" anchor="t"/>
          <a:lstStyle/>
          <a:p>
            <a:pPr marL="0" indent="0">
              <a:lnSpc>
                <a:spcPts val="5171"/>
              </a:lnSpc>
              <a:buNone/>
            </a:pPr>
            <a:r>
              <a:rPr lang="en-US" sz="4137" dirty="0">
                <a:solidFill>
                  <a:srgbClr val="F2F2F3"/>
                </a:solidFill>
                <a:latin typeface="Poppins" pitchFamily="34" charset="0"/>
                <a:ea typeface="Poppins" pitchFamily="34" charset="-122"/>
                <a:cs typeface="Poppins" pitchFamily="34" charset="-120"/>
              </a:rPr>
              <a:t>RESULTS</a:t>
            </a:r>
          </a:p>
          <a:p>
            <a:pPr marL="0" indent="0">
              <a:lnSpc>
                <a:spcPts val="5171"/>
              </a:lnSpc>
              <a:buNone/>
            </a:pPr>
            <a:r>
              <a:rPr lang="en-US" dirty="0">
                <a:solidFill>
                  <a:srgbClr val="E5E0DF"/>
                </a:solidFill>
                <a:latin typeface="Poppins" pitchFamily="34" charset="0"/>
                <a:ea typeface="Poppins" pitchFamily="34" charset="-122"/>
                <a:cs typeface="Poppins" pitchFamily="34" charset="-120"/>
              </a:rPr>
              <a:t>Temperature</a:t>
            </a:r>
            <a:endParaRPr lang="en-US" dirty="0"/>
          </a:p>
        </p:txBody>
      </p:sp>
      <p:sp>
        <p:nvSpPr>
          <p:cNvPr id="6" name="Text 3"/>
          <p:cNvSpPr/>
          <p:nvPr/>
        </p:nvSpPr>
        <p:spPr>
          <a:xfrm>
            <a:off x="2324457" y="4414422"/>
            <a:ext cx="4573073" cy="706218"/>
          </a:xfrm>
          <a:prstGeom prst="rect">
            <a:avLst/>
          </a:prstGeom>
          <a:noFill/>
          <a:ln/>
        </p:spPr>
        <p:txBody>
          <a:bodyPr wrap="square" rtlCol="0" anchor="t"/>
          <a:lstStyle/>
          <a:p>
            <a:pPr marL="0" indent="0" algn="l">
              <a:lnSpc>
                <a:spcPts val="2585"/>
              </a:lnSpc>
              <a:buNone/>
            </a:pPr>
            <a:r>
              <a:rPr lang="en-US" sz="2068" dirty="0">
                <a:solidFill>
                  <a:srgbClr val="E5E0DF"/>
                </a:solidFill>
                <a:latin typeface="Poppins" pitchFamily="34" charset="0"/>
                <a:ea typeface="Poppins" pitchFamily="34" charset="-122"/>
                <a:cs typeface="Poppins" pitchFamily="34" charset="-120"/>
              </a:rPr>
              <a:t>Humidity</a:t>
            </a:r>
          </a:p>
          <a:p>
            <a:pPr marL="0" indent="0" algn="l">
              <a:lnSpc>
                <a:spcPts val="2585"/>
              </a:lnSpc>
              <a:buNone/>
            </a:pPr>
            <a:endParaRPr lang="en-US" sz="2068" dirty="0"/>
          </a:p>
        </p:txBody>
      </p:sp>
      <p:sp>
        <p:nvSpPr>
          <p:cNvPr id="7" name="Text 4"/>
          <p:cNvSpPr/>
          <p:nvPr/>
        </p:nvSpPr>
        <p:spPr>
          <a:xfrm>
            <a:off x="2324457" y="4626054"/>
            <a:ext cx="5060317" cy="2689860"/>
          </a:xfrm>
          <a:prstGeom prst="rect">
            <a:avLst/>
          </a:prstGeom>
          <a:noFill/>
          <a:ln/>
        </p:spPr>
        <p:txBody>
          <a:bodyPr wrap="square" rtlCol="0" anchor="t"/>
          <a:lstStyle/>
          <a:p>
            <a:pPr marL="0" indent="0" algn="l">
              <a:lnSpc>
                <a:spcPts val="2647"/>
              </a:lnSpc>
              <a:buNone/>
            </a:pPr>
            <a:endParaRPr lang="en-US" sz="1655" dirty="0"/>
          </a:p>
        </p:txBody>
      </p:sp>
      <p:sp>
        <p:nvSpPr>
          <p:cNvPr id="9" name="Text 5"/>
          <p:cNvSpPr/>
          <p:nvPr/>
        </p:nvSpPr>
        <p:spPr>
          <a:xfrm>
            <a:off x="7765851" y="1360409"/>
            <a:ext cx="5363740" cy="574269"/>
          </a:xfrm>
          <a:prstGeom prst="rect">
            <a:avLst/>
          </a:prstGeom>
          <a:noFill/>
          <a:ln/>
        </p:spPr>
        <p:txBody>
          <a:bodyPr wrap="square" rtlCol="0" anchor="t"/>
          <a:lstStyle/>
          <a:p>
            <a:pPr marL="0" indent="0" algn="l">
              <a:lnSpc>
                <a:spcPts val="2585"/>
              </a:lnSpc>
              <a:buNone/>
            </a:pPr>
            <a:r>
              <a:rPr lang="en-US" sz="2068" dirty="0">
                <a:solidFill>
                  <a:srgbClr val="E5E0DF"/>
                </a:solidFill>
                <a:latin typeface="Poppins" pitchFamily="34" charset="0"/>
                <a:ea typeface="Poppins" pitchFamily="34" charset="-122"/>
                <a:cs typeface="Poppins" pitchFamily="34" charset="-120"/>
              </a:rPr>
              <a:t>C02 DETECTION</a:t>
            </a:r>
            <a:endParaRPr lang="en-US" sz="2068" dirty="0"/>
          </a:p>
        </p:txBody>
      </p:sp>
      <p:sp>
        <p:nvSpPr>
          <p:cNvPr id="10" name="Text 6"/>
          <p:cNvSpPr/>
          <p:nvPr/>
        </p:nvSpPr>
        <p:spPr>
          <a:xfrm>
            <a:off x="8060635" y="2492943"/>
            <a:ext cx="5724938" cy="5159323"/>
          </a:xfrm>
          <a:prstGeom prst="rect">
            <a:avLst/>
          </a:prstGeom>
          <a:noFill/>
          <a:ln/>
        </p:spPr>
        <p:txBody>
          <a:bodyPr wrap="square" rtlCol="0" anchor="t"/>
          <a:lstStyle/>
          <a:p>
            <a:pPr marL="0" indent="0" algn="l">
              <a:lnSpc>
                <a:spcPts val="2647"/>
              </a:lnSpc>
              <a:buNone/>
            </a:pPr>
            <a:endParaRPr lang="en-US" sz="1655" dirty="0"/>
          </a:p>
        </p:txBody>
      </p:sp>
      <p:sp>
        <p:nvSpPr>
          <p:cNvPr id="12" name="Text 7"/>
          <p:cNvSpPr/>
          <p:nvPr/>
        </p:nvSpPr>
        <p:spPr>
          <a:xfrm>
            <a:off x="9188768" y="3843695"/>
            <a:ext cx="3058954" cy="328255"/>
          </a:xfrm>
          <a:prstGeom prst="rect">
            <a:avLst/>
          </a:prstGeom>
          <a:noFill/>
          <a:ln/>
        </p:spPr>
        <p:txBody>
          <a:bodyPr wrap="none" rtlCol="0" anchor="t"/>
          <a:lstStyle/>
          <a:p>
            <a:pPr marL="0" indent="0" algn="l">
              <a:lnSpc>
                <a:spcPts val="2585"/>
              </a:lnSpc>
              <a:buNone/>
            </a:pPr>
            <a:endParaRPr lang="en-US" sz="2068" dirty="0"/>
          </a:p>
        </p:txBody>
      </p:sp>
      <p:sp>
        <p:nvSpPr>
          <p:cNvPr id="13" name="Text 8"/>
          <p:cNvSpPr/>
          <p:nvPr/>
        </p:nvSpPr>
        <p:spPr>
          <a:xfrm>
            <a:off x="9188768" y="4297918"/>
            <a:ext cx="3117056" cy="3026093"/>
          </a:xfrm>
          <a:prstGeom prst="rect">
            <a:avLst/>
          </a:prstGeom>
          <a:noFill/>
          <a:ln/>
        </p:spPr>
        <p:txBody>
          <a:bodyPr wrap="square" rtlCol="0" anchor="t"/>
          <a:lstStyle/>
          <a:p>
            <a:pPr marL="0" indent="0" algn="l">
              <a:lnSpc>
                <a:spcPts val="2647"/>
              </a:lnSpc>
              <a:buNone/>
            </a:pPr>
            <a:endParaRPr lang="en-US" sz="1655"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6" name="Picture 15">
            <a:extLst>
              <a:ext uri="{FF2B5EF4-FFF2-40B4-BE49-F238E27FC236}">
                <a16:creationId xmlns:a16="http://schemas.microsoft.com/office/drawing/2014/main" id="{6F24580F-86E2-A576-F46A-25E6861A892C}"/>
              </a:ext>
            </a:extLst>
          </p:cNvPr>
          <p:cNvPicPr>
            <a:picLocks noChangeAspect="1"/>
          </p:cNvPicPr>
          <p:nvPr/>
        </p:nvPicPr>
        <p:blipFill>
          <a:blip r:embed="rId5"/>
          <a:stretch>
            <a:fillRect/>
          </a:stretch>
        </p:blipFill>
        <p:spPr>
          <a:xfrm>
            <a:off x="2424112" y="5216893"/>
            <a:ext cx="4544579" cy="2307130"/>
          </a:xfrm>
          <a:prstGeom prst="rect">
            <a:avLst/>
          </a:prstGeom>
        </p:spPr>
      </p:pic>
      <p:pic>
        <p:nvPicPr>
          <p:cNvPr id="20" name="Picture 19">
            <a:extLst>
              <a:ext uri="{FF2B5EF4-FFF2-40B4-BE49-F238E27FC236}">
                <a16:creationId xmlns:a16="http://schemas.microsoft.com/office/drawing/2014/main" id="{F1034F43-3999-B9FC-A5C7-DBAE6363CB55}"/>
              </a:ext>
            </a:extLst>
          </p:cNvPr>
          <p:cNvPicPr>
            <a:picLocks noChangeAspect="1"/>
          </p:cNvPicPr>
          <p:nvPr/>
        </p:nvPicPr>
        <p:blipFill>
          <a:blip r:embed="rId6"/>
          <a:stretch>
            <a:fillRect/>
          </a:stretch>
        </p:blipFill>
        <p:spPr>
          <a:xfrm>
            <a:off x="2324457" y="2002054"/>
            <a:ext cx="4750111" cy="2295863"/>
          </a:xfrm>
          <a:prstGeom prst="rect">
            <a:avLst/>
          </a:prstGeom>
        </p:spPr>
      </p:pic>
      <p:pic>
        <p:nvPicPr>
          <p:cNvPr id="22" name="Picture 21">
            <a:extLst>
              <a:ext uri="{FF2B5EF4-FFF2-40B4-BE49-F238E27FC236}">
                <a16:creationId xmlns:a16="http://schemas.microsoft.com/office/drawing/2014/main" id="{C1F08410-4976-0690-7F5A-221EF54833DB}"/>
              </a:ext>
            </a:extLst>
          </p:cNvPr>
          <p:cNvPicPr>
            <a:picLocks noChangeAspect="1"/>
          </p:cNvPicPr>
          <p:nvPr/>
        </p:nvPicPr>
        <p:blipFill>
          <a:blip r:embed="rId7"/>
          <a:stretch>
            <a:fillRect/>
          </a:stretch>
        </p:blipFill>
        <p:spPr>
          <a:xfrm>
            <a:off x="8237673" y="2396691"/>
            <a:ext cx="5724937" cy="42041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30076"/>
          </a:xfrm>
          <a:prstGeom prst="rect">
            <a:avLst/>
          </a:prstGeom>
          <a:solidFill>
            <a:srgbClr val="050505"/>
          </a:solidFill>
          <a:ln/>
        </p:spPr>
        <p:txBody>
          <a:bodyPr/>
          <a:lstStyle/>
          <a:p>
            <a:endParaRPr lang="en-IN" dirty="0"/>
          </a:p>
        </p:txBody>
      </p:sp>
      <p:sp>
        <p:nvSpPr>
          <p:cNvPr id="4" name="Text 2"/>
          <p:cNvSpPr/>
          <p:nvPr/>
        </p:nvSpPr>
        <p:spPr>
          <a:xfrm>
            <a:off x="2324457" y="577810"/>
            <a:ext cx="9379387" cy="656630"/>
          </a:xfrm>
          <a:prstGeom prst="rect">
            <a:avLst/>
          </a:prstGeom>
          <a:noFill/>
          <a:ln/>
        </p:spPr>
        <p:txBody>
          <a:bodyPr wrap="none" rtlCol="0" anchor="t"/>
          <a:lstStyle/>
          <a:p>
            <a:pPr marL="0" indent="0">
              <a:lnSpc>
                <a:spcPts val="5171"/>
              </a:lnSpc>
              <a:buNone/>
            </a:pPr>
            <a:r>
              <a:rPr lang="en-US" sz="4137" dirty="0">
                <a:solidFill>
                  <a:srgbClr val="F2F2F3"/>
                </a:solidFill>
                <a:latin typeface="Poppins" pitchFamily="34" charset="0"/>
                <a:ea typeface="Poppins" pitchFamily="34" charset="-122"/>
                <a:cs typeface="Poppins" pitchFamily="34" charset="-120"/>
              </a:rPr>
              <a:t>Experimental Results and Discussion</a:t>
            </a:r>
            <a:endParaRPr lang="en-US" sz="4137" dirty="0"/>
          </a:p>
        </p:txBody>
      </p:sp>
      <p:pic>
        <p:nvPicPr>
          <p:cNvPr id="5" name="Image 0" descr="preencoded.png"/>
          <p:cNvPicPr>
            <a:picLocks noChangeAspect="1"/>
          </p:cNvPicPr>
          <p:nvPr/>
        </p:nvPicPr>
        <p:blipFill>
          <a:blip r:embed="rId3"/>
          <a:stretch>
            <a:fillRect/>
          </a:stretch>
        </p:blipFill>
        <p:spPr>
          <a:xfrm>
            <a:off x="2324457" y="1654612"/>
            <a:ext cx="4791960" cy="1926312"/>
          </a:xfrm>
          <a:prstGeom prst="rect">
            <a:avLst/>
          </a:prstGeom>
        </p:spPr>
      </p:pic>
      <p:sp>
        <p:nvSpPr>
          <p:cNvPr id="6" name="Text 3"/>
          <p:cNvSpPr/>
          <p:nvPr/>
        </p:nvSpPr>
        <p:spPr>
          <a:xfrm>
            <a:off x="2324457" y="3843576"/>
            <a:ext cx="3116937" cy="656511"/>
          </a:xfrm>
          <a:prstGeom prst="rect">
            <a:avLst/>
          </a:prstGeom>
          <a:noFill/>
          <a:ln/>
        </p:spPr>
        <p:txBody>
          <a:bodyPr wrap="square" rtlCol="0" anchor="t"/>
          <a:lstStyle/>
          <a:p>
            <a:pPr marL="0" indent="0" algn="l">
              <a:lnSpc>
                <a:spcPts val="2585"/>
              </a:lnSpc>
              <a:buNone/>
            </a:pPr>
            <a:r>
              <a:rPr lang="en-US" sz="2068" dirty="0">
                <a:solidFill>
                  <a:srgbClr val="E5E0DF"/>
                </a:solidFill>
                <a:latin typeface="Poppins" pitchFamily="34" charset="0"/>
                <a:ea typeface="Poppins" pitchFamily="34" charset="-122"/>
                <a:cs typeface="Poppins" pitchFamily="34" charset="-120"/>
              </a:rPr>
              <a:t>Temperature and Humidity</a:t>
            </a:r>
            <a:endParaRPr lang="en-US" sz="2068" dirty="0"/>
          </a:p>
        </p:txBody>
      </p:sp>
      <p:sp>
        <p:nvSpPr>
          <p:cNvPr id="7" name="Text 4"/>
          <p:cNvSpPr/>
          <p:nvPr/>
        </p:nvSpPr>
        <p:spPr>
          <a:xfrm>
            <a:off x="2324457" y="4626054"/>
            <a:ext cx="5060317" cy="2689860"/>
          </a:xfrm>
          <a:prstGeom prst="rect">
            <a:avLst/>
          </a:prstGeom>
          <a:noFill/>
          <a:ln/>
        </p:spPr>
        <p:txBody>
          <a:bodyPr wrap="square" rtlCol="0" anchor="t"/>
          <a:lstStyle/>
          <a:p>
            <a:pPr marL="0" indent="0" algn="l">
              <a:lnSpc>
                <a:spcPts val="2647"/>
              </a:lnSpc>
              <a:buNone/>
            </a:pPr>
            <a:r>
              <a:rPr lang="en-US" sz="1655" dirty="0">
                <a:solidFill>
                  <a:srgbClr val="E5E0DF"/>
                </a:solidFill>
                <a:latin typeface="Roboto" pitchFamily="34" charset="0"/>
                <a:ea typeface="Roboto" pitchFamily="34" charset="-122"/>
                <a:cs typeface="Roboto" pitchFamily="34" charset="-120"/>
              </a:rPr>
              <a:t>We were able to present experimental results for temperature and humidity variations in different indoor environments. The graphs show fluctuations due to factors like hot weather, air conditioning, and the time of day.</a:t>
            </a:r>
            <a:endParaRPr lang="en-US" sz="1655" dirty="0"/>
          </a:p>
        </p:txBody>
      </p:sp>
      <p:pic>
        <p:nvPicPr>
          <p:cNvPr id="8" name="Image 1" descr="preencoded.png"/>
          <p:cNvPicPr>
            <a:picLocks noChangeAspect="1"/>
          </p:cNvPicPr>
          <p:nvPr/>
        </p:nvPicPr>
        <p:blipFill>
          <a:blip r:embed="rId4"/>
          <a:stretch>
            <a:fillRect/>
          </a:stretch>
        </p:blipFill>
        <p:spPr>
          <a:xfrm>
            <a:off x="8219661" y="1575792"/>
            <a:ext cx="4028061" cy="1926431"/>
          </a:xfrm>
          <a:prstGeom prst="rect">
            <a:avLst/>
          </a:prstGeom>
        </p:spPr>
      </p:pic>
      <p:sp>
        <p:nvSpPr>
          <p:cNvPr id="9" name="Text 5"/>
          <p:cNvSpPr/>
          <p:nvPr/>
        </p:nvSpPr>
        <p:spPr>
          <a:xfrm>
            <a:off x="8338931" y="3843695"/>
            <a:ext cx="4790660" cy="656511"/>
          </a:xfrm>
          <a:prstGeom prst="rect">
            <a:avLst/>
          </a:prstGeom>
          <a:noFill/>
          <a:ln/>
        </p:spPr>
        <p:txBody>
          <a:bodyPr wrap="square" rtlCol="0" anchor="t"/>
          <a:lstStyle/>
          <a:p>
            <a:pPr marL="0" indent="0" algn="l">
              <a:lnSpc>
                <a:spcPts val="2585"/>
              </a:lnSpc>
              <a:buNone/>
            </a:pPr>
            <a:r>
              <a:rPr lang="en-US" sz="2068" dirty="0">
                <a:solidFill>
                  <a:srgbClr val="E5E0DF"/>
                </a:solidFill>
                <a:latin typeface="Poppins" pitchFamily="34" charset="0"/>
                <a:ea typeface="Poppins" pitchFamily="34" charset="-122"/>
                <a:cs typeface="Poppins" pitchFamily="34" charset="-120"/>
              </a:rPr>
              <a:t> Air Quality and Gas Detection</a:t>
            </a:r>
            <a:endParaRPr lang="en-US" sz="2068" dirty="0"/>
          </a:p>
        </p:txBody>
      </p:sp>
      <p:sp>
        <p:nvSpPr>
          <p:cNvPr id="10" name="Text 6"/>
          <p:cNvSpPr/>
          <p:nvPr/>
        </p:nvSpPr>
        <p:spPr>
          <a:xfrm>
            <a:off x="8060635" y="4626173"/>
            <a:ext cx="5724938" cy="3026093"/>
          </a:xfrm>
          <a:prstGeom prst="rect">
            <a:avLst/>
          </a:prstGeom>
          <a:noFill/>
          <a:ln/>
        </p:spPr>
        <p:txBody>
          <a:bodyPr wrap="square" rtlCol="0" anchor="t"/>
          <a:lstStyle/>
          <a:p>
            <a:pPr marL="0" indent="0" algn="l">
              <a:lnSpc>
                <a:spcPts val="2647"/>
              </a:lnSpc>
              <a:buNone/>
            </a:pPr>
            <a:r>
              <a:rPr lang="en-US" sz="1655" dirty="0">
                <a:solidFill>
                  <a:srgbClr val="E5E0DF"/>
                </a:solidFill>
                <a:latin typeface="Roboto" pitchFamily="34" charset="0"/>
                <a:ea typeface="Roboto" pitchFamily="34" charset="-122"/>
                <a:cs typeface="Roboto" pitchFamily="34" charset="-120"/>
              </a:rPr>
              <a:t>The experimental results for air quality and gas detection are presented through graphs showing variations in carbon dioxide levels over time. The fluctuations are attributed to factors like the presence of cigarette smoke, gas leaks, and population density.</a:t>
            </a:r>
            <a:endParaRPr lang="en-US" sz="1655" dirty="0"/>
          </a:p>
        </p:txBody>
      </p:sp>
      <p:sp>
        <p:nvSpPr>
          <p:cNvPr id="12" name="Text 7"/>
          <p:cNvSpPr/>
          <p:nvPr/>
        </p:nvSpPr>
        <p:spPr>
          <a:xfrm>
            <a:off x="9188768" y="3843695"/>
            <a:ext cx="3058954" cy="328255"/>
          </a:xfrm>
          <a:prstGeom prst="rect">
            <a:avLst/>
          </a:prstGeom>
          <a:noFill/>
          <a:ln/>
        </p:spPr>
        <p:txBody>
          <a:bodyPr wrap="none" rtlCol="0" anchor="t"/>
          <a:lstStyle/>
          <a:p>
            <a:pPr marL="0" indent="0" algn="l">
              <a:lnSpc>
                <a:spcPts val="2585"/>
              </a:lnSpc>
              <a:buNone/>
            </a:pPr>
            <a:endParaRPr lang="en-US" sz="2068" dirty="0"/>
          </a:p>
        </p:txBody>
      </p:sp>
      <p:sp>
        <p:nvSpPr>
          <p:cNvPr id="13" name="Text 8"/>
          <p:cNvSpPr/>
          <p:nvPr/>
        </p:nvSpPr>
        <p:spPr>
          <a:xfrm>
            <a:off x="9188768" y="4297918"/>
            <a:ext cx="3117056" cy="3026093"/>
          </a:xfrm>
          <a:prstGeom prst="rect">
            <a:avLst/>
          </a:prstGeom>
          <a:noFill/>
          <a:ln/>
        </p:spPr>
        <p:txBody>
          <a:bodyPr wrap="square" rtlCol="0" anchor="t"/>
          <a:lstStyle/>
          <a:p>
            <a:pPr marL="0" indent="0" algn="l">
              <a:lnSpc>
                <a:spcPts val="2647"/>
              </a:lnSpc>
              <a:buNone/>
            </a:pPr>
            <a:endParaRPr lang="en-US" sz="1655" dirty="0"/>
          </a:p>
        </p:txBody>
      </p:sp>
      <p:pic>
        <p:nvPicPr>
          <p:cNvPr id="14"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3922886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TotalTime>
  <Words>737</Words>
  <Application>Microsoft Office PowerPoint</Application>
  <PresentationFormat>Custom</PresentationFormat>
  <Paragraphs>49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STEFFIN GEORGE</cp:lastModifiedBy>
  <cp:revision>4</cp:revision>
  <dcterms:created xsi:type="dcterms:W3CDTF">2024-04-11T06:15:38Z</dcterms:created>
  <dcterms:modified xsi:type="dcterms:W3CDTF">2024-04-11T07:24:52Z</dcterms:modified>
</cp:coreProperties>
</file>