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4"/>
  </p:notesMasterIdLst>
  <p:sldIdLst>
    <p:sldId id="334" r:id="rId2"/>
    <p:sldId id="335"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306B"/>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1083"/>
  </p:normalViewPr>
  <p:slideViewPr>
    <p:cSldViewPr snapToGrid="0" snapToObjects="1">
      <p:cViewPr>
        <p:scale>
          <a:sx n="86" d="100"/>
          <a:sy n="86" d="100"/>
        </p:scale>
        <p:origin x="1056" y="4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E95AA4-3007-D54D-9D0B-EE8E4182A575}" type="datetimeFigureOut">
              <a:rPr lang="en-US" smtClean="0"/>
              <a:t>2/21/19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9A2B68-A7EB-364C-B254-33EC32FBD38B}" type="slidenum">
              <a:rPr lang="en-US" smtClean="0"/>
              <a:t>‹#›</a:t>
            </a:fld>
            <a:endParaRPr lang="en-US"/>
          </a:p>
        </p:txBody>
      </p:sp>
    </p:spTree>
    <p:extLst>
      <p:ext uri="{BB962C8B-B14F-4D97-AF65-F5344CB8AC3E}">
        <p14:creationId xmlns:p14="http://schemas.microsoft.com/office/powerpoint/2010/main" val="1661010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Should</a:t>
            </a:r>
            <a:r>
              <a:rPr lang="en-US" baseline="0" dirty="0" smtClean="0"/>
              <a:t> I have a visual explaining how First order mutagenesis is done?</a:t>
            </a:r>
            <a:endParaRPr lang="en-US" dirty="0"/>
          </a:p>
        </p:txBody>
      </p:sp>
      <p:sp>
        <p:nvSpPr>
          <p:cNvPr id="4" name="Slide Number Placeholder 3"/>
          <p:cNvSpPr>
            <a:spLocks noGrp="1"/>
          </p:cNvSpPr>
          <p:nvPr>
            <p:ph type="sldNum" sz="quarter" idx="10"/>
          </p:nvPr>
        </p:nvSpPr>
        <p:spPr/>
        <p:txBody>
          <a:bodyPr/>
          <a:lstStyle/>
          <a:p>
            <a:fld id="{9FC5881E-0714-7C4D-BEE3-0929FBDCAC34}" type="slidenum">
              <a:rPr lang="en-US" smtClean="0"/>
              <a:t>1</a:t>
            </a:fld>
            <a:endParaRPr lang="en-US"/>
          </a:p>
        </p:txBody>
      </p:sp>
    </p:spTree>
    <p:extLst>
      <p:ext uri="{BB962C8B-B14F-4D97-AF65-F5344CB8AC3E}">
        <p14:creationId xmlns:p14="http://schemas.microsoft.com/office/powerpoint/2010/main" val="15509419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20E6A3-D66E-344C-8517-2D1229A4692C}" type="datetimeFigureOut">
              <a:rPr lang="en-US" smtClean="0"/>
              <a:t>2/21/19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89C515-F372-0640-BB21-D3AF5DC6E037}" type="slidenum">
              <a:rPr lang="en-US" smtClean="0"/>
              <a:t>‹#›</a:t>
            </a:fld>
            <a:endParaRPr lang="en-US"/>
          </a:p>
        </p:txBody>
      </p:sp>
    </p:spTree>
    <p:extLst>
      <p:ext uri="{BB962C8B-B14F-4D97-AF65-F5344CB8AC3E}">
        <p14:creationId xmlns:p14="http://schemas.microsoft.com/office/powerpoint/2010/main" val="289520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20E6A3-D66E-344C-8517-2D1229A4692C}" type="datetimeFigureOut">
              <a:rPr lang="en-US" smtClean="0"/>
              <a:t>2/21/19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89C515-F372-0640-BB21-D3AF5DC6E037}" type="slidenum">
              <a:rPr lang="en-US" smtClean="0"/>
              <a:t>‹#›</a:t>
            </a:fld>
            <a:endParaRPr lang="en-US"/>
          </a:p>
        </p:txBody>
      </p:sp>
    </p:spTree>
    <p:extLst>
      <p:ext uri="{BB962C8B-B14F-4D97-AF65-F5344CB8AC3E}">
        <p14:creationId xmlns:p14="http://schemas.microsoft.com/office/powerpoint/2010/main" val="1074579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20E6A3-D66E-344C-8517-2D1229A4692C}" type="datetimeFigureOut">
              <a:rPr lang="en-US" smtClean="0"/>
              <a:t>2/21/19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89C515-F372-0640-BB21-D3AF5DC6E037}" type="slidenum">
              <a:rPr lang="en-US" smtClean="0"/>
              <a:t>‹#›</a:t>
            </a:fld>
            <a:endParaRPr lang="en-US"/>
          </a:p>
        </p:txBody>
      </p:sp>
    </p:spTree>
    <p:extLst>
      <p:ext uri="{BB962C8B-B14F-4D97-AF65-F5344CB8AC3E}">
        <p14:creationId xmlns:p14="http://schemas.microsoft.com/office/powerpoint/2010/main" val="121933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20E6A3-D66E-344C-8517-2D1229A4692C}" type="datetimeFigureOut">
              <a:rPr lang="en-US" smtClean="0"/>
              <a:t>2/21/19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89C515-F372-0640-BB21-D3AF5DC6E037}" type="slidenum">
              <a:rPr lang="en-US" smtClean="0"/>
              <a:t>‹#›</a:t>
            </a:fld>
            <a:endParaRPr lang="en-US"/>
          </a:p>
        </p:txBody>
      </p:sp>
    </p:spTree>
    <p:extLst>
      <p:ext uri="{BB962C8B-B14F-4D97-AF65-F5344CB8AC3E}">
        <p14:creationId xmlns:p14="http://schemas.microsoft.com/office/powerpoint/2010/main" val="1920717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20E6A3-D66E-344C-8517-2D1229A4692C}" type="datetimeFigureOut">
              <a:rPr lang="en-US" smtClean="0"/>
              <a:t>2/21/19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89C515-F372-0640-BB21-D3AF5DC6E037}" type="slidenum">
              <a:rPr lang="en-US" smtClean="0"/>
              <a:t>‹#›</a:t>
            </a:fld>
            <a:endParaRPr lang="en-US"/>
          </a:p>
        </p:txBody>
      </p:sp>
    </p:spTree>
    <p:extLst>
      <p:ext uri="{BB962C8B-B14F-4D97-AF65-F5344CB8AC3E}">
        <p14:creationId xmlns:p14="http://schemas.microsoft.com/office/powerpoint/2010/main" val="524857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20E6A3-D66E-344C-8517-2D1229A4692C}" type="datetimeFigureOut">
              <a:rPr lang="en-US" smtClean="0"/>
              <a:t>2/21/19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89C515-F372-0640-BB21-D3AF5DC6E037}" type="slidenum">
              <a:rPr lang="en-US" smtClean="0"/>
              <a:t>‹#›</a:t>
            </a:fld>
            <a:endParaRPr lang="en-US"/>
          </a:p>
        </p:txBody>
      </p:sp>
    </p:spTree>
    <p:extLst>
      <p:ext uri="{BB962C8B-B14F-4D97-AF65-F5344CB8AC3E}">
        <p14:creationId xmlns:p14="http://schemas.microsoft.com/office/powerpoint/2010/main" val="1566395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20E6A3-D66E-344C-8517-2D1229A4692C}" type="datetimeFigureOut">
              <a:rPr lang="en-US" smtClean="0"/>
              <a:t>2/21/19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89C515-F372-0640-BB21-D3AF5DC6E037}" type="slidenum">
              <a:rPr lang="en-US" smtClean="0"/>
              <a:t>‹#›</a:t>
            </a:fld>
            <a:endParaRPr lang="en-US"/>
          </a:p>
        </p:txBody>
      </p:sp>
    </p:spTree>
    <p:extLst>
      <p:ext uri="{BB962C8B-B14F-4D97-AF65-F5344CB8AC3E}">
        <p14:creationId xmlns:p14="http://schemas.microsoft.com/office/powerpoint/2010/main" val="405324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20E6A3-D66E-344C-8517-2D1229A4692C}" type="datetimeFigureOut">
              <a:rPr lang="en-US" smtClean="0"/>
              <a:t>2/21/19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89C515-F372-0640-BB21-D3AF5DC6E037}" type="slidenum">
              <a:rPr lang="en-US" smtClean="0"/>
              <a:t>‹#›</a:t>
            </a:fld>
            <a:endParaRPr lang="en-US"/>
          </a:p>
        </p:txBody>
      </p:sp>
    </p:spTree>
    <p:extLst>
      <p:ext uri="{BB962C8B-B14F-4D97-AF65-F5344CB8AC3E}">
        <p14:creationId xmlns:p14="http://schemas.microsoft.com/office/powerpoint/2010/main" val="475297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20E6A3-D66E-344C-8517-2D1229A4692C}" type="datetimeFigureOut">
              <a:rPr lang="en-US" smtClean="0"/>
              <a:t>2/21/19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89C515-F372-0640-BB21-D3AF5DC6E037}" type="slidenum">
              <a:rPr lang="en-US" smtClean="0"/>
              <a:t>‹#›</a:t>
            </a:fld>
            <a:endParaRPr lang="en-US"/>
          </a:p>
        </p:txBody>
      </p:sp>
    </p:spTree>
    <p:extLst>
      <p:ext uri="{BB962C8B-B14F-4D97-AF65-F5344CB8AC3E}">
        <p14:creationId xmlns:p14="http://schemas.microsoft.com/office/powerpoint/2010/main" val="1840340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20E6A3-D66E-344C-8517-2D1229A4692C}" type="datetimeFigureOut">
              <a:rPr lang="en-US" smtClean="0"/>
              <a:t>2/21/19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89C515-F372-0640-BB21-D3AF5DC6E037}" type="slidenum">
              <a:rPr lang="en-US" smtClean="0"/>
              <a:t>‹#›</a:t>
            </a:fld>
            <a:endParaRPr lang="en-US"/>
          </a:p>
        </p:txBody>
      </p:sp>
    </p:spTree>
    <p:extLst>
      <p:ext uri="{BB962C8B-B14F-4D97-AF65-F5344CB8AC3E}">
        <p14:creationId xmlns:p14="http://schemas.microsoft.com/office/powerpoint/2010/main" val="397462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20E6A3-D66E-344C-8517-2D1229A4692C}" type="datetimeFigureOut">
              <a:rPr lang="en-US" smtClean="0"/>
              <a:t>2/21/19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89C515-F372-0640-BB21-D3AF5DC6E037}" type="slidenum">
              <a:rPr lang="en-US" smtClean="0"/>
              <a:t>‹#›</a:t>
            </a:fld>
            <a:endParaRPr lang="en-US"/>
          </a:p>
        </p:txBody>
      </p:sp>
    </p:spTree>
    <p:extLst>
      <p:ext uri="{BB962C8B-B14F-4D97-AF65-F5344CB8AC3E}">
        <p14:creationId xmlns:p14="http://schemas.microsoft.com/office/powerpoint/2010/main" val="148389374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0E6A3-D66E-344C-8517-2D1229A4692C}" type="datetimeFigureOut">
              <a:rPr lang="en-US" smtClean="0"/>
              <a:t>2/21/19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89C515-F372-0640-BB21-D3AF5DC6E037}" type="slidenum">
              <a:rPr lang="en-US" smtClean="0"/>
              <a:t>‹#›</a:t>
            </a:fld>
            <a:endParaRPr lang="en-US"/>
          </a:p>
        </p:txBody>
      </p:sp>
    </p:spTree>
    <p:extLst>
      <p:ext uri="{BB962C8B-B14F-4D97-AF65-F5344CB8AC3E}">
        <p14:creationId xmlns:p14="http://schemas.microsoft.com/office/powerpoint/2010/main" val="204326523"/>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a:srcRect r="68366"/>
          <a:stretch/>
        </p:blipFill>
        <p:spPr>
          <a:xfrm>
            <a:off x="10642861" y="844666"/>
            <a:ext cx="164697" cy="2172341"/>
          </a:xfrm>
          <a:prstGeom prst="rect">
            <a:avLst/>
          </a:prstGeom>
        </p:spPr>
      </p:pic>
      <p:sp>
        <p:nvSpPr>
          <p:cNvPr id="4" name="TextBox 3"/>
          <p:cNvSpPr txBox="1"/>
          <p:nvPr/>
        </p:nvSpPr>
        <p:spPr>
          <a:xfrm>
            <a:off x="247092" y="1897411"/>
            <a:ext cx="1472391" cy="523220"/>
          </a:xfrm>
          <a:prstGeom prst="rect">
            <a:avLst/>
          </a:prstGeom>
          <a:noFill/>
        </p:spPr>
        <p:txBody>
          <a:bodyPr wrap="none" rtlCol="0">
            <a:spAutoFit/>
          </a:bodyPr>
          <a:lstStyle/>
          <a:p>
            <a:r>
              <a:rPr lang="en-US" sz="2800" b="1" dirty="0" smtClean="0">
                <a:solidFill>
                  <a:srgbClr val="0000CC"/>
                </a:solidFill>
              </a:rPr>
              <a:t>AG</a:t>
            </a:r>
            <a:r>
              <a:rPr lang="en-US" sz="2800" b="1" dirty="0">
                <a:solidFill>
                  <a:srgbClr val="FF0000"/>
                </a:solidFill>
              </a:rPr>
              <a:t>U</a:t>
            </a:r>
            <a:r>
              <a:rPr lang="en-US" sz="2800" b="1" dirty="0" smtClean="0">
                <a:solidFill>
                  <a:srgbClr val="0000CC"/>
                </a:solidFill>
              </a:rPr>
              <a:t>GCC</a:t>
            </a:r>
            <a:endParaRPr lang="en-US" sz="2800" b="1" dirty="0">
              <a:solidFill>
                <a:srgbClr val="0000CC"/>
              </a:solidFill>
            </a:endParaRPr>
          </a:p>
        </p:txBody>
      </p:sp>
      <p:cxnSp>
        <p:nvCxnSpPr>
          <p:cNvPr id="6" name="Straight Arrow Connector 5"/>
          <p:cNvCxnSpPr/>
          <p:nvPr/>
        </p:nvCxnSpPr>
        <p:spPr>
          <a:xfrm flipV="1">
            <a:off x="1652285" y="1365375"/>
            <a:ext cx="2040752" cy="796847"/>
          </a:xfrm>
          <a:prstGeom prst="straightConnector1">
            <a:avLst/>
          </a:prstGeom>
          <a:ln w="508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p:cNvCxnSpPr/>
          <p:nvPr/>
        </p:nvCxnSpPr>
        <p:spPr>
          <a:xfrm flipV="1">
            <a:off x="1652285" y="1796987"/>
            <a:ext cx="2040752" cy="365234"/>
          </a:xfrm>
          <a:prstGeom prst="straightConnector1">
            <a:avLst/>
          </a:prstGeom>
          <a:ln w="508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p:cNvCxnSpPr/>
          <p:nvPr/>
        </p:nvCxnSpPr>
        <p:spPr>
          <a:xfrm>
            <a:off x="1652285" y="2146161"/>
            <a:ext cx="2067845" cy="114359"/>
          </a:xfrm>
          <a:prstGeom prst="straightConnector1">
            <a:avLst/>
          </a:prstGeom>
          <a:ln w="508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p:cNvCxnSpPr/>
          <p:nvPr/>
        </p:nvCxnSpPr>
        <p:spPr>
          <a:xfrm>
            <a:off x="1678526" y="2199385"/>
            <a:ext cx="2041604" cy="584188"/>
          </a:xfrm>
          <a:prstGeom prst="straightConnector1">
            <a:avLst/>
          </a:prstGeom>
          <a:ln w="50800">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25" name="TextBox 24"/>
          <p:cNvSpPr txBox="1"/>
          <p:nvPr/>
        </p:nvSpPr>
        <p:spPr>
          <a:xfrm>
            <a:off x="3828093" y="1132888"/>
            <a:ext cx="1452064" cy="523220"/>
          </a:xfrm>
          <a:prstGeom prst="rect">
            <a:avLst/>
          </a:prstGeom>
          <a:noFill/>
        </p:spPr>
        <p:txBody>
          <a:bodyPr wrap="none" rtlCol="0">
            <a:spAutoFit/>
          </a:bodyPr>
          <a:lstStyle/>
          <a:p>
            <a:r>
              <a:rPr lang="en-US" sz="2800" b="1" dirty="0" smtClean="0">
                <a:solidFill>
                  <a:srgbClr val="0000CC"/>
                </a:solidFill>
              </a:rPr>
              <a:t>AG</a:t>
            </a:r>
            <a:r>
              <a:rPr lang="en-US" sz="2800" b="1" dirty="0" smtClean="0">
                <a:solidFill>
                  <a:srgbClr val="00B050"/>
                </a:solidFill>
              </a:rPr>
              <a:t>A</a:t>
            </a:r>
            <a:r>
              <a:rPr lang="en-US" sz="2800" b="1" dirty="0" smtClean="0">
                <a:solidFill>
                  <a:srgbClr val="0000CC"/>
                </a:solidFill>
              </a:rPr>
              <a:t>GCC</a:t>
            </a:r>
            <a:endParaRPr lang="en-US" sz="2800" b="1" dirty="0">
              <a:solidFill>
                <a:srgbClr val="0000CC"/>
              </a:solidFill>
            </a:endParaRPr>
          </a:p>
        </p:txBody>
      </p:sp>
      <p:sp>
        <p:nvSpPr>
          <p:cNvPr id="26" name="TextBox 25"/>
          <p:cNvSpPr txBox="1"/>
          <p:nvPr/>
        </p:nvSpPr>
        <p:spPr>
          <a:xfrm>
            <a:off x="3828094" y="1510885"/>
            <a:ext cx="1426609" cy="523220"/>
          </a:xfrm>
          <a:prstGeom prst="rect">
            <a:avLst/>
          </a:prstGeom>
          <a:noFill/>
        </p:spPr>
        <p:txBody>
          <a:bodyPr wrap="none" rtlCol="0">
            <a:spAutoFit/>
          </a:bodyPr>
          <a:lstStyle/>
          <a:p>
            <a:r>
              <a:rPr lang="en-US" sz="2800" b="1" dirty="0" smtClean="0">
                <a:solidFill>
                  <a:srgbClr val="0000CC"/>
                </a:solidFill>
              </a:rPr>
              <a:t>AG</a:t>
            </a:r>
            <a:r>
              <a:rPr lang="en-US" sz="2800" b="1" dirty="0" smtClean="0">
                <a:solidFill>
                  <a:srgbClr val="00B050"/>
                </a:solidFill>
              </a:rPr>
              <a:t>C</a:t>
            </a:r>
            <a:r>
              <a:rPr lang="en-US" sz="2800" b="1" dirty="0" smtClean="0">
                <a:solidFill>
                  <a:srgbClr val="0000CC"/>
                </a:solidFill>
              </a:rPr>
              <a:t>GCC</a:t>
            </a:r>
            <a:endParaRPr lang="en-US" sz="2800" b="1" dirty="0">
              <a:solidFill>
                <a:srgbClr val="0000CC"/>
              </a:solidFill>
            </a:endParaRPr>
          </a:p>
        </p:txBody>
      </p:sp>
      <p:sp>
        <p:nvSpPr>
          <p:cNvPr id="27" name="TextBox 26"/>
          <p:cNvSpPr txBox="1"/>
          <p:nvPr/>
        </p:nvSpPr>
        <p:spPr>
          <a:xfrm>
            <a:off x="3828092" y="2416014"/>
            <a:ext cx="1472391" cy="523220"/>
          </a:xfrm>
          <a:prstGeom prst="rect">
            <a:avLst/>
          </a:prstGeom>
          <a:noFill/>
        </p:spPr>
        <p:txBody>
          <a:bodyPr wrap="none" rtlCol="0">
            <a:spAutoFit/>
          </a:bodyPr>
          <a:lstStyle/>
          <a:p>
            <a:r>
              <a:rPr lang="en-US" sz="2800" b="1" dirty="0" smtClean="0">
                <a:solidFill>
                  <a:srgbClr val="0000CC"/>
                </a:solidFill>
              </a:rPr>
              <a:t>AG</a:t>
            </a:r>
            <a:r>
              <a:rPr lang="en-US" sz="2800" b="1" dirty="0">
                <a:solidFill>
                  <a:srgbClr val="00B050"/>
                </a:solidFill>
              </a:rPr>
              <a:t>U</a:t>
            </a:r>
            <a:r>
              <a:rPr lang="en-US" sz="2800" b="1" dirty="0" smtClean="0">
                <a:solidFill>
                  <a:srgbClr val="0000CC"/>
                </a:solidFill>
              </a:rPr>
              <a:t>GCC</a:t>
            </a:r>
            <a:endParaRPr lang="en-US" sz="2800" b="1" dirty="0">
              <a:solidFill>
                <a:srgbClr val="0000CC"/>
              </a:solidFill>
            </a:endParaRPr>
          </a:p>
        </p:txBody>
      </p:sp>
      <p:sp>
        <p:nvSpPr>
          <p:cNvPr id="28" name="TextBox 27"/>
          <p:cNvSpPr txBox="1"/>
          <p:nvPr/>
        </p:nvSpPr>
        <p:spPr>
          <a:xfrm>
            <a:off x="3828092" y="1930837"/>
            <a:ext cx="1467581" cy="523220"/>
          </a:xfrm>
          <a:prstGeom prst="rect">
            <a:avLst/>
          </a:prstGeom>
          <a:noFill/>
        </p:spPr>
        <p:txBody>
          <a:bodyPr wrap="none" rtlCol="0">
            <a:spAutoFit/>
          </a:bodyPr>
          <a:lstStyle/>
          <a:p>
            <a:r>
              <a:rPr lang="en-US" sz="2800" b="1" dirty="0" smtClean="0">
                <a:solidFill>
                  <a:srgbClr val="0000CC"/>
                </a:solidFill>
              </a:rPr>
              <a:t>AG</a:t>
            </a:r>
            <a:r>
              <a:rPr lang="en-US" sz="2800" b="1" dirty="0" smtClean="0">
                <a:solidFill>
                  <a:srgbClr val="00B050"/>
                </a:solidFill>
              </a:rPr>
              <a:t>G</a:t>
            </a:r>
            <a:r>
              <a:rPr lang="en-US" sz="2800" b="1" dirty="0" smtClean="0">
                <a:solidFill>
                  <a:srgbClr val="0000CC"/>
                </a:solidFill>
              </a:rPr>
              <a:t>GCC</a:t>
            </a:r>
            <a:endParaRPr lang="en-US" sz="2800" b="1" dirty="0">
              <a:solidFill>
                <a:srgbClr val="0000CC"/>
              </a:solidFill>
            </a:endParaRPr>
          </a:p>
        </p:txBody>
      </p:sp>
      <p:sp>
        <p:nvSpPr>
          <p:cNvPr id="29" name="TextBox 28"/>
          <p:cNvSpPr txBox="1"/>
          <p:nvPr/>
        </p:nvSpPr>
        <p:spPr>
          <a:xfrm>
            <a:off x="5211551" y="2519282"/>
            <a:ext cx="502061" cy="369332"/>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smtClean="0">
                <a:solidFill>
                  <a:srgbClr val="FF0000"/>
                </a:solidFill>
              </a:rPr>
              <a:t>WT</a:t>
            </a:r>
            <a:endParaRPr lang="en-US" dirty="0">
              <a:solidFill>
                <a:srgbClr val="FF0000"/>
              </a:solidFill>
            </a:endParaRPr>
          </a:p>
        </p:txBody>
      </p:sp>
      <p:sp>
        <p:nvSpPr>
          <p:cNvPr id="30" name="Rectangle 29"/>
          <p:cNvSpPr/>
          <p:nvPr/>
        </p:nvSpPr>
        <p:spPr>
          <a:xfrm>
            <a:off x="6721563" y="1510885"/>
            <a:ext cx="1032934" cy="90512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31" name="Straight Arrow Connector 30"/>
          <p:cNvCxnSpPr/>
          <p:nvPr/>
        </p:nvCxnSpPr>
        <p:spPr>
          <a:xfrm flipV="1">
            <a:off x="7792445" y="1188326"/>
            <a:ext cx="2040752" cy="796847"/>
          </a:xfrm>
          <a:prstGeom prst="straightConnector1">
            <a:avLst/>
          </a:prstGeom>
          <a:ln w="508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p:nvPr/>
        </p:nvCxnSpPr>
        <p:spPr>
          <a:xfrm flipV="1">
            <a:off x="7792445" y="1619938"/>
            <a:ext cx="2040752" cy="365234"/>
          </a:xfrm>
          <a:prstGeom prst="straightConnector1">
            <a:avLst/>
          </a:prstGeom>
          <a:ln w="508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3" name="Straight Arrow Connector 32"/>
          <p:cNvCxnSpPr/>
          <p:nvPr/>
        </p:nvCxnSpPr>
        <p:spPr>
          <a:xfrm>
            <a:off x="7792445" y="1935245"/>
            <a:ext cx="2067845" cy="114359"/>
          </a:xfrm>
          <a:prstGeom prst="straightConnector1">
            <a:avLst/>
          </a:prstGeom>
          <a:ln w="508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p:cNvCxnSpPr/>
          <p:nvPr/>
        </p:nvCxnSpPr>
        <p:spPr>
          <a:xfrm>
            <a:off x="7818686" y="1988469"/>
            <a:ext cx="2041604" cy="584188"/>
          </a:xfrm>
          <a:prstGeom prst="straightConnector1">
            <a:avLst/>
          </a:prstGeom>
          <a:ln w="508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5" name="Straight Arrow Connector 34"/>
          <p:cNvCxnSpPr>
            <a:stCxn id="26" idx="3"/>
            <a:endCxn id="30" idx="1"/>
          </p:cNvCxnSpPr>
          <p:nvPr/>
        </p:nvCxnSpPr>
        <p:spPr>
          <a:xfrm>
            <a:off x="5254703" y="1772495"/>
            <a:ext cx="1466860" cy="190955"/>
          </a:xfrm>
          <a:prstGeom prst="straightConnector1">
            <a:avLst/>
          </a:prstGeom>
          <a:ln w="508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6" name="Straight Arrow Connector 35"/>
          <p:cNvCxnSpPr>
            <a:stCxn id="28" idx="3"/>
            <a:endCxn id="30" idx="1"/>
          </p:cNvCxnSpPr>
          <p:nvPr/>
        </p:nvCxnSpPr>
        <p:spPr>
          <a:xfrm flipV="1">
            <a:off x="5295673" y="1963450"/>
            <a:ext cx="1425890" cy="228997"/>
          </a:xfrm>
          <a:prstGeom prst="straightConnector1">
            <a:avLst/>
          </a:prstGeom>
          <a:ln w="508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7" name="Straight Arrow Connector 36"/>
          <p:cNvCxnSpPr>
            <a:stCxn id="29" idx="3"/>
            <a:endCxn id="30" idx="1"/>
          </p:cNvCxnSpPr>
          <p:nvPr/>
        </p:nvCxnSpPr>
        <p:spPr>
          <a:xfrm flipV="1">
            <a:off x="5713612" y="1963450"/>
            <a:ext cx="1007951" cy="740498"/>
          </a:xfrm>
          <a:prstGeom prst="straightConnector1">
            <a:avLst/>
          </a:prstGeom>
          <a:ln w="508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8" name="Straight Arrow Connector 37"/>
          <p:cNvCxnSpPr>
            <a:stCxn id="25" idx="3"/>
            <a:endCxn id="30" idx="1"/>
          </p:cNvCxnSpPr>
          <p:nvPr/>
        </p:nvCxnSpPr>
        <p:spPr>
          <a:xfrm>
            <a:off x="5280157" y="1394498"/>
            <a:ext cx="1441406" cy="568952"/>
          </a:xfrm>
          <a:prstGeom prst="straightConnector1">
            <a:avLst/>
          </a:prstGeom>
          <a:ln w="50800">
            <a:solidFill>
              <a:schemeClr val="tx1"/>
            </a:solidFill>
            <a:tailEnd type="triangle"/>
          </a:ln>
        </p:spPr>
        <p:style>
          <a:lnRef idx="3">
            <a:schemeClr val="dk1"/>
          </a:lnRef>
          <a:fillRef idx="0">
            <a:schemeClr val="dk1"/>
          </a:fillRef>
          <a:effectRef idx="2">
            <a:schemeClr val="dk1"/>
          </a:effectRef>
          <a:fontRef idx="minor">
            <a:schemeClr val="tx1"/>
          </a:fontRef>
        </p:style>
      </p:cxnSp>
      <p:graphicFrame>
        <p:nvGraphicFramePr>
          <p:cNvPr id="53" name="Table 52"/>
          <p:cNvGraphicFramePr>
            <a:graphicFrameLocks noGrp="1"/>
          </p:cNvGraphicFramePr>
          <p:nvPr>
            <p:extLst>
              <p:ext uri="{D42A27DB-BD31-4B8C-83A1-F6EECF244321}">
                <p14:modId xmlns:p14="http://schemas.microsoft.com/office/powerpoint/2010/main" val="1442252553"/>
              </p:ext>
            </p:extLst>
          </p:nvPr>
        </p:nvGraphicFramePr>
        <p:xfrm>
          <a:off x="10028666" y="942436"/>
          <a:ext cx="452096" cy="1841136"/>
        </p:xfrm>
        <a:graphic>
          <a:graphicData uri="http://schemas.openxmlformats.org/drawingml/2006/table">
            <a:tbl>
              <a:tblPr firstRow="1" bandRow="1">
                <a:tableStyleId>{2D5ABB26-0587-4C30-8999-92F81FD0307C}</a:tableStyleId>
              </a:tblPr>
              <a:tblGrid>
                <a:gridCol w="452096"/>
              </a:tblGrid>
              <a:tr h="460284">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460284">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460284">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460284">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8306B"/>
                    </a:solidFill>
                  </a:tcPr>
                </a:tc>
              </a:tr>
            </a:tbl>
          </a:graphicData>
        </a:graphic>
      </p:graphicFrame>
      <p:sp>
        <p:nvSpPr>
          <p:cNvPr id="58" name="TextBox 57"/>
          <p:cNvSpPr txBox="1"/>
          <p:nvPr/>
        </p:nvSpPr>
        <p:spPr>
          <a:xfrm>
            <a:off x="6953525" y="1456033"/>
            <a:ext cx="1677839" cy="1015663"/>
          </a:xfrm>
          <a:prstGeom prst="rect">
            <a:avLst/>
          </a:prstGeom>
          <a:noFill/>
        </p:spPr>
        <p:txBody>
          <a:bodyPr wrap="square" rtlCol="0">
            <a:spAutoFit/>
          </a:bodyPr>
          <a:lstStyle/>
          <a:p>
            <a:r>
              <a:rPr lang="en-US" sz="6000" dirty="0">
                <a:solidFill>
                  <a:schemeClr val="bg1"/>
                </a:solidFill>
              </a:rPr>
              <a:t>?</a:t>
            </a:r>
          </a:p>
        </p:txBody>
      </p:sp>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l="24689" t="29767" r="25511"/>
          <a:stretch/>
        </p:blipFill>
        <p:spPr>
          <a:xfrm>
            <a:off x="4324144" y="4598893"/>
            <a:ext cx="2276873" cy="1785789"/>
          </a:xfrm>
          <a:prstGeom prst="rect">
            <a:avLst/>
          </a:prstGeom>
        </p:spPr>
      </p:pic>
      <p:sp>
        <p:nvSpPr>
          <p:cNvPr id="5" name="Oval 4"/>
          <p:cNvSpPr/>
          <p:nvPr/>
        </p:nvSpPr>
        <p:spPr>
          <a:xfrm>
            <a:off x="5272119" y="3226046"/>
            <a:ext cx="166907" cy="161365"/>
          </a:xfrm>
          <a:prstGeom prst="ellipse">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5" name="Oval 74"/>
          <p:cNvSpPr/>
          <p:nvPr/>
        </p:nvSpPr>
        <p:spPr>
          <a:xfrm>
            <a:off x="5280157" y="3722948"/>
            <a:ext cx="166907" cy="161365"/>
          </a:xfrm>
          <a:prstGeom prst="ellipse">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6" name="Oval 75"/>
          <p:cNvSpPr/>
          <p:nvPr/>
        </p:nvSpPr>
        <p:spPr>
          <a:xfrm>
            <a:off x="5277859" y="4195897"/>
            <a:ext cx="166907" cy="161365"/>
          </a:xfrm>
          <a:prstGeom prst="ellipse">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ectangle 6"/>
          <p:cNvSpPr/>
          <p:nvPr/>
        </p:nvSpPr>
        <p:spPr>
          <a:xfrm>
            <a:off x="554636" y="2333699"/>
            <a:ext cx="629587" cy="82315"/>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02052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1200" dirty="0" smtClean="0">
                <a:latin typeface="Times New Roman" charset="0"/>
                <a:ea typeface="Times New Roman" charset="0"/>
                <a:cs typeface="Times New Roman" charset="0"/>
              </a:rPr>
              <a:t>First Order Mutagenesis schematic process</a:t>
            </a:r>
          </a:p>
          <a:p>
            <a:r>
              <a:rPr lang="en-US" sz="1200" dirty="0" smtClean="0">
                <a:latin typeface="Times New Roman" charset="0"/>
                <a:ea typeface="Times New Roman" charset="0"/>
                <a:cs typeface="Times New Roman" charset="0"/>
              </a:rPr>
              <a:t>Schematic for First Order Mutagenesis on a toy sequence with conserved motif (GUG). For a selected nucleotide site, mutant sequences are generated </a:t>
            </a:r>
            <a:r>
              <a:rPr lang="en-US" sz="1200" i="1" dirty="0" smtClean="0">
                <a:latin typeface="Times New Roman" charset="0"/>
                <a:ea typeface="Times New Roman" charset="0"/>
                <a:cs typeface="Times New Roman" charset="0"/>
              </a:rPr>
              <a:t>in silico </a:t>
            </a:r>
            <a:r>
              <a:rPr lang="en-US" sz="1200" dirty="0" smtClean="0">
                <a:latin typeface="Times New Roman" charset="0"/>
                <a:ea typeface="Times New Roman" charset="0"/>
                <a:cs typeface="Times New Roman" charset="0"/>
              </a:rPr>
              <a:t>with every possible mutation at that site. These mutant sequences are tested using a trained NN producing a score for each mutant. If the NN has learned that the nucleotide is important for function, it should give the highest score for the WT nucleotide (U). We repeat this for every site in the sequence producing a mutation score vector for each site. These scores can be visualized as saliency logos depicting the proportional importance of each nucleotide in the sequence. These logos show what the NN has learned about the data allowing comparison with ground truth information to verify if the model is learning relevant biological features.</a:t>
            </a:r>
          </a:p>
        </p:txBody>
      </p:sp>
    </p:spTree>
    <p:extLst>
      <p:ext uri="{BB962C8B-B14F-4D97-AF65-F5344CB8AC3E}">
        <p14:creationId xmlns:p14="http://schemas.microsoft.com/office/powerpoint/2010/main" val="16804584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7216</TotalTime>
  <Words>168</Words>
  <Application>Microsoft Macintosh PowerPoint</Application>
  <PresentationFormat>Widescreen</PresentationFormat>
  <Paragraphs>11</Paragraphs>
  <Slides>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Calibri</vt:lpstr>
      <vt:lpstr>Calibri Light</vt:lpstr>
      <vt:lpstr>Times New Roman</vt:lpstr>
      <vt:lpstr>Arial</vt:lpstr>
      <vt:lpstr>Office Theme</vt:lpstr>
      <vt:lpstr>PowerPoint Presentation</vt:lpstr>
      <vt:lpstr>PowerPoint Presentation</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Steffan Bradley</dc:creator>
  <cp:lastModifiedBy>Paul, Steffan Bradley</cp:lastModifiedBy>
  <cp:revision>56</cp:revision>
  <dcterms:created xsi:type="dcterms:W3CDTF">2018-10-22T18:19:47Z</dcterms:created>
  <dcterms:modified xsi:type="dcterms:W3CDTF">2019-02-22T04:43:23Z</dcterms:modified>
</cp:coreProperties>
</file>