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6"/>
  </p:normalViewPr>
  <p:slideViewPr>
    <p:cSldViewPr snapToGrid="0" snapToObjects="1">
      <p:cViewPr>
        <p:scale>
          <a:sx n="97" d="100"/>
          <a:sy n="97" d="100"/>
        </p:scale>
        <p:origin x="25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73368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4455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3393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2840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40F0-445F-BE44-99EA-0B81A46F05C5}"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06540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C40F0-445F-BE44-99EA-0B81A46F05C5}"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34068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C40F0-445F-BE44-99EA-0B81A46F05C5}"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5107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5C40F0-445F-BE44-99EA-0B81A46F05C5}"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60216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40F0-445F-BE44-99EA-0B81A46F05C5}"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1955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647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96332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525C40F0-445F-BE44-99EA-0B81A46F05C5}" type="datetimeFigureOut">
              <a:rPr lang="en-US" smtClean="0"/>
              <a:t>3/5/19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D88C56E1-728B-FD43-B210-6DB279F18194}" type="slidenum">
              <a:rPr lang="en-US" smtClean="0"/>
              <a:t>‹#›</a:t>
            </a:fld>
            <a:endParaRPr lang="en-US"/>
          </a:p>
        </p:txBody>
      </p:sp>
    </p:spTree>
    <p:extLst>
      <p:ext uri="{BB962C8B-B14F-4D97-AF65-F5344CB8AC3E}">
        <p14:creationId xmlns:p14="http://schemas.microsoft.com/office/powerpoint/2010/main" val="48443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3888"/>
            <a:ext cx="5943600" cy="20802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213"/>
            <a:ext cx="5943600" cy="1783080"/>
          </a:xfrm>
          <a:prstGeom prst="rect">
            <a:avLst/>
          </a:prstGeom>
        </p:spPr>
      </p:pic>
      <p:sp>
        <p:nvSpPr>
          <p:cNvPr id="7" name="TextBox 6"/>
          <p:cNvSpPr txBox="1"/>
          <p:nvPr/>
        </p:nvSpPr>
        <p:spPr>
          <a:xfrm>
            <a:off x="0" y="5658679"/>
            <a:ext cx="5943600" cy="2462213"/>
          </a:xfrm>
          <a:prstGeom prst="rect">
            <a:avLst/>
          </a:prstGeom>
          <a:noFill/>
        </p:spPr>
        <p:txBody>
          <a:bodyPr wrap="square" rtlCol="0">
            <a:spAutoFit/>
          </a:bodyPr>
          <a:lstStyle/>
          <a:p>
            <a:pPr algn="just"/>
            <a:r>
              <a:rPr lang="en-US" sz="1100" dirty="0">
                <a:latin typeface="Arial" charset="0"/>
                <a:ea typeface="Arial" charset="0"/>
                <a:cs typeface="Arial" charset="0"/>
              </a:rPr>
              <a:t>Figure 9: (A) the TPR was calculated for each trained MLP where the top 0.7C </a:t>
            </a:r>
            <a:r>
              <a:rPr lang="en-US" sz="1100" dirty="0" err="1">
                <a:latin typeface="Arial" charset="0"/>
                <a:ea typeface="Arial" charset="0"/>
                <a:cs typeface="Arial" charset="0"/>
              </a:rPr>
              <a:t>SoM</a:t>
            </a:r>
            <a:r>
              <a:rPr lang="en-US" sz="1100" dirty="0">
                <a:latin typeface="Arial" charset="0"/>
                <a:ea typeface="Arial" charset="0"/>
                <a:cs typeface="Arial" charset="0"/>
              </a:rPr>
              <a:t> scores were called positive contacts. These were plotted against the alignment depth (M) and effective depth (</a:t>
            </a:r>
            <a:r>
              <a:rPr lang="en-US" sz="1100" dirty="0" err="1">
                <a:latin typeface="Arial" charset="0"/>
                <a:ea typeface="Arial" charset="0"/>
                <a:cs typeface="Arial" charset="0"/>
              </a:rPr>
              <a:t>M</a:t>
            </a:r>
            <a:r>
              <a:rPr lang="en-US" sz="1100" baseline="-25000" dirty="0" err="1">
                <a:latin typeface="Arial" charset="0"/>
                <a:ea typeface="Arial" charset="0"/>
                <a:cs typeface="Arial" charset="0"/>
              </a:rPr>
              <a:t>eff</a:t>
            </a:r>
            <a:r>
              <a:rPr lang="en-US" sz="1100" dirty="0">
                <a:latin typeface="Arial" charset="0"/>
                <a:ea typeface="Arial" charset="0"/>
                <a:cs typeface="Arial" charset="0"/>
              </a:rPr>
              <a:t>) in ascending order. There is no noticeable trend between MLP performance and alignment depth across all the families. (B) For a given family, the depth of the training alignment was systematically reduced, with an individual MLP trained on each training depth, thus controlling for other confounding factors in the alignment. The summary TPR and the model accuracy (in classifying the test set) of each trained MLP is plotted against the training set depth for 9 different families. This shows a general decreasing trend in classification and structure learning performance as the model has fewer training sequences. Each line corresponds to a different RNA family, and the lines are </a:t>
            </a:r>
            <a:r>
              <a:rPr lang="en-US" sz="1100" dirty="0" err="1">
                <a:latin typeface="Arial" charset="0"/>
                <a:ea typeface="Arial" charset="0"/>
                <a:cs typeface="Arial" charset="0"/>
              </a:rPr>
              <a:t>coloured</a:t>
            </a:r>
            <a:r>
              <a:rPr lang="en-US" sz="1100" dirty="0">
                <a:latin typeface="Arial" charset="0"/>
                <a:ea typeface="Arial" charset="0"/>
                <a:cs typeface="Arial" charset="0"/>
              </a:rPr>
              <a:t> by the length of the MSA of that family. The MSA length is bracketed next to the </a:t>
            </a:r>
            <a:r>
              <a:rPr lang="en-US" sz="1100" dirty="0" err="1">
                <a:latin typeface="Arial" charset="0"/>
                <a:ea typeface="Arial" charset="0"/>
                <a:cs typeface="Arial" charset="0"/>
              </a:rPr>
              <a:t>Rfam</a:t>
            </a:r>
            <a:r>
              <a:rPr lang="en-US" sz="1100" dirty="0">
                <a:latin typeface="Arial" charset="0"/>
                <a:ea typeface="Arial" charset="0"/>
                <a:cs typeface="Arial" charset="0"/>
              </a:rPr>
              <a:t> ID in the legend. </a:t>
            </a:r>
            <a:endParaRPr lang="en-US" sz="1100" b="0" dirty="0" smtClean="0">
              <a:effectLst/>
              <a:latin typeface="Arial" charset="0"/>
              <a:ea typeface="Arial" charset="0"/>
              <a:cs typeface="Arial" charset="0"/>
            </a:endParaRPr>
          </a:p>
          <a:p>
            <a:pPr algn="just"/>
            <a:r>
              <a:rPr lang="en-US" sz="1100" dirty="0" smtClean="0">
                <a:latin typeface="Arial" charset="0"/>
                <a:ea typeface="Arial" charset="0"/>
                <a:cs typeface="Arial" charset="0"/>
              </a:rPr>
              <a:t/>
            </a:r>
            <a:br>
              <a:rPr lang="en-US" sz="1100" dirty="0" smtClean="0">
                <a:latin typeface="Arial" charset="0"/>
                <a:ea typeface="Arial" charset="0"/>
                <a:cs typeface="Arial" charset="0"/>
              </a:rPr>
            </a:br>
            <a:endParaRPr lang="en-US" sz="1100" dirty="0">
              <a:latin typeface="Arial" charset="0"/>
              <a:ea typeface="Arial" charset="0"/>
              <a:cs typeface="Arial" charset="0"/>
            </a:endParaRPr>
          </a:p>
        </p:txBody>
      </p:sp>
      <p:sp>
        <p:nvSpPr>
          <p:cNvPr id="8" name="TextBox 7"/>
          <p:cNvSpPr txBox="1"/>
          <p:nvPr/>
        </p:nvSpPr>
        <p:spPr>
          <a:xfrm>
            <a:off x="132521" y="255103"/>
            <a:ext cx="318052" cy="400110"/>
          </a:xfrm>
          <a:prstGeom prst="rect">
            <a:avLst/>
          </a:prstGeom>
          <a:noFill/>
        </p:spPr>
        <p:txBody>
          <a:bodyPr wrap="square" rtlCol="0">
            <a:spAutoFit/>
          </a:bodyPr>
          <a:lstStyle/>
          <a:p>
            <a:r>
              <a:rPr lang="en-US" sz="2000" b="1" dirty="0" smtClean="0"/>
              <a:t>A</a:t>
            </a:r>
            <a:endParaRPr lang="en-US" b="1" dirty="0"/>
          </a:p>
        </p:txBody>
      </p:sp>
      <p:sp>
        <p:nvSpPr>
          <p:cNvPr id="9" name="TextBox 8"/>
          <p:cNvSpPr txBox="1"/>
          <p:nvPr/>
        </p:nvSpPr>
        <p:spPr>
          <a:xfrm>
            <a:off x="132521" y="2638348"/>
            <a:ext cx="318052" cy="400110"/>
          </a:xfrm>
          <a:prstGeom prst="rect">
            <a:avLst/>
          </a:prstGeom>
          <a:noFill/>
        </p:spPr>
        <p:txBody>
          <a:bodyPr wrap="square" rtlCol="0">
            <a:spAutoFit/>
          </a:bodyPr>
          <a:lstStyle/>
          <a:p>
            <a:r>
              <a:rPr lang="en-US" sz="2000" b="1" dirty="0"/>
              <a:t>B</a:t>
            </a:r>
            <a:endParaRPr lang="en-US" b="1" dirty="0"/>
          </a:p>
        </p:txBody>
      </p:sp>
    </p:spTree>
    <p:extLst>
      <p:ext uri="{BB962C8B-B14F-4D97-AF65-F5344CB8AC3E}">
        <p14:creationId xmlns:p14="http://schemas.microsoft.com/office/powerpoint/2010/main" val="892794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TotalTime>
  <Words>189</Words>
  <Application>Microsoft Macintosh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4</cp:revision>
  <dcterms:created xsi:type="dcterms:W3CDTF">2019-03-06T01:38:28Z</dcterms:created>
  <dcterms:modified xsi:type="dcterms:W3CDTF">2019-03-06T16:12:27Z</dcterms:modified>
</cp:coreProperties>
</file>