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7" r:id="rId1"/>
    <p:sldMasterId id="2147483710" r:id="rId2"/>
  </p:sldMasterIdLst>
  <p:notesMasterIdLst>
    <p:notesMasterId r:id="rId53"/>
  </p:notesMasterIdLst>
  <p:sldIdLst>
    <p:sldId id="256" r:id="rId3"/>
    <p:sldId id="257" r:id="rId4"/>
    <p:sldId id="285" r:id="rId5"/>
    <p:sldId id="276" r:id="rId6"/>
    <p:sldId id="277" r:id="rId7"/>
    <p:sldId id="278" r:id="rId8"/>
    <p:sldId id="279" r:id="rId9"/>
    <p:sldId id="280" r:id="rId10"/>
    <p:sldId id="281" r:id="rId11"/>
    <p:sldId id="282" r:id="rId12"/>
    <p:sldId id="283" r:id="rId13"/>
    <p:sldId id="284"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300" r:id="rId27"/>
    <p:sldId id="299" r:id="rId28"/>
    <p:sldId id="301" r:id="rId29"/>
    <p:sldId id="302" r:id="rId30"/>
    <p:sldId id="303" r:id="rId31"/>
    <p:sldId id="304" r:id="rId32"/>
    <p:sldId id="305" r:id="rId33"/>
    <p:sldId id="313" r:id="rId34"/>
    <p:sldId id="315" r:id="rId35"/>
    <p:sldId id="307" r:id="rId36"/>
    <p:sldId id="309" r:id="rId37"/>
    <p:sldId id="312" r:id="rId38"/>
    <p:sldId id="317" r:id="rId39"/>
    <p:sldId id="316" r:id="rId40"/>
    <p:sldId id="311" r:id="rId41"/>
    <p:sldId id="318" r:id="rId42"/>
    <p:sldId id="320" r:id="rId43"/>
    <p:sldId id="321" r:id="rId44"/>
    <p:sldId id="310" r:id="rId45"/>
    <p:sldId id="322" r:id="rId46"/>
    <p:sldId id="323" r:id="rId47"/>
    <p:sldId id="324" r:id="rId48"/>
    <p:sldId id="325" r:id="rId49"/>
    <p:sldId id="326" r:id="rId50"/>
    <p:sldId id="327" r:id="rId51"/>
    <p:sldId id="328" r:id="rId52"/>
  </p:sldIdLst>
  <p:sldSz cx="12192000" cy="6858000"/>
  <p:notesSz cx="7099300" cy="102346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C6FF"/>
    <a:srgbClr val="4D4D4D"/>
    <a:srgbClr val="00B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p:cViewPr>
        <p:scale>
          <a:sx n="66" d="100"/>
          <a:sy n="66" d="100"/>
        </p:scale>
        <p:origin x="72" y="66"/>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9F177390-1B55-4302-8CC2-29E7A6B38C34}"/>
              </a:ext>
            </a:extLst>
          </p:cNvPr>
          <p:cNvSpPr>
            <a:spLocks noChangeArrowheads="1"/>
          </p:cNvSpPr>
          <p:nvPr/>
        </p:nvSpPr>
        <p:spPr bwMode="auto">
          <a:xfrm>
            <a:off x="0" y="0"/>
            <a:ext cx="7099300" cy="102346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de-DE" altLang="en-DE"/>
          </a:p>
        </p:txBody>
      </p:sp>
      <p:sp>
        <p:nvSpPr>
          <p:cNvPr id="3074" name="Rectangle 2">
            <a:extLst>
              <a:ext uri="{FF2B5EF4-FFF2-40B4-BE49-F238E27FC236}">
                <a16:creationId xmlns:a16="http://schemas.microsoft.com/office/drawing/2014/main" id="{B5F1524E-12D4-4194-9244-C42B8A607395}"/>
              </a:ext>
            </a:extLst>
          </p:cNvPr>
          <p:cNvSpPr>
            <a:spLocks noGrp="1" noChangeArrowheads="1"/>
          </p:cNvSpPr>
          <p:nvPr>
            <p:ph type="hdr"/>
          </p:nvPr>
        </p:nvSpPr>
        <p:spPr bwMode="auto">
          <a:xfrm>
            <a:off x="0" y="0"/>
            <a:ext cx="307498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88" tIns="50694" rIns="97488" bIns="50694" numCol="1" anchor="t" anchorCtr="0" compatLnSpc="1">
            <a:prstTxWarp prst="textNoShape">
              <a:avLst/>
            </a:prstTxWarp>
          </a:bodyPr>
          <a:lstStyle>
            <a:lvl1pPr defTabSz="487363" eaLnBrk="1" hangingPunct="1">
              <a:buClr>
                <a:srgbClr val="000000"/>
              </a:buClr>
              <a:buSzPct val="45000"/>
              <a:buFont typeface="Wingdings" panose="05000000000000000000" pitchFamily="2" charset="2"/>
              <a:buNone/>
              <a:tabLst>
                <a:tab pos="784225" algn="l"/>
                <a:tab pos="1568450" algn="l"/>
                <a:tab pos="2352675" algn="l"/>
                <a:tab pos="3136900" algn="l"/>
              </a:tabLst>
              <a:defRPr sz="1300">
                <a:solidFill>
                  <a:srgbClr val="000000"/>
                </a:solidFill>
                <a:latin typeface="Times New Roman" panose="02020603050405020304" pitchFamily="18" charset="0"/>
              </a:defRPr>
            </a:lvl1pPr>
          </a:lstStyle>
          <a:p>
            <a:pPr>
              <a:defRPr/>
            </a:pPr>
            <a:endParaRPr lang="de-DE" altLang="de-DE"/>
          </a:p>
        </p:txBody>
      </p:sp>
      <p:sp>
        <p:nvSpPr>
          <p:cNvPr id="3075" name="Rectangle 3">
            <a:extLst>
              <a:ext uri="{FF2B5EF4-FFF2-40B4-BE49-F238E27FC236}">
                <a16:creationId xmlns:a16="http://schemas.microsoft.com/office/drawing/2014/main" id="{BFFE89A6-142B-4C6B-A2BF-7013F72B31D1}"/>
              </a:ext>
            </a:extLst>
          </p:cNvPr>
          <p:cNvSpPr>
            <a:spLocks noGrp="1" noChangeArrowheads="1"/>
          </p:cNvSpPr>
          <p:nvPr>
            <p:ph type="dt"/>
          </p:nvPr>
        </p:nvSpPr>
        <p:spPr bwMode="auto">
          <a:xfrm>
            <a:off x="4021138" y="0"/>
            <a:ext cx="307498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88" tIns="50694" rIns="97488" bIns="50694" numCol="1" anchor="t" anchorCtr="0" compatLnSpc="1">
            <a:prstTxWarp prst="textNoShape">
              <a:avLst/>
            </a:prstTxWarp>
          </a:bodyPr>
          <a:lstStyle>
            <a:lvl1pPr algn="r" defTabSz="487363" eaLnBrk="1" hangingPunct="1">
              <a:buClr>
                <a:srgbClr val="000000"/>
              </a:buClr>
              <a:buSzPct val="45000"/>
              <a:buFont typeface="Wingdings" panose="05000000000000000000" pitchFamily="2" charset="2"/>
              <a:buNone/>
              <a:tabLst>
                <a:tab pos="784225" algn="l"/>
                <a:tab pos="1568450" algn="l"/>
                <a:tab pos="2352675" algn="l"/>
                <a:tab pos="3136900" algn="l"/>
              </a:tabLst>
              <a:defRPr sz="1300">
                <a:solidFill>
                  <a:srgbClr val="000000"/>
                </a:solidFill>
                <a:latin typeface="Times New Roman" panose="02020603050405020304" pitchFamily="18" charset="0"/>
              </a:defRPr>
            </a:lvl1pPr>
          </a:lstStyle>
          <a:p>
            <a:pPr>
              <a:defRPr/>
            </a:pPr>
            <a:endParaRPr lang="de-DE" altLang="de-DE"/>
          </a:p>
        </p:txBody>
      </p:sp>
      <p:sp>
        <p:nvSpPr>
          <p:cNvPr id="4101" name="Rectangle 4">
            <a:extLst>
              <a:ext uri="{FF2B5EF4-FFF2-40B4-BE49-F238E27FC236}">
                <a16:creationId xmlns:a16="http://schemas.microsoft.com/office/drawing/2014/main" id="{6FD5236B-7F16-4D88-86B5-4D27B4FEF642}"/>
              </a:ext>
            </a:extLst>
          </p:cNvPr>
          <p:cNvSpPr>
            <a:spLocks noGrp="1" noRot="1" noChangeAspect="1" noChangeArrowheads="1"/>
          </p:cNvSpPr>
          <p:nvPr>
            <p:ph type="sldImg"/>
          </p:nvPr>
        </p:nvSpPr>
        <p:spPr bwMode="auto">
          <a:xfrm>
            <a:off x="139700" y="768350"/>
            <a:ext cx="6818313" cy="383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EA2E1B65-2F47-43D9-8315-770EDF291383}"/>
              </a:ext>
            </a:extLst>
          </p:cNvPr>
          <p:cNvSpPr>
            <a:spLocks noGrp="1" noChangeArrowheads="1"/>
          </p:cNvSpPr>
          <p:nvPr>
            <p:ph type="body"/>
          </p:nvPr>
        </p:nvSpPr>
        <p:spPr bwMode="auto">
          <a:xfrm>
            <a:off x="709613" y="4860925"/>
            <a:ext cx="5678487"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altLang="de-DE" noProof="0"/>
          </a:p>
        </p:txBody>
      </p:sp>
      <p:sp>
        <p:nvSpPr>
          <p:cNvPr id="3078" name="Rectangle 6">
            <a:extLst>
              <a:ext uri="{FF2B5EF4-FFF2-40B4-BE49-F238E27FC236}">
                <a16:creationId xmlns:a16="http://schemas.microsoft.com/office/drawing/2014/main" id="{9BC07E5C-BEA3-4FBB-A5CC-D5973962B3E7}"/>
              </a:ext>
            </a:extLst>
          </p:cNvPr>
          <p:cNvSpPr>
            <a:spLocks noGrp="1" noChangeArrowheads="1"/>
          </p:cNvSpPr>
          <p:nvPr>
            <p:ph type="ftr"/>
          </p:nvPr>
        </p:nvSpPr>
        <p:spPr bwMode="auto">
          <a:xfrm>
            <a:off x="0" y="9721850"/>
            <a:ext cx="307498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88" tIns="50694" rIns="97488" bIns="50694" numCol="1" anchor="b" anchorCtr="0" compatLnSpc="1">
            <a:prstTxWarp prst="textNoShape">
              <a:avLst/>
            </a:prstTxWarp>
          </a:bodyPr>
          <a:lstStyle>
            <a:lvl1pPr defTabSz="487363" eaLnBrk="1" hangingPunct="1">
              <a:buClr>
                <a:srgbClr val="000000"/>
              </a:buClr>
              <a:buSzPct val="45000"/>
              <a:buFont typeface="Wingdings" panose="05000000000000000000" pitchFamily="2" charset="2"/>
              <a:buNone/>
              <a:tabLst>
                <a:tab pos="784225" algn="l"/>
                <a:tab pos="1568450" algn="l"/>
                <a:tab pos="2352675" algn="l"/>
                <a:tab pos="3136900" algn="l"/>
              </a:tabLst>
              <a:defRPr sz="1300">
                <a:solidFill>
                  <a:srgbClr val="000000"/>
                </a:solidFill>
                <a:latin typeface="Times New Roman" panose="02020603050405020304" pitchFamily="18" charset="0"/>
              </a:defRPr>
            </a:lvl1pPr>
          </a:lstStyle>
          <a:p>
            <a:pPr>
              <a:defRPr/>
            </a:pPr>
            <a:endParaRPr lang="de-DE" altLang="de-DE"/>
          </a:p>
        </p:txBody>
      </p:sp>
      <p:sp>
        <p:nvSpPr>
          <p:cNvPr id="3079" name="Rectangle 7">
            <a:extLst>
              <a:ext uri="{FF2B5EF4-FFF2-40B4-BE49-F238E27FC236}">
                <a16:creationId xmlns:a16="http://schemas.microsoft.com/office/drawing/2014/main" id="{1A12168D-D6A2-40A4-A743-76230A42A5B4}"/>
              </a:ext>
            </a:extLst>
          </p:cNvPr>
          <p:cNvSpPr>
            <a:spLocks noGrp="1" noChangeArrowheads="1"/>
          </p:cNvSpPr>
          <p:nvPr>
            <p:ph type="sldNum"/>
          </p:nvPr>
        </p:nvSpPr>
        <p:spPr bwMode="auto">
          <a:xfrm>
            <a:off x="4021138" y="9721850"/>
            <a:ext cx="307498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88" tIns="50694" rIns="97488" bIns="50694" numCol="1" anchor="b" anchorCtr="0" compatLnSpc="1">
            <a:prstTxWarp prst="textNoShape">
              <a:avLst/>
            </a:prstTxWarp>
          </a:bodyPr>
          <a:lstStyle>
            <a:lvl1pPr algn="r" defTabSz="487363" eaLnBrk="1" hangingPunct="1">
              <a:buClr>
                <a:srgbClr val="000000"/>
              </a:buClr>
              <a:buSzPct val="45000"/>
              <a:buFont typeface="Wingdings" panose="05000000000000000000" pitchFamily="2" charset="2"/>
              <a:buNone/>
              <a:tabLst>
                <a:tab pos="784225" algn="l"/>
                <a:tab pos="1568450" algn="l"/>
                <a:tab pos="2352675" algn="l"/>
                <a:tab pos="3136900" algn="l"/>
              </a:tabLst>
              <a:defRPr sz="1300" smtClean="0">
                <a:solidFill>
                  <a:srgbClr val="000000"/>
                </a:solidFill>
                <a:latin typeface="Times New Roman" panose="02020603050405020304" pitchFamily="18" charset="0"/>
              </a:defRPr>
            </a:lvl1pPr>
          </a:lstStyle>
          <a:p>
            <a:pPr>
              <a:defRPr/>
            </a:pPr>
            <a:fld id="{01978521-2528-4A9D-B6C9-3495539F4705}"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E5A3885-FF99-4AAA-8284-BCE44B205F8A}"/>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1BD0F42-8B0B-4A15-B010-356F528183F4}"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a:t>
            </a:fld>
            <a:endParaRPr lang="de-DE" altLang="de-DE">
              <a:solidFill>
                <a:srgbClr val="000000"/>
              </a:solidFill>
              <a:latin typeface="Times New Roman" panose="02020603050405020304" pitchFamily="18" charset="0"/>
            </a:endParaRPr>
          </a:p>
        </p:txBody>
      </p:sp>
      <p:sp>
        <p:nvSpPr>
          <p:cNvPr id="6147" name="Rectangle 1">
            <a:extLst>
              <a:ext uri="{FF2B5EF4-FFF2-40B4-BE49-F238E27FC236}">
                <a16:creationId xmlns:a16="http://schemas.microsoft.com/office/drawing/2014/main" id="{193F9BC5-E634-41BD-9EA4-89A6BD3B42EE}"/>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0375BC78-B67F-454F-BC81-DA7A3F4E2F97}"/>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de-DE" alt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10</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25902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11</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1195221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12</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32262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13</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368454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14</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2399827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15</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189394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16</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2816156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17</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190380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18</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925759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19</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Look at </a:t>
            </a:r>
            <a:r>
              <a:rPr lang="de-DE" altLang="de-DE" dirty="0" err="1"/>
              <a:t>the</a:t>
            </a:r>
            <a:r>
              <a:rPr lang="de-DE" altLang="de-DE" dirty="0"/>
              <a:t> </a:t>
            </a:r>
            <a:r>
              <a:rPr lang="de-DE" altLang="de-DE" dirty="0" err="1"/>
              <a:t>function</a:t>
            </a:r>
            <a:r>
              <a:rPr lang="de-DE" altLang="de-DE" dirty="0"/>
              <a:t> </a:t>
            </a:r>
            <a:r>
              <a:rPr lang="de-DE" altLang="de-DE" dirty="0" err="1"/>
              <a:t>documentation</a:t>
            </a:r>
            <a:r>
              <a:rPr lang="de-DE" altLang="de-DE" dirty="0"/>
              <a:t>!</a:t>
            </a:r>
            <a:br>
              <a:rPr lang="de-DE" altLang="de-DE" dirty="0"/>
            </a:br>
            <a:endParaRPr lang="de-DE" altLang="de-DE" dirty="0"/>
          </a:p>
        </p:txBody>
      </p:sp>
    </p:spTree>
    <p:extLst>
      <p:ext uri="{BB962C8B-B14F-4D97-AF65-F5344CB8AC3E}">
        <p14:creationId xmlns:p14="http://schemas.microsoft.com/office/powerpoint/2010/main" val="324601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de-DE" alt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20</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en-US" altLang="de-DE" noProof="0" dirty="0"/>
              <a:t>We will primarily use </a:t>
            </a:r>
            <a:r>
              <a:rPr lang="en-US" altLang="de-DE" noProof="0" dirty="0" err="1"/>
              <a:t>tibbles</a:t>
            </a:r>
            <a:r>
              <a:rPr lang="en-US" altLang="de-DE" noProof="0" dirty="0"/>
              <a:t>.</a:t>
            </a:r>
          </a:p>
          <a:p>
            <a:endParaRPr lang="en-US" altLang="de-DE" noProof="0" dirty="0"/>
          </a:p>
          <a:p>
            <a:r>
              <a:rPr lang="en-US" altLang="de-DE" noProof="0" dirty="0"/>
              <a:t>Tibble exists since 03/2016</a:t>
            </a:r>
          </a:p>
          <a:p>
            <a:br>
              <a:rPr lang="en-US" altLang="de-DE" noProof="0" dirty="0"/>
            </a:br>
            <a:r>
              <a:rPr lang="en-US" altLang="de-DE" noProof="0" dirty="0"/>
              <a:t>data table exists since 04/2005</a:t>
            </a:r>
          </a:p>
        </p:txBody>
      </p:sp>
    </p:spTree>
    <p:extLst>
      <p:ext uri="{BB962C8B-B14F-4D97-AF65-F5344CB8AC3E}">
        <p14:creationId xmlns:p14="http://schemas.microsoft.com/office/powerpoint/2010/main" val="2557097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21</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en-US" altLang="de-DE" noProof="0" dirty="0"/>
          </a:p>
        </p:txBody>
      </p:sp>
    </p:spTree>
    <p:extLst>
      <p:ext uri="{BB962C8B-B14F-4D97-AF65-F5344CB8AC3E}">
        <p14:creationId xmlns:p14="http://schemas.microsoft.com/office/powerpoint/2010/main" val="2746909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22</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en-US" altLang="de-DE" noProof="0" dirty="0"/>
          </a:p>
        </p:txBody>
      </p:sp>
    </p:spTree>
    <p:extLst>
      <p:ext uri="{BB962C8B-B14F-4D97-AF65-F5344CB8AC3E}">
        <p14:creationId xmlns:p14="http://schemas.microsoft.com/office/powerpoint/2010/main" val="1090076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23</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en-US" altLang="de-DE" noProof="0" dirty="0"/>
          </a:p>
        </p:txBody>
      </p:sp>
    </p:spTree>
    <p:extLst>
      <p:ext uri="{BB962C8B-B14F-4D97-AF65-F5344CB8AC3E}">
        <p14:creationId xmlns:p14="http://schemas.microsoft.com/office/powerpoint/2010/main" val="3708584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24</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en-US" altLang="de-DE" noProof="0" dirty="0"/>
          </a:p>
        </p:txBody>
      </p:sp>
    </p:spTree>
    <p:extLst>
      <p:ext uri="{BB962C8B-B14F-4D97-AF65-F5344CB8AC3E}">
        <p14:creationId xmlns:p14="http://schemas.microsoft.com/office/powerpoint/2010/main" val="503880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25</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en-US" altLang="de-DE" noProof="0" dirty="0"/>
          </a:p>
        </p:txBody>
      </p:sp>
    </p:spTree>
    <p:extLst>
      <p:ext uri="{BB962C8B-B14F-4D97-AF65-F5344CB8AC3E}">
        <p14:creationId xmlns:p14="http://schemas.microsoft.com/office/powerpoint/2010/main" val="3609866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26</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en-US" altLang="de-DE" noProof="0" dirty="0"/>
          </a:p>
        </p:txBody>
      </p:sp>
    </p:spTree>
    <p:extLst>
      <p:ext uri="{BB962C8B-B14F-4D97-AF65-F5344CB8AC3E}">
        <p14:creationId xmlns:p14="http://schemas.microsoft.com/office/powerpoint/2010/main" val="2147438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27</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3429013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28</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321101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29</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251781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de-DE" altLang="de-DE"/>
          </a:p>
        </p:txBody>
      </p:sp>
    </p:spTree>
    <p:extLst>
      <p:ext uri="{BB962C8B-B14F-4D97-AF65-F5344CB8AC3E}">
        <p14:creationId xmlns:p14="http://schemas.microsoft.com/office/powerpoint/2010/main" val="3485213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30</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2210284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31</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2831286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32</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2823708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33</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3358707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34</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1945319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35</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2257454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36</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en-US" altLang="de-DE" b="1" noProof="0" dirty="0"/>
              <a:t>Start the syntax but with comments only!</a:t>
            </a:r>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endParaRPr lang="en-US" dirty="0">
              <a:effectLst/>
              <a:latin typeface="Times New Roman" panose="02020603050405020304" pitchFamily="18" charset="0"/>
            </a:endParaRPr>
          </a:p>
        </p:txBody>
      </p:sp>
    </p:spTree>
    <p:extLst>
      <p:ext uri="{BB962C8B-B14F-4D97-AF65-F5344CB8AC3E}">
        <p14:creationId xmlns:p14="http://schemas.microsoft.com/office/powerpoint/2010/main" val="804989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37</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3217598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38</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721432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39</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188336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de-DE" altLang="de-DE" dirty="0"/>
              <a:t>The </a:t>
            </a:r>
            <a:r>
              <a:rPr lang="de-DE" altLang="de-DE" dirty="0" err="1"/>
              <a:t>largest</a:t>
            </a:r>
            <a:r>
              <a:rPr lang="de-DE" altLang="de-DE" dirty="0"/>
              <a:t> </a:t>
            </a:r>
            <a:r>
              <a:rPr lang="de-DE" altLang="de-DE" dirty="0" err="1"/>
              <a:t>variety</a:t>
            </a:r>
            <a:r>
              <a:rPr lang="de-DE" altLang="de-DE" dirty="0"/>
              <a:t> </a:t>
            </a:r>
            <a:r>
              <a:rPr lang="de-DE" altLang="de-DE" dirty="0" err="1"/>
              <a:t>of</a:t>
            </a:r>
            <a:r>
              <a:rPr lang="de-DE" altLang="de-DE" dirty="0"/>
              <a:t> </a:t>
            </a:r>
            <a:r>
              <a:rPr lang="de-DE" altLang="de-DE" dirty="0" err="1"/>
              <a:t>statistical</a:t>
            </a:r>
            <a:r>
              <a:rPr lang="de-DE" altLang="de-DE" dirty="0"/>
              <a:t> </a:t>
            </a:r>
            <a:r>
              <a:rPr lang="de-DE" altLang="de-DE" dirty="0" err="1"/>
              <a:t>packages</a:t>
            </a:r>
            <a:endParaRPr lang="de-DE" altLang="de-DE" dirty="0"/>
          </a:p>
          <a:p>
            <a:r>
              <a:rPr lang="de-DE" altLang="de-DE" dirty="0" err="1"/>
              <a:t>Huge</a:t>
            </a:r>
            <a:r>
              <a:rPr lang="de-DE" altLang="de-DE" dirty="0"/>
              <a:t> </a:t>
            </a:r>
            <a:r>
              <a:rPr lang="de-DE" altLang="de-DE" dirty="0" err="1"/>
              <a:t>comunity</a:t>
            </a:r>
            <a:endParaRPr lang="de-DE" altLang="de-DE" dirty="0"/>
          </a:p>
        </p:txBody>
      </p:sp>
    </p:spTree>
    <p:extLst>
      <p:ext uri="{BB962C8B-B14F-4D97-AF65-F5344CB8AC3E}">
        <p14:creationId xmlns:p14="http://schemas.microsoft.com/office/powerpoint/2010/main" val="1953123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40</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11888168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41</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br>
              <a:rPr lang="de-DE" altLang="de-DE" dirty="0"/>
            </a:br>
            <a:r>
              <a:rPr lang="en-US" b="1" dirty="0">
                <a:effectLst/>
                <a:latin typeface="Times New Roman" panose="02020603050405020304" pitchFamily="18" charset="0"/>
              </a:rPr>
              <a:t>Technical Report PISA 2003 (p. 80)</a:t>
            </a:r>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dirty="0">
                <a:effectLst/>
                <a:latin typeface="Times New Roman" panose="02020603050405020304" pitchFamily="18" charset="0"/>
              </a:rPr>
              <a:t>For the purpose of this analysis, items were considered as weak when they had one or more of the following problems: negative or positive DIF more than 0.8; discrimination less than 0.30; and fit more than 1.15. These criteria, somewhat stricter than usual, were deliberately retained in order to identify not only items that had serious flaws, but also those that simply had a slightly imperfect functioning.</a:t>
            </a:r>
            <a:endParaRPr lang="en-US" altLang="de-DE" b="1" noProof="0" dirty="0"/>
          </a:p>
          <a:p>
            <a:endParaRPr lang="en-US" altLang="de-DE" b="1" noProof="0" dirty="0"/>
          </a:p>
          <a:p>
            <a:r>
              <a:rPr lang="en-US" altLang="de-DE" b="1" noProof="0" dirty="0"/>
              <a:t>PISA 2006 field trial </a:t>
            </a:r>
            <a:r>
              <a:rPr lang="en-US" dirty="0"/>
              <a:t>(Le, 2006. </a:t>
            </a:r>
            <a:r>
              <a:rPr lang="en-US" dirty="0">
                <a:effectLst/>
                <a:latin typeface="Times New Roman" panose="02020603050405020304" pitchFamily="18" charset="0"/>
              </a:rPr>
              <a:t>Analysis of Differential Item Functioning; p. 80</a:t>
            </a:r>
            <a:r>
              <a:rPr lang="en-US" dirty="0"/>
              <a:t>)</a:t>
            </a:r>
            <a:endParaRPr lang="en-US" altLang="de-DE" b="1" noProof="0" dirty="0"/>
          </a:p>
          <a:p>
            <a:r>
              <a:rPr lang="en-US" dirty="0">
                <a:effectLst/>
                <a:latin typeface="Times New Roman" panose="02020603050405020304" pitchFamily="18" charset="0"/>
              </a:rPr>
              <a:t>For country and language DIF, item is flagged if the chi-square DIF test is significant at a 0.01 level and its absolute DIF value is greater than 0.30 logit; while with gender DIF, item is flagged if the chi-square DIF test is significant at a 0.01 level and its absolute DIF value is greater than 0.25 logit. The reason for setting an additional cut point of DIF is to take into account the DIF magnitude. Any statistic test would be significant if the sample size is large enough. And additionally, due to heterogenous sample problems, it is expected that in an international test, item parameter estimates would vary across countries or test languages (each may combine some countries) more than between male and female groups within a country. For example, </a:t>
            </a:r>
            <a:r>
              <a:rPr lang="en-US" dirty="0" err="1">
                <a:effectLst/>
                <a:latin typeface="Times New Roman" panose="02020603050405020304" pitchFamily="18" charset="0"/>
              </a:rPr>
              <a:t>Ercikan</a:t>
            </a:r>
            <a:r>
              <a:rPr lang="en-US" dirty="0">
                <a:effectLst/>
                <a:latin typeface="Times New Roman" panose="02020603050405020304" pitchFamily="18" charset="0"/>
              </a:rPr>
              <a:t> (1999) found that 41% of science items and 18% of mathematics items from TIMSS displayed DIF when the Canadian English and French examinees were compared.</a:t>
            </a:r>
            <a:endParaRPr lang="en-US" altLang="de-DE" b="1" noProof="0" dirty="0"/>
          </a:p>
          <a:p>
            <a:endParaRPr lang="de-DE" dirty="0"/>
          </a:p>
          <a:p>
            <a:r>
              <a:rPr lang="en-US" b="1" dirty="0"/>
              <a:t>TIMSS 2007 (p. 199; http://timss.bc.edu/timss2007/techreport.html)</a:t>
            </a:r>
          </a:p>
          <a:p>
            <a:r>
              <a:rPr lang="en-US" dirty="0"/>
              <a:t>• Item difficulty exceeds 95 percent in the sample as a whole.</a:t>
            </a:r>
          </a:p>
          <a:p>
            <a:r>
              <a:rPr lang="en-US" dirty="0"/>
              <a:t>• Item difficulty is less than 25 percent for four-option multiple-choice items in the sample as a whole.</a:t>
            </a:r>
          </a:p>
          <a:p>
            <a:r>
              <a:rPr lang="en-US" dirty="0"/>
              <a:t>• One or more of the distracter percentages is less than 10 percent.</a:t>
            </a:r>
          </a:p>
          <a:p>
            <a:r>
              <a:rPr lang="en-US" dirty="0"/>
              <a:t>• One or more of the distracter percentages is greater than the percentage for the correct answer or the point-biserial correlation for one or more of the distracters exceeds zero.</a:t>
            </a:r>
          </a:p>
          <a:p>
            <a:r>
              <a:rPr lang="en-US" dirty="0"/>
              <a:t>• Item discrimination (i.e., the point-biserial for the correct answer) is less than 0.2.</a:t>
            </a:r>
          </a:p>
          <a:p>
            <a:r>
              <a:rPr lang="en-US" dirty="0"/>
              <a:t>• Item discrimination does not increase with each score level (for constructed-response items with more than one score level).</a:t>
            </a:r>
          </a:p>
          <a:p>
            <a:r>
              <a:rPr lang="en-US" dirty="0"/>
              <a:t>• The Rasch difficulty estimate is easier or harder than the average across countries.</a:t>
            </a:r>
          </a:p>
          <a:p>
            <a:r>
              <a:rPr lang="en-US" dirty="0"/>
              <a:t>• Scoring reliability for the score points is less than 80 percent (for constructed-response items only).</a:t>
            </a:r>
          </a:p>
          <a:p>
            <a:endParaRPr lang="en-US" dirty="0"/>
          </a:p>
          <a:p>
            <a:endParaRPr lang="en-DE" dirty="0"/>
          </a:p>
          <a:p>
            <a:endParaRPr lang="de-DE" altLang="de-DE" dirty="0"/>
          </a:p>
        </p:txBody>
      </p:sp>
    </p:spTree>
    <p:extLst>
      <p:ext uri="{BB962C8B-B14F-4D97-AF65-F5344CB8AC3E}">
        <p14:creationId xmlns:p14="http://schemas.microsoft.com/office/powerpoint/2010/main" val="3251097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42</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de-DE" altLang="de-DE" dirty="0"/>
          </a:p>
        </p:txBody>
      </p:sp>
    </p:spTree>
    <p:extLst>
      <p:ext uri="{BB962C8B-B14F-4D97-AF65-F5344CB8AC3E}">
        <p14:creationId xmlns:p14="http://schemas.microsoft.com/office/powerpoint/2010/main" val="9547732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43</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36008821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44</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9663444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45</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2051274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46</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32833936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47</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29825591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48</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3764641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49</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245146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5</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de-DE" altLang="de-DE" dirty="0"/>
          </a:p>
        </p:txBody>
      </p:sp>
    </p:spTree>
    <p:extLst>
      <p:ext uri="{BB962C8B-B14F-4D97-AF65-F5344CB8AC3E}">
        <p14:creationId xmlns:p14="http://schemas.microsoft.com/office/powerpoint/2010/main" val="4075101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50</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br>
              <a:rPr lang="de-DE" altLang="de-DE" dirty="0"/>
            </a:br>
            <a:endParaRPr lang="de-DE" altLang="de-DE" dirty="0"/>
          </a:p>
        </p:txBody>
      </p:sp>
    </p:spTree>
    <p:extLst>
      <p:ext uri="{BB962C8B-B14F-4D97-AF65-F5344CB8AC3E}">
        <p14:creationId xmlns:p14="http://schemas.microsoft.com/office/powerpoint/2010/main" val="315665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6</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de-DE" altLang="de-DE" dirty="0"/>
          </a:p>
        </p:txBody>
      </p:sp>
    </p:spTree>
    <p:extLst>
      <p:ext uri="{BB962C8B-B14F-4D97-AF65-F5344CB8AC3E}">
        <p14:creationId xmlns:p14="http://schemas.microsoft.com/office/powerpoint/2010/main" val="263237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7</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de-DE" altLang="de-DE" dirty="0"/>
          </a:p>
        </p:txBody>
      </p:sp>
    </p:spTree>
    <p:extLst>
      <p:ext uri="{BB962C8B-B14F-4D97-AF65-F5344CB8AC3E}">
        <p14:creationId xmlns:p14="http://schemas.microsoft.com/office/powerpoint/2010/main" val="318862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8</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endParaRPr lang="de-DE" altLang="de-DE" dirty="0"/>
          </a:p>
        </p:txBody>
      </p:sp>
    </p:spTree>
    <p:extLst>
      <p:ext uri="{BB962C8B-B14F-4D97-AF65-F5344CB8AC3E}">
        <p14:creationId xmlns:p14="http://schemas.microsoft.com/office/powerpoint/2010/main" val="52752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299F90-47ED-4E0D-8FD0-068BB47999F2}"/>
              </a:ext>
            </a:extLst>
          </p:cNvPr>
          <p:cNvSpPr>
            <a:spLocks noGrp="1" noChangeArrowheads="1"/>
          </p:cNvSpPr>
          <p:nvPr>
            <p:ph type="sldNum" sz="quarter"/>
          </p:nvPr>
        </p:nvSpPr>
        <p:spPr>
          <a:noFill/>
        </p:spPr>
        <p:txBody>
          <a:bodyPr/>
          <a:lstStyle>
            <a:lvl1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1pPr>
            <a:lvl2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2pPr>
            <a:lvl3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3pPr>
            <a:lvl4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4pPr>
            <a:lvl5pPr defTabSz="487363">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5pPr>
            <a:lvl6pPr marL="25146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6pPr>
            <a:lvl7pPr marL="29718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7pPr>
            <a:lvl8pPr marL="34290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8pPr>
            <a:lvl9pPr marL="3886200" indent="-228600" defTabSz="487363" eaLnBrk="0" fontAlgn="base" hangingPunct="0">
              <a:spcBef>
                <a:spcPct val="0"/>
              </a:spcBef>
              <a:spcAft>
                <a:spcPct val="0"/>
              </a:spcAft>
              <a:buClr>
                <a:srgbClr val="000000"/>
              </a:buClr>
              <a:buSzPct val="100000"/>
              <a:buFont typeface="Times New Roman" panose="02020603050405020304" pitchFamily="18" charset="0"/>
              <a:tabLst>
                <a:tab pos="784225" algn="l"/>
                <a:tab pos="1568450" algn="l"/>
                <a:tab pos="2352675" algn="l"/>
                <a:tab pos="3136900" algn="l"/>
              </a:tabLst>
              <a:defRPr>
                <a:solidFill>
                  <a:schemeClr val="bg1"/>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fld id="{AC000CAE-FEEA-4F5F-8441-756D419ADBC5}" type="slidenum">
              <a:rPr lang="de-DE" altLang="de-DE">
                <a:solidFill>
                  <a:srgbClr val="000000"/>
                </a:solidFill>
                <a:latin typeface="Times New Roman" panose="02020603050405020304" pitchFamily="18" charset="0"/>
              </a:rPr>
              <a:pPr>
                <a:buSzPct val="45000"/>
                <a:buFont typeface="Wingdings" panose="05000000000000000000" pitchFamily="2" charset="2"/>
                <a:buNone/>
              </a:pPr>
              <a:t>9</a:t>
            </a:fld>
            <a:endParaRPr lang="de-DE" altLang="de-DE">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C1D176F9-84D1-4539-8A8B-0EC3AEB76F43}"/>
              </a:ext>
            </a:extLst>
          </p:cNvPr>
          <p:cNvSpPr txBox="1">
            <a:spLocks noGrp="1" noRot="1" noChangeAspect="1" noChangeArrowheads="1" noTextEdit="1"/>
          </p:cNvSpPr>
          <p:nvPr>
            <p:ph type="sldImg"/>
          </p:nvPr>
        </p:nvSpPr>
        <p:spPr>
          <a:xfrm>
            <a:off x="141288" y="768350"/>
            <a:ext cx="6818312"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47E78C89-C696-449E-852C-98EEE995097F}"/>
              </a:ext>
            </a:extLst>
          </p:cNvPr>
          <p:cNvSpPr txBox="1">
            <a:spLocks noGrp="1" noChangeArrowheads="1"/>
          </p:cNvSpPr>
          <p:nvPr>
            <p:ph type="body" idx="1"/>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r>
              <a:rPr lang="en-US" altLang="de-DE" noProof="0" dirty="0"/>
              <a:t>The right-side part of a definition is an expression!</a:t>
            </a:r>
          </a:p>
        </p:txBody>
      </p:sp>
    </p:spTree>
    <p:extLst>
      <p:ext uri="{BB962C8B-B14F-4D97-AF65-F5344CB8AC3E}">
        <p14:creationId xmlns:p14="http://schemas.microsoft.com/office/powerpoint/2010/main" val="4637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Benutzerdefiniertes Layout">
    <p:bg>
      <p:bgPr>
        <a:solidFill>
          <a:schemeClr val="bg2"/>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1B7A23C2-47A1-4907-80AF-357312385FC4}"/>
              </a:ext>
            </a:extLst>
          </p:cNvPr>
          <p:cNvSpPr/>
          <p:nvPr userDrawn="1"/>
        </p:nvSpPr>
        <p:spPr bwMode="auto">
          <a:xfrm>
            <a:off x="1" y="2168859"/>
            <a:ext cx="12191999" cy="2520280"/>
          </a:xfrm>
          <a:prstGeom prst="rect">
            <a:avLst/>
          </a:prstGeom>
          <a:solidFill>
            <a:srgbClr val="37C6FF"/>
          </a:solidFill>
          <a:ln w="952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DE" sz="1800" b="0" i="0" u="none" strike="noStrike" cap="none" normalizeH="0" baseline="0">
              <a:ln>
                <a:noFill/>
              </a:ln>
              <a:solidFill>
                <a:schemeClr val="bg1"/>
              </a:solidFill>
              <a:effectLst/>
              <a:latin typeface="Arial" panose="020B0604020202020204" pitchFamily="34" charset="0"/>
              <a:ea typeface="Microsoft YaHei" panose="020B0503020204020204" pitchFamily="34" charset="-122"/>
            </a:endParaRPr>
          </a:p>
        </p:txBody>
      </p:sp>
      <p:sp>
        <p:nvSpPr>
          <p:cNvPr id="2" name="Titel 1">
            <a:extLst>
              <a:ext uri="{FF2B5EF4-FFF2-40B4-BE49-F238E27FC236}">
                <a16:creationId xmlns:a16="http://schemas.microsoft.com/office/drawing/2014/main" id="{944B26A4-E8BE-4818-B5FA-93D6C8E82BD0}"/>
              </a:ext>
            </a:extLst>
          </p:cNvPr>
          <p:cNvSpPr>
            <a:spLocks noGrp="1"/>
          </p:cNvSpPr>
          <p:nvPr>
            <p:ph type="title"/>
          </p:nvPr>
        </p:nvSpPr>
        <p:spPr>
          <a:xfrm>
            <a:off x="2083857" y="2324893"/>
            <a:ext cx="8024284" cy="2208213"/>
          </a:xfrm>
        </p:spPr>
        <p:txBody>
          <a:bodyPr/>
          <a:lstStyle>
            <a:lvl1pPr algn="ctr">
              <a:defRPr>
                <a:solidFill>
                  <a:schemeClr val="bg1"/>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BA2CA3EF-BD0D-45C7-8CD4-15F677601264}"/>
              </a:ext>
            </a:extLst>
          </p:cNvPr>
          <p:cNvSpPr>
            <a:spLocks noGrp="1"/>
          </p:cNvSpPr>
          <p:nvPr>
            <p:ph type="dt" idx="10"/>
          </p:nvPr>
        </p:nvSpPr>
        <p:spPr/>
        <p:txBody>
          <a:bodyPr/>
          <a:lstStyle>
            <a:lvl1pPr>
              <a:defRPr/>
            </a:lvl1pPr>
          </a:lstStyle>
          <a:p>
            <a:pPr>
              <a:defRPr/>
            </a:pPr>
            <a:endParaRPr lang="de-DE" altLang="de-DE" dirty="0"/>
          </a:p>
        </p:txBody>
      </p:sp>
      <p:sp>
        <p:nvSpPr>
          <p:cNvPr id="4" name="Fußzeilenplatzhalter 3">
            <a:extLst>
              <a:ext uri="{FF2B5EF4-FFF2-40B4-BE49-F238E27FC236}">
                <a16:creationId xmlns:a16="http://schemas.microsoft.com/office/drawing/2014/main" id="{EE58BD9C-88B0-4CF6-B6BA-58B0C6B544A4}"/>
              </a:ext>
            </a:extLst>
          </p:cNvPr>
          <p:cNvSpPr>
            <a:spLocks noGrp="1"/>
          </p:cNvSpPr>
          <p:nvPr>
            <p:ph type="ftr" idx="11"/>
          </p:nvPr>
        </p:nvSpPr>
        <p:spPr/>
        <p:txBody>
          <a:bodyPr/>
          <a:lstStyle>
            <a:lvl1pPr>
              <a:defRPr/>
            </a:lvl1pPr>
          </a:lstStyle>
          <a:p>
            <a:pPr>
              <a:defRPr/>
            </a:pPr>
            <a:endParaRPr lang="de-DE" altLang="de-DE"/>
          </a:p>
        </p:txBody>
      </p:sp>
      <p:sp>
        <p:nvSpPr>
          <p:cNvPr id="5" name="Foliennummernplatzhalter 4">
            <a:extLst>
              <a:ext uri="{FF2B5EF4-FFF2-40B4-BE49-F238E27FC236}">
                <a16:creationId xmlns:a16="http://schemas.microsoft.com/office/drawing/2014/main" id="{05D66CDD-9C35-452B-86AD-5AD186B50502}"/>
              </a:ext>
            </a:extLst>
          </p:cNvPr>
          <p:cNvSpPr>
            <a:spLocks noGrp="1"/>
          </p:cNvSpPr>
          <p:nvPr>
            <p:ph type="sldNum" idx="12"/>
          </p:nvPr>
        </p:nvSpPr>
        <p:spPr/>
        <p:txBody>
          <a:bodyPr/>
          <a:lstStyle>
            <a:lvl1pPr>
              <a:defRPr smtClean="0"/>
            </a:lvl1pPr>
          </a:lstStyle>
          <a:p>
            <a:pPr>
              <a:defRPr/>
            </a:pPr>
            <a:fld id="{FA5BA893-FD27-40B0-B461-5CE27C454DF3}" type="slidenum">
              <a:rPr lang="de-DE" altLang="de-DE"/>
              <a:pPr>
                <a:defRPr/>
              </a:pPr>
              <a:t>‹Nr.›</a:t>
            </a:fld>
            <a:endParaRPr lang="de-DE" altLang="de-DE"/>
          </a:p>
        </p:txBody>
      </p:sp>
    </p:spTree>
    <p:extLst>
      <p:ext uri="{BB962C8B-B14F-4D97-AF65-F5344CB8AC3E}">
        <p14:creationId xmlns:p14="http://schemas.microsoft.com/office/powerpoint/2010/main" val="182196033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71E4EEE8-AB91-4954-9AAA-FC9FE0C4AF68}"/>
              </a:ext>
            </a:extLst>
          </p:cNvPr>
          <p:cNvSpPr/>
          <p:nvPr userDrawn="1"/>
        </p:nvSpPr>
        <p:spPr bwMode="auto">
          <a:xfrm>
            <a:off x="0" y="-4565"/>
            <a:ext cx="12191999" cy="1008112"/>
          </a:xfrm>
          <a:prstGeom prst="rect">
            <a:avLst/>
          </a:prstGeom>
          <a:solidFill>
            <a:srgbClr val="37C6FF"/>
          </a:solidFill>
          <a:ln w="952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DE" sz="1800" b="0" i="0" u="none" strike="noStrike" cap="none" normalizeH="0" baseline="0">
              <a:ln>
                <a:noFill/>
              </a:ln>
              <a:solidFill>
                <a:schemeClr val="bg1"/>
              </a:solidFill>
              <a:effectLst/>
              <a:latin typeface="Arial" panose="020B0604020202020204" pitchFamily="34" charset="0"/>
              <a:ea typeface="Microsoft YaHei" panose="020B0503020204020204" pitchFamily="34" charset="-122"/>
            </a:endParaRPr>
          </a:p>
        </p:txBody>
      </p:sp>
      <p:sp>
        <p:nvSpPr>
          <p:cNvPr id="2" name="Title 1"/>
          <p:cNvSpPr>
            <a:spLocks noGrp="1"/>
          </p:cNvSpPr>
          <p:nvPr>
            <p:ph type="title"/>
          </p:nvPr>
        </p:nvSpPr>
        <p:spPr>
          <a:xfrm>
            <a:off x="838200" y="18254"/>
            <a:ext cx="10515600" cy="962474"/>
          </a:xfrm>
        </p:spPr>
        <p:txBody>
          <a:bodyPr/>
          <a:lstStyle>
            <a:lvl1pPr>
              <a:defRPr>
                <a:solidFill>
                  <a:schemeClr val="bg1"/>
                </a:solidFill>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40287361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de-DE" alt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lt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7AD4373-FE70-47B1-AC2B-D0011D29DEC7}" type="slidenum">
              <a:rPr lang="de-DE" altLang="de-DE" smtClean="0"/>
              <a:pPr>
                <a:defRPr/>
              </a:pPr>
              <a:t>‹Nr.›</a:t>
            </a:fld>
            <a:endParaRPr lang="de-DE" altLang="de-DE"/>
          </a:p>
        </p:txBody>
      </p:sp>
      <p:sp>
        <p:nvSpPr>
          <p:cNvPr id="7" name="Rectangle 13">
            <a:extLst>
              <a:ext uri="{FF2B5EF4-FFF2-40B4-BE49-F238E27FC236}">
                <a16:creationId xmlns:a16="http://schemas.microsoft.com/office/drawing/2014/main" id="{EFF9EA80-144D-43D6-A550-CD84E7ADEED5}"/>
              </a:ext>
            </a:extLst>
          </p:cNvPr>
          <p:cNvSpPr>
            <a:spLocks noChangeArrowheads="1"/>
          </p:cNvSpPr>
          <p:nvPr userDrawn="1"/>
        </p:nvSpPr>
        <p:spPr bwMode="auto">
          <a:xfrm>
            <a:off x="0" y="1628775"/>
            <a:ext cx="12192000" cy="3600450"/>
          </a:xfrm>
          <a:prstGeom prst="rect">
            <a:avLst/>
          </a:prstGeom>
          <a:solidFill>
            <a:srgbClr val="37C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de-DE" altLang="en-DE"/>
          </a:p>
        </p:txBody>
      </p:sp>
    </p:spTree>
    <p:extLst>
      <p:ext uri="{BB962C8B-B14F-4D97-AF65-F5344CB8AC3E}">
        <p14:creationId xmlns:p14="http://schemas.microsoft.com/office/powerpoint/2010/main" val="2650660290"/>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de-DE" alt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lt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7AD4373-FE70-47B1-AC2B-D0011D29DEC7}" type="slidenum">
              <a:rPr lang="de-DE" altLang="de-DE" smtClean="0"/>
              <a:pPr>
                <a:defRPr/>
              </a:pPr>
              <a:t>‹Nr.›</a:t>
            </a:fld>
            <a:endParaRPr lang="de-DE" altLang="de-DE"/>
          </a:p>
        </p:txBody>
      </p:sp>
      <p:sp>
        <p:nvSpPr>
          <p:cNvPr id="7" name="Rectangle 11">
            <a:extLst>
              <a:ext uri="{FF2B5EF4-FFF2-40B4-BE49-F238E27FC236}">
                <a16:creationId xmlns:a16="http://schemas.microsoft.com/office/drawing/2014/main" id="{3781AFB1-FB0D-42D7-9D4A-A8183508C178}"/>
              </a:ext>
            </a:extLst>
          </p:cNvPr>
          <p:cNvSpPr>
            <a:spLocks noChangeArrowheads="1"/>
          </p:cNvSpPr>
          <p:nvPr userDrawn="1"/>
        </p:nvSpPr>
        <p:spPr bwMode="auto">
          <a:xfrm>
            <a:off x="0" y="1"/>
            <a:ext cx="12192000" cy="1412875"/>
          </a:xfrm>
          <a:prstGeom prst="rect">
            <a:avLst/>
          </a:prstGeom>
          <a:solidFill>
            <a:srgbClr val="37C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de-DE" altLang="en-DE"/>
          </a:p>
        </p:txBody>
      </p:sp>
    </p:spTree>
    <p:extLst>
      <p:ext uri="{BB962C8B-B14F-4D97-AF65-F5344CB8AC3E}">
        <p14:creationId xmlns:p14="http://schemas.microsoft.com/office/powerpoint/2010/main" val="501611626"/>
      </p:ext>
    </p:extLst>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rviews.rstudio.com/2017/06/08/what-is-the-tidyvers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teffen74/EALTA-2019-Worksho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r-graph-gallery.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5EC69FB-A049-4329-8EDF-9C87E0520CE9}"/>
              </a:ext>
            </a:extLst>
          </p:cNvPr>
          <p:cNvSpPr>
            <a:spLocks noGrp="1" noChangeArrowheads="1"/>
          </p:cNvSpPr>
          <p:nvPr>
            <p:ph type="title"/>
          </p:nvPr>
        </p:nvSpPr>
        <p:spPr>
          <a:xfrm>
            <a:off x="3086099" y="2324100"/>
            <a:ext cx="6019800" cy="2209800"/>
          </a:xfrm>
        </p:spPr>
        <p:txBody>
          <a:bodyPr/>
          <a:lstStyle/>
          <a:p>
            <a:pPr algn="ct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sz="3600" dirty="0">
                <a:latin typeface="Apple Boy BTN" panose="020C0904040107040205" pitchFamily="34" charset="0"/>
              </a:rPr>
              <a:t>IRT Analyses Using the Statistical Software R</a:t>
            </a:r>
          </a:p>
        </p:txBody>
      </p:sp>
      <p:sp>
        <p:nvSpPr>
          <p:cNvPr id="5124" name="Rectangle 4">
            <a:extLst>
              <a:ext uri="{FF2B5EF4-FFF2-40B4-BE49-F238E27FC236}">
                <a16:creationId xmlns:a16="http://schemas.microsoft.com/office/drawing/2014/main" id="{B738AAAC-1018-4388-A2F6-E4D64A596955}"/>
              </a:ext>
            </a:extLst>
          </p:cNvPr>
          <p:cNvSpPr>
            <a:spLocks noChangeArrowheads="1"/>
          </p:cNvSpPr>
          <p:nvPr/>
        </p:nvSpPr>
        <p:spPr bwMode="auto">
          <a:xfrm>
            <a:off x="4242584" y="908720"/>
            <a:ext cx="37068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marL="45720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marL="91440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marL="137160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marL="182880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lnSpc>
                <a:spcPct val="90000"/>
              </a:lnSpc>
              <a:spcBef>
                <a:spcPts val="700"/>
              </a:spcBef>
              <a:buClrTx/>
              <a:buSzPct val="75000"/>
            </a:pPr>
            <a:r>
              <a:rPr lang="en-US" altLang="de-DE" dirty="0">
                <a:solidFill>
                  <a:schemeClr val="tx1"/>
                </a:solidFill>
                <a:latin typeface="Overpass" panose="00000500000000000000" pitchFamily="2" charset="0"/>
              </a:rPr>
              <a:t>EALTA, Dublin 2019</a:t>
            </a:r>
          </a:p>
        </p:txBody>
      </p:sp>
      <p:sp>
        <p:nvSpPr>
          <p:cNvPr id="13" name="Rectangle 5">
            <a:extLst>
              <a:ext uri="{FF2B5EF4-FFF2-40B4-BE49-F238E27FC236}">
                <a16:creationId xmlns:a16="http://schemas.microsoft.com/office/drawing/2014/main" id="{25BEA83E-6F6F-4094-ABA9-2CB17D3AC552}"/>
              </a:ext>
            </a:extLst>
          </p:cNvPr>
          <p:cNvSpPr>
            <a:spLocks noChangeArrowheads="1"/>
          </p:cNvSpPr>
          <p:nvPr/>
        </p:nvSpPr>
        <p:spPr bwMode="auto">
          <a:xfrm>
            <a:off x="4799799" y="5331544"/>
            <a:ext cx="25923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marL="45720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marL="91440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marL="137160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marL="182880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r>
              <a:rPr lang="de-DE" altLang="de-DE" dirty="0">
                <a:solidFill>
                  <a:schemeClr val="tx1"/>
                </a:solidFill>
                <a:latin typeface="Overpass" panose="00000500000000000000" pitchFamily="2" charset="0"/>
              </a:rPr>
              <a:t>Steffen Brandt</a:t>
            </a:r>
          </a:p>
        </p:txBody>
      </p:sp>
      <p:pic>
        <p:nvPicPr>
          <p:cNvPr id="15" name="Grafik 14">
            <a:extLst>
              <a:ext uri="{FF2B5EF4-FFF2-40B4-BE49-F238E27FC236}">
                <a16:creationId xmlns:a16="http://schemas.microsoft.com/office/drawing/2014/main" id="{E15C29BA-7D77-4264-AE9F-61EEA9B42FE0}"/>
              </a:ext>
            </a:extLst>
          </p:cNvPr>
          <p:cNvPicPr>
            <a:picLocks noChangeAspect="1"/>
          </p:cNvPicPr>
          <p:nvPr userDrawn="1"/>
        </p:nvPicPr>
        <p:blipFill>
          <a:blip r:embed="rId3"/>
          <a:stretch>
            <a:fillRect/>
          </a:stretch>
        </p:blipFill>
        <p:spPr>
          <a:xfrm>
            <a:off x="4943238" y="6093296"/>
            <a:ext cx="2305507" cy="368421"/>
          </a:xfrm>
          <a:prstGeom prst="rect">
            <a:avLst/>
          </a:prstGeom>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Tasks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2924944"/>
            <a:ext cx="10515600" cy="1512168"/>
          </a:xfrm>
        </p:spPr>
        <p:txBody>
          <a:bodyPr>
            <a:noAutofit/>
          </a:bodyPr>
          <a:lstStyle/>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Calculate the standard deviation of the vector including the numbers from 1 to 10.</a:t>
            </a:r>
          </a:p>
        </p:txBody>
      </p:sp>
      <p:sp>
        <p:nvSpPr>
          <p:cNvPr id="4" name="Rectangle 2">
            <a:extLst>
              <a:ext uri="{FF2B5EF4-FFF2-40B4-BE49-F238E27FC236}">
                <a16:creationId xmlns:a16="http://schemas.microsoft.com/office/drawing/2014/main" id="{BAEE6787-BFA3-4345-958E-513CFEC26B8A}"/>
              </a:ext>
            </a:extLst>
          </p:cNvPr>
          <p:cNvSpPr txBox="1">
            <a:spLocks noChangeArrowheads="1"/>
          </p:cNvSpPr>
          <p:nvPr/>
        </p:nvSpPr>
        <p:spPr>
          <a:xfrm>
            <a:off x="838200" y="4869160"/>
            <a:ext cx="10515600" cy="6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487" indent="0" fontAlgn="auto">
              <a:lnSpc>
                <a:spcPct val="100000"/>
              </a:lnSpc>
              <a:spcAft>
                <a:spcPts val="0"/>
              </a:spcAft>
              <a:buClr>
                <a:srgbClr val="4D4D4D"/>
              </a:buClr>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err="1">
                <a:latin typeface="Consolas" panose="020B0609020204030204" pitchFamily="49" charset="0"/>
              </a:rPr>
              <a:t>sd</a:t>
            </a:r>
            <a:r>
              <a:rPr lang="en-US" altLang="de-DE" sz="2400" dirty="0">
                <a:latin typeface="Consolas" panose="020B0609020204030204" pitchFamily="49" charset="0"/>
              </a:rPr>
              <a:t>(c(1,2,3,4,5,6,7,8,9,10))</a:t>
            </a:r>
          </a:p>
          <a:p>
            <a:pPr marL="90487" indent="0" fontAlgn="auto">
              <a:lnSpc>
                <a:spcPct val="100000"/>
              </a:lnSpc>
              <a:spcAft>
                <a:spcPts val="0"/>
              </a:spcAft>
              <a:buClr>
                <a:srgbClr val="4D4D4D"/>
              </a:buClr>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Consolas" panose="020B0609020204030204" pitchFamily="49" charset="0"/>
            </a:endParaRPr>
          </a:p>
          <a:p>
            <a:pPr marL="90487" indent="0" fontAlgn="auto">
              <a:lnSpc>
                <a:spcPct val="100000"/>
              </a:lnSpc>
              <a:spcAft>
                <a:spcPts val="0"/>
              </a:spcAft>
              <a:buClr>
                <a:srgbClr val="4D4D4D"/>
              </a:buClr>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Consolas" panose="020B0609020204030204" pitchFamily="49" charset="0"/>
            </a:endParaRPr>
          </a:p>
        </p:txBody>
      </p:sp>
    </p:spTree>
    <p:extLst>
      <p:ext uri="{BB962C8B-B14F-4D97-AF65-F5344CB8AC3E}">
        <p14:creationId xmlns:p14="http://schemas.microsoft.com/office/powerpoint/2010/main" val="2308350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Functions and Packages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844824"/>
            <a:ext cx="10515600" cy="4248472"/>
          </a:xfrm>
        </p:spPr>
        <p:txBody>
          <a:bodyPr>
            <a:noAutofit/>
          </a:bodyPr>
          <a:lstStyle/>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Are the engines of any R program</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Function arguments (input data) are provided in parentheses, for example:</a:t>
            </a:r>
            <a:br>
              <a:rPr lang="en-US" altLang="de-DE" sz="2400" dirty="0">
                <a:latin typeface="Overpass" panose="00000500000000000000" pitchFamily="2" charset="0"/>
              </a:rPr>
            </a:br>
            <a:r>
              <a:rPr lang="en-US" altLang="de-DE" sz="2400" dirty="0">
                <a:latin typeface="Consolas" panose="020B0609020204030204" pitchFamily="49" charset="0"/>
              </a:rPr>
              <a:t>mean(x=c(1,3,4,NA), na.rm=TRUE)</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Basic functions are included in the “base” package, the function library coming with the standard installation</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Additional functions can be used after installing a corresponding package from the Internet</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p:txBody>
      </p:sp>
    </p:spTree>
    <p:extLst>
      <p:ext uri="{BB962C8B-B14F-4D97-AF65-F5344CB8AC3E}">
        <p14:creationId xmlns:p14="http://schemas.microsoft.com/office/powerpoint/2010/main" val="29975855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Tasks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20936" y="1772816"/>
            <a:ext cx="10515600" cy="4608512"/>
          </a:xfrm>
        </p:spPr>
        <p:txBody>
          <a:bodyPr>
            <a:noAutofit/>
          </a:bodyPr>
          <a:lstStyle/>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Install the following packages:</a:t>
            </a:r>
            <a:br>
              <a:rPr lang="en-US" altLang="de-DE" sz="2400" dirty="0">
                <a:latin typeface="Overpass" panose="00000500000000000000" pitchFamily="2" charset="0"/>
              </a:rPr>
            </a:br>
            <a:r>
              <a:rPr lang="en-US" altLang="de-DE" sz="2400" dirty="0">
                <a:latin typeface="Overpass" panose="00000500000000000000" pitchFamily="2" charset="0"/>
              </a:rPr>
              <a:t>haven, </a:t>
            </a:r>
            <a:r>
              <a:rPr lang="en-US" altLang="de-DE" sz="2400" dirty="0" err="1">
                <a:latin typeface="Overpass" panose="00000500000000000000" pitchFamily="2" charset="0"/>
              </a:rPr>
              <a:t>dplyr</a:t>
            </a:r>
            <a:r>
              <a:rPr lang="en-US" altLang="de-DE" sz="2400" dirty="0">
                <a:latin typeface="Overpass" panose="00000500000000000000" pitchFamily="2" charset="0"/>
              </a:rPr>
              <a:t>, </a:t>
            </a:r>
            <a:r>
              <a:rPr lang="en-US" altLang="de-DE" sz="2400" dirty="0" err="1">
                <a:latin typeface="Overpass" panose="00000500000000000000" pitchFamily="2" charset="0"/>
              </a:rPr>
              <a:t>ggplot</a:t>
            </a:r>
            <a:r>
              <a:rPr lang="en-US" altLang="de-DE" sz="2400" dirty="0">
                <a:latin typeface="Overpass" panose="00000500000000000000" pitchFamily="2" charset="0"/>
              </a:rPr>
              <a:t>, tam, psych</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Load the functions of each of these packages into the environment using the function </a:t>
            </a:r>
            <a:r>
              <a:rPr lang="en-US" altLang="de-DE" sz="2400" dirty="0">
                <a:latin typeface="Consolas" panose="020B0609020204030204" pitchFamily="49" charset="0"/>
              </a:rPr>
              <a:t>library()</a:t>
            </a:r>
            <a:r>
              <a:rPr lang="en-US" altLang="de-DE" sz="2400" dirty="0">
                <a:latin typeface="Overpass" panose="00000500000000000000" pitchFamily="2" charset="0"/>
              </a:rPr>
              <a:t>.</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Try to get an idea of the type of functions that each of these packages provides.</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p:txBody>
      </p:sp>
    </p:spTree>
    <p:extLst>
      <p:ext uri="{BB962C8B-B14F-4D97-AF65-F5344CB8AC3E}">
        <p14:creationId xmlns:p14="http://schemas.microsoft.com/office/powerpoint/2010/main" val="24861776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Data Preparation</a:t>
            </a:r>
          </a:p>
        </p:txBody>
      </p:sp>
      <p:pic>
        <p:nvPicPr>
          <p:cNvPr id="6" name="Grafik 5" descr="Ein Bild, das Screenshot enthält.&#10;&#10;Automatisch generierte Beschreibung">
            <a:extLst>
              <a:ext uri="{FF2B5EF4-FFF2-40B4-BE49-F238E27FC236}">
                <a16:creationId xmlns:a16="http://schemas.microsoft.com/office/drawing/2014/main" id="{AD7BD9F1-E250-4785-9C47-82A2C7D32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84" y="2060848"/>
            <a:ext cx="10387232" cy="3817359"/>
          </a:xfrm>
          <a:prstGeom prst="rect">
            <a:avLst/>
          </a:prstGeom>
        </p:spPr>
      </p:pic>
      <p:sp>
        <p:nvSpPr>
          <p:cNvPr id="4" name="Rechteck 3">
            <a:extLst>
              <a:ext uri="{FF2B5EF4-FFF2-40B4-BE49-F238E27FC236}">
                <a16:creationId xmlns:a16="http://schemas.microsoft.com/office/drawing/2014/main" id="{30118C64-F4D8-4F68-A073-E7AE682AAFB8}"/>
              </a:ext>
            </a:extLst>
          </p:cNvPr>
          <p:cNvSpPr/>
          <p:nvPr/>
        </p:nvSpPr>
        <p:spPr>
          <a:xfrm>
            <a:off x="8001600" y="5693541"/>
            <a:ext cx="3352200" cy="369332"/>
          </a:xfrm>
          <a:prstGeom prst="rect">
            <a:avLst/>
          </a:prstGeom>
        </p:spPr>
        <p:txBody>
          <a:bodyPr wrap="none">
            <a:spAutoFit/>
          </a:bodyPr>
          <a:lstStyle/>
          <a:p>
            <a:r>
              <a:rPr lang="en-US" dirty="0">
                <a:solidFill>
                  <a:schemeClr val="tx1"/>
                </a:solidFill>
                <a:latin typeface="Overpass" panose="00000500000000000000" pitchFamily="2" charset="0"/>
              </a:rPr>
              <a:t>(Wickham &amp; </a:t>
            </a:r>
            <a:r>
              <a:rPr lang="en-US" dirty="0" err="1">
                <a:solidFill>
                  <a:schemeClr val="tx1"/>
                </a:solidFill>
                <a:latin typeface="Overpass" panose="00000500000000000000" pitchFamily="2" charset="0"/>
              </a:rPr>
              <a:t>Grolemund</a:t>
            </a:r>
            <a:r>
              <a:rPr lang="en-US" dirty="0">
                <a:solidFill>
                  <a:schemeClr val="tx1"/>
                </a:solidFill>
                <a:latin typeface="Overpass" panose="00000500000000000000" pitchFamily="2" charset="0"/>
              </a:rPr>
              <a:t>, 2016)</a:t>
            </a:r>
            <a:endParaRPr lang="en-DE" dirty="0">
              <a:solidFill>
                <a:schemeClr val="tx1"/>
              </a:solidFill>
              <a:latin typeface="Overpass" panose="00000500000000000000" pitchFamily="2" charset="0"/>
            </a:endParaRPr>
          </a:p>
        </p:txBody>
      </p:sp>
    </p:spTree>
    <p:extLst>
      <p:ext uri="{BB962C8B-B14F-4D97-AF65-F5344CB8AC3E}">
        <p14:creationId xmlns:p14="http://schemas.microsoft.com/office/powerpoint/2010/main" val="291910155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Data Modelling</a:t>
            </a:r>
          </a:p>
        </p:txBody>
      </p:sp>
      <p:grpSp>
        <p:nvGrpSpPr>
          <p:cNvPr id="8" name="Gruppieren 7">
            <a:extLst>
              <a:ext uri="{FF2B5EF4-FFF2-40B4-BE49-F238E27FC236}">
                <a16:creationId xmlns:a16="http://schemas.microsoft.com/office/drawing/2014/main" id="{A8DE4AEC-D062-4EF6-B263-D0506C1B9D2A}"/>
              </a:ext>
            </a:extLst>
          </p:cNvPr>
          <p:cNvGrpSpPr>
            <a:grpSpLocks noChangeAspect="1"/>
          </p:cNvGrpSpPr>
          <p:nvPr/>
        </p:nvGrpSpPr>
        <p:grpSpPr>
          <a:xfrm>
            <a:off x="655266" y="1916357"/>
            <a:ext cx="10881468" cy="3903391"/>
            <a:chOff x="2831362" y="4117424"/>
            <a:chExt cx="18551154" cy="6654654"/>
          </a:xfrm>
        </p:grpSpPr>
        <p:pic>
          <p:nvPicPr>
            <p:cNvPr id="9" name="Grafik 8" descr="Ein Bild, das Screenshot enthält.&#10;&#10;Automatisch generierte Beschreibung">
              <a:extLst>
                <a:ext uri="{FF2B5EF4-FFF2-40B4-BE49-F238E27FC236}">
                  <a16:creationId xmlns:a16="http://schemas.microsoft.com/office/drawing/2014/main" id="{AD7BD9F1-E250-4785-9C47-82A2C7D32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856" y="4212010"/>
              <a:ext cx="17850287" cy="6560068"/>
            </a:xfrm>
            <a:prstGeom prst="rect">
              <a:avLst/>
            </a:prstGeom>
          </p:spPr>
        </p:pic>
        <p:pic>
          <p:nvPicPr>
            <p:cNvPr id="10" name="Grafik 9" descr="Ein Bild, das Screenshot enthält.&#10;&#10;Automatisch generierte Beschreibung">
              <a:extLst>
                <a:ext uri="{FF2B5EF4-FFF2-40B4-BE49-F238E27FC236}">
                  <a16:creationId xmlns:a16="http://schemas.microsoft.com/office/drawing/2014/main" id="{9D4F9244-5565-4F74-9EB5-50A97A75F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362" y="4117424"/>
              <a:ext cx="18551154" cy="6492904"/>
            </a:xfrm>
            <a:prstGeom prst="rect">
              <a:avLst/>
            </a:prstGeom>
          </p:spPr>
        </p:pic>
      </p:grpSp>
      <p:sp>
        <p:nvSpPr>
          <p:cNvPr id="11" name="Rechteck 10">
            <a:extLst>
              <a:ext uri="{FF2B5EF4-FFF2-40B4-BE49-F238E27FC236}">
                <a16:creationId xmlns:a16="http://schemas.microsoft.com/office/drawing/2014/main" id="{465F22EA-6D4A-4E57-BD8E-11D650C1B3B2}"/>
              </a:ext>
            </a:extLst>
          </p:cNvPr>
          <p:cNvSpPr/>
          <p:nvPr/>
        </p:nvSpPr>
        <p:spPr>
          <a:xfrm>
            <a:off x="8184534" y="5622915"/>
            <a:ext cx="3352200" cy="369332"/>
          </a:xfrm>
          <a:prstGeom prst="rect">
            <a:avLst/>
          </a:prstGeom>
        </p:spPr>
        <p:txBody>
          <a:bodyPr wrap="none">
            <a:spAutoFit/>
          </a:bodyPr>
          <a:lstStyle/>
          <a:p>
            <a:r>
              <a:rPr lang="en-US" dirty="0">
                <a:solidFill>
                  <a:schemeClr val="tx1"/>
                </a:solidFill>
                <a:latin typeface="Overpass" panose="00000500000000000000" pitchFamily="2" charset="0"/>
              </a:rPr>
              <a:t>(Wickham &amp; </a:t>
            </a:r>
            <a:r>
              <a:rPr lang="en-US" dirty="0" err="1">
                <a:solidFill>
                  <a:schemeClr val="tx1"/>
                </a:solidFill>
                <a:latin typeface="Overpass" panose="00000500000000000000" pitchFamily="2" charset="0"/>
              </a:rPr>
              <a:t>Grolemund</a:t>
            </a:r>
            <a:r>
              <a:rPr lang="en-US" dirty="0">
                <a:solidFill>
                  <a:schemeClr val="tx1"/>
                </a:solidFill>
                <a:latin typeface="Overpass" panose="00000500000000000000" pitchFamily="2" charset="0"/>
              </a:rPr>
              <a:t>, 2016)</a:t>
            </a:r>
            <a:endParaRPr lang="en-DE" dirty="0">
              <a:solidFill>
                <a:schemeClr val="tx1"/>
              </a:solidFill>
              <a:latin typeface="Overpass" panose="00000500000000000000" pitchFamily="2" charset="0"/>
            </a:endParaRPr>
          </a:p>
        </p:txBody>
      </p:sp>
    </p:spTree>
    <p:extLst>
      <p:ext uri="{BB962C8B-B14F-4D97-AF65-F5344CB8AC3E}">
        <p14:creationId xmlns:p14="http://schemas.microsoft.com/office/powerpoint/2010/main" val="29912516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Tidyverse</a:t>
            </a:r>
          </a:p>
        </p:txBody>
      </p:sp>
      <p:sp>
        <p:nvSpPr>
          <p:cNvPr id="11" name="Rechteck 10">
            <a:extLst>
              <a:ext uri="{FF2B5EF4-FFF2-40B4-BE49-F238E27FC236}">
                <a16:creationId xmlns:a16="http://schemas.microsoft.com/office/drawing/2014/main" id="{465F22EA-6D4A-4E57-BD8E-11D650C1B3B2}"/>
              </a:ext>
            </a:extLst>
          </p:cNvPr>
          <p:cNvSpPr/>
          <p:nvPr/>
        </p:nvSpPr>
        <p:spPr>
          <a:xfrm>
            <a:off x="4007768" y="6233433"/>
            <a:ext cx="6724918" cy="338554"/>
          </a:xfrm>
          <a:prstGeom prst="rect">
            <a:avLst/>
          </a:prstGeom>
        </p:spPr>
        <p:txBody>
          <a:bodyPr wrap="square">
            <a:spAutoFit/>
          </a:bodyPr>
          <a:lstStyle/>
          <a:p>
            <a:pPr algn="r"/>
            <a:r>
              <a:rPr lang="de-DE" sz="1600" dirty="0">
                <a:solidFill>
                  <a:schemeClr val="tx1"/>
                </a:solidFill>
                <a:latin typeface="Overpass" panose="00000500000000000000" pitchFamily="2" charset="0"/>
                <a:cs typeface="Arial" panose="020B0604020202020204" pitchFamily="34" charset="0"/>
              </a:rPr>
              <a:t>(cf. </a:t>
            </a:r>
            <a:r>
              <a:rPr lang="en-DE" sz="1600" dirty="0">
                <a:solidFill>
                  <a:schemeClr val="tx1"/>
                </a:solidFill>
                <a:latin typeface="Overpass" panose="00000500000000000000" pitchFamily="2" charset="0"/>
                <a:cs typeface="Arial" panose="020B0604020202020204" pitchFamily="34" charset="0"/>
                <a:hlinkClick r:id="rId3">
                  <a:extLst>
                    <a:ext uri="{A12FA001-AC4F-418D-AE19-62706E023703}">
                      <ahyp:hlinkClr xmlns:ahyp="http://schemas.microsoft.com/office/drawing/2018/hyperlinkcolor" val="tx"/>
                    </a:ext>
                  </a:extLst>
                </a:hlinkClick>
              </a:rPr>
              <a:t>https://rviews.rstudio.com/2017/06/08/what-is-the-tidyverse/</a:t>
            </a:r>
            <a:r>
              <a:rPr lang="de-DE" sz="1600" dirty="0">
                <a:solidFill>
                  <a:schemeClr val="tx1"/>
                </a:solidFill>
                <a:latin typeface="Overpass" panose="00000500000000000000" pitchFamily="2" charset="0"/>
                <a:cs typeface="Arial" panose="020B0604020202020204" pitchFamily="34" charset="0"/>
              </a:rPr>
              <a:t>)</a:t>
            </a:r>
            <a:endParaRPr lang="en-DE" sz="1600" dirty="0">
              <a:solidFill>
                <a:schemeClr val="tx1"/>
              </a:solidFill>
              <a:latin typeface="Overpass" panose="00000500000000000000" pitchFamily="2" charset="0"/>
              <a:cs typeface="Arial" panose="020B0604020202020204" pitchFamily="34" charset="0"/>
            </a:endParaRPr>
          </a:p>
        </p:txBody>
      </p:sp>
      <p:pic>
        <p:nvPicPr>
          <p:cNvPr id="7" name="Grafik 6" descr="Ein Bild, das Screenshot enthält.&#10;&#10;Automatisch generierte Beschreibung">
            <a:extLst>
              <a:ext uri="{FF2B5EF4-FFF2-40B4-BE49-F238E27FC236}">
                <a16:creationId xmlns:a16="http://schemas.microsoft.com/office/drawing/2014/main" id="{9A95BE48-3913-4E94-B325-0A5F56673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059" y="1355588"/>
            <a:ext cx="9139882" cy="4841539"/>
          </a:xfrm>
          <a:prstGeom prst="rect">
            <a:avLst/>
          </a:prstGeom>
        </p:spPr>
      </p:pic>
    </p:spTree>
    <p:extLst>
      <p:ext uri="{BB962C8B-B14F-4D97-AF65-F5344CB8AC3E}">
        <p14:creationId xmlns:p14="http://schemas.microsoft.com/office/powerpoint/2010/main" val="33223408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R Objects</a:t>
            </a:r>
          </a:p>
        </p:txBody>
      </p:sp>
      <p:sp>
        <p:nvSpPr>
          <p:cNvPr id="5" name="Rectangle 2">
            <a:extLst>
              <a:ext uri="{FF2B5EF4-FFF2-40B4-BE49-F238E27FC236}">
                <a16:creationId xmlns:a16="http://schemas.microsoft.com/office/drawing/2014/main" id="{E8329895-F5D5-4FD5-AFB5-E9F7B9B56D44}"/>
              </a:ext>
            </a:extLst>
          </p:cNvPr>
          <p:cNvSpPr>
            <a:spLocks noGrp="1" noChangeArrowheads="1"/>
          </p:cNvSpPr>
          <p:nvPr>
            <p:ph idx="1"/>
          </p:nvPr>
        </p:nvSpPr>
        <p:spPr>
          <a:xfrm>
            <a:off x="824136" y="1772816"/>
            <a:ext cx="10515600" cy="4104456"/>
          </a:xfrm>
        </p:spPr>
        <p:txBody>
          <a:bodyPr>
            <a:noAutofit/>
          </a:bodyPr>
          <a:lstStyle/>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An R object can be:</a:t>
            </a:r>
            <a:br>
              <a:rPr lang="en-US" altLang="de-DE" sz="2400" dirty="0">
                <a:latin typeface="Overpass" panose="00000500000000000000" pitchFamily="2" charset="0"/>
              </a:rPr>
            </a:br>
            <a:r>
              <a:rPr lang="en-US" altLang="de-DE" sz="2400" dirty="0">
                <a:latin typeface="Overpass" panose="00000500000000000000" pitchFamily="2" charset="0"/>
              </a:rPr>
              <a:t>a data table, variable, vector, function, list, graphical output, and many more</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All R objects can be exported and imported to the environment using, the following functions:</a:t>
            </a:r>
            <a:br>
              <a:rPr lang="en-US" altLang="de-DE" sz="2400" dirty="0">
                <a:latin typeface="Overpass" panose="00000500000000000000" pitchFamily="2" charset="0"/>
              </a:rPr>
            </a:br>
            <a:r>
              <a:rPr lang="en-US" altLang="de-DE" sz="2400" dirty="0">
                <a:latin typeface="Consolas" panose="020B0609020204030204" pitchFamily="49" charset="0"/>
              </a:rPr>
              <a:t>save(</a:t>
            </a:r>
            <a:r>
              <a:rPr lang="en-US" altLang="de-DE" sz="2400" i="1" dirty="0" err="1">
                <a:latin typeface="Consolas" panose="020B0609020204030204" pitchFamily="49" charset="0"/>
              </a:rPr>
              <a:t>object_name</a:t>
            </a:r>
            <a:r>
              <a:rPr lang="en-US" altLang="de-DE" sz="2400" dirty="0">
                <a:latin typeface="Consolas" panose="020B0609020204030204" pitchFamily="49" charset="0"/>
              </a:rPr>
              <a:t>, file="</a:t>
            </a:r>
            <a:r>
              <a:rPr lang="en-US" altLang="de-DE" sz="2400" dirty="0" err="1">
                <a:latin typeface="Consolas" panose="020B0609020204030204" pitchFamily="49" charset="0"/>
              </a:rPr>
              <a:t>filename.Rda</a:t>
            </a:r>
            <a:r>
              <a:rPr lang="en-US" altLang="de-DE" sz="2400" dirty="0">
                <a:latin typeface="Consolas" panose="020B0609020204030204" pitchFamily="49" charset="0"/>
              </a:rPr>
              <a:t>")</a:t>
            </a:r>
            <a:br>
              <a:rPr lang="en-US" altLang="de-DE" sz="2400" dirty="0">
                <a:latin typeface="Consolas" panose="020B0609020204030204" pitchFamily="49" charset="0"/>
              </a:rPr>
            </a:br>
            <a:r>
              <a:rPr lang="en-US" altLang="de-DE" sz="2400" dirty="0">
                <a:latin typeface="Consolas" panose="020B0609020204030204" pitchFamily="49" charset="0"/>
              </a:rPr>
              <a:t>load("</a:t>
            </a:r>
            <a:r>
              <a:rPr lang="en-US" altLang="de-DE" sz="2400" dirty="0" err="1">
                <a:latin typeface="Consolas" panose="020B0609020204030204" pitchFamily="49" charset="0"/>
              </a:rPr>
              <a:t>filename.Rda</a:t>
            </a:r>
            <a:r>
              <a:rPr lang="en-US" altLang="de-DE" sz="2400" dirty="0">
                <a:latin typeface="Consolas" panose="020B0609020204030204" pitchFamily="49" charset="0"/>
              </a:rPr>
              <a:t>")</a:t>
            </a:r>
          </a:p>
        </p:txBody>
      </p:sp>
    </p:spTree>
    <p:extLst>
      <p:ext uri="{BB962C8B-B14F-4D97-AF65-F5344CB8AC3E}">
        <p14:creationId xmlns:p14="http://schemas.microsoft.com/office/powerpoint/2010/main" val="309414464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Tasks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2132856"/>
            <a:ext cx="10515600" cy="3312368"/>
          </a:xfrm>
        </p:spPr>
        <p:txBody>
          <a:bodyPr>
            <a:noAutofit/>
          </a:bodyPr>
          <a:lstStyle/>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Create a working directory for this workshop on your computer.</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Download the R object starting with the name “PISA_2015” provided here on GitHub: </a:t>
            </a:r>
            <a:r>
              <a:rPr lang="en-US" altLang="de-DE" sz="2400" dirty="0">
                <a:latin typeface="Overpass" panose="00000500000000000000" pitchFamily="2" charset="0"/>
                <a:hlinkClick r:id="rId3"/>
              </a:rPr>
              <a:t>https://github.com/steffen74/EALTA-2019-Workshop</a:t>
            </a:r>
            <a:endParaRPr lang="en-US" altLang="de-DE" sz="2400" dirty="0">
              <a:latin typeface="Overpass" panose="00000500000000000000" pitchFamily="2" charset="0"/>
            </a:endParaRP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Import the R object into your environment.</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Try to get an idea of the content of the R object.</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p:txBody>
      </p:sp>
    </p:spTree>
    <p:extLst>
      <p:ext uri="{BB962C8B-B14F-4D97-AF65-F5344CB8AC3E}">
        <p14:creationId xmlns:p14="http://schemas.microsoft.com/office/powerpoint/2010/main" val="31751481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Data Types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412776"/>
            <a:ext cx="10515600" cy="4896544"/>
          </a:xfrm>
        </p:spPr>
        <p:txBody>
          <a:bodyPr>
            <a:noAutofit/>
          </a:bodyPr>
          <a:lstStyle/>
          <a:p>
            <a:pPr marL="90487" indent="0">
              <a:lnSpc>
                <a:spcPct val="100000"/>
              </a:lnSpc>
              <a:spcBef>
                <a:spcPts val="0"/>
              </a:spcBef>
              <a:spcAft>
                <a:spcPts val="1200"/>
              </a:spcAft>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There are 3 basic types of variables:</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err="1">
                <a:latin typeface="Consolas" panose="020B0609020204030204" pitchFamily="49" charset="0"/>
              </a:rPr>
              <a:t>boolean</a:t>
            </a:r>
            <a:r>
              <a:rPr lang="en-US" altLang="de-DE" sz="2400" dirty="0">
                <a:latin typeface="Consolas" panose="020B0609020204030204" pitchFamily="49" charset="0"/>
              </a:rPr>
              <a:t>		(TRUE, FALSE)</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numeric		(1.1392)</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character	("text")</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Consolas" panose="020B0609020204030204" pitchFamily="49" charset="0"/>
            </a:endParaRPr>
          </a:p>
          <a:p>
            <a:pPr marL="90487" indent="0">
              <a:lnSpc>
                <a:spcPct val="100000"/>
              </a:lnSpc>
              <a:spcBef>
                <a:spcPts val="0"/>
              </a:spcBef>
              <a:spcAft>
                <a:spcPts val="1200"/>
              </a:spcAft>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And various additional more specific types:</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integer		(12; </a:t>
            </a:r>
            <a:r>
              <a:rPr lang="en-US" altLang="de-DE" sz="2400" dirty="0">
                <a:latin typeface="Overpass" panose="00000500000000000000" pitchFamily="2" charset="0"/>
              </a:rPr>
              <a:t>subtype of </a:t>
            </a:r>
            <a:r>
              <a:rPr lang="en-US" altLang="de-DE" sz="2400" dirty="0">
                <a:latin typeface="Consolas" panose="020B0609020204030204" pitchFamily="49" charset="0"/>
              </a:rPr>
              <a:t>numeric)</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date		("2019-04-11"; </a:t>
            </a:r>
            <a:r>
              <a:rPr lang="en-US" altLang="de-DE" sz="2400" dirty="0">
                <a:latin typeface="Overpass" panose="00000500000000000000" pitchFamily="2" charset="0"/>
              </a:rPr>
              <a:t>subtype of </a:t>
            </a:r>
            <a:r>
              <a:rPr lang="en-US" altLang="de-DE" sz="2400" dirty="0">
                <a:latin typeface="Consolas" panose="020B0609020204030204" pitchFamily="49" charset="0"/>
              </a:rPr>
              <a:t>numeric)</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factor		("lower secondary", "upper secondary", …; 					</a:t>
            </a:r>
            <a:r>
              <a:rPr lang="en-US" altLang="de-DE" sz="2400" dirty="0">
                <a:latin typeface="Overpass" panose="00000500000000000000" pitchFamily="2" charset="0"/>
              </a:rPr>
              <a:t>subtype of </a:t>
            </a:r>
            <a:r>
              <a:rPr lang="en-US" altLang="de-DE" sz="2400" dirty="0">
                <a:latin typeface="Consolas" panose="020B0609020204030204" pitchFamily="49" charset="0"/>
              </a:rPr>
              <a:t>integer)</a:t>
            </a:r>
          </a:p>
          <a:p>
            <a:pPr marL="90487" indent="0">
              <a:lnSpc>
                <a:spcPct val="100000"/>
              </a:lnSpc>
              <a:spcBef>
                <a:spcPts val="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Consolas" panose="020B0609020204030204" pitchFamily="49" charset="0"/>
            </a:endParaRPr>
          </a:p>
          <a:p>
            <a:pPr marL="90487" indent="0">
              <a:lnSpc>
                <a:spcPct val="100000"/>
              </a:lnSpc>
              <a:spcBef>
                <a:spcPts val="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For each data type missing values are defined as </a:t>
            </a:r>
            <a:r>
              <a:rPr lang="en-US" altLang="de-DE" sz="2400" dirty="0">
                <a:latin typeface="Consolas" panose="020B0609020204030204" pitchFamily="49" charset="0"/>
              </a:rPr>
              <a:t>NA</a:t>
            </a:r>
            <a:r>
              <a:rPr lang="en-US" altLang="de-DE" sz="2400" dirty="0">
                <a:latin typeface="Overpass" panose="00000500000000000000" pitchFamily="2" charset="0"/>
              </a:rPr>
              <a:t>.</a:t>
            </a:r>
          </a:p>
        </p:txBody>
      </p:sp>
    </p:spTree>
    <p:extLst>
      <p:ext uri="{BB962C8B-B14F-4D97-AF65-F5344CB8AC3E}">
        <p14:creationId xmlns:p14="http://schemas.microsoft.com/office/powerpoint/2010/main" val="34708100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Vectors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41648" y="1772816"/>
            <a:ext cx="10515600" cy="4248472"/>
          </a:xfrm>
        </p:spPr>
        <p:txBody>
          <a:bodyPr>
            <a:noAutofit/>
          </a:bodyPr>
          <a:lstStyle/>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Via the function </a:t>
            </a:r>
            <a:r>
              <a:rPr lang="en-US" altLang="de-DE" sz="2400" dirty="0">
                <a:latin typeface="Consolas" panose="020B0609020204030204" pitchFamily="49" charset="0"/>
              </a:rPr>
              <a:t>c() </a:t>
            </a:r>
            <a:r>
              <a:rPr lang="en-US" altLang="de-DE" sz="2400" dirty="0">
                <a:latin typeface="Overpass" panose="00000500000000000000" pitchFamily="2" charset="0"/>
              </a:rPr>
              <a:t>you can concatenate single data values.</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All elements in a vector must be of the same type.</a:t>
            </a:r>
            <a:br>
              <a:rPr lang="en-US" altLang="de-DE" sz="2400" dirty="0">
                <a:latin typeface="Overpass" panose="00000500000000000000" pitchFamily="2" charset="0"/>
              </a:rPr>
            </a:br>
            <a:r>
              <a:rPr lang="en-US" altLang="de-DE" sz="2400" dirty="0">
                <a:latin typeface="Overpass" panose="00000500000000000000" pitchFamily="2" charset="0"/>
                <a:sym typeface="Wingdings" panose="05000000000000000000" pitchFamily="2" charset="2"/>
              </a:rPr>
              <a:t> A vector has a unique type.</a:t>
            </a: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sym typeface="Wingdings" panose="05000000000000000000" pitchFamily="2" charset="2"/>
            </a:endParaRPr>
          </a:p>
          <a:p>
            <a:pPr marL="641350" indent="-550863">
              <a:lnSpc>
                <a:spcPct val="100000"/>
              </a:lnSpc>
              <a:spcBef>
                <a:spcPts val="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sym typeface="Wingdings" panose="05000000000000000000" pitchFamily="2" charset="2"/>
              </a:rPr>
              <a:t>Examples:</a:t>
            </a:r>
            <a:br>
              <a:rPr lang="en-US" altLang="de-DE" sz="2400" dirty="0">
                <a:latin typeface="Overpass" panose="00000500000000000000" pitchFamily="2" charset="0"/>
                <a:sym typeface="Wingdings" panose="05000000000000000000" pitchFamily="2" charset="2"/>
              </a:rPr>
            </a:br>
            <a:r>
              <a:rPr lang="en-US" altLang="de-DE" sz="2400" dirty="0" err="1">
                <a:latin typeface="Consolas" panose="020B0609020204030204" pitchFamily="49" charset="0"/>
                <a:sym typeface="Wingdings" panose="05000000000000000000" pitchFamily="2" charset="2"/>
              </a:rPr>
              <a:t>signed_up</a:t>
            </a:r>
            <a:r>
              <a:rPr lang="en-US" altLang="de-DE" sz="2400" dirty="0">
                <a:latin typeface="Consolas" panose="020B0609020204030204" pitchFamily="49" charset="0"/>
                <a:sym typeface="Wingdings" panose="05000000000000000000" pitchFamily="2" charset="2"/>
              </a:rPr>
              <a:t> &lt;- c(FALSE, TRUE, FALSE)</a:t>
            </a:r>
            <a:br>
              <a:rPr lang="en-US" altLang="de-DE" sz="2400" dirty="0">
                <a:latin typeface="Consolas" panose="020B0609020204030204" pitchFamily="49" charset="0"/>
                <a:sym typeface="Wingdings" panose="05000000000000000000" pitchFamily="2" charset="2"/>
              </a:rPr>
            </a:br>
            <a:r>
              <a:rPr lang="en-US" altLang="de-DE" sz="2400" dirty="0">
                <a:latin typeface="Consolas" panose="020B0609020204030204" pitchFamily="49" charset="0"/>
                <a:sym typeface="Wingdings" panose="05000000000000000000" pitchFamily="2" charset="2"/>
              </a:rPr>
              <a:t>city</a:t>
            </a:r>
            <a:r>
              <a:rPr lang="en-US" sz="2400" dirty="0">
                <a:latin typeface="Consolas" panose="020B0609020204030204" pitchFamily="49" charset="0"/>
              </a:rPr>
              <a:t> &lt;- c("</a:t>
            </a:r>
            <a:r>
              <a:rPr lang="en-US" sz="2400" dirty="0" err="1">
                <a:latin typeface="Consolas" panose="020B0609020204030204" pitchFamily="49" charset="0"/>
              </a:rPr>
              <a:t>kiel</a:t>
            </a:r>
            <a:r>
              <a:rPr lang="en-US" sz="2400" dirty="0">
                <a:latin typeface="Consolas" panose="020B0609020204030204" pitchFamily="49" charset="0"/>
              </a:rPr>
              <a:t>", "</a:t>
            </a:r>
            <a:r>
              <a:rPr lang="en-US" sz="2400" dirty="0" err="1">
                <a:latin typeface="Consolas" panose="020B0609020204030204" pitchFamily="49" charset="0"/>
              </a:rPr>
              <a:t>hamburg</a:t>
            </a:r>
            <a:r>
              <a:rPr lang="en-US" sz="2400" dirty="0">
                <a:latin typeface="Consolas" panose="020B0609020204030204" pitchFamily="49" charset="0"/>
              </a:rPr>
              <a:t>", "berlin")</a:t>
            </a:r>
            <a:br>
              <a:rPr lang="en-US" sz="2400" dirty="0">
                <a:latin typeface="Consolas" panose="020B0609020204030204" pitchFamily="49" charset="0"/>
              </a:rPr>
            </a:br>
            <a:r>
              <a:rPr lang="en-US" sz="2400" dirty="0">
                <a:latin typeface="Consolas" panose="020B0609020204030204" pitchFamily="49" charset="0"/>
              </a:rPr>
              <a:t>distance &lt;- c(112, 343, 235)</a:t>
            </a:r>
            <a:br>
              <a:rPr lang="en-US" sz="2400" dirty="0">
                <a:latin typeface="Consolas" panose="020B0609020204030204" pitchFamily="49" charset="0"/>
              </a:rPr>
            </a:br>
            <a:r>
              <a:rPr lang="en-US" sz="2400" dirty="0" err="1">
                <a:latin typeface="Consolas" panose="020B0609020204030204" pitchFamily="49" charset="0"/>
              </a:rPr>
              <a:t>sampleSize</a:t>
            </a:r>
            <a:r>
              <a:rPr lang="en-US" sz="2400" dirty="0">
                <a:latin typeface="Consolas" panose="020B0609020204030204" pitchFamily="49" charset="0"/>
              </a:rPr>
              <a:t> &lt;- 12</a:t>
            </a:r>
            <a:endParaRPr lang="en-US" altLang="de-DE" sz="2400"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36619915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Goals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551384" y="2060848"/>
            <a:ext cx="10515600" cy="4351338"/>
          </a:xfrm>
        </p:spPr>
        <p:txBody>
          <a:bodyPr>
            <a:normAutofit/>
          </a:bodyPr>
          <a:lstStyle/>
          <a:p>
            <a:pPr marL="1168400" indent="-812800" eaLnBrk="1" hangingPunct="1">
              <a:lnSpc>
                <a:spcPct val="150000"/>
              </a:lnSpc>
              <a:buClr>
                <a:srgbClr val="4D4D4D"/>
              </a:buClr>
              <a:buAutoNum type="romanU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Calculating a score for the PISA 2015 reading assessment, trying to get as close as possible to the original ones.</a:t>
            </a:r>
          </a:p>
          <a:p>
            <a:pPr marL="1168400" indent="-812800" eaLnBrk="1" hangingPunct="1">
              <a:lnSpc>
                <a:spcPct val="150000"/>
              </a:lnSpc>
              <a:buClr>
                <a:srgbClr val="4D4D4D"/>
              </a:buClr>
              <a:buAutoNum type="romanUcParenBoth"/>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1168400" indent="-812800" eaLnBrk="1" hangingPunct="1">
              <a:lnSpc>
                <a:spcPct val="150000"/>
              </a:lnSpc>
              <a:buClr>
                <a:srgbClr val="4D4D4D"/>
              </a:buClr>
              <a:buAutoNum type="romanU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Using the same approach to calculate scores for your personal data sets.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Data Tables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628800"/>
            <a:ext cx="10515600" cy="4248472"/>
          </a:xfrm>
        </p:spPr>
        <p:txBody>
          <a:bodyPr>
            <a:noAutofit/>
          </a:bodyPr>
          <a:lstStyle/>
          <a:p>
            <a:pPr marL="90487" indent="0">
              <a:lnSpc>
                <a:spcPct val="100000"/>
              </a:lnSpc>
              <a:spcBef>
                <a:spcPts val="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Data tables consist of vectors with equal length.</a:t>
            </a:r>
          </a:p>
          <a:p>
            <a:pPr marL="90487" indent="0">
              <a:lnSpc>
                <a:spcPct val="100000"/>
              </a:lnSpc>
              <a:spcBef>
                <a:spcPts val="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0487" indent="0">
              <a:lnSpc>
                <a:spcPct val="100000"/>
              </a:lnSpc>
              <a:spcBef>
                <a:spcPts val="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0487" indent="0">
              <a:lnSpc>
                <a:spcPct val="100000"/>
              </a:lnSpc>
              <a:spcBef>
                <a:spcPts val="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There are different definitions of data tables:</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dataframe</a:t>
            </a:r>
            <a:r>
              <a:rPr lang="en-US" altLang="de-DE" sz="2400" dirty="0">
                <a:latin typeface="Overpass" panose="00000500000000000000" pitchFamily="2" charset="0"/>
              </a:rPr>
              <a:t> (base package)</a:t>
            </a:r>
            <a:br>
              <a:rPr lang="en-US" altLang="de-DE" sz="2400" dirty="0">
                <a:latin typeface="Overpass" panose="00000500000000000000" pitchFamily="2" charset="0"/>
              </a:rPr>
            </a:br>
            <a:r>
              <a:rPr lang="en-US" altLang="de-DE" sz="2000" dirty="0">
                <a:latin typeface="Overpass" panose="00000500000000000000" pitchFamily="2" charset="0"/>
              </a:rPr>
              <a:t>Standard data table, which is still most commonly used.</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tibble</a:t>
            </a:r>
            <a:r>
              <a:rPr lang="en-US" altLang="de-DE" sz="2400" dirty="0">
                <a:latin typeface="Overpass" panose="00000500000000000000" pitchFamily="2" charset="0"/>
              </a:rPr>
              <a:t> (tidyverse package)</a:t>
            </a:r>
            <a:br>
              <a:rPr lang="en-US" altLang="de-DE" sz="2400" dirty="0">
                <a:latin typeface="Overpass" panose="00000500000000000000" pitchFamily="2" charset="0"/>
              </a:rPr>
            </a:br>
            <a:r>
              <a:rPr lang="en-US" altLang="de-DE" sz="2000" dirty="0">
                <a:latin typeface="Overpass" panose="00000500000000000000" pitchFamily="2" charset="0"/>
              </a:rPr>
              <a:t>Optimized version of data frame with focus on data preparation and cleaning</a:t>
            </a:r>
            <a:r>
              <a:rPr lang="en-US" altLang="de-DE" sz="1800" dirty="0">
                <a:latin typeface="Overpass" panose="00000500000000000000" pitchFamily="2" charset="0"/>
              </a:rPr>
              <a:t>.</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data.table </a:t>
            </a:r>
            <a:r>
              <a:rPr lang="en-US" altLang="de-DE" sz="2400" dirty="0">
                <a:latin typeface="Overpass" panose="00000500000000000000" pitchFamily="2" charset="0"/>
              </a:rPr>
              <a:t>(data.table Package)</a:t>
            </a:r>
            <a:br>
              <a:rPr lang="en-US" altLang="de-DE" sz="2000" dirty="0">
                <a:latin typeface="Overpass" panose="00000500000000000000" pitchFamily="2" charset="0"/>
              </a:rPr>
            </a:br>
            <a:r>
              <a:rPr lang="en-US" altLang="de-DE" sz="2000" dirty="0">
                <a:latin typeface="Overpass" panose="00000500000000000000" pitchFamily="2" charset="0"/>
              </a:rPr>
              <a:t>Optimized for very large data tables</a:t>
            </a:r>
            <a:r>
              <a:rPr lang="en-US" altLang="de-DE" sz="2000" i="1" dirty="0">
                <a:latin typeface="Overpass" panose="00000500000000000000" pitchFamily="2" charset="0"/>
              </a:rPr>
              <a:t>.</a:t>
            </a:r>
          </a:p>
        </p:txBody>
      </p:sp>
    </p:spTree>
    <p:extLst>
      <p:ext uri="{BB962C8B-B14F-4D97-AF65-F5344CB8AC3E}">
        <p14:creationId xmlns:p14="http://schemas.microsoft.com/office/powerpoint/2010/main" val="208597965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Example Data</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628800"/>
            <a:ext cx="10515600" cy="4248472"/>
          </a:xfrm>
        </p:spPr>
        <p:txBody>
          <a:bodyPr>
            <a:noAutofit/>
          </a:bodyPr>
          <a:lstStyle/>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Packages often include example data.</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ggplot2</a:t>
            </a:r>
            <a:r>
              <a:rPr lang="en-US" altLang="de-DE" sz="2400" dirty="0">
                <a:latin typeface="Overpass" panose="00000500000000000000" pitchFamily="2" charset="0"/>
              </a:rPr>
              <a:t> includes a tibble named </a:t>
            </a:r>
            <a:r>
              <a:rPr lang="en-US" altLang="de-DE" sz="2400" dirty="0">
                <a:latin typeface="Consolas" panose="020B0609020204030204" pitchFamily="49" charset="0"/>
              </a:rPr>
              <a:t>mpg</a:t>
            </a:r>
            <a:r>
              <a:rPr lang="en-US" altLang="de-DE" sz="2400" i="1" dirty="0">
                <a:latin typeface="Overpass" panose="00000500000000000000" pitchFamily="2" charset="0"/>
              </a:rPr>
              <a:t>.</a:t>
            </a:r>
            <a:br>
              <a:rPr lang="en-US" altLang="de-DE" sz="2400" dirty="0">
                <a:latin typeface="Overpass" panose="00000500000000000000" pitchFamily="2" charset="0"/>
              </a:rPr>
            </a:br>
            <a:r>
              <a:rPr lang="en-US" altLang="de-DE" sz="2400" dirty="0">
                <a:latin typeface="Overpass" panose="00000500000000000000" pitchFamily="2" charset="0"/>
              </a:rPr>
              <a:t>(F</a:t>
            </a:r>
            <a:r>
              <a:rPr lang="en-US" sz="2400" dirty="0">
                <a:latin typeface="Overpass" panose="00000500000000000000" pitchFamily="2" charset="0"/>
              </a:rPr>
              <a:t>uel economy data from 1999 and 2008 for 38 popular models of car</a:t>
            </a:r>
            <a:r>
              <a:rPr lang="en-US" altLang="de-DE" sz="2400" dirty="0">
                <a:latin typeface="Overpass" panose="00000500000000000000" pitchFamily="2" charset="0"/>
              </a:rPr>
              <a:t>)</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The dataset is invisibly imported into the environment when calling </a:t>
            </a:r>
            <a:r>
              <a:rPr lang="en-US" altLang="de-DE" sz="2400" dirty="0">
                <a:latin typeface="Consolas" panose="020B0609020204030204" pitchFamily="49" charset="0"/>
              </a:rPr>
              <a:t>library(ggplot2)</a:t>
            </a:r>
            <a:r>
              <a:rPr lang="en-US" altLang="de-DE" sz="2400" dirty="0">
                <a:latin typeface="Overpass" panose="00000500000000000000" pitchFamily="2" charset="0"/>
              </a:rPr>
              <a:t>.</a:t>
            </a:r>
          </a:p>
        </p:txBody>
      </p:sp>
    </p:spTree>
    <p:extLst>
      <p:ext uri="{BB962C8B-B14F-4D97-AF65-F5344CB8AC3E}">
        <p14:creationId xmlns:p14="http://schemas.microsoft.com/office/powerpoint/2010/main" val="11125780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Working with Data Tables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628800"/>
            <a:ext cx="11234464" cy="4248472"/>
          </a:xfrm>
        </p:spPr>
        <p:txBody>
          <a:bodyPr>
            <a:noAutofit/>
          </a:bodyPr>
          <a:lstStyle/>
          <a:p>
            <a:pPr marL="90487"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b="1" dirty="0">
                <a:latin typeface="Overpass" panose="00000500000000000000" pitchFamily="2" charset="0"/>
              </a:rPr>
              <a:t>Selecting a vector/variable/column from a data table</a:t>
            </a:r>
          </a:p>
          <a:p>
            <a:pPr marL="901700" indent="-550863">
              <a:lnSpc>
                <a:spcPct val="100000"/>
              </a:lnSpc>
              <a:spcBef>
                <a:spcPts val="1200"/>
              </a:spcBef>
              <a:buClr>
                <a:srgbClr val="4D4D4D"/>
              </a:buClr>
              <a:buFont typeface="Wingdings" panose="05000000000000000000" pitchFamily="2" charset="2"/>
              <a:buChar char="q"/>
              <a:tabLst>
                <a:tab pos="911225" algn="l"/>
                <a:tab pos="1825625" algn="l"/>
                <a:tab pos="30448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PISA$HISCED	</a:t>
            </a:r>
            <a:r>
              <a:rPr lang="en-US" altLang="de-DE" sz="2400" dirty="0">
                <a:latin typeface="Overpass" panose="00000500000000000000" pitchFamily="2" charset="0"/>
              </a:rPr>
              <a:t>(vector of the data table column with the name class)</a:t>
            </a:r>
          </a:p>
          <a:p>
            <a:pPr marL="901700" indent="-550863">
              <a:lnSpc>
                <a:spcPct val="100000"/>
              </a:lnSpc>
              <a:spcBef>
                <a:spcPts val="1200"/>
              </a:spcBef>
              <a:buClr>
                <a:srgbClr val="4D4D4D"/>
              </a:buClr>
              <a:buFont typeface="Wingdings" panose="05000000000000000000" pitchFamily="2" charset="2"/>
              <a:buChar char="q"/>
              <a:tabLst>
                <a:tab pos="911225" algn="l"/>
                <a:tab pos="1825625" algn="l"/>
                <a:tab pos="30448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PISA[[1]]</a:t>
            </a:r>
            <a:r>
              <a:rPr lang="en-US" altLang="de-DE" sz="2400" dirty="0">
                <a:latin typeface="Overpass" panose="00000500000000000000" pitchFamily="2" charset="0"/>
              </a:rPr>
              <a:t>	(vector of the first column in the data table)</a:t>
            </a:r>
          </a:p>
          <a:p>
            <a:pPr marL="901700" indent="-550863">
              <a:lnSpc>
                <a:spcPct val="100000"/>
              </a:lnSpc>
              <a:spcBef>
                <a:spcPts val="1200"/>
              </a:spcBef>
              <a:buClr>
                <a:srgbClr val="4D4D4D"/>
              </a:buClr>
              <a:buFont typeface="Wingdings" panose="05000000000000000000" pitchFamily="2" charset="2"/>
              <a:buChar char="q"/>
              <a:tabLst>
                <a:tab pos="911225" algn="l"/>
                <a:tab pos="1825625" algn="l"/>
                <a:tab pos="30448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PISA[,1]</a:t>
            </a:r>
            <a:r>
              <a:rPr lang="en-US" altLang="de-DE" sz="2400" dirty="0">
                <a:latin typeface="Overpass" panose="00000500000000000000" pitchFamily="2" charset="0"/>
              </a:rPr>
              <a:t>	(</a:t>
            </a:r>
            <a:r>
              <a:rPr lang="en-US" altLang="de-DE" sz="2400" i="1" dirty="0">
                <a:latin typeface="Overpass" panose="00000500000000000000" pitchFamily="2" charset="0"/>
              </a:rPr>
              <a:t>data table </a:t>
            </a:r>
            <a:r>
              <a:rPr lang="en-US" altLang="de-DE" sz="2400" dirty="0">
                <a:latin typeface="Overpass" panose="00000500000000000000" pitchFamily="2" charset="0"/>
              </a:rPr>
              <a:t>consisting of only the first column)</a:t>
            </a:r>
          </a:p>
          <a:p>
            <a:pPr marL="90487"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0487"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b="1" dirty="0">
                <a:latin typeface="Overpass" panose="00000500000000000000" pitchFamily="2" charset="0"/>
              </a:rPr>
              <a:t>Adding or changing a vector in a data table</a:t>
            </a:r>
          </a:p>
          <a:p>
            <a:pPr marL="901700" indent="-546100">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PISA$AVRG_ISCED &lt;- .5*PISA$MISCED + .5*PISA$FISCED</a:t>
            </a:r>
          </a:p>
          <a:p>
            <a:pPr marL="901700" indent="-546100">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PISA$CR055Q01S &lt;- PISA$CR055Q01S*2</a:t>
            </a:r>
          </a:p>
        </p:txBody>
      </p:sp>
      <p:cxnSp>
        <p:nvCxnSpPr>
          <p:cNvPr id="5" name="Gerader Verbinder 4">
            <a:extLst>
              <a:ext uri="{FF2B5EF4-FFF2-40B4-BE49-F238E27FC236}">
                <a16:creationId xmlns:a16="http://schemas.microsoft.com/office/drawing/2014/main" id="{ECE62B13-5E3C-4BE1-9071-64033B58BB0F}"/>
              </a:ext>
            </a:extLst>
          </p:cNvPr>
          <p:cNvCxnSpPr>
            <a:cxnSpLocks/>
          </p:cNvCxnSpPr>
          <p:nvPr/>
        </p:nvCxnSpPr>
        <p:spPr>
          <a:xfrm>
            <a:off x="1271464" y="3429000"/>
            <a:ext cx="8928992" cy="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32856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Working with Data Tables and </a:t>
            </a:r>
            <a:r>
              <a:rPr lang="en-US" altLang="de-DE" dirty="0" err="1">
                <a:latin typeface="Apple Boy BTN" panose="020C0904040107040205" pitchFamily="34" charset="0"/>
              </a:rPr>
              <a:t>dplyr</a:t>
            </a:r>
            <a:endParaRPr lang="en-US" altLang="de-DE" dirty="0">
              <a:latin typeface="Apple Boy BTN" panose="020C0904040107040205" pitchFamily="34" charset="0"/>
            </a:endParaRP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412776"/>
            <a:ext cx="10946432" cy="4968552"/>
          </a:xfrm>
        </p:spPr>
        <p:txBody>
          <a:bodyPr>
            <a:noAutofit/>
          </a:bodyPr>
          <a:lstStyle/>
          <a:p>
            <a:pPr marL="0" indent="0">
              <a:lnSpc>
                <a:spcPct val="100000"/>
              </a:lnSpc>
              <a:spcBef>
                <a:spcPts val="600"/>
              </a:spcBef>
              <a:buClr>
                <a:srgbClr val="4D4D4D"/>
              </a:buClr>
              <a:buNone/>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b="1" dirty="0" err="1">
                <a:latin typeface="Overpass" panose="00000500000000000000" pitchFamily="2" charset="0"/>
              </a:rPr>
              <a:t>Beispiel</a:t>
            </a:r>
            <a:r>
              <a:rPr lang="en-US" altLang="de-DE" sz="2400" b="1" dirty="0">
                <a:latin typeface="Overpass" panose="00000500000000000000" pitchFamily="2" charset="0"/>
              </a:rPr>
              <a:t>:</a:t>
            </a:r>
          </a:p>
          <a:p>
            <a:pPr marL="0"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PISA %&gt;%</a:t>
            </a:r>
          </a:p>
          <a:p>
            <a:pPr marL="0"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  select (EAPREAD, MISCED, FISCED) %&gt;%</a:t>
            </a:r>
          </a:p>
          <a:p>
            <a:pPr marL="0"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  filter (EAPREAD&lt;500) %&gt;%</a:t>
            </a:r>
          </a:p>
          <a:p>
            <a:pPr marL="0"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  mutate (AVRG_ISCED = .5*MISCED + .5*FISCED)</a:t>
            </a:r>
          </a:p>
          <a:p>
            <a:pPr marL="0"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b="1" dirty="0">
                <a:latin typeface="Overpass" panose="00000500000000000000" pitchFamily="2" charset="0"/>
              </a:rPr>
              <a:t>Pipe Operator:   </a:t>
            </a:r>
            <a:r>
              <a:rPr lang="en-US" altLang="de-DE" sz="2400" dirty="0">
                <a:latin typeface="Consolas" panose="020B0609020204030204" pitchFamily="49" charset="0"/>
              </a:rPr>
              <a:t>%&gt;%</a:t>
            </a:r>
          </a:p>
          <a:p>
            <a:pPr marL="623888" indent="-441325">
              <a:lnSpc>
                <a:spcPct val="100000"/>
              </a:lnSpc>
              <a:spcBef>
                <a:spcPts val="6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Concatenates the application of several functions into a single expression.</a:t>
            </a:r>
          </a:p>
          <a:p>
            <a:pPr marL="623888" indent="-441325">
              <a:lnSpc>
                <a:spcPct val="100000"/>
              </a:lnSpc>
              <a:spcBef>
                <a:spcPts val="6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The function after the operator uses the result of the function executed before as its first function argument.</a:t>
            </a:r>
          </a:p>
          <a:p>
            <a:pPr marL="623888" indent="-441325">
              <a:lnSpc>
                <a:spcPct val="100000"/>
              </a:lnSpc>
              <a:spcBef>
                <a:spcPts val="6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Allows in a more readable and very often more effective data preparation.</a:t>
            </a:r>
          </a:p>
          <a:p>
            <a:pPr marL="90487" indent="0">
              <a:lnSpc>
                <a:spcPct val="100000"/>
              </a:lnSpc>
              <a:spcBef>
                <a:spcPts val="6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000" dirty="0">
              <a:latin typeface="Overpass" panose="00000500000000000000" pitchFamily="2" charset="0"/>
            </a:endParaRPr>
          </a:p>
        </p:txBody>
      </p:sp>
    </p:spTree>
    <p:extLst>
      <p:ext uri="{BB962C8B-B14F-4D97-AF65-F5344CB8AC3E}">
        <p14:creationId xmlns:p14="http://schemas.microsoft.com/office/powerpoint/2010/main" val="37803644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Important </a:t>
            </a:r>
            <a:r>
              <a:rPr lang="en-US" altLang="de-DE" dirty="0" err="1">
                <a:latin typeface="Apple Boy BTN" panose="020C0904040107040205" pitchFamily="34" charset="0"/>
              </a:rPr>
              <a:t>dplyr</a:t>
            </a:r>
            <a:r>
              <a:rPr lang="en-US" altLang="de-DE" dirty="0">
                <a:latin typeface="Apple Boy BTN" panose="020C0904040107040205" pitchFamily="34" charset="0"/>
              </a:rPr>
              <a:t> Functions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412776"/>
            <a:ext cx="10946432" cy="4968552"/>
          </a:xfrm>
        </p:spPr>
        <p:txBody>
          <a:bodyPr>
            <a:noAutofit/>
          </a:bodyPr>
          <a:lstStyle/>
          <a:p>
            <a:pPr marL="0" indent="0">
              <a:lnSpc>
                <a:spcPct val="100000"/>
              </a:lnSpc>
              <a:spcBef>
                <a:spcPts val="600"/>
              </a:spcBef>
              <a:buClr>
                <a:srgbClr val="4D4D4D"/>
              </a:buClr>
              <a:buNone/>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lnSpc>
                <a:spcPct val="100000"/>
              </a:lnSpc>
              <a:spcBef>
                <a:spcPts val="600"/>
              </a:spcBef>
              <a:buClr>
                <a:srgbClr val="4D4D4D"/>
              </a:buClr>
              <a:buNone/>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Select variables from a data table:   </a:t>
            </a:r>
            <a:r>
              <a:rPr lang="en-US" altLang="de-DE" sz="2400" dirty="0">
                <a:latin typeface="Consolas" panose="020B0609020204030204" pitchFamily="49" charset="0"/>
              </a:rPr>
              <a:t>select()</a:t>
            </a:r>
          </a:p>
          <a:p>
            <a:pPr marL="720725" indent="-452438">
              <a:lnSpc>
                <a:spcPct val="100000"/>
              </a:lnSpc>
              <a:spcBef>
                <a:spcPts val="600"/>
              </a:spcBef>
              <a:buClr>
                <a:srgbClr val="4D4D4D"/>
              </a:buClr>
              <a:buFont typeface="Wingdings" panose="05000000000000000000" pitchFamily="2" charset="2"/>
              <a:buChar char="q"/>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Reduces the data table to the variables with the given provided.</a:t>
            </a:r>
          </a:p>
          <a:p>
            <a:pPr marL="0" indent="0">
              <a:lnSpc>
                <a:spcPct val="100000"/>
              </a:lnSpc>
              <a:spcBef>
                <a:spcPts val="600"/>
              </a:spcBef>
              <a:buClr>
                <a:srgbClr val="4D4D4D"/>
              </a:buClr>
              <a:buNone/>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lnSpc>
                <a:spcPct val="100000"/>
              </a:lnSpc>
              <a:spcBef>
                <a:spcPts val="600"/>
              </a:spcBef>
              <a:buClr>
                <a:srgbClr val="4D4D4D"/>
              </a:buClr>
              <a:buNone/>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Filter cases from a data table:   </a:t>
            </a:r>
            <a:r>
              <a:rPr lang="en-US" altLang="de-DE" sz="2400" dirty="0">
                <a:latin typeface="Consolas" panose="020B0609020204030204" pitchFamily="49" charset="0"/>
              </a:rPr>
              <a:t>filter()</a:t>
            </a:r>
          </a:p>
          <a:p>
            <a:pPr marL="720725" indent="-452438">
              <a:lnSpc>
                <a:spcPct val="100000"/>
              </a:lnSpc>
              <a:spcBef>
                <a:spcPts val="600"/>
              </a:spcBef>
              <a:buClr>
                <a:srgbClr val="4D4D4D"/>
              </a:buClr>
              <a:buFont typeface="Wingdings" panose="05000000000000000000" pitchFamily="2" charset="2"/>
              <a:buChar char="q"/>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Reduces the data table to cases for which the given logical condition </a:t>
            </a:r>
            <a:r>
              <a:rPr lang="en-US" altLang="de-DE" sz="2400" dirty="0" err="1">
                <a:latin typeface="Overpass" panose="00000500000000000000" pitchFamily="2" charset="0"/>
              </a:rPr>
              <a:t>ís</a:t>
            </a:r>
            <a:r>
              <a:rPr lang="en-US" altLang="de-DE" sz="2400" dirty="0">
                <a:latin typeface="Overpass" panose="00000500000000000000" pitchFamily="2" charset="0"/>
              </a:rPr>
              <a:t> true.</a:t>
            </a:r>
          </a:p>
          <a:p>
            <a:pPr marL="0" indent="0">
              <a:lnSpc>
                <a:spcPct val="100000"/>
              </a:lnSpc>
              <a:spcBef>
                <a:spcPts val="600"/>
              </a:spcBef>
              <a:buClr>
                <a:srgbClr val="4D4D4D"/>
              </a:buClr>
              <a:buNone/>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lnSpc>
                <a:spcPct val="100000"/>
              </a:lnSpc>
              <a:spcBef>
                <a:spcPts val="600"/>
              </a:spcBef>
              <a:buClr>
                <a:srgbClr val="4D4D4D"/>
              </a:buClr>
              <a:buNone/>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Add variables:   </a:t>
            </a:r>
            <a:r>
              <a:rPr lang="en-US" altLang="de-DE" sz="2400" dirty="0">
                <a:latin typeface="Consolas" panose="020B0609020204030204" pitchFamily="49" charset="0"/>
              </a:rPr>
              <a:t>mutate()</a:t>
            </a:r>
          </a:p>
          <a:p>
            <a:pPr marL="720725" indent="-452438">
              <a:lnSpc>
                <a:spcPct val="100000"/>
              </a:lnSpc>
              <a:spcBef>
                <a:spcPts val="600"/>
              </a:spcBef>
              <a:buClr>
                <a:srgbClr val="4D4D4D"/>
              </a:buClr>
              <a:buFont typeface="Wingdings" panose="05000000000000000000" pitchFamily="2" charset="2"/>
              <a:buChar char="q"/>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Adds a new variable with name provide before the equal sign and with the value provided via the expression after the equal sign.</a:t>
            </a:r>
          </a:p>
        </p:txBody>
      </p:sp>
    </p:spTree>
    <p:extLst>
      <p:ext uri="{BB962C8B-B14F-4D97-AF65-F5344CB8AC3E}">
        <p14:creationId xmlns:p14="http://schemas.microsoft.com/office/powerpoint/2010/main" val="141339030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Equal and Assignment Operators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911424" y="1484784"/>
            <a:ext cx="10945216" cy="4968552"/>
          </a:xfrm>
        </p:spPr>
        <p:txBody>
          <a:bodyPr>
            <a:noAutofit/>
          </a:bodyPr>
          <a:lstStyle/>
          <a:p>
            <a:pPr marL="0" indent="0">
              <a:lnSpc>
                <a:spcPct val="100000"/>
              </a:lnSpc>
              <a:spcBef>
                <a:spcPts val="1800"/>
              </a:spcBef>
              <a:buClr>
                <a:srgbClr val="4D4D4D"/>
              </a:buClr>
              <a:buNone/>
              <a:tabLst>
                <a:tab pos="85725" algn="l"/>
                <a:tab pos="911225" algn="l"/>
                <a:tab pos="1825625" algn="l"/>
                <a:tab pos="2740025" algn="l"/>
                <a:tab pos="3654425" algn="l"/>
                <a:tab pos="4130675" algn="l"/>
                <a:tab pos="5483225" algn="l"/>
                <a:tab pos="6397625" algn="l"/>
                <a:tab pos="7312025" algn="l"/>
                <a:tab pos="8226425" algn="l"/>
                <a:tab pos="9140825" algn="l"/>
                <a:tab pos="10055225" algn="l"/>
              </a:tabLst>
            </a:pPr>
            <a:r>
              <a:rPr lang="en-US" altLang="de-DE" sz="2400" dirty="0">
                <a:latin typeface="Overpass" panose="00000500000000000000" pitchFamily="2" charset="0"/>
              </a:rPr>
              <a:t>Definition of objects:		</a:t>
            </a:r>
            <a:r>
              <a:rPr lang="en-US" altLang="de-DE" sz="2400" dirty="0">
                <a:latin typeface="Consolas" panose="020B0609020204030204" pitchFamily="49" charset="0"/>
              </a:rPr>
              <a:t>a &lt;- x</a:t>
            </a:r>
          </a:p>
          <a:p>
            <a:pPr marL="0" indent="0">
              <a:lnSpc>
                <a:spcPct val="100000"/>
              </a:lnSpc>
              <a:spcBef>
                <a:spcPts val="600"/>
              </a:spcBef>
              <a:buClr>
                <a:srgbClr val="4D4D4D"/>
              </a:buClr>
              <a:buNone/>
              <a:tabLst>
                <a:tab pos="85725" algn="l"/>
                <a:tab pos="911225" algn="l"/>
                <a:tab pos="1825625" algn="l"/>
                <a:tab pos="2740025" algn="l"/>
                <a:tab pos="3654425" algn="l"/>
                <a:tab pos="413067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lnSpc>
                <a:spcPct val="100000"/>
              </a:lnSpc>
              <a:spcBef>
                <a:spcPts val="1800"/>
              </a:spcBef>
              <a:buClr>
                <a:srgbClr val="4D4D4D"/>
              </a:buClr>
              <a:buNone/>
              <a:tabLst>
                <a:tab pos="85725" algn="l"/>
                <a:tab pos="911225" algn="l"/>
                <a:tab pos="1825625" algn="l"/>
                <a:tab pos="2740025" algn="l"/>
                <a:tab pos="3654425" algn="l"/>
                <a:tab pos="4130675" algn="l"/>
                <a:tab pos="5483225" algn="l"/>
                <a:tab pos="6397625" algn="l"/>
                <a:tab pos="7312025" algn="l"/>
                <a:tab pos="8226425" algn="l"/>
                <a:tab pos="9140825" algn="l"/>
                <a:tab pos="10055225" algn="l"/>
              </a:tabLst>
            </a:pPr>
            <a:r>
              <a:rPr lang="en-US" altLang="de-DE" sz="2400" dirty="0">
                <a:latin typeface="Overpass" panose="00000500000000000000" pitchFamily="2" charset="0"/>
              </a:rPr>
              <a:t>Setting function arguments: 	</a:t>
            </a:r>
            <a:r>
              <a:rPr lang="en-US" altLang="de-DE" sz="2400" dirty="0">
                <a:latin typeface="Consolas" panose="020B0609020204030204" pitchFamily="49" charset="0"/>
              </a:rPr>
              <a:t>mean(x, na.rm = TRUE)</a:t>
            </a:r>
          </a:p>
          <a:p>
            <a:pPr marL="0" indent="0">
              <a:lnSpc>
                <a:spcPct val="100000"/>
              </a:lnSpc>
              <a:spcBef>
                <a:spcPts val="1800"/>
              </a:spcBef>
              <a:buClr>
                <a:srgbClr val="4D4D4D"/>
              </a:buClr>
              <a:buNone/>
              <a:tabLst>
                <a:tab pos="85725" algn="l"/>
                <a:tab pos="911225" algn="l"/>
                <a:tab pos="1825625" algn="l"/>
                <a:tab pos="2740025" algn="l"/>
                <a:tab pos="3654425" algn="l"/>
                <a:tab pos="413067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lnSpc>
                <a:spcPct val="100000"/>
              </a:lnSpc>
              <a:spcBef>
                <a:spcPts val="600"/>
              </a:spcBef>
              <a:buClr>
                <a:srgbClr val="4D4D4D"/>
              </a:buClr>
              <a:buNone/>
              <a:tabLst>
                <a:tab pos="85725" algn="l"/>
                <a:tab pos="911225" algn="l"/>
                <a:tab pos="1825625" algn="l"/>
                <a:tab pos="2740025" algn="l"/>
                <a:tab pos="3654425" algn="l"/>
                <a:tab pos="4130675" algn="l"/>
                <a:tab pos="5483225" algn="l"/>
                <a:tab pos="6397625" algn="l"/>
                <a:tab pos="7312025" algn="l"/>
                <a:tab pos="8226425" algn="l"/>
                <a:tab pos="9140825" algn="l"/>
                <a:tab pos="10055225" algn="l"/>
              </a:tabLst>
            </a:pPr>
            <a:r>
              <a:rPr lang="en-US" altLang="de-DE" sz="2400" dirty="0">
                <a:latin typeface="Overpass" panose="00000500000000000000" pitchFamily="2" charset="0"/>
              </a:rPr>
              <a:t>Defining new variable names when they are part of the argument of a function:						</a:t>
            </a:r>
            <a:r>
              <a:rPr lang="en-US" altLang="de-DE" sz="2400" dirty="0" err="1">
                <a:latin typeface="Consolas" panose="020B0609020204030204" pitchFamily="49" charset="0"/>
              </a:rPr>
              <a:t>tibble</a:t>
            </a:r>
            <a:r>
              <a:rPr lang="en-US" altLang="de-DE" sz="2400" dirty="0">
                <a:latin typeface="Consolas" panose="020B0609020204030204" pitchFamily="49" charset="0"/>
              </a:rPr>
              <a:t>(var1=c(1,2,3), var2=c(1,2,3))</a:t>
            </a:r>
          </a:p>
          <a:p>
            <a:pPr marL="0" indent="0">
              <a:lnSpc>
                <a:spcPct val="100000"/>
              </a:lnSpc>
              <a:spcBef>
                <a:spcPts val="600"/>
              </a:spcBef>
              <a:buClr>
                <a:srgbClr val="4D4D4D"/>
              </a:buClr>
              <a:buNone/>
              <a:tabLst>
                <a:tab pos="85725" algn="l"/>
                <a:tab pos="911225" algn="l"/>
                <a:tab pos="1825625" algn="l"/>
                <a:tab pos="2740025" algn="l"/>
                <a:tab pos="3654425" algn="l"/>
                <a:tab pos="413067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lnSpc>
                <a:spcPct val="100000"/>
              </a:lnSpc>
              <a:spcBef>
                <a:spcPts val="1200"/>
              </a:spcBef>
              <a:buClr>
                <a:srgbClr val="4D4D4D"/>
              </a:buClr>
              <a:buNone/>
              <a:tabLst>
                <a:tab pos="85725" algn="l"/>
                <a:tab pos="911225" algn="l"/>
                <a:tab pos="1825625" algn="l"/>
                <a:tab pos="2740025" algn="l"/>
                <a:tab pos="3654425" algn="l"/>
                <a:tab pos="4130675" algn="l"/>
                <a:tab pos="5483225" algn="l"/>
                <a:tab pos="6397625" algn="l"/>
                <a:tab pos="7312025" algn="l"/>
                <a:tab pos="8226425" algn="l"/>
                <a:tab pos="9140825" algn="l"/>
                <a:tab pos="10055225" algn="l"/>
              </a:tabLst>
            </a:pPr>
            <a:r>
              <a:rPr lang="en-US" altLang="de-DE" sz="2400" dirty="0">
                <a:latin typeface="Overpass" panose="00000500000000000000" pitchFamily="2" charset="0"/>
              </a:rPr>
              <a:t>Comparison of objects:		</a:t>
            </a:r>
            <a:r>
              <a:rPr lang="en-US" altLang="de-DE" sz="2400" dirty="0">
                <a:latin typeface="Consolas" panose="020B0609020204030204" pitchFamily="49" charset="0"/>
              </a:rPr>
              <a:t>a == x</a:t>
            </a:r>
          </a:p>
          <a:p>
            <a:pPr marL="0" indent="0">
              <a:lnSpc>
                <a:spcPct val="100000"/>
              </a:lnSpc>
              <a:spcBef>
                <a:spcPts val="600"/>
              </a:spcBef>
              <a:buClr>
                <a:srgbClr val="4D4D4D"/>
              </a:buClr>
              <a:buNone/>
              <a:tabLst>
                <a:tab pos="8572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p:txBody>
      </p:sp>
      <p:sp>
        <p:nvSpPr>
          <p:cNvPr id="4" name="Text">
            <a:extLst>
              <a:ext uri="{FF2B5EF4-FFF2-40B4-BE49-F238E27FC236}">
                <a16:creationId xmlns:a16="http://schemas.microsoft.com/office/drawing/2014/main" id="{CDA3A944-597A-442E-898F-79F558A88004}"/>
              </a:ext>
            </a:extLst>
          </p:cNvPr>
          <p:cNvSpPr txBox="1"/>
          <p:nvPr/>
        </p:nvSpPr>
        <p:spPr>
          <a:xfrm>
            <a:off x="2357754" y="5949280"/>
            <a:ext cx="805255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indent="0" algn="ctr">
              <a:spcBef>
                <a:spcPts val="1800"/>
              </a:spcBef>
              <a:spcAft>
                <a:spcPts val="1800"/>
              </a:spcAft>
              <a:tabLst>
                <a:tab pos="2867025" algn="l"/>
              </a:tabLst>
            </a:pPr>
            <a:r>
              <a:rPr lang="en-US" sz="2400" i="1" dirty="0">
                <a:solidFill>
                  <a:srgbClr val="FF0000"/>
                </a:solidFill>
                <a:latin typeface="Overpass" panose="00000500000000000000" pitchFamily="2" charset="0"/>
              </a:rPr>
              <a:t>Do not use the equal sign (=) for the definition of objects!</a:t>
            </a:r>
          </a:p>
        </p:txBody>
      </p:sp>
    </p:spTree>
    <p:extLst>
      <p:ext uri="{BB962C8B-B14F-4D97-AF65-F5344CB8AC3E}">
        <p14:creationId xmlns:p14="http://schemas.microsoft.com/office/powerpoint/2010/main" val="29839451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Logical Operators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412776"/>
            <a:ext cx="10946432" cy="4968552"/>
          </a:xfrm>
        </p:spPr>
        <p:txBody>
          <a:bodyPr>
            <a:noAutofit/>
          </a:bodyPr>
          <a:lstStyle/>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Equal:	</a:t>
            </a:r>
            <a:r>
              <a:rPr lang="en-US" altLang="de-DE" sz="2400" dirty="0">
                <a:latin typeface="Consolas" panose="020B0609020204030204" pitchFamily="49" charset="0"/>
              </a:rPr>
              <a:t>==</a:t>
            </a:r>
          </a:p>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Or:		</a:t>
            </a:r>
            <a:r>
              <a:rPr lang="en-US" altLang="de-DE" sz="2400" dirty="0">
                <a:latin typeface="Consolas" panose="020B0609020204030204" pitchFamily="49" charset="0"/>
              </a:rPr>
              <a:t>|</a:t>
            </a:r>
          </a:p>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And:		</a:t>
            </a:r>
            <a:r>
              <a:rPr lang="en-US" altLang="de-DE" sz="2400" dirty="0">
                <a:latin typeface="Consolas" panose="020B0609020204030204" pitchFamily="49" charset="0"/>
              </a:rPr>
              <a:t>&amp;</a:t>
            </a:r>
          </a:p>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216400" algn="l"/>
                <a:tab pos="5483225" algn="l"/>
                <a:tab pos="6397625" algn="l"/>
                <a:tab pos="7312025" algn="l"/>
                <a:tab pos="8226425" algn="l"/>
                <a:tab pos="9140825" algn="l"/>
                <a:tab pos="10055225" algn="l"/>
              </a:tabLst>
            </a:pPr>
            <a:r>
              <a:rPr lang="en-US" altLang="de-DE" sz="2400" dirty="0">
                <a:latin typeface="Overpass" panose="00000500000000000000" pitchFamily="2" charset="0"/>
              </a:rPr>
              <a:t>Greater or equal as:	</a:t>
            </a:r>
            <a:r>
              <a:rPr lang="en-US" altLang="de-DE" sz="2400" dirty="0">
                <a:latin typeface="Consolas" panose="020B0609020204030204" pitchFamily="49" charset="0"/>
              </a:rPr>
              <a:t>&gt;=</a:t>
            </a:r>
          </a:p>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216400"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1076325" indent="-538163">
              <a:lnSpc>
                <a:spcPct val="100000"/>
              </a:lnSpc>
              <a:spcBef>
                <a:spcPts val="600"/>
              </a:spcBef>
              <a:buClr>
                <a:srgbClr val="4D4D4D"/>
              </a:buClr>
              <a:buFont typeface="Wingdings" panose="05000000000000000000" pitchFamily="2" charset="2"/>
              <a:buChar char="q"/>
              <a:tabLst>
                <a:tab pos="85725" algn="l"/>
                <a:tab pos="911225" algn="l"/>
                <a:tab pos="1825625" algn="l"/>
                <a:tab pos="2151063" algn="l"/>
                <a:tab pos="3654425" algn="l"/>
                <a:tab pos="4216400" algn="l"/>
                <a:tab pos="5483225" algn="l"/>
                <a:tab pos="6397625" algn="l"/>
                <a:tab pos="7312025" algn="l"/>
                <a:tab pos="8226425" algn="l"/>
                <a:tab pos="9140825" algn="l"/>
                <a:tab pos="10055225" algn="l"/>
              </a:tabLst>
            </a:pPr>
            <a:r>
              <a:rPr lang="en-US" altLang="de-DE" sz="2400" dirty="0">
                <a:latin typeface="Overpass" panose="00000500000000000000" pitchFamily="2" charset="0"/>
              </a:rPr>
              <a:t>Smaller or equal as:	</a:t>
            </a:r>
            <a:r>
              <a:rPr lang="en-US" altLang="de-DE" sz="2400" dirty="0">
                <a:latin typeface="Consolas" panose="020B0609020204030204" pitchFamily="49" charset="0"/>
              </a:rPr>
              <a:t>&lt;=</a:t>
            </a:r>
          </a:p>
          <a:p>
            <a:pPr marL="538162" indent="0">
              <a:lnSpc>
                <a:spcPct val="100000"/>
              </a:lnSpc>
              <a:spcBef>
                <a:spcPts val="600"/>
              </a:spcBef>
              <a:buClr>
                <a:srgbClr val="4D4D4D"/>
              </a:buClr>
              <a:buNone/>
              <a:tabLst>
                <a:tab pos="85725" algn="l"/>
                <a:tab pos="911225" algn="l"/>
                <a:tab pos="1825625" algn="l"/>
                <a:tab pos="2151063" algn="l"/>
                <a:tab pos="3654425" algn="l"/>
                <a:tab pos="4216400" algn="l"/>
                <a:tab pos="5483225" algn="l"/>
                <a:tab pos="6397625" algn="l"/>
                <a:tab pos="7312025" algn="l"/>
                <a:tab pos="8226425" algn="l"/>
                <a:tab pos="9140825" algn="l"/>
                <a:tab pos="10055225" algn="l"/>
              </a:tabLst>
            </a:pPr>
            <a:endParaRPr lang="en-US" altLang="de-DE" sz="2400" dirty="0">
              <a:latin typeface="Consolas" panose="020B0609020204030204" pitchFamily="49" charset="0"/>
            </a:endParaRPr>
          </a:p>
          <a:p>
            <a:pPr marL="85725" indent="0">
              <a:lnSpc>
                <a:spcPct val="100000"/>
              </a:lnSpc>
              <a:spcBef>
                <a:spcPts val="600"/>
              </a:spcBef>
              <a:buClr>
                <a:srgbClr val="4D4D4D"/>
              </a:buClr>
              <a:buNone/>
              <a:tabLst>
                <a:tab pos="85725" algn="l"/>
                <a:tab pos="911225" algn="l"/>
                <a:tab pos="1825625" algn="l"/>
                <a:tab pos="2151063" algn="l"/>
                <a:tab pos="3654425" algn="l"/>
                <a:tab pos="4216400" algn="l"/>
                <a:tab pos="5483225" algn="l"/>
                <a:tab pos="6397625" algn="l"/>
                <a:tab pos="7312025" algn="l"/>
                <a:tab pos="8226425" algn="l"/>
                <a:tab pos="9140825" algn="l"/>
                <a:tab pos="10055225" algn="l"/>
              </a:tabLst>
            </a:pPr>
            <a:r>
              <a:rPr lang="en-US" altLang="de-DE" sz="2400" dirty="0">
                <a:latin typeface="Overpass" panose="00000500000000000000" pitchFamily="2" charset="0"/>
              </a:rPr>
              <a:t>The result of a logical operation is always a logical vector (or value).</a:t>
            </a:r>
          </a:p>
        </p:txBody>
      </p:sp>
    </p:spTree>
    <p:extLst>
      <p:ext uri="{BB962C8B-B14F-4D97-AF65-F5344CB8AC3E}">
        <p14:creationId xmlns:p14="http://schemas.microsoft.com/office/powerpoint/2010/main" val="91426540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Tasks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2132856"/>
            <a:ext cx="10515600" cy="3528392"/>
          </a:xfrm>
        </p:spPr>
        <p:txBody>
          <a:bodyPr>
            <a:noAutofit/>
          </a:bodyPr>
          <a:lstStyle/>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Select the variable HISCED from the data table and look at the output</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Add a new variable </a:t>
            </a:r>
            <a:r>
              <a:rPr lang="en-US" altLang="de-DE" sz="2400" dirty="0" err="1">
                <a:latin typeface="Overpass" panose="00000500000000000000" pitchFamily="2" charset="0"/>
              </a:rPr>
              <a:t>HISCED_father</a:t>
            </a:r>
            <a:r>
              <a:rPr lang="en-US" altLang="de-DE" sz="2400" dirty="0">
                <a:latin typeface="Overpass" panose="00000500000000000000" pitchFamily="2" charset="0"/>
              </a:rPr>
              <a:t> to the data table which indicates for each student whether the ISCED level of the father is higher than the ISCED level of the mother.</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Use the function </a:t>
            </a:r>
            <a:r>
              <a:rPr lang="en-US" altLang="de-DE" sz="2400" dirty="0">
                <a:latin typeface="Consolas" panose="020B0609020204030204" pitchFamily="49" charset="0"/>
              </a:rPr>
              <a:t>table()</a:t>
            </a:r>
            <a:r>
              <a:rPr lang="en-US" altLang="de-DE" sz="2400" dirty="0">
                <a:latin typeface="Overpass" panose="00000500000000000000" pitchFamily="2" charset="0"/>
              </a:rPr>
              <a:t> to check on the number of respective values in </a:t>
            </a:r>
            <a:r>
              <a:rPr lang="en-US" altLang="de-DE" sz="2400" dirty="0" err="1">
                <a:latin typeface="Overpass" panose="00000500000000000000" pitchFamily="2" charset="0"/>
              </a:rPr>
              <a:t>HISCED_father</a:t>
            </a:r>
            <a:r>
              <a:rPr lang="en-US" altLang="de-DE" sz="2400" dirty="0">
                <a:latin typeface="Overpass" panose="00000500000000000000" pitchFamily="2" charset="0"/>
              </a:rPr>
              <a:t> </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Use the function describe() to get an impression of the values in the data table.</a:t>
            </a:r>
          </a:p>
        </p:txBody>
      </p:sp>
    </p:spTree>
    <p:extLst>
      <p:ext uri="{BB962C8B-B14F-4D97-AF65-F5344CB8AC3E}">
        <p14:creationId xmlns:p14="http://schemas.microsoft.com/office/powerpoint/2010/main" val="187104056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Visualizing Data</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29881" y="1988840"/>
            <a:ext cx="10515600" cy="3528392"/>
          </a:xfrm>
        </p:spPr>
        <p:txBody>
          <a:bodyPr>
            <a:noAutofit/>
          </a:bodyPr>
          <a:lstStyle/>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The package </a:t>
            </a:r>
            <a:r>
              <a:rPr lang="en-US" altLang="de-DE" sz="2400" dirty="0" err="1">
                <a:latin typeface="Overpass" panose="00000500000000000000" pitchFamily="2" charset="0"/>
              </a:rPr>
              <a:t>ggplot</a:t>
            </a:r>
            <a:r>
              <a:rPr lang="en-US" altLang="de-DE" sz="2400" dirty="0">
                <a:latin typeface="Overpass" panose="00000500000000000000" pitchFamily="2" charset="0"/>
              </a:rPr>
              <a:t> currently provides the most powerful functions for graphical outputs.</a:t>
            </a: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Example of a histogram:</a:t>
            </a:r>
            <a:br>
              <a:rPr lang="en-US" altLang="de-DE" sz="2400" dirty="0">
                <a:latin typeface="Overpass" panose="00000500000000000000" pitchFamily="2" charset="0"/>
              </a:rPr>
            </a:br>
            <a:r>
              <a:rPr lang="en-US" altLang="de-DE" sz="2400" dirty="0" err="1">
                <a:latin typeface="Consolas" panose="020B0609020204030204" pitchFamily="49" charset="0"/>
              </a:rPr>
              <a:t>ggplot</a:t>
            </a:r>
            <a:r>
              <a:rPr lang="en-US" altLang="de-DE" sz="2400" dirty="0">
                <a:latin typeface="Consolas" panose="020B0609020204030204" pitchFamily="49" charset="0"/>
              </a:rPr>
              <a:t>(PISA) +</a:t>
            </a:r>
            <a:br>
              <a:rPr lang="en-US" altLang="de-DE" sz="2400" dirty="0">
                <a:latin typeface="Consolas" panose="020B0609020204030204" pitchFamily="49" charset="0"/>
              </a:rPr>
            </a:br>
            <a:r>
              <a:rPr lang="en-US" altLang="de-DE" sz="2400" dirty="0">
                <a:latin typeface="Consolas" panose="020B0609020204030204" pitchFamily="49" charset="0"/>
              </a:rPr>
              <a:t>   </a:t>
            </a:r>
            <a:r>
              <a:rPr lang="en-US" altLang="de-DE" sz="2400" dirty="0" err="1">
                <a:latin typeface="Consolas" panose="020B0609020204030204" pitchFamily="49" charset="0"/>
              </a:rPr>
              <a:t>geom_histogram</a:t>
            </a:r>
            <a:r>
              <a:rPr lang="en-US" altLang="de-DE" sz="2400" dirty="0">
                <a:latin typeface="Consolas" panose="020B0609020204030204" pitchFamily="49" charset="0"/>
              </a:rPr>
              <a:t>(</a:t>
            </a:r>
            <a:r>
              <a:rPr lang="en-US" altLang="de-DE" sz="2400" dirty="0" err="1">
                <a:latin typeface="Consolas" panose="020B0609020204030204" pitchFamily="49" charset="0"/>
              </a:rPr>
              <a:t>aes</a:t>
            </a:r>
            <a:r>
              <a:rPr lang="en-US" altLang="de-DE" sz="2400" dirty="0">
                <a:latin typeface="Consolas" panose="020B0609020204030204" pitchFamily="49" charset="0"/>
              </a:rPr>
              <a:t>(x=EAPREAD))</a:t>
            </a: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Great source for examples including the program code:</a:t>
            </a:r>
            <a:br>
              <a:rPr lang="en-US" altLang="de-DE" sz="2400" dirty="0">
                <a:latin typeface="Overpass" panose="00000500000000000000" pitchFamily="2" charset="0"/>
              </a:rPr>
            </a:br>
            <a:r>
              <a:rPr lang="de-DE" sz="2400" dirty="0">
                <a:hlinkClick r:id="rId3"/>
              </a:rPr>
              <a:t>https://www.r-graph-gallery.com/</a:t>
            </a:r>
            <a:endParaRPr lang="en-US" altLang="de-DE" sz="2400" dirty="0">
              <a:latin typeface="Overpass" panose="00000500000000000000" pitchFamily="2" charset="0"/>
            </a:endParaRPr>
          </a:p>
        </p:txBody>
      </p:sp>
    </p:spTree>
    <p:extLst>
      <p:ext uri="{BB962C8B-B14F-4D97-AF65-F5344CB8AC3E}">
        <p14:creationId xmlns:p14="http://schemas.microsoft.com/office/powerpoint/2010/main" val="113373600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Why bother with IRT?</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412776"/>
            <a:ext cx="10515600" cy="4896544"/>
          </a:xfrm>
        </p:spPr>
        <p:txBody>
          <a:bodyPr>
            <a:noAutofit/>
          </a:bodyPr>
          <a:lstStyle/>
          <a:p>
            <a:pPr marL="90487" indent="0">
              <a:lnSpc>
                <a:spcPct val="100000"/>
              </a:lnSpc>
              <a:spcBef>
                <a:spcPts val="24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In comparison to CTT it</a:t>
            </a: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assumes a more realistic response pattern including probability,</a:t>
            </a:r>
            <a:endParaRPr lang="en-US" altLang="de-DE" sz="2400" dirty="0">
              <a:latin typeface="Consolas" panose="020B0609020204030204" pitchFamily="49" charset="0"/>
            </a:endParaRP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provides a theory about the relationship of item difficulty and measures trait level,</a:t>
            </a: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provides trait level dependent reliability measure,</a:t>
            </a: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can “natively” deal with incomplete answers, and</a:t>
            </a: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provides various straightforward methods to check for item and test quality.</a:t>
            </a:r>
          </a:p>
        </p:txBody>
      </p:sp>
    </p:spTree>
    <p:extLst>
      <p:ext uri="{BB962C8B-B14F-4D97-AF65-F5344CB8AC3E}">
        <p14:creationId xmlns:p14="http://schemas.microsoft.com/office/powerpoint/2010/main" val="27669949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Structure</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772816"/>
            <a:ext cx="10515600" cy="4351338"/>
          </a:xfrm>
        </p:spPr>
        <p:txBody>
          <a:bodyPr/>
          <a:lstStyle/>
          <a:p>
            <a:pPr marL="896938" indent="-541338" eaLnBrk="1" hangingPunct="1">
              <a:lnSpc>
                <a:spcPct val="150000"/>
              </a:lnSpc>
              <a:buClr>
                <a:srgbClr val="4D4D4D"/>
              </a:buClr>
              <a:buFont typeface="Arial" panose="020B0604020202020204" pitchFamily="34" charset="0"/>
              <a:buAutoNum type="arabi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1800" dirty="0">
                <a:latin typeface="Overpass" panose="00000500000000000000" pitchFamily="2" charset="0"/>
              </a:rPr>
              <a:t>Getting Familiar with R and RStudio</a:t>
            </a:r>
          </a:p>
          <a:p>
            <a:pPr marL="896938" indent="-541338" eaLnBrk="1" hangingPunct="1">
              <a:lnSpc>
                <a:spcPct val="150000"/>
              </a:lnSpc>
              <a:buClr>
                <a:srgbClr val="4D4D4D"/>
              </a:buClr>
              <a:buFont typeface="Arial" panose="020B0604020202020204" pitchFamily="34" charset="0"/>
              <a:buAutoNum type="arabi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1800" dirty="0">
                <a:latin typeface="Overpass" panose="00000500000000000000" pitchFamily="2" charset="0"/>
              </a:rPr>
              <a:t>Data Preparation and Exploration</a:t>
            </a:r>
          </a:p>
          <a:p>
            <a:pPr marL="896938" indent="-541338" eaLnBrk="1" hangingPunct="1">
              <a:lnSpc>
                <a:spcPct val="150000"/>
              </a:lnSpc>
              <a:buClr>
                <a:srgbClr val="4D4D4D"/>
              </a:buClr>
              <a:buFont typeface="Arial" panose="020B0604020202020204" pitchFamily="34" charset="0"/>
              <a:buAutoNum type="arabi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1800" dirty="0">
                <a:latin typeface="Overpass" panose="00000500000000000000" pitchFamily="2" charset="0"/>
              </a:rPr>
              <a:t>Estimation of a Unidimensional IRT Model</a:t>
            </a:r>
          </a:p>
          <a:p>
            <a:pPr marL="896938" indent="-541338" eaLnBrk="1" hangingPunct="1">
              <a:lnSpc>
                <a:spcPct val="150000"/>
              </a:lnSpc>
              <a:buClr>
                <a:srgbClr val="4D4D4D"/>
              </a:buClr>
              <a:buFont typeface="Arial" panose="020B0604020202020204" pitchFamily="34" charset="0"/>
              <a:buAutoNum type="arabi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1800" dirty="0">
                <a:latin typeface="Overpass" panose="00000500000000000000" pitchFamily="2" charset="0"/>
              </a:rPr>
              <a:t>Revision of Item and Test Characteristics</a:t>
            </a:r>
          </a:p>
          <a:p>
            <a:pPr marL="896938" indent="-541338" eaLnBrk="1" hangingPunct="1">
              <a:lnSpc>
                <a:spcPct val="150000"/>
              </a:lnSpc>
              <a:buClr>
                <a:srgbClr val="4D4D4D"/>
              </a:buClr>
              <a:buFont typeface="Arial" panose="020B0604020202020204" pitchFamily="34" charset="0"/>
              <a:buAutoNum type="arabi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1800" dirty="0">
                <a:latin typeface="Overpass" panose="00000500000000000000" pitchFamily="2" charset="0"/>
              </a:rPr>
              <a:t>Estimation of Individual Ability Scores</a:t>
            </a:r>
          </a:p>
          <a:p>
            <a:pPr marL="896938" indent="-541338" eaLnBrk="1" hangingPunct="1">
              <a:lnSpc>
                <a:spcPct val="150000"/>
              </a:lnSpc>
              <a:buClr>
                <a:srgbClr val="4D4D4D"/>
              </a:buClr>
              <a:buFont typeface="Arial" panose="020B0604020202020204" pitchFamily="34" charset="0"/>
              <a:buAutoNum type="arabi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1800" dirty="0">
                <a:latin typeface="Overpass" panose="00000500000000000000" pitchFamily="2" charset="0"/>
              </a:rPr>
              <a:t>Getting More Reliable Scores Using an IRT Model with Regression</a:t>
            </a:r>
          </a:p>
          <a:p>
            <a:pPr marL="896938" indent="-541338" eaLnBrk="1" hangingPunct="1">
              <a:lnSpc>
                <a:spcPct val="150000"/>
              </a:lnSpc>
              <a:buClr>
                <a:srgbClr val="4D4D4D"/>
              </a:buClr>
              <a:buFont typeface="Arial" panose="020B0604020202020204" pitchFamily="34" charset="0"/>
              <a:buAutoNum type="arabicParenBoth"/>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1800" dirty="0">
                <a:latin typeface="Overpass" panose="00000500000000000000" pitchFamily="2" charset="0"/>
              </a:rPr>
              <a:t>Estimation of a Multidimensional Model</a:t>
            </a:r>
          </a:p>
        </p:txBody>
      </p:sp>
    </p:spTree>
    <p:extLst>
      <p:ext uri="{BB962C8B-B14F-4D97-AF65-F5344CB8AC3E}">
        <p14:creationId xmlns:p14="http://schemas.microsoft.com/office/powerpoint/2010/main" val="39962112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IRT Software</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700808"/>
            <a:ext cx="10515600" cy="4896544"/>
          </a:xfrm>
        </p:spPr>
        <p:txBody>
          <a:bodyPr>
            <a:noAutofit/>
          </a:bodyPr>
          <a:lstStyle/>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Facets</a:t>
            </a: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PARSCALE</a:t>
            </a: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ConQuest</a:t>
            </a:r>
            <a:endParaRPr lang="en-US" altLang="de-DE" sz="2400" dirty="0">
              <a:latin typeface="Consolas" panose="020B0609020204030204" pitchFamily="49" charset="0"/>
            </a:endParaRP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err="1">
                <a:latin typeface="Overpass" panose="00000500000000000000" pitchFamily="2" charset="0"/>
              </a:rPr>
              <a:t>mdltm</a:t>
            </a:r>
            <a:endParaRPr lang="en-US" altLang="de-DE" sz="2400" dirty="0">
              <a:latin typeface="Overpass" panose="00000500000000000000" pitchFamily="2" charset="0"/>
            </a:endParaRP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R package </a:t>
            </a:r>
            <a:r>
              <a:rPr lang="en-US" altLang="de-DE" sz="2400" dirty="0" err="1">
                <a:latin typeface="Overpass" panose="00000500000000000000" pitchFamily="2" charset="0"/>
              </a:rPr>
              <a:t>mirt</a:t>
            </a:r>
            <a:endParaRPr lang="en-US" altLang="de-DE" sz="2400" dirty="0">
              <a:latin typeface="Overpass" panose="00000500000000000000" pitchFamily="2" charset="0"/>
            </a:endParaRP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R package TAM</a:t>
            </a:r>
          </a:p>
        </p:txBody>
      </p:sp>
    </p:spTree>
    <p:extLst>
      <p:ext uri="{BB962C8B-B14F-4D97-AF65-F5344CB8AC3E}">
        <p14:creationId xmlns:p14="http://schemas.microsoft.com/office/powerpoint/2010/main" val="277923552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Why the R Package TAM?</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484784"/>
            <a:ext cx="10515600" cy="4896544"/>
          </a:xfrm>
        </p:spPr>
        <p:txBody>
          <a:bodyPr>
            <a:noAutofit/>
          </a:bodyPr>
          <a:lstStyle/>
          <a:p>
            <a:pPr marL="0" indent="0">
              <a:lnSpc>
                <a:spcPct val="100000"/>
              </a:lnSpc>
              <a:spcBef>
                <a:spcPts val="30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Why R?</a:t>
            </a:r>
          </a:p>
          <a:p>
            <a:pPr marL="989013" indent="-550863">
              <a:lnSpc>
                <a:spcPct val="10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Open source!</a:t>
            </a:r>
          </a:p>
          <a:p>
            <a:pPr marL="989013" indent="-550863">
              <a:lnSpc>
                <a:spcPct val="10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All data preparation and analyses in a single software</a:t>
            </a:r>
          </a:p>
          <a:p>
            <a:pPr marL="989013" indent="-550863">
              <a:lnSpc>
                <a:spcPct val="10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Large community</a:t>
            </a:r>
          </a:p>
          <a:p>
            <a:pPr marL="0" indent="0">
              <a:lnSpc>
                <a:spcPct val="100000"/>
              </a:lnSpc>
              <a:spcBef>
                <a:spcPts val="30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Why TAM?</a:t>
            </a:r>
          </a:p>
          <a:p>
            <a:pPr marL="989013" indent="-5508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Very well maintained</a:t>
            </a:r>
          </a:p>
          <a:p>
            <a:pPr marL="989013" indent="-5508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Very flexible model definition</a:t>
            </a:r>
          </a:p>
          <a:p>
            <a:pPr marL="989013" indent="-5508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Large set of support functions</a:t>
            </a:r>
          </a:p>
          <a:p>
            <a:pPr marL="989013" indent="-5508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(If you used ConQuest before: proximity of the result output)</a:t>
            </a:r>
          </a:p>
        </p:txBody>
      </p:sp>
    </p:spTree>
    <p:extLst>
      <p:ext uri="{BB962C8B-B14F-4D97-AF65-F5344CB8AC3E}">
        <p14:creationId xmlns:p14="http://schemas.microsoft.com/office/powerpoint/2010/main" val="409091598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Estimation of a Unidimensional IRT Model</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484784"/>
            <a:ext cx="10515600" cy="4896544"/>
          </a:xfrm>
        </p:spPr>
        <p:txBody>
          <a:bodyPr>
            <a:noAutofit/>
          </a:bodyPr>
          <a:lstStyle/>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 Prepare a data set ‘resp’ including only the</a:t>
            </a:r>
          </a:p>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 variables with the item response data</a:t>
            </a:r>
          </a:p>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Consolas" panose="020B0609020204030204" pitchFamily="49" charset="0"/>
            </a:endParaRPr>
          </a:p>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 import functions</a:t>
            </a:r>
          </a:p>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library(tam)</a:t>
            </a:r>
          </a:p>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Consolas" panose="020B0609020204030204" pitchFamily="49" charset="0"/>
            </a:endParaRPr>
          </a:p>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 estimate model</a:t>
            </a:r>
          </a:p>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mod &lt;- tam(resp)</a:t>
            </a:r>
          </a:p>
        </p:txBody>
      </p:sp>
    </p:spTree>
    <p:extLst>
      <p:ext uri="{BB962C8B-B14F-4D97-AF65-F5344CB8AC3E}">
        <p14:creationId xmlns:p14="http://schemas.microsoft.com/office/powerpoint/2010/main" val="397470758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Tasks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2132856"/>
            <a:ext cx="10515600" cy="3528392"/>
          </a:xfrm>
        </p:spPr>
        <p:txBody>
          <a:bodyPr>
            <a:noAutofit/>
          </a:bodyPr>
          <a:lstStyle/>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Import all function libraries you need</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Import the PISA data set</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Prepare a dataset ‘</a:t>
            </a:r>
            <a:r>
              <a:rPr lang="en-US" altLang="de-DE" sz="2400" dirty="0" err="1">
                <a:latin typeface="Overpass" panose="00000500000000000000" pitchFamily="2" charset="0"/>
              </a:rPr>
              <a:t>answerData</a:t>
            </a:r>
            <a:r>
              <a:rPr lang="en-US" altLang="de-DE" sz="2400" dirty="0">
                <a:latin typeface="Overpass" panose="00000500000000000000" pitchFamily="2" charset="0"/>
              </a:rPr>
              <a:t>’ including only the variables with item answers</a:t>
            </a:r>
          </a:p>
          <a:p>
            <a:pPr marL="641350" indent="-550863">
              <a:lnSpc>
                <a:spcPct val="100000"/>
              </a:lnSpc>
              <a:spcBef>
                <a:spcPts val="24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Estimate a unidimensional IRT (Rasch) model</a:t>
            </a:r>
          </a:p>
        </p:txBody>
      </p:sp>
    </p:spTree>
    <p:extLst>
      <p:ext uri="{BB962C8B-B14F-4D97-AF65-F5344CB8AC3E}">
        <p14:creationId xmlns:p14="http://schemas.microsoft.com/office/powerpoint/2010/main" val="5451097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The Result Object</a:t>
            </a:r>
          </a:p>
        </p:txBody>
      </p:sp>
      <p:pic>
        <p:nvPicPr>
          <p:cNvPr id="4" name="Grafik 3">
            <a:extLst>
              <a:ext uri="{FF2B5EF4-FFF2-40B4-BE49-F238E27FC236}">
                <a16:creationId xmlns:a16="http://schemas.microsoft.com/office/drawing/2014/main" id="{B8BB816C-09C3-4566-831A-944F2C7D710A}"/>
              </a:ext>
            </a:extLst>
          </p:cNvPr>
          <p:cNvPicPr>
            <a:picLocks noChangeAspect="1"/>
          </p:cNvPicPr>
          <p:nvPr/>
        </p:nvPicPr>
        <p:blipFill rotWithShape="1">
          <a:blip r:embed="rId3"/>
          <a:srcRect b="4436"/>
          <a:stretch/>
        </p:blipFill>
        <p:spPr>
          <a:xfrm>
            <a:off x="1415480" y="1196752"/>
            <a:ext cx="9145016" cy="5462079"/>
          </a:xfrm>
          <a:prstGeom prst="rect">
            <a:avLst/>
          </a:prstGeom>
        </p:spPr>
      </p:pic>
    </p:spTree>
    <p:extLst>
      <p:ext uri="{BB962C8B-B14F-4D97-AF65-F5344CB8AC3E}">
        <p14:creationId xmlns:p14="http://schemas.microsoft.com/office/powerpoint/2010/main" val="424948243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What is a List?</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772816"/>
            <a:ext cx="10515600" cy="4464496"/>
          </a:xfrm>
        </p:spPr>
        <p:txBody>
          <a:bodyPr>
            <a:noAutofit/>
          </a:bodyPr>
          <a:lstStyle/>
          <a:p>
            <a:pPr marL="989013" indent="-550863">
              <a:lnSpc>
                <a:spcPct val="10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 </a:t>
            </a:r>
            <a:r>
              <a:rPr lang="en-US" altLang="de-DE" sz="2400" dirty="0">
                <a:latin typeface="Consolas" panose="020B0609020204030204" pitchFamily="49" charset="0"/>
              </a:rPr>
              <a:t>list</a:t>
            </a:r>
            <a:r>
              <a:rPr lang="en-US" altLang="de-DE" sz="2400" dirty="0">
                <a:latin typeface="Overpass" panose="00000500000000000000" pitchFamily="2" charset="0"/>
              </a:rPr>
              <a:t> is an R object that includes a list of other arbitrary R objects</a:t>
            </a:r>
          </a:p>
          <a:p>
            <a:pPr marL="989013" indent="-550863">
              <a:lnSpc>
                <a:spcPct val="10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 data table is a special </a:t>
            </a:r>
            <a:r>
              <a:rPr lang="en-US" altLang="de-DE" sz="2400" dirty="0">
                <a:latin typeface="Consolas" panose="020B0609020204030204" pitchFamily="49" charset="0"/>
              </a:rPr>
              <a:t>list</a:t>
            </a:r>
            <a:r>
              <a:rPr lang="en-US" altLang="de-DE" sz="2400" dirty="0">
                <a:latin typeface="Overpass" panose="00000500000000000000" pitchFamily="2" charset="0"/>
              </a:rPr>
              <a:t> object where all elements are vectors and of the same length.</a:t>
            </a:r>
          </a:p>
          <a:p>
            <a:pPr marL="989013" indent="-550863">
              <a:lnSpc>
                <a:spcPct val="10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Selecting elements from a </a:t>
            </a:r>
            <a:r>
              <a:rPr lang="en-US" altLang="de-DE" sz="2400" dirty="0">
                <a:latin typeface="Consolas" panose="020B0609020204030204" pitchFamily="49" charset="0"/>
              </a:rPr>
              <a:t>list</a:t>
            </a:r>
            <a:r>
              <a:rPr lang="en-US" altLang="de-DE" sz="2400" dirty="0">
                <a:latin typeface="Overpass" panose="00000500000000000000" pitchFamily="2" charset="0"/>
              </a:rPr>
              <a:t> corresponds to selecting elements from a data table:</a:t>
            </a:r>
            <a:br>
              <a:rPr lang="en-US" altLang="de-DE" sz="2400" dirty="0">
                <a:latin typeface="Overpass" panose="00000500000000000000" pitchFamily="2" charset="0"/>
              </a:rPr>
            </a:br>
            <a:r>
              <a:rPr lang="en-US" altLang="de-DE" sz="2400" dirty="0" err="1">
                <a:latin typeface="Consolas" panose="020B0609020204030204" pitchFamily="49" charset="0"/>
              </a:rPr>
              <a:t>mod$person</a:t>
            </a:r>
            <a:br>
              <a:rPr lang="en-US" altLang="de-DE" sz="2400" dirty="0">
                <a:latin typeface="Consolas" panose="020B0609020204030204" pitchFamily="49" charset="0"/>
              </a:rPr>
            </a:br>
            <a:r>
              <a:rPr lang="en-US" altLang="de-DE" sz="2400" dirty="0">
                <a:latin typeface="Consolas" panose="020B0609020204030204" pitchFamily="49" charset="0"/>
              </a:rPr>
              <a:t>mod[[1]]</a:t>
            </a:r>
          </a:p>
        </p:txBody>
      </p:sp>
    </p:spTree>
    <p:extLst>
      <p:ext uri="{BB962C8B-B14F-4D97-AF65-F5344CB8AC3E}">
        <p14:creationId xmlns:p14="http://schemas.microsoft.com/office/powerpoint/2010/main" val="290101940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Revision of Item and Test Characteristics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943202"/>
            <a:ext cx="10515600" cy="4078086"/>
          </a:xfrm>
        </p:spPr>
        <p:txBody>
          <a:bodyPr>
            <a:noAutofit/>
          </a:bodyPr>
          <a:lstStyle/>
          <a:p>
            <a:pPr marL="989013" indent="-550863">
              <a:lnSpc>
                <a:spcPct val="15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Visual check of the item characteristic curves (ICCs)</a:t>
            </a:r>
          </a:p>
          <a:p>
            <a:pPr marL="989013" indent="-550863">
              <a:lnSpc>
                <a:spcPct val="15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Checking item fit statistics</a:t>
            </a:r>
          </a:p>
          <a:p>
            <a:pPr marL="989013" indent="-550863">
              <a:lnSpc>
                <a:spcPct val="15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Checking classical test theory measures (point-biserial correlation)</a:t>
            </a:r>
          </a:p>
          <a:p>
            <a:pPr marL="989013" indent="-550863">
              <a:lnSpc>
                <a:spcPct val="15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Checking on differential item function (DIF)</a:t>
            </a:r>
          </a:p>
          <a:p>
            <a:pPr marL="989013" indent="-550863">
              <a:lnSpc>
                <a:spcPct val="150000"/>
              </a:lnSpc>
              <a:spcBef>
                <a:spcPts val="120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Checking test reliability</a:t>
            </a:r>
          </a:p>
        </p:txBody>
      </p:sp>
    </p:spTree>
    <p:extLst>
      <p:ext uri="{BB962C8B-B14F-4D97-AF65-F5344CB8AC3E}">
        <p14:creationId xmlns:p14="http://schemas.microsoft.com/office/powerpoint/2010/main" val="29131240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Item Characteristic Curve (ICC)</a:t>
            </a:r>
          </a:p>
        </p:txBody>
      </p:sp>
      <p:pic>
        <p:nvPicPr>
          <p:cNvPr id="5" name="Grafik 4">
            <a:extLst>
              <a:ext uri="{FF2B5EF4-FFF2-40B4-BE49-F238E27FC236}">
                <a16:creationId xmlns:a16="http://schemas.microsoft.com/office/drawing/2014/main" id="{48049EA8-0A4D-4698-9A30-A35ACD06E75E}"/>
              </a:ext>
            </a:extLst>
          </p:cNvPr>
          <p:cNvPicPr>
            <a:picLocks noChangeAspect="1"/>
          </p:cNvPicPr>
          <p:nvPr/>
        </p:nvPicPr>
        <p:blipFill>
          <a:blip r:embed="rId3"/>
          <a:stretch>
            <a:fillRect/>
          </a:stretch>
        </p:blipFill>
        <p:spPr>
          <a:xfrm>
            <a:off x="2128724" y="1340768"/>
            <a:ext cx="7646278" cy="5184576"/>
          </a:xfrm>
          <a:prstGeom prst="rect">
            <a:avLst/>
          </a:prstGeom>
        </p:spPr>
      </p:pic>
    </p:spTree>
    <p:extLst>
      <p:ext uri="{BB962C8B-B14F-4D97-AF65-F5344CB8AC3E}">
        <p14:creationId xmlns:p14="http://schemas.microsoft.com/office/powerpoint/2010/main" val="93953194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Fit Statistics</a:t>
            </a:r>
          </a:p>
        </p:txBody>
      </p:sp>
      <p:pic>
        <p:nvPicPr>
          <p:cNvPr id="5" name="Grafik 4">
            <a:extLst>
              <a:ext uri="{FF2B5EF4-FFF2-40B4-BE49-F238E27FC236}">
                <a16:creationId xmlns:a16="http://schemas.microsoft.com/office/drawing/2014/main" id="{1900DEAB-C888-48E2-B1DA-4A465A32187A}"/>
              </a:ext>
            </a:extLst>
          </p:cNvPr>
          <p:cNvPicPr>
            <a:picLocks noChangeAspect="1"/>
          </p:cNvPicPr>
          <p:nvPr/>
        </p:nvPicPr>
        <p:blipFill>
          <a:blip r:embed="rId3"/>
          <a:stretch>
            <a:fillRect/>
          </a:stretch>
        </p:blipFill>
        <p:spPr>
          <a:xfrm>
            <a:off x="983432" y="1916832"/>
            <a:ext cx="9966492" cy="3570585"/>
          </a:xfrm>
          <a:prstGeom prst="rect">
            <a:avLst/>
          </a:prstGeom>
        </p:spPr>
      </p:pic>
    </p:spTree>
    <p:extLst>
      <p:ext uri="{BB962C8B-B14F-4D97-AF65-F5344CB8AC3E}">
        <p14:creationId xmlns:p14="http://schemas.microsoft.com/office/powerpoint/2010/main" val="323583322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Classical Test Theory Measures</a:t>
            </a:r>
          </a:p>
        </p:txBody>
      </p:sp>
      <p:pic>
        <p:nvPicPr>
          <p:cNvPr id="4" name="Grafik 3">
            <a:extLst>
              <a:ext uri="{FF2B5EF4-FFF2-40B4-BE49-F238E27FC236}">
                <a16:creationId xmlns:a16="http://schemas.microsoft.com/office/drawing/2014/main" id="{68DB1F29-94FB-48BD-B0DF-5D377825CED5}"/>
              </a:ext>
            </a:extLst>
          </p:cNvPr>
          <p:cNvPicPr>
            <a:picLocks noChangeAspect="1"/>
          </p:cNvPicPr>
          <p:nvPr/>
        </p:nvPicPr>
        <p:blipFill rotWithShape="1">
          <a:blip r:embed="rId3"/>
          <a:srcRect t="2715" b="818"/>
          <a:stretch/>
        </p:blipFill>
        <p:spPr>
          <a:xfrm>
            <a:off x="2315580" y="1124744"/>
            <a:ext cx="7560840" cy="5395221"/>
          </a:xfrm>
          <a:prstGeom prst="rect">
            <a:avLst/>
          </a:prstGeom>
        </p:spPr>
      </p:pic>
    </p:spTree>
    <p:extLst>
      <p:ext uri="{BB962C8B-B14F-4D97-AF65-F5344CB8AC3E}">
        <p14:creationId xmlns:p14="http://schemas.microsoft.com/office/powerpoint/2010/main" val="10440840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What is R?</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2276872"/>
            <a:ext cx="10515600" cy="3703266"/>
          </a:xfrm>
        </p:spPr>
        <p:txBody>
          <a:bodyPr>
            <a:normAutofit/>
          </a:bodyPr>
          <a:lstStyle/>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An “interpreter” language</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Developed by statisticians</a:t>
            </a:r>
            <a:br>
              <a:rPr lang="en-US" altLang="de-DE" sz="2400" dirty="0">
                <a:latin typeface="Overpass" panose="00000500000000000000" pitchFamily="2" charset="0"/>
              </a:rPr>
            </a:br>
            <a:r>
              <a:rPr lang="en-US" altLang="de-DE" sz="2400" dirty="0">
                <a:latin typeface="Overpass" panose="00000500000000000000" pitchFamily="2" charset="0"/>
              </a:rPr>
              <a:t>(Python, e.g., was developed by computer scientists)</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Together with Python the most popular data science language</a:t>
            </a:r>
          </a:p>
        </p:txBody>
      </p:sp>
    </p:spTree>
    <p:extLst>
      <p:ext uri="{BB962C8B-B14F-4D97-AF65-F5344CB8AC3E}">
        <p14:creationId xmlns:p14="http://schemas.microsoft.com/office/powerpoint/2010/main" val="12951667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Differential Item Functioning (DIF)</a:t>
            </a:r>
          </a:p>
        </p:txBody>
      </p:sp>
      <p:pic>
        <p:nvPicPr>
          <p:cNvPr id="4" name="Inhaltsplatzhalter 3">
            <a:extLst>
              <a:ext uri="{FF2B5EF4-FFF2-40B4-BE49-F238E27FC236}">
                <a16:creationId xmlns:a16="http://schemas.microsoft.com/office/drawing/2014/main" id="{3757629B-0066-4AAA-950F-D9700B5D48E8}"/>
              </a:ext>
            </a:extLst>
          </p:cNvPr>
          <p:cNvPicPr>
            <a:picLocks noGrp="1" noChangeAspect="1"/>
          </p:cNvPicPr>
          <p:nvPr>
            <p:ph idx="1"/>
          </p:nvPr>
        </p:nvPicPr>
        <p:blipFill rotWithShape="1">
          <a:blip r:embed="rId3"/>
          <a:srcRect b="23066"/>
          <a:stretch/>
        </p:blipFill>
        <p:spPr>
          <a:xfrm>
            <a:off x="4045971" y="1097137"/>
            <a:ext cx="4104456" cy="5648032"/>
          </a:xfrm>
          <a:prstGeom prst="rect">
            <a:avLst/>
          </a:prstGeom>
        </p:spPr>
      </p:pic>
    </p:spTree>
    <p:extLst>
      <p:ext uri="{BB962C8B-B14F-4D97-AF65-F5344CB8AC3E}">
        <p14:creationId xmlns:p14="http://schemas.microsoft.com/office/powerpoint/2010/main" val="283789158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Item Selection</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772816"/>
            <a:ext cx="10515600" cy="4896544"/>
          </a:xfrm>
        </p:spPr>
        <p:txBody>
          <a:bodyPr>
            <a:noAutofit/>
          </a:bodyPr>
          <a:lstStyle/>
          <a:p>
            <a:pPr marL="0" indent="0">
              <a:lnSpc>
                <a:spcPct val="100000"/>
              </a:lnSpc>
              <a:spcBef>
                <a:spcPts val="30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Possible exclusion criteria:</a:t>
            </a:r>
          </a:p>
          <a:p>
            <a:pPr marL="1344613" indent="-6270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Item fit &gt; 1.15 (or 1.20)</a:t>
            </a:r>
          </a:p>
          <a:p>
            <a:pPr marL="1344613" indent="-6270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Point-biserial correlation &lt; .2  (or &lt; .3)</a:t>
            </a:r>
          </a:p>
          <a:p>
            <a:pPr marL="1344613" indent="-6270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DIF-logit &gt; .25 (or .30)</a:t>
            </a:r>
          </a:p>
          <a:p>
            <a:pPr marL="71755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71755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buNone/>
            </a:pPr>
            <a:r>
              <a:rPr lang="en-US" altLang="de-DE" sz="2400" dirty="0">
                <a:latin typeface="Overpass" panose="00000500000000000000" pitchFamily="2" charset="0"/>
              </a:rPr>
              <a:t>Literature</a:t>
            </a:r>
          </a:p>
          <a:p>
            <a:pPr marL="542925" indent="-542925">
              <a:buNone/>
            </a:pPr>
            <a:r>
              <a:rPr lang="en-US" sz="1600" dirty="0">
                <a:latin typeface="Overpass" panose="00000500000000000000" pitchFamily="2" charset="0"/>
              </a:rPr>
              <a:t>Le, L. (2006). </a:t>
            </a:r>
            <a:r>
              <a:rPr lang="en-US" sz="1600" i="1" dirty="0">
                <a:latin typeface="Overpass" panose="00000500000000000000" pitchFamily="2" charset="0"/>
              </a:rPr>
              <a:t>Analysis of differential item functioning</a:t>
            </a:r>
            <a:r>
              <a:rPr lang="en-US" sz="1600" dirty="0">
                <a:latin typeface="Overpass" panose="00000500000000000000" pitchFamily="2" charset="0"/>
              </a:rPr>
              <a:t>. Presented at the annual conference of the American Educational Research Association (AERA), San Francisco, CA.</a:t>
            </a:r>
          </a:p>
          <a:p>
            <a:pPr marL="542925" indent="-542925">
              <a:buNone/>
            </a:pPr>
            <a:r>
              <a:rPr lang="en-US" sz="1600" dirty="0">
                <a:latin typeface="Overpass" panose="00000500000000000000" pitchFamily="2" charset="0"/>
              </a:rPr>
              <a:t>OECD. (2005). </a:t>
            </a:r>
            <a:r>
              <a:rPr lang="en-US" sz="1600" i="1" dirty="0">
                <a:latin typeface="Overpass" panose="00000500000000000000" pitchFamily="2" charset="0"/>
              </a:rPr>
              <a:t>PISA 2003 technical report</a:t>
            </a:r>
            <a:r>
              <a:rPr lang="en-US" sz="1600" dirty="0">
                <a:latin typeface="Overpass" panose="00000500000000000000" pitchFamily="2" charset="0"/>
              </a:rPr>
              <a:t>. Paris: OECD.</a:t>
            </a:r>
          </a:p>
          <a:p>
            <a:pPr marL="542925" indent="-542925">
              <a:buNone/>
            </a:pPr>
            <a:r>
              <a:rPr lang="en-US" sz="1600" dirty="0">
                <a:latin typeface="Overpass" panose="00000500000000000000" pitchFamily="2" charset="0"/>
              </a:rPr>
              <a:t>Olson, J. F., Martin, M. O., &amp; Mullis, I. V. S. (Eds.). (2008). </a:t>
            </a:r>
            <a:r>
              <a:rPr lang="en-US" sz="1600" i="1" dirty="0">
                <a:latin typeface="Overpass" panose="00000500000000000000" pitchFamily="2" charset="0"/>
              </a:rPr>
              <a:t>TIMSS 2007 technical report</a:t>
            </a:r>
            <a:r>
              <a:rPr lang="en-US" sz="1600" dirty="0">
                <a:latin typeface="Overpass" panose="00000500000000000000" pitchFamily="2" charset="0"/>
              </a:rPr>
              <a:t>. Chestnut Hill, MA: TIMSS &amp; PIRLS International Study Center, Lynch School of Education, Boston College.</a:t>
            </a:r>
          </a:p>
        </p:txBody>
      </p:sp>
    </p:spTree>
    <p:extLst>
      <p:ext uri="{BB962C8B-B14F-4D97-AF65-F5344CB8AC3E}">
        <p14:creationId xmlns:p14="http://schemas.microsoft.com/office/powerpoint/2010/main" val="274623027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Test Reliability</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268760"/>
            <a:ext cx="10515600" cy="4896544"/>
          </a:xfrm>
        </p:spPr>
        <p:txBody>
          <a:bodyPr>
            <a:noAutofit/>
          </a:bodyPr>
          <a:lstStyle/>
          <a:p>
            <a:pPr marL="0" indent="0">
              <a:lnSpc>
                <a:spcPct val="100000"/>
              </a:lnSpc>
              <a:spcBef>
                <a:spcPts val="12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CTT Reliability</a:t>
            </a:r>
          </a:p>
          <a:p>
            <a:pPr marL="1344613" indent="-6270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Cronbach’s alpha</a:t>
            </a:r>
            <a:br>
              <a:rPr lang="en-US" altLang="de-DE" sz="2400" dirty="0">
                <a:latin typeface="Overpass" panose="00000500000000000000" pitchFamily="2" charset="0"/>
              </a:rPr>
            </a:br>
            <a:r>
              <a:rPr lang="en-US" altLang="de-DE" sz="2000" dirty="0">
                <a:latin typeface="Overpass" panose="00000500000000000000" pitchFamily="2" charset="0"/>
              </a:rPr>
              <a:t>(should be above .8, above .7 might be alright…)</a:t>
            </a:r>
          </a:p>
          <a:p>
            <a:pPr marL="0" indent="0">
              <a:lnSpc>
                <a:spcPct val="100000"/>
              </a:lnSpc>
              <a:spcBef>
                <a:spcPts val="3000"/>
              </a:spcBef>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IRT Reliabilities</a:t>
            </a:r>
          </a:p>
          <a:p>
            <a:pPr marL="1344613" indent="-6270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WLE reliability</a:t>
            </a:r>
            <a:br>
              <a:rPr lang="en-US" altLang="de-DE" sz="2400" dirty="0">
                <a:latin typeface="Overpass" panose="00000500000000000000" pitchFamily="2" charset="0"/>
              </a:rPr>
            </a:br>
            <a:r>
              <a:rPr lang="en-US" altLang="de-DE" sz="2000" dirty="0">
                <a:latin typeface="Overpass" panose="00000500000000000000" pitchFamily="2" charset="0"/>
              </a:rPr>
              <a:t>(does </a:t>
            </a:r>
            <a:r>
              <a:rPr lang="en-US" altLang="de-DE" sz="2000" i="1" dirty="0">
                <a:latin typeface="Overpass" panose="00000500000000000000" pitchFamily="2" charset="0"/>
              </a:rPr>
              <a:t>not</a:t>
            </a:r>
            <a:r>
              <a:rPr lang="en-US" altLang="de-DE" sz="2000" dirty="0">
                <a:latin typeface="Overpass" panose="00000500000000000000" pitchFamily="2" charset="0"/>
              </a:rPr>
              <a:t> consider multidimensional and regression information, usually close to Cronbach’s Alpha)</a:t>
            </a:r>
            <a:endParaRPr lang="en-US" altLang="de-DE" sz="2400" dirty="0">
              <a:latin typeface="Overpass" panose="00000500000000000000" pitchFamily="2" charset="0"/>
            </a:endParaRPr>
          </a:p>
          <a:p>
            <a:pPr marL="1344613" indent="-627063">
              <a:lnSpc>
                <a:spcPct val="100000"/>
              </a:lnSpc>
              <a:spcBef>
                <a:spcPts val="12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EAP/PV reliability</a:t>
            </a:r>
            <a:br>
              <a:rPr lang="en-US" altLang="de-DE" sz="2400" dirty="0">
                <a:latin typeface="Overpass" panose="00000500000000000000" pitchFamily="2" charset="0"/>
              </a:rPr>
            </a:br>
            <a:r>
              <a:rPr lang="en-US" altLang="de-DE" sz="2000" dirty="0">
                <a:latin typeface="Overpass" panose="00000500000000000000" pitchFamily="2" charset="0"/>
              </a:rPr>
              <a:t>(considers multidimensional and regression information)</a:t>
            </a:r>
          </a:p>
          <a:p>
            <a:pPr marL="0" indent="0">
              <a:spcBef>
                <a:spcPts val="3000"/>
              </a:spcBef>
              <a:buNone/>
            </a:pPr>
            <a:r>
              <a:rPr lang="en-US" altLang="de-DE" sz="2400" dirty="0">
                <a:latin typeface="Overpass" panose="00000500000000000000" pitchFamily="2" charset="0"/>
              </a:rPr>
              <a:t>Literature</a:t>
            </a:r>
          </a:p>
          <a:p>
            <a:pPr marL="542925" indent="-542925">
              <a:buNone/>
            </a:pPr>
            <a:r>
              <a:rPr lang="en-US" sz="1600" dirty="0">
                <a:latin typeface="Overpass" panose="00000500000000000000" pitchFamily="2" charset="0"/>
              </a:rPr>
              <a:t>OECD. (2017). </a:t>
            </a:r>
            <a:r>
              <a:rPr lang="en-US" sz="1600" i="1" dirty="0">
                <a:latin typeface="Overpass" panose="00000500000000000000" pitchFamily="2" charset="0"/>
              </a:rPr>
              <a:t>PISA 2015 technical report</a:t>
            </a:r>
            <a:r>
              <a:rPr lang="en-US" sz="1600" dirty="0">
                <a:latin typeface="Overpass" panose="00000500000000000000" pitchFamily="2" charset="0"/>
              </a:rPr>
              <a:t>. Paris: OECD.</a:t>
            </a:r>
          </a:p>
          <a:p>
            <a:pPr marL="542925" indent="-542925">
              <a:buNone/>
            </a:pPr>
            <a:r>
              <a:rPr lang="en-US" sz="1600" dirty="0">
                <a:latin typeface="Overpass" panose="00000500000000000000" pitchFamily="2" charset="0"/>
              </a:rPr>
              <a:t>Olson, J. F., Martin, M. O., &amp; Mullis, I. V. S. (Eds.). (2008). </a:t>
            </a:r>
            <a:r>
              <a:rPr lang="en-US" sz="1600" i="1" dirty="0">
                <a:latin typeface="Overpass" panose="00000500000000000000" pitchFamily="2" charset="0"/>
              </a:rPr>
              <a:t>TIMSS 2007 technical report</a:t>
            </a:r>
            <a:r>
              <a:rPr lang="en-US" sz="1600" dirty="0">
                <a:latin typeface="Overpass" panose="00000500000000000000" pitchFamily="2" charset="0"/>
              </a:rPr>
              <a:t>. Chestnut Hill, MA: TIMSS &amp; PIRLS International Study Center, Lynch School of Education, Boston College.</a:t>
            </a:r>
          </a:p>
        </p:txBody>
      </p:sp>
    </p:spTree>
    <p:extLst>
      <p:ext uri="{BB962C8B-B14F-4D97-AF65-F5344CB8AC3E}">
        <p14:creationId xmlns:p14="http://schemas.microsoft.com/office/powerpoint/2010/main" val="199355806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Estimation of Ability Scores</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268760"/>
            <a:ext cx="10515600" cy="4896544"/>
          </a:xfrm>
        </p:spPr>
        <p:txBody>
          <a:bodyPr>
            <a:noAutofit/>
          </a:bodyPr>
          <a:lstStyle/>
          <a:p>
            <a:pPr marL="0" indent="0">
              <a:lnSpc>
                <a:spcPct val="100000"/>
              </a:lnSpc>
              <a:spcBef>
                <a:spcPts val="1200"/>
              </a:spcBef>
              <a:buClr>
                <a:srgbClr val="4D4D4D"/>
              </a:buClr>
              <a:buNone/>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EAP Scores</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Expected A Posteriori estimates</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The mean of</a:t>
            </a:r>
            <a:r>
              <a:rPr lang="en-US" altLang="de-DE" sz="2400" dirty="0">
                <a:latin typeface="Overpass" panose="00000500000000000000" pitchFamily="2" charset="0"/>
                <a:sym typeface="Wingdings" panose="05000000000000000000" pitchFamily="2" charset="2"/>
              </a:rPr>
              <a:t> each student’s distribution of the Plausible Values</a:t>
            </a: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Are included in the model object</a:t>
            </a:r>
            <a:endParaRPr lang="en-US" altLang="de-DE" sz="2400" dirty="0">
              <a:latin typeface="Overpass" panose="00000500000000000000" pitchFamily="2" charset="0"/>
              <a:sym typeface="Wingdings" panose="05000000000000000000" pitchFamily="2" charset="2"/>
            </a:endParaRPr>
          </a:p>
          <a:p>
            <a:pPr marL="12700" indent="-12700">
              <a:lnSpc>
                <a:spcPct val="100000"/>
              </a:lnSpc>
              <a:spcBef>
                <a:spcPts val="2400"/>
              </a:spcBef>
              <a:buClr>
                <a:srgbClr val="4D4D4D"/>
              </a:buClr>
              <a:buNone/>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sym typeface="Wingdings" panose="05000000000000000000" pitchFamily="2" charset="2"/>
              </a:rPr>
              <a:t>WLE Scores</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sym typeface="Wingdings" panose="05000000000000000000" pitchFamily="2" charset="2"/>
              </a:rPr>
              <a:t>Weighted Likelihood Estimates</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sym typeface="Wingdings" panose="05000000000000000000" pitchFamily="2" charset="2"/>
              </a:rPr>
              <a:t>Best point estimate for a student’s ability score</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sym typeface="Wingdings" panose="05000000000000000000" pitchFamily="2" charset="2"/>
              </a:rPr>
              <a:t>Are calculated via the function </a:t>
            </a:r>
            <a:r>
              <a:rPr lang="en-US" sz="2400" dirty="0" err="1">
                <a:latin typeface="Consolas" panose="020B0609020204030204" pitchFamily="49" charset="0"/>
              </a:rPr>
              <a:t>tam.wle</a:t>
            </a:r>
            <a:r>
              <a:rPr lang="en-US" sz="2400" dirty="0">
                <a:latin typeface="Consolas" panose="020B0609020204030204" pitchFamily="49" charset="0"/>
              </a:rPr>
              <a:t>()</a:t>
            </a:r>
          </a:p>
          <a:p>
            <a:pPr marL="0" indent="0">
              <a:lnSpc>
                <a:spcPct val="100000"/>
              </a:lnSpc>
              <a:spcBef>
                <a:spcPts val="2400"/>
              </a:spcBef>
              <a:buClr>
                <a:srgbClr val="4D4D4D"/>
              </a:buClr>
              <a:buNone/>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sz="2400" dirty="0">
                <a:latin typeface="Overpass" panose="00000500000000000000" pitchFamily="2" charset="0"/>
              </a:rPr>
              <a:t>Plausible Values</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sz="2400" dirty="0">
                <a:latin typeface="Overpass" panose="00000500000000000000" pitchFamily="2" charset="0"/>
              </a:rPr>
              <a:t>Include regression information for the calculation of group means that are free of estimation errors</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sz="2400" dirty="0">
                <a:latin typeface="Overpass" panose="00000500000000000000" pitchFamily="2" charset="0"/>
              </a:rPr>
              <a:t>Are calculated via the function </a:t>
            </a:r>
            <a:r>
              <a:rPr lang="en-US" sz="2400" dirty="0" err="1">
                <a:latin typeface="Consolas" panose="020B0609020204030204" pitchFamily="49" charset="0"/>
              </a:rPr>
              <a:t>tam.pv</a:t>
            </a:r>
            <a:r>
              <a:rPr lang="en-US" sz="2400" dirty="0">
                <a:latin typeface="Consolas" panose="020B0609020204030204" pitchFamily="49" charset="0"/>
              </a:rPr>
              <a:t>()</a:t>
            </a:r>
          </a:p>
        </p:txBody>
      </p:sp>
    </p:spTree>
    <p:extLst>
      <p:ext uri="{BB962C8B-B14F-4D97-AF65-F5344CB8AC3E}">
        <p14:creationId xmlns:p14="http://schemas.microsoft.com/office/powerpoint/2010/main" val="147575596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WLE vs. EAP</a:t>
            </a:r>
          </a:p>
        </p:txBody>
      </p:sp>
      <p:pic>
        <p:nvPicPr>
          <p:cNvPr id="10" name="Grafik 9">
            <a:extLst>
              <a:ext uri="{FF2B5EF4-FFF2-40B4-BE49-F238E27FC236}">
                <a16:creationId xmlns:a16="http://schemas.microsoft.com/office/drawing/2014/main" id="{FA7DCE68-9572-4972-8EA3-E98CF689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432" y="1485344"/>
            <a:ext cx="8389135" cy="5040000"/>
          </a:xfrm>
          <a:prstGeom prst="rect">
            <a:avLst/>
          </a:prstGeom>
        </p:spPr>
      </p:pic>
    </p:spTree>
    <p:extLst>
      <p:ext uri="{BB962C8B-B14F-4D97-AF65-F5344CB8AC3E}">
        <p14:creationId xmlns:p14="http://schemas.microsoft.com/office/powerpoint/2010/main" val="590962005"/>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WLE vs. Sum Score</a:t>
            </a:r>
          </a:p>
        </p:txBody>
      </p:sp>
      <p:pic>
        <p:nvPicPr>
          <p:cNvPr id="11" name="Grafik 10">
            <a:extLst>
              <a:ext uri="{FF2B5EF4-FFF2-40B4-BE49-F238E27FC236}">
                <a16:creationId xmlns:a16="http://schemas.microsoft.com/office/drawing/2014/main" id="{EB5AAE56-9685-47F8-AEC1-DE43021C2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432" y="1484784"/>
            <a:ext cx="8389135" cy="5040000"/>
          </a:xfrm>
          <a:prstGeom prst="rect">
            <a:avLst/>
          </a:prstGeom>
        </p:spPr>
      </p:pic>
    </p:spTree>
    <p:extLst>
      <p:ext uri="{BB962C8B-B14F-4D97-AF65-F5344CB8AC3E}">
        <p14:creationId xmlns:p14="http://schemas.microsoft.com/office/powerpoint/2010/main" val="170385434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WLE vs. EAP – Without Missings</a:t>
            </a:r>
          </a:p>
        </p:txBody>
      </p:sp>
      <p:pic>
        <p:nvPicPr>
          <p:cNvPr id="8" name="Grafik 7">
            <a:extLst>
              <a:ext uri="{FF2B5EF4-FFF2-40B4-BE49-F238E27FC236}">
                <a16:creationId xmlns:a16="http://schemas.microsoft.com/office/drawing/2014/main" id="{17B4E481-D006-43AE-99C4-4A4D6343E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432" y="1484784"/>
            <a:ext cx="8389135" cy="5040000"/>
          </a:xfrm>
          <a:prstGeom prst="rect">
            <a:avLst/>
          </a:prstGeom>
        </p:spPr>
      </p:pic>
    </p:spTree>
    <p:extLst>
      <p:ext uri="{BB962C8B-B14F-4D97-AF65-F5344CB8AC3E}">
        <p14:creationId xmlns:p14="http://schemas.microsoft.com/office/powerpoint/2010/main" val="381480054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WLE vs. Sum Score – Without Missings</a:t>
            </a:r>
          </a:p>
        </p:txBody>
      </p:sp>
      <p:pic>
        <p:nvPicPr>
          <p:cNvPr id="8" name="Grafik 7">
            <a:extLst>
              <a:ext uri="{FF2B5EF4-FFF2-40B4-BE49-F238E27FC236}">
                <a16:creationId xmlns:a16="http://schemas.microsoft.com/office/drawing/2014/main" id="{1E2E0A70-B44A-4D83-B1A6-8A633BEF8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433" y="1484784"/>
            <a:ext cx="8389134" cy="5040000"/>
          </a:xfrm>
          <a:prstGeom prst="rect">
            <a:avLst/>
          </a:prstGeom>
        </p:spPr>
      </p:pic>
    </p:spTree>
    <p:extLst>
      <p:ext uri="{BB962C8B-B14F-4D97-AF65-F5344CB8AC3E}">
        <p14:creationId xmlns:p14="http://schemas.microsoft.com/office/powerpoint/2010/main" val="102370246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Comparison to the PISA EAP</a:t>
            </a:r>
          </a:p>
        </p:txBody>
      </p:sp>
      <p:pic>
        <p:nvPicPr>
          <p:cNvPr id="5" name="Grafik 4">
            <a:extLst>
              <a:ext uri="{FF2B5EF4-FFF2-40B4-BE49-F238E27FC236}">
                <a16:creationId xmlns:a16="http://schemas.microsoft.com/office/drawing/2014/main" id="{9A049EC8-3948-4F17-9935-60AD1163E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433" y="1484784"/>
            <a:ext cx="8389134" cy="5040000"/>
          </a:xfrm>
          <a:prstGeom prst="rect">
            <a:avLst/>
          </a:prstGeom>
        </p:spPr>
      </p:pic>
    </p:spTree>
    <p:extLst>
      <p:ext uri="{BB962C8B-B14F-4D97-AF65-F5344CB8AC3E}">
        <p14:creationId xmlns:p14="http://schemas.microsoft.com/office/powerpoint/2010/main" val="182359459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IRT Model Estimation With Regression</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268760"/>
            <a:ext cx="10515600" cy="4896544"/>
          </a:xfrm>
        </p:spPr>
        <p:txBody>
          <a:bodyPr>
            <a:noAutofit/>
          </a:bodyPr>
          <a:lstStyle/>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To estimate correlations and group means without the estimation errors for the individual abilities</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Correlation and group means will only be without estimation errors if the group information is included in the regression (“background”) model</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More reliable estimation for data with </a:t>
            </a:r>
            <a:r>
              <a:rPr lang="en-US" altLang="de-DE" sz="2400" dirty="0" err="1">
                <a:latin typeface="Overpass" panose="00000500000000000000" pitchFamily="2" charset="0"/>
              </a:rPr>
              <a:t>missings</a:t>
            </a:r>
            <a:r>
              <a:rPr lang="en-US" altLang="de-DE" sz="2400" dirty="0">
                <a:latin typeface="Overpass" panose="00000500000000000000" pitchFamily="2" charset="0"/>
              </a:rPr>
              <a:t> at random due to the information used from the regression model</a:t>
            </a:r>
            <a:endParaRPr lang="en-US" sz="2400" dirty="0">
              <a:latin typeface="Consolas" panose="020B0609020204030204" pitchFamily="49" charset="0"/>
            </a:endParaRPr>
          </a:p>
        </p:txBody>
      </p:sp>
    </p:spTree>
    <p:extLst>
      <p:ext uri="{BB962C8B-B14F-4D97-AF65-F5344CB8AC3E}">
        <p14:creationId xmlns:p14="http://schemas.microsoft.com/office/powerpoint/2010/main" val="1699807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Why should I learn R?</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628800"/>
            <a:ext cx="10515600" cy="4680520"/>
          </a:xfrm>
        </p:spPr>
        <p:txBody>
          <a:bodyPr>
            <a:noAutofit/>
          </a:bodyPr>
          <a:lstStyle/>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It’s Open Source!</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Today, data preparation and analysis skills are critical success factors in all mid to large size companies</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In academia R is getting more and more the standard language for statistical analyses</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It has a large community that probably already had every problem you will have.</a:t>
            </a:r>
          </a:p>
        </p:txBody>
      </p:sp>
    </p:spTree>
    <p:extLst>
      <p:ext uri="{BB962C8B-B14F-4D97-AF65-F5344CB8AC3E}">
        <p14:creationId xmlns:p14="http://schemas.microsoft.com/office/powerpoint/2010/main" val="2627872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IRT Model Estimation With Regression</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695400" y="1268760"/>
            <a:ext cx="10515600" cy="4896544"/>
          </a:xfrm>
        </p:spPr>
        <p:txBody>
          <a:bodyPr>
            <a:noAutofit/>
          </a:bodyPr>
          <a:lstStyle/>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To estimate correlations and group means without the estimation errors for the individual abilities</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Correlation and group means will only be without estimation errors if the group information is included in the regression (“background”) model</a:t>
            </a: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989013" indent="-550863">
              <a:lnSpc>
                <a:spcPct val="100000"/>
              </a:lnSpc>
              <a:spcBef>
                <a:spcPts val="0"/>
              </a:spcBef>
              <a:buClr>
                <a:srgbClr val="4D4D4D"/>
              </a:buClr>
              <a:buFont typeface="Wingdings" panose="05000000000000000000" pitchFamily="2" charset="2"/>
              <a:buChar char="q"/>
              <a:tabLst>
                <a:tab pos="989013"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More reliable estimation for data with </a:t>
            </a:r>
            <a:r>
              <a:rPr lang="en-US" altLang="de-DE" sz="2400" dirty="0" err="1">
                <a:latin typeface="Overpass" panose="00000500000000000000" pitchFamily="2" charset="0"/>
              </a:rPr>
              <a:t>missings</a:t>
            </a:r>
            <a:r>
              <a:rPr lang="en-US" altLang="de-DE" sz="2400" dirty="0">
                <a:latin typeface="Overpass" panose="00000500000000000000" pitchFamily="2" charset="0"/>
              </a:rPr>
              <a:t> at random due to the information used from the regression model</a:t>
            </a:r>
            <a:endParaRPr lang="en-US" sz="2400" dirty="0">
              <a:latin typeface="Consolas" panose="020B0609020204030204" pitchFamily="49" charset="0"/>
            </a:endParaRPr>
          </a:p>
        </p:txBody>
      </p:sp>
    </p:spTree>
    <p:extLst>
      <p:ext uri="{BB962C8B-B14F-4D97-AF65-F5344CB8AC3E}">
        <p14:creationId xmlns:p14="http://schemas.microsoft.com/office/powerpoint/2010/main" val="11303211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Why do I need RStudio?</a:t>
            </a:r>
          </a:p>
        </p:txBody>
      </p:sp>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838200" y="1556792"/>
            <a:ext cx="10515600" cy="4680520"/>
          </a:xfrm>
        </p:spPr>
        <p:txBody>
          <a:bodyPr>
            <a:noAutofit/>
          </a:bodyPr>
          <a:lstStyle/>
          <a:p>
            <a:pPr marL="90487" indent="0">
              <a:lnSpc>
                <a:spcPct val="100000"/>
              </a:lnSpc>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It is an integrated developer environment (IDE) for R that provides you:</a:t>
            </a:r>
            <a:endParaRPr lang="en-US" altLang="de-DE" sz="2000" dirty="0">
              <a:latin typeface="Overpass" panose="00000500000000000000" pitchFamily="2" charset="0"/>
            </a:endParaRPr>
          </a:p>
          <a:p>
            <a:pPr marL="641350" indent="-550863">
              <a:lnSpc>
                <a:spcPct val="100000"/>
              </a:lnSpc>
              <a:spcBef>
                <a:spcPts val="30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quick access to help files, data files, and saved program code,</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information about data objects currently in the working environment (data tables, variables, functions, etc.),</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easy access to graphical outputs,</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installation of additional function libraries (packages),</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integration of version control,</a:t>
            </a:r>
          </a:p>
          <a:p>
            <a:pPr marL="641350" indent="-550863">
              <a:lnSpc>
                <a:spcPct val="100000"/>
              </a:lnSpc>
              <a:spcBef>
                <a:spcPts val="1800"/>
              </a:spcBef>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and much more…</a:t>
            </a:r>
          </a:p>
        </p:txBody>
      </p:sp>
    </p:spTree>
    <p:extLst>
      <p:ext uri="{BB962C8B-B14F-4D97-AF65-F5344CB8AC3E}">
        <p14:creationId xmlns:p14="http://schemas.microsoft.com/office/powerpoint/2010/main" val="413594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Using RStudio</a:t>
            </a:r>
          </a:p>
        </p:txBody>
      </p:sp>
      <p:pic>
        <p:nvPicPr>
          <p:cNvPr id="8" name="Grafik 7">
            <a:extLst>
              <a:ext uri="{FF2B5EF4-FFF2-40B4-BE49-F238E27FC236}">
                <a16:creationId xmlns:a16="http://schemas.microsoft.com/office/drawing/2014/main" id="{47BA5751-1AAF-4112-95AE-27D51A71436A}"/>
              </a:ext>
            </a:extLst>
          </p:cNvPr>
          <p:cNvPicPr>
            <a:picLocks noChangeAspect="1"/>
          </p:cNvPicPr>
          <p:nvPr/>
        </p:nvPicPr>
        <p:blipFill rotWithShape="1">
          <a:blip r:embed="rId3"/>
          <a:srcRect l="874" t="5" r="-1" b="13649"/>
          <a:stretch/>
        </p:blipFill>
        <p:spPr>
          <a:xfrm>
            <a:off x="910133" y="1086644"/>
            <a:ext cx="10371734" cy="5646405"/>
          </a:xfrm>
          <a:prstGeom prst="rect">
            <a:avLst/>
          </a:prstGeom>
        </p:spPr>
      </p:pic>
    </p:spTree>
    <p:extLst>
      <p:ext uri="{BB962C8B-B14F-4D97-AF65-F5344CB8AC3E}">
        <p14:creationId xmlns:p14="http://schemas.microsoft.com/office/powerpoint/2010/main" val="20685947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1343472" y="2060848"/>
            <a:ext cx="10515600" cy="3888432"/>
          </a:xfrm>
        </p:spPr>
        <p:txBody>
          <a:bodyPr>
            <a:noAutofit/>
          </a:bodyPr>
          <a:lstStyle/>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Google</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Stackoverflow</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Cheatsheets</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R function documentation</a:t>
            </a:r>
          </a:p>
        </p:txBody>
      </p:sp>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Where do I find help?</a:t>
            </a:r>
          </a:p>
        </p:txBody>
      </p:sp>
      <p:sp>
        <p:nvSpPr>
          <p:cNvPr id="2" name="Textfeld 1">
            <a:extLst>
              <a:ext uri="{FF2B5EF4-FFF2-40B4-BE49-F238E27FC236}">
                <a16:creationId xmlns:a16="http://schemas.microsoft.com/office/drawing/2014/main" id="{8891921A-A1DF-4F05-A6F8-5227437E4F86}"/>
              </a:ext>
            </a:extLst>
          </p:cNvPr>
          <p:cNvSpPr txBox="1"/>
          <p:nvPr/>
        </p:nvSpPr>
        <p:spPr>
          <a:xfrm>
            <a:off x="1343472" y="1772816"/>
            <a:ext cx="4248472" cy="1015663"/>
          </a:xfrm>
          <a:prstGeom prst="rect">
            <a:avLst/>
          </a:prstGeom>
          <a:solidFill>
            <a:schemeClr val="bg1"/>
          </a:solidFill>
        </p:spPr>
        <p:txBody>
          <a:bodyPr wrap="square" rtlCol="0">
            <a:spAutoFit/>
          </a:bodyPr>
          <a:lstStyle/>
          <a:p>
            <a:pPr marL="901700" indent="-901700">
              <a:buFont typeface="Wingdings" panose="05000000000000000000" pitchFamily="2" charset="2"/>
              <a:buChar char="q"/>
            </a:pPr>
            <a:r>
              <a:rPr lang="de-DE" sz="6000" b="1" dirty="0">
                <a:solidFill>
                  <a:schemeClr val="tx1"/>
                </a:solidFill>
                <a:latin typeface="Overpass" panose="00000500000000000000" pitchFamily="2" charset="0"/>
              </a:rPr>
              <a:t>Google!</a:t>
            </a:r>
            <a:endParaRPr lang="en-DE" sz="6000" b="1" dirty="0">
              <a:solidFill>
                <a:schemeClr val="tx1"/>
              </a:solidFill>
              <a:latin typeface="Overpass" panose="00000500000000000000" pitchFamily="2" charset="0"/>
            </a:endParaRPr>
          </a:p>
        </p:txBody>
      </p:sp>
    </p:spTree>
    <p:extLst>
      <p:ext uri="{BB962C8B-B14F-4D97-AF65-F5344CB8AC3E}">
        <p14:creationId xmlns:p14="http://schemas.microsoft.com/office/powerpoint/2010/main" val="36513675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5F03CB6B-7645-4377-8DD0-B294B5C86728}"/>
              </a:ext>
            </a:extLst>
          </p:cNvPr>
          <p:cNvSpPr>
            <a:spLocks noGrp="1" noChangeArrowheads="1"/>
          </p:cNvSpPr>
          <p:nvPr>
            <p:ph idx="1"/>
          </p:nvPr>
        </p:nvSpPr>
        <p:spPr>
          <a:xfrm>
            <a:off x="1343472" y="1700808"/>
            <a:ext cx="5184576" cy="4536504"/>
          </a:xfrm>
        </p:spPr>
        <p:txBody>
          <a:bodyPr>
            <a:noAutofit/>
          </a:bodyPr>
          <a:lstStyle/>
          <a:p>
            <a:pPr marL="0" indent="0">
              <a:lnSpc>
                <a:spcPct val="100000"/>
              </a:lnSpc>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A sequence of definitions</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x &lt;- 1</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y &lt;- c(2, 15, 39, 24)</a:t>
            </a:r>
          </a:p>
          <a:p>
            <a:pPr marL="0" indent="0">
              <a:lnSpc>
                <a:spcPct val="100000"/>
              </a:lnSpc>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de-DE" sz="2400" dirty="0">
              <a:latin typeface="Overpass" panose="00000500000000000000" pitchFamily="2" charset="0"/>
            </a:endParaRPr>
          </a:p>
          <a:p>
            <a:pPr marL="0" indent="0">
              <a:lnSpc>
                <a:spcPct val="100000"/>
              </a:lnSpc>
              <a:buClr>
                <a:srgbClr val="4D4D4D"/>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Overpass" panose="00000500000000000000" pitchFamily="2" charset="0"/>
              </a:rPr>
              <a:t>or expressions </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x + y</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3^2/2</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mean(y)</a:t>
            </a:r>
          </a:p>
          <a:p>
            <a:pPr marL="641350" indent="-550863">
              <a:lnSpc>
                <a:spcPct val="100000"/>
              </a:lnSpc>
              <a:buClr>
                <a:srgbClr val="4D4D4D"/>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de-DE" sz="2400" dirty="0">
                <a:latin typeface="Consolas" panose="020B0609020204030204" pitchFamily="49" charset="0"/>
              </a:rPr>
              <a:t>x = 1</a:t>
            </a:r>
          </a:p>
        </p:txBody>
      </p:sp>
      <p:sp>
        <p:nvSpPr>
          <p:cNvPr id="7170" name="Rectangle 1">
            <a:extLst>
              <a:ext uri="{FF2B5EF4-FFF2-40B4-BE49-F238E27FC236}">
                <a16:creationId xmlns:a16="http://schemas.microsoft.com/office/drawing/2014/main" id="{07A32DFE-0551-46FA-AB43-C96437DEB1B3}"/>
              </a:ext>
            </a:extLst>
          </p:cNvPr>
          <p:cNvSpPr>
            <a:spLocks noGrp="1" noChangeArrowheads="1"/>
          </p:cNvSpPr>
          <p:nvPr>
            <p:ph type="title"/>
          </p:nvPr>
        </p:nvSpPr>
        <p:spPr/>
        <p:txBody>
          <a:body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de-DE" dirty="0">
                <a:latin typeface="Apple Boy BTN" panose="020C0904040107040205" pitchFamily="34" charset="0"/>
              </a:rPr>
              <a:t>What is an R program?</a:t>
            </a:r>
          </a:p>
        </p:txBody>
      </p:sp>
      <p:grpSp>
        <p:nvGrpSpPr>
          <p:cNvPr id="6" name="Gruppieren 5">
            <a:extLst>
              <a:ext uri="{FF2B5EF4-FFF2-40B4-BE49-F238E27FC236}">
                <a16:creationId xmlns:a16="http://schemas.microsoft.com/office/drawing/2014/main" id="{62A66302-2E9B-4199-9FE3-FEB64D7E4EAC}"/>
              </a:ext>
            </a:extLst>
          </p:cNvPr>
          <p:cNvGrpSpPr/>
          <p:nvPr/>
        </p:nvGrpSpPr>
        <p:grpSpPr>
          <a:xfrm>
            <a:off x="5735960" y="1988840"/>
            <a:ext cx="4608512" cy="718339"/>
            <a:chOff x="5735960" y="1988840"/>
            <a:chExt cx="4608512" cy="718339"/>
          </a:xfrm>
        </p:grpSpPr>
        <p:sp>
          <p:nvSpPr>
            <p:cNvPr id="3" name="Textfeld 2">
              <a:extLst>
                <a:ext uri="{FF2B5EF4-FFF2-40B4-BE49-F238E27FC236}">
                  <a16:creationId xmlns:a16="http://schemas.microsoft.com/office/drawing/2014/main" id="{816E3915-8927-4BFE-8BE2-7E0A54D72805}"/>
                </a:ext>
              </a:extLst>
            </p:cNvPr>
            <p:cNvSpPr txBox="1"/>
            <p:nvPr/>
          </p:nvSpPr>
          <p:spPr>
            <a:xfrm>
              <a:off x="7608168" y="2060848"/>
              <a:ext cx="2736304" cy="646331"/>
            </a:xfrm>
            <a:prstGeom prst="rect">
              <a:avLst/>
            </a:prstGeom>
            <a:noFill/>
            <a:ln>
              <a:solidFill>
                <a:schemeClr val="tx1"/>
              </a:solidFill>
            </a:ln>
          </p:spPr>
          <p:txBody>
            <a:bodyPr wrap="square" rtlCol="0" anchor="ctr" anchorCtr="0">
              <a:spAutoFit/>
            </a:bodyPr>
            <a:lstStyle/>
            <a:p>
              <a:pPr algn="ctr"/>
              <a:r>
                <a:rPr lang="en-US" dirty="0">
                  <a:solidFill>
                    <a:schemeClr val="tx1"/>
                  </a:solidFill>
                  <a:latin typeface="Overpass" panose="00000500000000000000" pitchFamily="2" charset="0"/>
                </a:rPr>
                <a:t>Change the workspace environment </a:t>
              </a:r>
            </a:p>
          </p:txBody>
        </p:sp>
        <p:cxnSp>
          <p:nvCxnSpPr>
            <p:cNvPr id="5" name="Gerade Verbindung mit Pfeil 4">
              <a:extLst>
                <a:ext uri="{FF2B5EF4-FFF2-40B4-BE49-F238E27FC236}">
                  <a16:creationId xmlns:a16="http://schemas.microsoft.com/office/drawing/2014/main" id="{5875326D-3ECD-42BB-8427-3E40EEE207D6}"/>
                </a:ext>
              </a:extLst>
            </p:cNvPr>
            <p:cNvCxnSpPr>
              <a:cxnSpLocks/>
              <a:stCxn id="3" idx="1"/>
            </p:cNvCxnSpPr>
            <p:nvPr/>
          </p:nvCxnSpPr>
          <p:spPr>
            <a:xfrm flipH="1" flipV="1">
              <a:off x="5735960" y="1988840"/>
              <a:ext cx="1872208" cy="395174"/>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uppieren 9">
            <a:extLst>
              <a:ext uri="{FF2B5EF4-FFF2-40B4-BE49-F238E27FC236}">
                <a16:creationId xmlns:a16="http://schemas.microsoft.com/office/drawing/2014/main" id="{C5FA3851-FB48-46D3-B0E6-11B31CE6337D}"/>
              </a:ext>
            </a:extLst>
          </p:cNvPr>
          <p:cNvGrpSpPr/>
          <p:nvPr/>
        </p:nvGrpSpPr>
        <p:grpSpPr>
          <a:xfrm>
            <a:off x="3935760" y="3969061"/>
            <a:ext cx="4464496" cy="718337"/>
            <a:chOff x="5735960" y="1988841"/>
            <a:chExt cx="4464496" cy="718337"/>
          </a:xfrm>
        </p:grpSpPr>
        <p:sp>
          <p:nvSpPr>
            <p:cNvPr id="11" name="Textfeld 10">
              <a:extLst>
                <a:ext uri="{FF2B5EF4-FFF2-40B4-BE49-F238E27FC236}">
                  <a16:creationId xmlns:a16="http://schemas.microsoft.com/office/drawing/2014/main" id="{E76B2F0F-BBD6-406A-AE69-115CA7DC1F45}"/>
                </a:ext>
              </a:extLst>
            </p:cNvPr>
            <p:cNvSpPr txBox="1"/>
            <p:nvPr/>
          </p:nvSpPr>
          <p:spPr>
            <a:xfrm>
              <a:off x="7608168" y="2060847"/>
              <a:ext cx="2592288" cy="646331"/>
            </a:xfrm>
            <a:prstGeom prst="rect">
              <a:avLst/>
            </a:prstGeom>
            <a:noFill/>
            <a:ln>
              <a:solidFill>
                <a:schemeClr val="tx1"/>
              </a:solidFill>
            </a:ln>
          </p:spPr>
          <p:txBody>
            <a:bodyPr wrap="square" rtlCol="0" anchor="ctr" anchorCtr="0">
              <a:noAutofit/>
            </a:bodyPr>
            <a:lstStyle/>
            <a:p>
              <a:pPr algn="ctr"/>
              <a:r>
                <a:rPr lang="en-US" dirty="0">
                  <a:solidFill>
                    <a:schemeClr val="tx1"/>
                  </a:solidFill>
                  <a:latin typeface="Overpass" panose="00000500000000000000" pitchFamily="2" charset="0"/>
                </a:rPr>
                <a:t>Generate an output</a:t>
              </a:r>
            </a:p>
          </p:txBody>
        </p:sp>
        <p:cxnSp>
          <p:nvCxnSpPr>
            <p:cNvPr id="12" name="Gerade Verbindung mit Pfeil 11">
              <a:extLst>
                <a:ext uri="{FF2B5EF4-FFF2-40B4-BE49-F238E27FC236}">
                  <a16:creationId xmlns:a16="http://schemas.microsoft.com/office/drawing/2014/main" id="{B6B4F2C8-997A-4E4B-A3C9-F031DBFF663A}"/>
                </a:ext>
              </a:extLst>
            </p:cNvPr>
            <p:cNvCxnSpPr>
              <a:cxnSpLocks/>
              <a:stCxn id="11" idx="1"/>
            </p:cNvCxnSpPr>
            <p:nvPr/>
          </p:nvCxnSpPr>
          <p:spPr>
            <a:xfrm flipH="1" flipV="1">
              <a:off x="5735960" y="1988841"/>
              <a:ext cx="1872208" cy="39517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feld 16">
            <a:extLst>
              <a:ext uri="{FF2B5EF4-FFF2-40B4-BE49-F238E27FC236}">
                <a16:creationId xmlns:a16="http://schemas.microsoft.com/office/drawing/2014/main" id="{6BBED96F-EC0A-40C7-9895-077D80D3A423}"/>
              </a:ext>
            </a:extLst>
          </p:cNvPr>
          <p:cNvSpPr txBox="1"/>
          <p:nvPr/>
        </p:nvSpPr>
        <p:spPr>
          <a:xfrm>
            <a:off x="4799856" y="5429398"/>
            <a:ext cx="6553944" cy="646331"/>
          </a:xfrm>
          <a:prstGeom prst="rect">
            <a:avLst/>
          </a:prstGeom>
          <a:noFill/>
          <a:ln>
            <a:noFill/>
          </a:ln>
        </p:spPr>
        <p:txBody>
          <a:bodyPr wrap="square" rtlCol="0" anchor="ctr" anchorCtr="0">
            <a:noAutofit/>
          </a:bodyPr>
          <a:lstStyle/>
          <a:p>
            <a:pPr algn="ctr"/>
            <a:r>
              <a:rPr lang="en-US" i="1" dirty="0">
                <a:solidFill>
                  <a:srgbClr val="FF0000"/>
                </a:solidFill>
                <a:latin typeface="Overpass" panose="00000500000000000000" pitchFamily="2" charset="0"/>
              </a:rPr>
              <a:t>All names (for variables, functions, …) are case sensitive!</a:t>
            </a:r>
          </a:p>
        </p:txBody>
      </p:sp>
    </p:spTree>
    <p:extLst>
      <p:ext uri="{BB962C8B-B14F-4D97-AF65-F5344CB8AC3E}">
        <p14:creationId xmlns:p14="http://schemas.microsoft.com/office/powerpoint/2010/main" val="3146058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1_Standard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1675</Words>
  <Application>Microsoft Office PowerPoint</Application>
  <PresentationFormat>Breitbild</PresentationFormat>
  <Paragraphs>394</Paragraphs>
  <Slides>50</Slides>
  <Notes>50</Notes>
  <HiddenSlides>1</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50</vt:i4>
      </vt:variant>
    </vt:vector>
  </HeadingPairs>
  <TitlesOfParts>
    <vt:vector size="60" baseType="lpstr">
      <vt:lpstr>Apple Boy BTN</vt:lpstr>
      <vt:lpstr>Arial</vt:lpstr>
      <vt:lpstr>Calibri</vt:lpstr>
      <vt:lpstr>Calibri Light</vt:lpstr>
      <vt:lpstr>Consolas</vt:lpstr>
      <vt:lpstr>Overpass</vt:lpstr>
      <vt:lpstr>Times New Roman</vt:lpstr>
      <vt:lpstr>Wingdings</vt:lpstr>
      <vt:lpstr>1_Standarddesign</vt:lpstr>
      <vt:lpstr>Standarddesign</vt:lpstr>
      <vt:lpstr>IRT Analyses Using the Statistical Software R</vt:lpstr>
      <vt:lpstr>Goals</vt:lpstr>
      <vt:lpstr>Structure</vt:lpstr>
      <vt:lpstr>What is R?</vt:lpstr>
      <vt:lpstr>Why should I learn R?</vt:lpstr>
      <vt:lpstr>Why do I need RStudio?</vt:lpstr>
      <vt:lpstr>Using RStudio</vt:lpstr>
      <vt:lpstr>Where do I find help?</vt:lpstr>
      <vt:lpstr>What is an R program?</vt:lpstr>
      <vt:lpstr>Tasks</vt:lpstr>
      <vt:lpstr>Functions and Packages</vt:lpstr>
      <vt:lpstr>Tasks</vt:lpstr>
      <vt:lpstr>Data Preparation</vt:lpstr>
      <vt:lpstr>Data Modelling</vt:lpstr>
      <vt:lpstr>Tidyverse</vt:lpstr>
      <vt:lpstr>R Objects</vt:lpstr>
      <vt:lpstr>Tasks</vt:lpstr>
      <vt:lpstr>Data Types</vt:lpstr>
      <vt:lpstr>Vectors</vt:lpstr>
      <vt:lpstr>Data Tables</vt:lpstr>
      <vt:lpstr>Example Data</vt:lpstr>
      <vt:lpstr>Working with Data Tables</vt:lpstr>
      <vt:lpstr>Working with Data Tables and dplyr</vt:lpstr>
      <vt:lpstr>Important dplyr Functions</vt:lpstr>
      <vt:lpstr>Equal and Assignment Operators</vt:lpstr>
      <vt:lpstr>Logical Operators</vt:lpstr>
      <vt:lpstr>Tasks</vt:lpstr>
      <vt:lpstr>Visualizing Data</vt:lpstr>
      <vt:lpstr>Why bother with IRT?</vt:lpstr>
      <vt:lpstr>IRT Software</vt:lpstr>
      <vt:lpstr>Why the R Package TAM?</vt:lpstr>
      <vt:lpstr>Estimation of a Unidimensional IRT Model</vt:lpstr>
      <vt:lpstr>Tasks</vt:lpstr>
      <vt:lpstr>The Result Object</vt:lpstr>
      <vt:lpstr>What is a List?</vt:lpstr>
      <vt:lpstr>Revision of Item and Test Characteristics</vt:lpstr>
      <vt:lpstr>Item Characteristic Curve (ICC)</vt:lpstr>
      <vt:lpstr>Fit Statistics</vt:lpstr>
      <vt:lpstr>Classical Test Theory Measures</vt:lpstr>
      <vt:lpstr>Differential Item Functioning (DIF)</vt:lpstr>
      <vt:lpstr>Item Selection</vt:lpstr>
      <vt:lpstr>Test Reliability</vt:lpstr>
      <vt:lpstr>Estimation of Ability Scores</vt:lpstr>
      <vt:lpstr>WLE vs. EAP</vt:lpstr>
      <vt:lpstr>WLE vs. Sum Score</vt:lpstr>
      <vt:lpstr>WLE vs. EAP – Without Missings</vt:lpstr>
      <vt:lpstr>WLE vs. Sum Score – Without Missings</vt:lpstr>
      <vt:lpstr>Comparison to the PISA EAP</vt:lpstr>
      <vt:lpstr>IRT Model Estimation With Regression</vt:lpstr>
      <vt:lpstr>IRT Model Estimation With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Steffen Brandt</cp:lastModifiedBy>
  <cp:revision>303</cp:revision>
  <cp:lastPrinted>2012-04-15T17:31:46Z</cp:lastPrinted>
  <dcterms:created xsi:type="dcterms:W3CDTF">1601-01-01T00:00:00Z</dcterms:created>
  <dcterms:modified xsi:type="dcterms:W3CDTF">2019-05-28T12:39:27Z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