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8" r:id="rId3"/>
    <p:sldId id="283" r:id="rId4"/>
    <p:sldId id="284" r:id="rId5"/>
    <p:sldId id="285" r:id="rId6"/>
    <p:sldId id="289" r:id="rId7"/>
    <p:sldId id="290" r:id="rId8"/>
    <p:sldId id="291" r:id="rId9"/>
    <p:sldId id="292" r:id="rId10"/>
    <p:sldId id="294" r:id="rId11"/>
    <p:sldId id="295" r:id="rId12"/>
    <p:sldId id="297" r:id="rId13"/>
    <p:sldId id="300" r:id="rId14"/>
    <p:sldId id="301" r:id="rId15"/>
    <p:sldId id="302" r:id="rId16"/>
    <p:sldId id="303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2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5/08/2015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492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9B9F-07A7-455D-A0E3-DEF47513F03E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E48-7EA5-4E8A-86FE-F3AEFE9AFEF7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9444-DE9D-45B3-ACB8-E07DDFB23815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6422-82DA-45F3-BC09-3D2274965B73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71DB-7CF1-4489-891D-8DA8584158DF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C55-9845-475C-9FFD-1D2B897EB541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FC52-157F-4376-9F92-A672289F8B2F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44DE-FD9B-4E06-A3AC-19CD13FDB972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273-9436-43D8-BC48-289EB8E84748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1639-33C6-4C14-95E8-AD95E973E17B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764-F389-4CF2-A55A-DF6C04CB2563}" type="datetime1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68F-74E6-45ED-975A-9313A35D4063}" type="datetime1">
              <a:rPr lang="en-NZ" smtClean="0"/>
              <a:t>5/08/2015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AD4-C892-497C-AF30-E9FE11CFD083}" type="datetime1">
              <a:rPr lang="en-NZ" smtClean="0"/>
              <a:t>5/08/2015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0D5-DCB5-4439-92CE-3DE9E3E03732}" type="datetime1">
              <a:rPr lang="en-NZ" smtClean="0"/>
              <a:t>5/08/2015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3324-499F-474F-A4F6-C8723A507A0E}" type="datetime1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7164-E6DC-4B8D-A6B1-16B1C188FBE3}" type="datetime1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1165-61DC-41C2-A841-5A34C6D4DF7A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form_input_type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list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 smtClean="0"/>
              <a:t>HTML Review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2 Session1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40D5-2B6A-41F4-AD51-CF909C1054F4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Adding Images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2014220"/>
            <a:ext cx="8596668" cy="3880773"/>
          </a:xfrm>
        </p:spPr>
        <p:txBody>
          <a:bodyPr>
            <a:normAutofit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Use </a:t>
            </a:r>
            <a:r>
              <a:rPr lang="en-NZ" sz="2400" b="1" dirty="0" err="1" smtClean="0">
                <a:solidFill>
                  <a:schemeClr val="tx1"/>
                </a:solidFill>
              </a:rPr>
              <a:t>img</a:t>
            </a:r>
            <a:r>
              <a:rPr lang="en-NZ" sz="2400" dirty="0" smtClean="0">
                <a:solidFill>
                  <a:schemeClr val="tx1"/>
                </a:solidFill>
              </a:rPr>
              <a:t> element to add an image to a document</a:t>
            </a:r>
          </a:p>
          <a:p>
            <a:pPr lvl="1"/>
            <a:r>
              <a:rPr lang="en-NZ" sz="2200" b="1" dirty="0" err="1">
                <a:solidFill>
                  <a:schemeClr val="tx1"/>
                </a:solidFill>
              </a:rPr>
              <a:t>i</a:t>
            </a:r>
            <a:r>
              <a:rPr lang="en-NZ" sz="2200" b="1" dirty="0" err="1" smtClean="0">
                <a:solidFill>
                  <a:schemeClr val="tx1"/>
                </a:solidFill>
              </a:rPr>
              <a:t>mg</a:t>
            </a:r>
            <a:r>
              <a:rPr lang="en-NZ" sz="2200" dirty="0" smtClean="0">
                <a:solidFill>
                  <a:schemeClr val="tx1"/>
                </a:solidFill>
              </a:rPr>
              <a:t> element is an empty element(no content &amp; no end tag)</a:t>
            </a:r>
          </a:p>
          <a:p>
            <a:pPr lvl="1"/>
            <a:r>
              <a:rPr lang="en-NZ" sz="2400" dirty="0" smtClean="0">
                <a:solidFill>
                  <a:schemeClr val="tx1"/>
                </a:solidFill>
              </a:rPr>
              <a:t>Syntax:</a:t>
            </a:r>
          </a:p>
          <a:p>
            <a:pPr marL="457200" lvl="1" indent="0">
              <a:buNone/>
            </a:pPr>
            <a:r>
              <a:rPr lang="en-NZ" sz="2400" dirty="0" smtClean="0"/>
              <a:t>	</a:t>
            </a:r>
          </a:p>
          <a:p>
            <a:pPr marL="457200" lvl="1" indent="0">
              <a:buNone/>
            </a:pPr>
            <a:r>
              <a:rPr lang="en-NZ" sz="2400" dirty="0"/>
              <a:t>	</a:t>
            </a:r>
            <a:r>
              <a:rPr lang="en-NZ" sz="2800" dirty="0" smtClean="0">
                <a:solidFill>
                  <a:schemeClr val="accent5"/>
                </a:solidFill>
              </a:rPr>
              <a:t>&lt;</a:t>
            </a:r>
            <a:r>
              <a:rPr lang="en-NZ" sz="2800" dirty="0" err="1" smtClean="0">
                <a:solidFill>
                  <a:schemeClr val="accent5"/>
                </a:solidFill>
              </a:rPr>
              <a:t>img</a:t>
            </a:r>
            <a:r>
              <a:rPr lang="en-NZ" sz="2800" dirty="0" smtClean="0">
                <a:solidFill>
                  <a:schemeClr val="accent5"/>
                </a:solidFill>
              </a:rPr>
              <a:t> </a:t>
            </a:r>
            <a:r>
              <a:rPr lang="en-NZ" sz="2800" dirty="0" err="1">
                <a:solidFill>
                  <a:schemeClr val="accent5"/>
                </a:solidFill>
              </a:rPr>
              <a:t>src</a:t>
            </a:r>
            <a:r>
              <a:rPr lang="en-NZ" sz="2800" dirty="0" smtClean="0">
                <a:solidFill>
                  <a:schemeClr val="accent5"/>
                </a:solidFill>
              </a:rPr>
              <a:t>="bird.jpg" </a:t>
            </a:r>
            <a:r>
              <a:rPr lang="en-NZ" sz="2800" dirty="0">
                <a:solidFill>
                  <a:schemeClr val="accent5"/>
                </a:solidFill>
              </a:rPr>
              <a:t>alt</a:t>
            </a:r>
            <a:r>
              <a:rPr lang="en-NZ" sz="2800" dirty="0" smtClean="0">
                <a:solidFill>
                  <a:schemeClr val="accent5"/>
                </a:solidFill>
              </a:rPr>
              <a:t>="photo </a:t>
            </a:r>
            <a:r>
              <a:rPr lang="en-NZ" sz="2800" dirty="0">
                <a:solidFill>
                  <a:schemeClr val="accent5"/>
                </a:solidFill>
              </a:rPr>
              <a:t>of </a:t>
            </a:r>
            <a:r>
              <a:rPr lang="en-NZ" sz="2800" dirty="0" smtClean="0">
                <a:solidFill>
                  <a:schemeClr val="accent5"/>
                </a:solidFill>
              </a:rPr>
              <a:t>bird"&gt; </a:t>
            </a:r>
          </a:p>
          <a:p>
            <a:pPr lvl="1"/>
            <a:endParaRPr lang="en-NZ" sz="2400" dirty="0"/>
          </a:p>
        </p:txBody>
      </p:sp>
      <p:sp>
        <p:nvSpPr>
          <p:cNvPr id="4" name="Line Callout 1 3"/>
          <p:cNvSpPr/>
          <p:nvPr/>
        </p:nvSpPr>
        <p:spPr>
          <a:xfrm>
            <a:off x="1752600" y="5033933"/>
            <a:ext cx="2072640" cy="624840"/>
          </a:xfrm>
          <a:prstGeom prst="borderCallout1">
            <a:avLst>
              <a:gd name="adj1" fmla="val 1677"/>
              <a:gd name="adj2" fmla="val 52238"/>
              <a:gd name="adj3" fmla="val -71646"/>
              <a:gd name="adj4" fmla="val 52524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prstClr val="black"/>
                </a:solidFill>
              </a:rPr>
              <a:t>Location of an image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084320" y="5033933"/>
            <a:ext cx="2072640" cy="624840"/>
          </a:xfrm>
          <a:prstGeom prst="borderCallout1">
            <a:avLst>
              <a:gd name="adj1" fmla="val 1677"/>
              <a:gd name="adj2" fmla="val 52238"/>
              <a:gd name="adj3" fmla="val -71646"/>
              <a:gd name="adj4" fmla="val 52524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prstClr val="black"/>
                </a:solidFill>
              </a:rPr>
              <a:t>alternate text for an image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E0C-CE21-469F-A246-D243EF79408D}" type="datetime1">
              <a:rPr lang="en-NZ" smtClean="0"/>
              <a:t>5/08/2015</a:t>
            </a:fld>
            <a:endParaRPr lang="en-N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17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Adding links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5063"/>
            <a:ext cx="10152591" cy="3880773"/>
          </a:xfrm>
        </p:spPr>
        <p:txBody>
          <a:bodyPr>
            <a:normAutofit lnSpcReduction="10000"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Use </a:t>
            </a:r>
            <a:r>
              <a:rPr lang="en-NZ" sz="2400" b="1" dirty="0">
                <a:solidFill>
                  <a:schemeClr val="tx1"/>
                </a:solidFill>
              </a:rPr>
              <a:t>a</a:t>
            </a:r>
            <a:r>
              <a:rPr lang="en-NZ" sz="2400" dirty="0">
                <a:solidFill>
                  <a:schemeClr val="tx1"/>
                </a:solidFill>
              </a:rPr>
              <a:t> element to create a hyperlink to other sites</a:t>
            </a:r>
          </a:p>
          <a:p>
            <a:r>
              <a:rPr lang="en-NZ" sz="2400" dirty="0">
                <a:solidFill>
                  <a:schemeClr val="tx1"/>
                </a:solidFill>
              </a:rPr>
              <a:t>Syntax</a:t>
            </a:r>
            <a:r>
              <a:rPr lang="en-NZ" sz="2400" dirty="0" smtClean="0">
                <a:solidFill>
                  <a:schemeClr val="tx1"/>
                </a:solidFill>
              </a:rPr>
              <a:t>:</a:t>
            </a:r>
            <a:endParaRPr lang="en-NZ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&lt;a </a:t>
            </a:r>
            <a:r>
              <a:rPr lang="en-NZ" sz="2400" dirty="0" err="1" smtClean="0">
                <a:solidFill>
                  <a:schemeClr val="accent5"/>
                </a:solidFill>
              </a:rPr>
              <a:t>href</a:t>
            </a:r>
            <a:r>
              <a:rPr lang="en-NZ" sz="2400" dirty="0" smtClean="0">
                <a:solidFill>
                  <a:schemeClr val="accent5"/>
                </a:solidFill>
              </a:rPr>
              <a:t>=“http</a:t>
            </a:r>
            <a:r>
              <a:rPr lang="en-NZ" sz="2400" dirty="0">
                <a:solidFill>
                  <a:schemeClr val="accent5"/>
                </a:solidFill>
              </a:rPr>
              <a:t>://</a:t>
            </a:r>
            <a:r>
              <a:rPr lang="en-NZ" sz="2400" dirty="0" smtClean="0">
                <a:solidFill>
                  <a:schemeClr val="accent5"/>
                </a:solidFill>
              </a:rPr>
              <a:t>www.google.com”&gt;go </a:t>
            </a:r>
            <a:r>
              <a:rPr lang="en-NZ" sz="2400" dirty="0">
                <a:solidFill>
                  <a:schemeClr val="accent5"/>
                </a:solidFill>
              </a:rPr>
              <a:t>to google&lt;/a&gt;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sz="2400" dirty="0" smtClean="0">
                <a:solidFill>
                  <a:schemeClr val="tx1"/>
                </a:solidFill>
              </a:rPr>
              <a:t>Use an image as a link</a:t>
            </a:r>
          </a:p>
          <a:p>
            <a:pPr marL="0" indent="0">
              <a:buNone/>
            </a:pPr>
            <a:r>
              <a:rPr lang="en-NZ" dirty="0" smtClean="0"/>
              <a:t>	</a:t>
            </a:r>
            <a:r>
              <a:rPr lang="en-NZ" sz="2200" dirty="0" smtClean="0">
                <a:solidFill>
                  <a:schemeClr val="accent5"/>
                </a:solidFill>
              </a:rPr>
              <a:t>&lt;</a:t>
            </a:r>
            <a:r>
              <a:rPr lang="en-NZ" sz="2200" dirty="0">
                <a:solidFill>
                  <a:schemeClr val="accent5"/>
                </a:solidFill>
              </a:rPr>
              <a:t>a </a:t>
            </a:r>
            <a:r>
              <a:rPr lang="en-NZ" sz="2200" dirty="0" err="1" smtClean="0">
                <a:solidFill>
                  <a:schemeClr val="accent5"/>
                </a:solidFill>
              </a:rPr>
              <a:t>href</a:t>
            </a:r>
            <a:r>
              <a:rPr lang="en-NZ" sz="2200" dirty="0" smtClean="0">
                <a:solidFill>
                  <a:schemeClr val="accent5"/>
                </a:solidFill>
              </a:rPr>
              <a:t>=“http</a:t>
            </a:r>
            <a:r>
              <a:rPr lang="en-NZ" sz="2200" dirty="0">
                <a:solidFill>
                  <a:schemeClr val="accent5"/>
                </a:solidFill>
              </a:rPr>
              <a:t>://</a:t>
            </a:r>
            <a:r>
              <a:rPr lang="en-NZ" sz="2200" dirty="0" smtClean="0">
                <a:solidFill>
                  <a:schemeClr val="accent5"/>
                </a:solidFill>
              </a:rPr>
              <a:t>www.google.com”&gt;&lt;</a:t>
            </a:r>
            <a:r>
              <a:rPr lang="en-NZ" sz="2200" dirty="0" err="1">
                <a:solidFill>
                  <a:schemeClr val="accent5"/>
                </a:solidFill>
              </a:rPr>
              <a:t>img</a:t>
            </a:r>
            <a:r>
              <a:rPr lang="en-NZ" sz="2200" dirty="0">
                <a:solidFill>
                  <a:schemeClr val="accent5"/>
                </a:solidFill>
              </a:rPr>
              <a:t> </a:t>
            </a:r>
            <a:r>
              <a:rPr lang="en-NZ" sz="2200" dirty="0" err="1" smtClean="0">
                <a:solidFill>
                  <a:schemeClr val="accent5"/>
                </a:solidFill>
              </a:rPr>
              <a:t>src</a:t>
            </a:r>
            <a:r>
              <a:rPr lang="en-NZ" sz="2200" dirty="0" smtClean="0">
                <a:solidFill>
                  <a:schemeClr val="accent5"/>
                </a:solidFill>
              </a:rPr>
              <a:t>=“google.gif” alt = “google logo”&gt;&lt;/</a:t>
            </a:r>
            <a:r>
              <a:rPr lang="en-NZ" sz="2200" dirty="0">
                <a:solidFill>
                  <a:schemeClr val="accent5"/>
                </a:solidFill>
              </a:rPr>
              <a:t>a&gt;</a:t>
            </a:r>
          </a:p>
          <a:p>
            <a:endParaRPr lang="en-NZ" dirty="0"/>
          </a:p>
        </p:txBody>
      </p:sp>
      <p:sp>
        <p:nvSpPr>
          <p:cNvPr id="5" name="Line Callout 1 4"/>
          <p:cNvSpPr/>
          <p:nvPr/>
        </p:nvSpPr>
        <p:spPr>
          <a:xfrm>
            <a:off x="1655811" y="3482593"/>
            <a:ext cx="2514600" cy="671050"/>
          </a:xfrm>
          <a:prstGeom prst="borderCallout1">
            <a:avLst>
              <a:gd name="adj1" fmla="val 238"/>
              <a:gd name="adj2" fmla="val 51859"/>
              <a:gd name="adj3" fmla="val -46078"/>
              <a:gd name="adj4" fmla="val 8963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>
                <a:solidFill>
                  <a:prstClr val="black"/>
                </a:solidFill>
              </a:rPr>
              <a:t>the </a:t>
            </a:r>
            <a:r>
              <a:rPr lang="en-NZ" dirty="0">
                <a:solidFill>
                  <a:prstClr val="black"/>
                </a:solidFill>
              </a:rPr>
              <a:t>URL of the </a:t>
            </a:r>
            <a:r>
              <a:rPr lang="en-NZ" dirty="0" smtClean="0">
                <a:solidFill>
                  <a:prstClr val="black"/>
                </a:solidFill>
              </a:rPr>
              <a:t>target page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0F00-D0A4-4AAE-B061-06FA565D3F27}" type="datetime1">
              <a:rPr lang="en-NZ" smtClean="0"/>
              <a:t>5/08/2015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67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a Table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 smtClean="0">
                <a:solidFill>
                  <a:schemeClr val="tx1"/>
                </a:solidFill>
              </a:rPr>
              <a:t>HTML table element and its child elements</a:t>
            </a:r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586499"/>
            <a:ext cx="6781237" cy="295705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58275" y="2251075"/>
            <a:ext cx="35231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0C226"/>
              </a:buClr>
              <a:buFont typeface="Wingdings 3" charset="2"/>
              <a:buNone/>
            </a:pPr>
            <a:endParaRPr lang="en-NZ" sz="2400" dirty="0" smtClean="0">
              <a:solidFill>
                <a:srgbClr val="C42F1A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58571" y="2598070"/>
            <a:ext cx="3018929" cy="3894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b="1" dirty="0">
                <a:solidFill>
                  <a:srgbClr val="C42F1A"/>
                </a:solidFill>
              </a:rPr>
              <a:t>&lt;table&gt;...&lt;/table&gt;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Defines a table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b="1" dirty="0" smtClean="0">
                <a:solidFill>
                  <a:srgbClr val="C42F1A"/>
                </a:solidFill>
              </a:rPr>
              <a:t>&lt;</a:t>
            </a:r>
            <a:r>
              <a:rPr lang="en-NZ" sz="2000" b="1" dirty="0" err="1" smtClean="0">
                <a:solidFill>
                  <a:srgbClr val="C42F1A"/>
                </a:solidFill>
              </a:rPr>
              <a:t>tr</a:t>
            </a:r>
            <a:r>
              <a:rPr lang="en-NZ" sz="2000" b="1" dirty="0">
                <a:solidFill>
                  <a:srgbClr val="C42F1A"/>
                </a:solidFill>
              </a:rPr>
              <a:t>&gt;...&lt;/</a:t>
            </a:r>
            <a:r>
              <a:rPr lang="en-NZ" sz="2000" b="1" dirty="0" err="1">
                <a:solidFill>
                  <a:srgbClr val="C42F1A"/>
                </a:solidFill>
              </a:rPr>
              <a:t>tr</a:t>
            </a:r>
            <a:r>
              <a:rPr lang="en-NZ" sz="2000" b="1" dirty="0">
                <a:solidFill>
                  <a:srgbClr val="C42F1A"/>
                </a:solidFill>
              </a:rPr>
              <a:t>&gt;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Table </a:t>
            </a:r>
            <a:r>
              <a:rPr lang="en-NZ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row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b="1" dirty="0">
                <a:solidFill>
                  <a:srgbClr val="C42F1A"/>
                </a:solidFill>
              </a:rPr>
              <a:t>&lt;</a:t>
            </a:r>
            <a:r>
              <a:rPr lang="en-NZ" sz="2000" b="1" dirty="0" err="1">
                <a:solidFill>
                  <a:srgbClr val="C42F1A"/>
                </a:solidFill>
              </a:rPr>
              <a:t>th</a:t>
            </a:r>
            <a:r>
              <a:rPr lang="en-NZ" sz="2000" b="1" dirty="0">
                <a:solidFill>
                  <a:srgbClr val="C42F1A"/>
                </a:solidFill>
              </a:rPr>
              <a:t>&gt;...&lt;/</a:t>
            </a:r>
            <a:r>
              <a:rPr lang="en-NZ" sz="2000" b="1" dirty="0" err="1">
                <a:solidFill>
                  <a:srgbClr val="C42F1A"/>
                </a:solidFill>
              </a:rPr>
              <a:t>th</a:t>
            </a:r>
            <a:r>
              <a:rPr lang="en-NZ" sz="2000" b="1" dirty="0">
                <a:solidFill>
                  <a:srgbClr val="C42F1A"/>
                </a:solidFill>
              </a:rPr>
              <a:t>&gt;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Table </a:t>
            </a:r>
            <a:r>
              <a:rPr lang="en-NZ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header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b="1" dirty="0">
                <a:solidFill>
                  <a:srgbClr val="C42F1A"/>
                </a:solidFill>
              </a:rPr>
              <a:t>&lt;td&gt;...&lt;/td&gt;</a:t>
            </a:r>
          </a:p>
          <a:p>
            <a:pPr marL="0" indent="0">
              <a:buClr>
                <a:srgbClr val="90C226"/>
              </a:buClr>
              <a:buFont typeface="Wingdings 3" charset="2"/>
              <a:buNone/>
            </a:pPr>
            <a:r>
              <a:rPr lang="en-NZ" sz="2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Table </a:t>
            </a:r>
            <a:r>
              <a:rPr lang="en-NZ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cell data</a:t>
            </a:r>
            <a:endParaRPr lang="en-NZ" sz="2000" dirty="0" smtClean="0">
              <a:solidFill>
                <a:srgbClr val="C42F1A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BFBA-7703-4208-A598-DC94B3661E52}" type="datetime1">
              <a:rPr lang="en-NZ" smtClean="0"/>
              <a:t>5/08/2015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60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 Form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9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HTML Forms are used to collect user input</a:t>
            </a:r>
          </a:p>
          <a:p>
            <a:r>
              <a:rPr lang="en-NZ" sz="2400" i="1" dirty="0">
                <a:solidFill>
                  <a:schemeClr val="tx1"/>
                </a:solidFill>
              </a:rPr>
              <a:t>HTML forms contain different types of input elements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Syntax:</a:t>
            </a:r>
          </a:p>
          <a:p>
            <a:pPr marL="0" indent="0" algn="ctr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&lt;form action = “…” method  =“get/post”&gt;</a:t>
            </a:r>
          </a:p>
          <a:p>
            <a:pPr marL="0" indent="0" algn="ctr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			..form elements..</a:t>
            </a:r>
            <a:endParaRPr lang="en-NZ" sz="24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&lt;/form&gt;</a:t>
            </a:r>
            <a:endParaRPr lang="en-NZ" sz="24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NZ" sz="2000" i="1" dirty="0" smtClean="0">
                <a:solidFill>
                  <a:schemeClr val="tx1"/>
                </a:solidFill>
              </a:rPr>
              <a:t>A HTML Form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4B3-B2F1-4B1F-82BB-6C1B35E30F98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7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 Form Elements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9" cy="428171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Form elements are defined using &lt;Input&gt; Element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Syntax:</a:t>
            </a:r>
          </a:p>
          <a:p>
            <a:pPr marL="0" indent="0" algn="ctr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&lt;Input type =“…” name = “…” [value =“…”] &gt;</a:t>
            </a:r>
          </a:p>
          <a:p>
            <a:pPr marL="0" indent="0" algn="ctr">
              <a:buNone/>
            </a:pPr>
            <a:r>
              <a:rPr lang="en-NZ" sz="2000" i="1" dirty="0" smtClean="0">
                <a:solidFill>
                  <a:schemeClr val="tx1"/>
                </a:solidFill>
              </a:rPr>
              <a:t>A Form Input</a:t>
            </a:r>
          </a:p>
          <a:p>
            <a:r>
              <a:rPr lang="en-NZ" sz="2400" dirty="0">
                <a:solidFill>
                  <a:schemeClr val="tx1"/>
                </a:solidFill>
              </a:rPr>
              <a:t>The </a:t>
            </a:r>
            <a:r>
              <a:rPr lang="en-NZ" sz="2400" b="1" dirty="0">
                <a:solidFill>
                  <a:schemeClr val="tx1"/>
                </a:solidFill>
              </a:rPr>
              <a:t>&lt;input&gt; </a:t>
            </a:r>
            <a:r>
              <a:rPr lang="en-NZ" sz="2400" dirty="0">
                <a:solidFill>
                  <a:schemeClr val="tx1"/>
                </a:solidFill>
              </a:rPr>
              <a:t>element has many variations, depending on the </a:t>
            </a:r>
            <a:r>
              <a:rPr lang="en-NZ" sz="2400" b="1" dirty="0">
                <a:solidFill>
                  <a:schemeClr val="tx1"/>
                </a:solidFill>
              </a:rPr>
              <a:t>type </a:t>
            </a:r>
            <a:r>
              <a:rPr lang="en-NZ" sz="2400" dirty="0" smtClean="0">
                <a:solidFill>
                  <a:schemeClr val="tx1"/>
                </a:solidFill>
              </a:rPr>
              <a:t>attribute.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name</a:t>
            </a:r>
            <a:r>
              <a:rPr lang="en-US" sz="2400" dirty="0" smtClean="0">
                <a:solidFill>
                  <a:schemeClr val="tx1"/>
                </a:solidFill>
              </a:rPr>
              <a:t> attribute defines name of an input element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value</a:t>
            </a:r>
            <a:r>
              <a:rPr lang="en-US" sz="2400" dirty="0" smtClean="0">
                <a:solidFill>
                  <a:schemeClr val="tx1"/>
                </a:solidFill>
              </a:rPr>
              <a:t> attribute </a:t>
            </a:r>
            <a:r>
              <a:rPr lang="en-NZ" sz="2400" dirty="0" smtClean="0">
                <a:solidFill>
                  <a:schemeClr val="tx1"/>
                </a:solidFill>
              </a:rPr>
              <a:t>specifies </a:t>
            </a:r>
            <a:r>
              <a:rPr lang="en-NZ" sz="2400" dirty="0">
                <a:solidFill>
                  <a:schemeClr val="tx1"/>
                </a:solidFill>
              </a:rPr>
              <a:t>the value of an &lt;input&gt; element.</a:t>
            </a:r>
          </a:p>
          <a:p>
            <a:pPr lvl="1"/>
            <a:r>
              <a:rPr lang="en-NZ" sz="2200" dirty="0">
                <a:solidFill>
                  <a:schemeClr val="tx1"/>
                </a:solidFill>
              </a:rPr>
              <a:t>The </a:t>
            </a:r>
            <a:r>
              <a:rPr lang="en-NZ" sz="2200" b="1" dirty="0" smtClean="0">
                <a:solidFill>
                  <a:schemeClr val="tx1"/>
                </a:solidFill>
              </a:rPr>
              <a:t>value</a:t>
            </a:r>
            <a:r>
              <a:rPr lang="en-NZ" sz="2200" dirty="0" smtClean="0">
                <a:solidFill>
                  <a:schemeClr val="tx1"/>
                </a:solidFill>
              </a:rPr>
              <a:t> attribute is </a:t>
            </a:r>
            <a:r>
              <a:rPr lang="en-NZ" sz="2200" dirty="0">
                <a:solidFill>
                  <a:schemeClr val="tx1"/>
                </a:solidFill>
              </a:rPr>
              <a:t>used differently for different input </a:t>
            </a:r>
            <a:r>
              <a:rPr lang="en-NZ" sz="2200" dirty="0" smtClean="0">
                <a:solidFill>
                  <a:schemeClr val="tx1"/>
                </a:solidFill>
              </a:rPr>
              <a:t>types</a:t>
            </a:r>
            <a:endParaRPr lang="en-NZ" sz="22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209-E001-4A89-8B07-38E233BE8718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98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 Form Elements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9" cy="42817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List of Input types for a form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Checkbox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Radio </a:t>
            </a:r>
            <a:r>
              <a:rPr lang="en-US" sz="2400" dirty="0">
                <a:solidFill>
                  <a:schemeClr val="tx1"/>
                </a:solidFill>
              </a:rPr>
              <a:t>Button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Submit </a:t>
            </a:r>
            <a:r>
              <a:rPr lang="en-US" sz="2400" dirty="0" smtClean="0">
                <a:solidFill>
                  <a:schemeClr val="tx1"/>
                </a:solidFill>
              </a:rPr>
              <a:t>button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Textbox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and more </a:t>
            </a:r>
            <a:r>
              <a:rPr lang="en-US" sz="2400" dirty="0" smtClean="0">
                <a:solidFill>
                  <a:schemeClr val="tx1"/>
                </a:solidFill>
              </a:rPr>
              <a:t>on </a:t>
            </a:r>
            <a:r>
              <a:rPr lang="en-US" sz="2400" dirty="0" smtClean="0">
                <a:hlinkClick r:id="rId2"/>
              </a:rPr>
              <a:t>w3schools</a:t>
            </a:r>
            <a:endParaRPr lang="en-US" sz="2400" dirty="0" smtClean="0"/>
          </a:p>
          <a:p>
            <a:r>
              <a:rPr lang="en-US" sz="2400" dirty="0" err="1" smtClean="0"/>
              <a:t>Textarea</a:t>
            </a:r>
            <a:endParaRPr lang="en-US" sz="2400" dirty="0" smtClean="0"/>
          </a:p>
          <a:p>
            <a:r>
              <a:rPr lang="en-US" sz="2400" dirty="0"/>
              <a:t>Drop-Down </a:t>
            </a:r>
            <a:r>
              <a:rPr lang="en-US" sz="2400" dirty="0" smtClean="0"/>
              <a:t>List</a:t>
            </a:r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294-15CF-43EB-AA9B-6185249698D9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99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Webpage Creation Exercise</a:t>
            </a:r>
          </a:p>
          <a:p>
            <a:r>
              <a:rPr lang="en-US" sz="2400" dirty="0" smtClean="0"/>
              <a:t>Table Exercise</a:t>
            </a:r>
          </a:p>
          <a:p>
            <a:r>
              <a:rPr lang="en-US" sz="2400" dirty="0" smtClean="0"/>
              <a:t>Image Gallery Exercise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273-9436-43D8-BC48-289EB8E84748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2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063-ED95-4607-A001-C52CF55E1547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Review of HTML language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362-A3F8-4C10-9A28-9FB741124F85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What is HTML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962091" cy="3880773"/>
          </a:xfrm>
        </p:spPr>
        <p:txBody>
          <a:bodyPr>
            <a:normAutofit/>
          </a:bodyPr>
          <a:lstStyle/>
          <a:p>
            <a:r>
              <a:rPr lang="en-NZ" altLang="en-US" sz="2400" dirty="0" smtClean="0">
                <a:solidFill>
                  <a:schemeClr val="tx1"/>
                </a:solidFill>
              </a:rPr>
              <a:t>HTML </a:t>
            </a:r>
            <a:r>
              <a:rPr lang="en-NZ" altLang="en-US" sz="2400" dirty="0">
                <a:solidFill>
                  <a:schemeClr val="tx1"/>
                </a:solidFill>
              </a:rPr>
              <a:t>= </a:t>
            </a:r>
            <a:r>
              <a:rPr lang="en-NZ" altLang="en-US" sz="2400" b="1" dirty="0">
                <a:solidFill>
                  <a:schemeClr val="tx1"/>
                </a:solidFill>
              </a:rPr>
              <a:t>H</a:t>
            </a:r>
            <a:r>
              <a:rPr lang="en-NZ" altLang="en-US" sz="2400" dirty="0">
                <a:solidFill>
                  <a:schemeClr val="tx1"/>
                </a:solidFill>
              </a:rPr>
              <a:t>yper </a:t>
            </a:r>
            <a:r>
              <a:rPr lang="en-NZ" altLang="en-US" sz="2400" b="1" dirty="0">
                <a:solidFill>
                  <a:schemeClr val="tx1"/>
                </a:solidFill>
              </a:rPr>
              <a:t>T</a:t>
            </a:r>
            <a:r>
              <a:rPr lang="en-NZ" altLang="en-US" sz="2400" dirty="0">
                <a:solidFill>
                  <a:schemeClr val="tx1"/>
                </a:solidFill>
              </a:rPr>
              <a:t>ext </a:t>
            </a:r>
            <a:r>
              <a:rPr lang="en-NZ" altLang="en-US" sz="2400" b="1" dirty="0" err="1">
                <a:solidFill>
                  <a:schemeClr val="tx1"/>
                </a:solidFill>
              </a:rPr>
              <a:t>M</a:t>
            </a:r>
            <a:r>
              <a:rPr lang="en-NZ" altLang="en-US" sz="2400" dirty="0" err="1">
                <a:solidFill>
                  <a:schemeClr val="tx1"/>
                </a:solidFill>
              </a:rPr>
              <a:t>arkup</a:t>
            </a:r>
            <a:r>
              <a:rPr lang="en-NZ" altLang="en-US" sz="2400" dirty="0">
                <a:solidFill>
                  <a:schemeClr val="tx1"/>
                </a:solidFill>
              </a:rPr>
              <a:t> </a:t>
            </a:r>
            <a:r>
              <a:rPr lang="en-NZ" altLang="en-US" sz="2400" b="1" dirty="0" smtClean="0">
                <a:solidFill>
                  <a:schemeClr val="tx1"/>
                </a:solidFill>
              </a:rPr>
              <a:t>L</a:t>
            </a:r>
            <a:r>
              <a:rPr lang="en-NZ" altLang="en-US" sz="2400" dirty="0" smtClean="0">
                <a:solidFill>
                  <a:schemeClr val="tx1"/>
                </a:solidFill>
              </a:rPr>
              <a:t>anguage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Describes </a:t>
            </a:r>
            <a:r>
              <a:rPr lang="en-NZ" altLang="en-US" sz="2200" dirty="0">
                <a:solidFill>
                  <a:schemeClr val="tx1"/>
                </a:solidFill>
              </a:rPr>
              <a:t>the content &amp; structure of information on web </a:t>
            </a:r>
            <a:r>
              <a:rPr lang="en-NZ" altLang="en-US" sz="2200" dirty="0" smtClean="0">
                <a:solidFill>
                  <a:schemeClr val="tx1"/>
                </a:solidFill>
              </a:rPr>
              <a:t>page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Not the appearance </a:t>
            </a:r>
            <a:r>
              <a:rPr lang="en-NZ" altLang="en-US" sz="2200" dirty="0">
                <a:solidFill>
                  <a:schemeClr val="tx1"/>
                </a:solidFill>
              </a:rPr>
              <a:t>on </a:t>
            </a:r>
            <a:r>
              <a:rPr lang="en-NZ" altLang="en-US" sz="2200" dirty="0" smtClean="0">
                <a:solidFill>
                  <a:schemeClr val="tx1"/>
                </a:solidFill>
              </a:rPr>
              <a:t>screen</a:t>
            </a:r>
          </a:p>
          <a:p>
            <a:r>
              <a:rPr lang="en-NZ" altLang="en-US" sz="2600" dirty="0" smtClean="0">
                <a:solidFill>
                  <a:schemeClr val="tx1"/>
                </a:solidFill>
              </a:rPr>
              <a:t>Composed </a:t>
            </a:r>
            <a:r>
              <a:rPr lang="en-NZ" altLang="en-US" sz="2600" dirty="0">
                <a:solidFill>
                  <a:schemeClr val="tx1"/>
                </a:solidFill>
              </a:rPr>
              <a:t>of </a:t>
            </a:r>
            <a:r>
              <a:rPr lang="en-NZ" altLang="en-US" sz="2600" dirty="0" smtClean="0">
                <a:solidFill>
                  <a:schemeClr val="tx1"/>
                </a:solidFill>
              </a:rPr>
              <a:t>several HTML elements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Each </a:t>
            </a:r>
            <a:r>
              <a:rPr lang="en-NZ" altLang="en-US" sz="2200" dirty="0">
                <a:solidFill>
                  <a:schemeClr val="tx1"/>
                </a:solidFill>
              </a:rPr>
              <a:t>element contain open/start and close/end </a:t>
            </a:r>
            <a:r>
              <a:rPr lang="en-NZ" altLang="en-US" sz="2200" dirty="0" smtClean="0">
                <a:solidFill>
                  <a:schemeClr val="tx1"/>
                </a:solidFill>
              </a:rPr>
              <a:t>tags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Syntax</a:t>
            </a:r>
            <a:r>
              <a:rPr lang="en-NZ" altLang="en-US" sz="2200" dirty="0">
                <a:solidFill>
                  <a:schemeClr val="tx1"/>
                </a:solidFill>
              </a:rPr>
              <a:t>: </a:t>
            </a:r>
            <a:endParaRPr lang="en-NZ" altLang="en-US" sz="22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NZ" altLang="en-US" sz="2400" dirty="0" smtClean="0">
                <a:solidFill>
                  <a:schemeClr val="accent5"/>
                </a:solidFill>
              </a:rPr>
              <a:t>&lt;</a:t>
            </a:r>
            <a:r>
              <a:rPr lang="en-NZ" altLang="en-US" sz="2400" dirty="0">
                <a:solidFill>
                  <a:schemeClr val="accent5"/>
                </a:solidFill>
              </a:rPr>
              <a:t>element name [attributes]&gt;[content]&lt;/element </a:t>
            </a:r>
            <a:r>
              <a:rPr lang="en-NZ" altLang="en-US" sz="2400" dirty="0" smtClean="0">
                <a:solidFill>
                  <a:schemeClr val="accent5"/>
                </a:solidFill>
              </a:rPr>
              <a:t>name&gt;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Example</a:t>
            </a:r>
            <a:r>
              <a:rPr lang="en-NZ" altLang="en-US" sz="2200" dirty="0">
                <a:solidFill>
                  <a:schemeClr val="tx1"/>
                </a:solidFill>
              </a:rPr>
              <a:t>: </a:t>
            </a:r>
            <a:r>
              <a:rPr lang="en-NZ" altLang="en-US" sz="2200" dirty="0">
                <a:solidFill>
                  <a:schemeClr val="accent5"/>
                </a:solidFill>
              </a:rPr>
              <a:t>&lt;p </a:t>
            </a:r>
            <a:r>
              <a:rPr lang="en-NZ" altLang="en-US" sz="2200" dirty="0" smtClean="0">
                <a:solidFill>
                  <a:schemeClr val="accent5"/>
                </a:solidFill>
              </a:rPr>
              <a:t>style=“</a:t>
            </a:r>
            <a:r>
              <a:rPr lang="en-NZ" altLang="en-US" sz="2200" dirty="0" err="1" smtClean="0">
                <a:solidFill>
                  <a:schemeClr val="accent5"/>
                </a:solidFill>
              </a:rPr>
              <a:t>color:blue</a:t>
            </a:r>
            <a:r>
              <a:rPr lang="en-NZ" altLang="en-US" sz="2200" dirty="0" smtClean="0">
                <a:solidFill>
                  <a:schemeClr val="accent5"/>
                </a:solidFill>
              </a:rPr>
              <a:t>;”&gt;</a:t>
            </a:r>
            <a:r>
              <a:rPr lang="en-NZ" altLang="en-US" sz="2200" dirty="0">
                <a:solidFill>
                  <a:schemeClr val="accent5"/>
                </a:solidFill>
              </a:rPr>
              <a:t>Hello&lt;/p&gt;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B81-818B-429C-9B76-DD7E3418B44F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34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Creating HTML Documents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en-US" sz="2400" dirty="0" smtClean="0">
                <a:solidFill>
                  <a:schemeClr val="tx1"/>
                </a:solidFill>
              </a:rPr>
              <a:t>Edit </a:t>
            </a:r>
            <a:r>
              <a:rPr lang="en-NZ" altLang="en-US" sz="2400" dirty="0">
                <a:solidFill>
                  <a:schemeClr val="tx1"/>
                </a:solidFill>
              </a:rPr>
              <a:t>document by </a:t>
            </a:r>
            <a:r>
              <a:rPr lang="en-NZ" altLang="en-US" sz="2400" dirty="0" smtClean="0">
                <a:solidFill>
                  <a:schemeClr val="tx1"/>
                </a:solidFill>
              </a:rPr>
              <a:t>hand</a:t>
            </a:r>
          </a:p>
          <a:p>
            <a:pPr lvl="1"/>
            <a:r>
              <a:rPr lang="en-NZ" altLang="en-US" sz="2000" dirty="0" smtClean="0">
                <a:solidFill>
                  <a:schemeClr val="tx1"/>
                </a:solidFill>
              </a:rPr>
              <a:t>Use </a:t>
            </a:r>
            <a:r>
              <a:rPr lang="en-NZ" altLang="en-US" sz="2000" dirty="0">
                <a:solidFill>
                  <a:schemeClr val="tx1"/>
                </a:solidFill>
              </a:rPr>
              <a:t>text editor to edit the text and </a:t>
            </a:r>
            <a:r>
              <a:rPr lang="en-NZ" altLang="en-US" sz="2000" dirty="0" err="1" smtClean="0">
                <a:solidFill>
                  <a:schemeClr val="tx1"/>
                </a:solidFill>
              </a:rPr>
              <a:t>markup</a:t>
            </a:r>
            <a:endParaRPr lang="en-NZ" alt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Save </a:t>
            </a:r>
            <a:r>
              <a:rPr lang="en-NZ" altLang="en-US" sz="2200" dirty="0">
                <a:solidFill>
                  <a:schemeClr val="tx1"/>
                </a:solidFill>
              </a:rPr>
              <a:t>as a </a:t>
            </a:r>
            <a:r>
              <a:rPr lang="en-NZ" altLang="en-US" sz="2200" dirty="0" smtClean="0">
                <a:solidFill>
                  <a:schemeClr val="tx1"/>
                </a:solidFill>
              </a:rPr>
              <a:t>".html" file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Open </a:t>
            </a:r>
            <a:r>
              <a:rPr lang="en-NZ" altLang="en-US" sz="2200" dirty="0">
                <a:solidFill>
                  <a:schemeClr val="tx1"/>
                </a:solidFill>
              </a:rPr>
              <a:t>the file in a web </a:t>
            </a:r>
            <a:r>
              <a:rPr lang="en-NZ" altLang="en-US" sz="2200" dirty="0" smtClean="0">
                <a:solidFill>
                  <a:schemeClr val="tx1"/>
                </a:solidFill>
              </a:rPr>
              <a:t>browser</a:t>
            </a:r>
          </a:p>
          <a:p>
            <a:r>
              <a:rPr lang="en-NZ" altLang="en-US" sz="2600" dirty="0" smtClean="0">
                <a:solidFill>
                  <a:schemeClr val="tx1"/>
                </a:solidFill>
              </a:rPr>
              <a:t>Authoring tools</a:t>
            </a:r>
          </a:p>
          <a:p>
            <a:pPr lvl="1"/>
            <a:r>
              <a:rPr lang="en-NZ" altLang="en-US" sz="2000" dirty="0" smtClean="0">
                <a:solidFill>
                  <a:schemeClr val="tx1"/>
                </a:solidFill>
              </a:rPr>
              <a:t>Could </a:t>
            </a:r>
            <a:r>
              <a:rPr lang="en-NZ" altLang="en-US" sz="2000" dirty="0">
                <a:solidFill>
                  <a:schemeClr val="tx1"/>
                </a:solidFill>
              </a:rPr>
              <a:t>drag &amp; drops HTML </a:t>
            </a:r>
            <a:r>
              <a:rPr lang="en-NZ" altLang="en-US" sz="2000" dirty="0" smtClean="0">
                <a:solidFill>
                  <a:schemeClr val="tx1"/>
                </a:solidFill>
              </a:rPr>
              <a:t>elements</a:t>
            </a:r>
          </a:p>
          <a:p>
            <a:pPr lvl="1"/>
            <a:r>
              <a:rPr lang="en-NZ" altLang="en-US" sz="2200" dirty="0" smtClean="0">
                <a:solidFill>
                  <a:schemeClr val="tx1"/>
                </a:solidFill>
              </a:rPr>
              <a:t>Adobe </a:t>
            </a:r>
            <a:r>
              <a:rPr lang="en-NZ" altLang="en-US" sz="2200" dirty="0">
                <a:solidFill>
                  <a:schemeClr val="tx1"/>
                </a:solidFill>
              </a:rPr>
              <a:t>Dreamweaver, Microsoft Front Page, Microsoft Expression Web, etc.</a:t>
            </a: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B85-E77E-4AA4-BF8F-8C4123214145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HTML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32766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&lt;!DOCTYPE html</a:t>
            </a:r>
            <a:r>
              <a:rPr lang="en-NZ" sz="2400" dirty="0" smtClean="0">
                <a:solidFill>
                  <a:schemeClr val="accent5"/>
                </a:solidFill>
              </a:rPr>
              <a:t>&gt;                                 </a:t>
            </a:r>
            <a:r>
              <a:rPr lang="en-NZ" sz="2400" dirty="0">
                <a:solidFill>
                  <a:schemeClr val="accent5"/>
                </a:solidFill>
              </a:rPr>
              <a:t/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&lt;html</a:t>
            </a:r>
            <a:r>
              <a:rPr lang="en-NZ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</a:t>
            </a:r>
            <a:r>
              <a:rPr lang="en-NZ" sz="2400" dirty="0">
                <a:solidFill>
                  <a:schemeClr val="accent5"/>
                </a:solidFill>
              </a:rPr>
              <a:t>head</a:t>
            </a:r>
            <a:r>
              <a:rPr lang="en-NZ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&lt;meta charset = “</a:t>
            </a:r>
            <a:r>
              <a:rPr lang="en-NZ" sz="2400" dirty="0" err="1" smtClean="0">
                <a:solidFill>
                  <a:schemeClr val="accent5"/>
                </a:solidFill>
              </a:rPr>
              <a:t>utf</a:t>
            </a:r>
            <a:r>
              <a:rPr lang="en-NZ" sz="2400" dirty="0" smtClean="0">
                <a:solidFill>
                  <a:schemeClr val="accent5"/>
                </a:solidFill>
              </a:rPr>
              <a:t> – 8”&gt;</a:t>
            </a:r>
            <a:r>
              <a:rPr lang="en-NZ" sz="2400" dirty="0">
                <a:solidFill>
                  <a:schemeClr val="accent5"/>
                </a:solidFill>
              </a:rPr>
              <a:t/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&lt;title&gt;Page Title&lt;/title&gt;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&lt;/head&gt;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&lt;body&gt;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 smtClean="0">
                <a:solidFill>
                  <a:schemeClr val="accent5"/>
                </a:solidFill>
              </a:rPr>
              <a:t>	Page contents go here</a:t>
            </a:r>
            <a:r>
              <a:rPr lang="en-NZ" sz="2400" dirty="0">
                <a:solidFill>
                  <a:schemeClr val="accent5"/>
                </a:solidFill>
              </a:rPr>
              <a:t/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&lt;/body&gt;</a:t>
            </a:r>
            <a:br>
              <a:rPr lang="en-NZ" sz="2400" dirty="0">
                <a:solidFill>
                  <a:schemeClr val="accent5"/>
                </a:solidFill>
              </a:rPr>
            </a:br>
            <a:r>
              <a:rPr lang="en-NZ" sz="2400" dirty="0">
                <a:solidFill>
                  <a:schemeClr val="accent5"/>
                </a:solidFill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23267" y="2160588"/>
            <a:ext cx="62352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90C226"/>
              </a:buClr>
            </a:pPr>
            <a:r>
              <a:rPr lang="en-NZ" sz="2400" dirty="0" smtClean="0">
                <a:solidFill>
                  <a:prstClr val="black"/>
                </a:solidFill>
              </a:rPr>
              <a:t>Document type declaration</a:t>
            </a:r>
          </a:p>
          <a:p>
            <a:pPr>
              <a:spcBef>
                <a:spcPts val="0"/>
              </a:spcBef>
              <a:buClr>
                <a:srgbClr val="90C226"/>
              </a:buClr>
            </a:pPr>
            <a:r>
              <a:rPr lang="en-NZ" sz="2400" b="1" dirty="0" smtClean="0">
                <a:solidFill>
                  <a:prstClr val="black"/>
                </a:solidFill>
              </a:rPr>
              <a:t>Html</a:t>
            </a:r>
            <a:r>
              <a:rPr lang="en-NZ" sz="2400" dirty="0" smtClean="0">
                <a:solidFill>
                  <a:prstClr val="black"/>
                </a:solidFill>
              </a:rPr>
              <a:t> element contains entire document</a:t>
            </a:r>
          </a:p>
          <a:p>
            <a:pPr>
              <a:spcBef>
                <a:spcPts val="0"/>
              </a:spcBef>
              <a:buClr>
                <a:srgbClr val="90C226"/>
              </a:buClr>
            </a:pPr>
            <a:r>
              <a:rPr lang="en-NZ" sz="2400" b="1" dirty="0" smtClean="0">
                <a:solidFill>
                  <a:prstClr val="black"/>
                </a:solidFill>
              </a:rPr>
              <a:t>Head</a:t>
            </a:r>
            <a:r>
              <a:rPr lang="en-NZ" sz="2400" dirty="0" smtClean="0">
                <a:solidFill>
                  <a:prstClr val="black"/>
                </a:solidFill>
              </a:rPr>
              <a:t> element contains descriptive information about the document</a:t>
            </a:r>
          </a:p>
          <a:p>
            <a:pPr lvl="1">
              <a:spcBef>
                <a:spcPts val="0"/>
              </a:spcBef>
              <a:buClr>
                <a:srgbClr val="90C226"/>
              </a:buClr>
            </a:pPr>
            <a:r>
              <a:rPr lang="en-NZ" sz="2200" b="1" dirty="0" smtClean="0">
                <a:solidFill>
                  <a:prstClr val="black"/>
                </a:solidFill>
              </a:rPr>
              <a:t>Meta </a:t>
            </a:r>
            <a:r>
              <a:rPr lang="en-NZ" sz="2200" dirty="0" smtClean="0">
                <a:solidFill>
                  <a:prstClr val="black"/>
                </a:solidFill>
              </a:rPr>
              <a:t>element used to provide all sort of information</a:t>
            </a:r>
          </a:p>
          <a:p>
            <a:pPr lvl="1">
              <a:spcBef>
                <a:spcPts val="0"/>
              </a:spcBef>
              <a:buClr>
                <a:srgbClr val="90C226"/>
              </a:buClr>
            </a:pPr>
            <a:r>
              <a:rPr lang="en-NZ" sz="2200" b="1" dirty="0" smtClean="0">
                <a:solidFill>
                  <a:prstClr val="black"/>
                </a:solidFill>
              </a:rPr>
              <a:t>Title </a:t>
            </a:r>
            <a:r>
              <a:rPr lang="en-NZ" sz="2200" dirty="0" smtClean="0">
                <a:solidFill>
                  <a:prstClr val="black"/>
                </a:solidFill>
              </a:rPr>
              <a:t>element provides a title of a document</a:t>
            </a:r>
          </a:p>
          <a:p>
            <a:pPr>
              <a:spcBef>
                <a:spcPts val="0"/>
              </a:spcBef>
              <a:buClr>
                <a:srgbClr val="90C226"/>
              </a:buClr>
            </a:pPr>
            <a:r>
              <a:rPr lang="en-NZ" sz="2400" b="1" dirty="0" smtClean="0">
                <a:solidFill>
                  <a:prstClr val="black"/>
                </a:solidFill>
              </a:rPr>
              <a:t>Body </a:t>
            </a:r>
            <a:r>
              <a:rPr lang="en-NZ" sz="2400" dirty="0" smtClean="0">
                <a:solidFill>
                  <a:prstClr val="black"/>
                </a:solidFill>
              </a:rPr>
              <a:t>element</a:t>
            </a:r>
            <a:r>
              <a:rPr lang="en-NZ" sz="2400" b="1" dirty="0" smtClean="0">
                <a:solidFill>
                  <a:prstClr val="black"/>
                </a:solidFill>
              </a:rPr>
              <a:t> </a:t>
            </a:r>
            <a:r>
              <a:rPr lang="en-NZ" sz="2400" dirty="0" smtClean="0">
                <a:solidFill>
                  <a:prstClr val="black"/>
                </a:solidFill>
              </a:rPr>
              <a:t>contains all contents to show in our browsers</a:t>
            </a:r>
          </a:p>
          <a:p>
            <a:pPr>
              <a:spcBef>
                <a:spcPts val="0"/>
              </a:spcBef>
              <a:buClr>
                <a:srgbClr val="90C226"/>
              </a:buClr>
            </a:pPr>
            <a:endParaRPr lang="en-NZ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90C226"/>
              </a:buClr>
            </a:pPr>
            <a:endParaRPr lang="en-NZ" sz="240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E24E-AA5F-4D75-9CC2-3CF9C891AE7B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1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Marking  </a:t>
            </a:r>
            <a:r>
              <a:rPr lang="en-NZ" dirty="0"/>
              <a:t>U</a:t>
            </a:r>
            <a:r>
              <a:rPr lang="en-NZ" dirty="0" smtClean="0"/>
              <a:t>p Text -- Headings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449"/>
            <a:ext cx="8596668" cy="4400231"/>
          </a:xfrm>
        </p:spPr>
        <p:txBody>
          <a:bodyPr>
            <a:normAutofit lnSpcReduction="10000"/>
          </a:bodyPr>
          <a:lstStyle/>
          <a:p>
            <a:r>
              <a:rPr lang="en-NZ" sz="2400" dirty="0" smtClean="0">
                <a:solidFill>
                  <a:schemeClr val="tx1"/>
                </a:solidFill>
              </a:rPr>
              <a:t>Use h elements to indicate headings for a webpage</a:t>
            </a: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There are six levels of headings </a:t>
            </a:r>
          </a:p>
          <a:p>
            <a:pPr lvl="1"/>
            <a:r>
              <a:rPr lang="en-NZ" sz="2200" dirty="0" smtClean="0">
                <a:solidFill>
                  <a:schemeClr val="tx1"/>
                </a:solidFill>
              </a:rPr>
              <a:t>Best practise to start with Level 1 heading(h1)</a:t>
            </a:r>
          </a:p>
          <a:p>
            <a:pPr marL="457200" lvl="1" indent="0">
              <a:buNone/>
            </a:pPr>
            <a:endParaRPr lang="en-NZ" sz="2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&lt;h1&gt;...&lt;/h1&gt;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&lt;h2&gt;...&lt;/h2&gt;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&lt;h3&gt;...&lt;/h3&gt;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&lt;h4&gt;...&lt;/h4&gt;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&lt;h5&gt;...&lt;/h5&gt;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NZ" sz="2400" dirty="0">
                <a:solidFill>
                  <a:schemeClr val="accent5"/>
                </a:solidFill>
              </a:rPr>
              <a:t>&lt;h6&gt;...&lt;/h6&gt;</a:t>
            </a:r>
          </a:p>
          <a:p>
            <a:pPr marL="0" indent="0" algn="ctr">
              <a:buNone/>
            </a:pPr>
            <a:r>
              <a:rPr lang="en-NZ" i="1" dirty="0">
                <a:solidFill>
                  <a:schemeClr val="tx1"/>
                </a:solidFill>
              </a:rPr>
              <a:t>Heading elements</a:t>
            </a:r>
            <a:endParaRPr lang="en-NZ" sz="6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BF5-D87D-428B-B7FC-95CA06B0A9C9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Marking  </a:t>
            </a:r>
            <a:r>
              <a:rPr lang="en-NZ" dirty="0"/>
              <a:t>U</a:t>
            </a:r>
            <a:r>
              <a:rPr lang="en-NZ" dirty="0" smtClean="0"/>
              <a:t>p Text -- Paragraphs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449"/>
            <a:ext cx="8596668" cy="4400231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indicate a paragraph with the </a:t>
            </a:r>
            <a:r>
              <a:rPr lang="en-NZ" sz="2400" b="1" dirty="0">
                <a:solidFill>
                  <a:schemeClr val="tx1"/>
                </a:solidFill>
              </a:rPr>
              <a:t>p </a:t>
            </a:r>
            <a:r>
              <a:rPr lang="en-NZ" sz="2400" dirty="0" smtClean="0">
                <a:solidFill>
                  <a:schemeClr val="tx1"/>
                </a:solidFill>
              </a:rPr>
              <a:t>element</a:t>
            </a:r>
            <a:endParaRPr lang="en-NZ" sz="22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&lt;p&gt;...&lt;/p&gt;</a:t>
            </a:r>
          </a:p>
          <a:p>
            <a:pPr marL="0" indent="0">
              <a:buNone/>
            </a:pPr>
            <a:r>
              <a:rPr lang="en-NZ" sz="2400" i="1" dirty="0" smtClean="0"/>
              <a:t>						A </a:t>
            </a:r>
            <a:r>
              <a:rPr lang="en-NZ" sz="2400" i="1" dirty="0"/>
              <a:t>paragraph </a:t>
            </a:r>
            <a:r>
              <a:rPr lang="en-NZ" sz="2400" i="1" dirty="0" smtClean="0"/>
              <a:t>element</a:t>
            </a:r>
          </a:p>
          <a:p>
            <a:r>
              <a:rPr lang="en-NZ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 algn="ctr">
              <a:buNone/>
            </a:pPr>
            <a:r>
              <a:rPr lang="en-NZ" dirty="0">
                <a:solidFill>
                  <a:schemeClr val="accent5"/>
                </a:solidFill>
              </a:rPr>
              <a:t>&lt;p&gt;</a:t>
            </a:r>
            <a:r>
              <a:rPr lang="en-NZ" dirty="0"/>
              <a:t>Serif typefaces have small slabs at the ends of letter strokes. In</a:t>
            </a:r>
          </a:p>
          <a:p>
            <a:pPr marL="0" indent="0" algn="ctr">
              <a:buNone/>
            </a:pPr>
            <a:r>
              <a:rPr lang="en-NZ" dirty="0"/>
              <a:t>general, serif fonts can make large amounts of text easier to read.</a:t>
            </a:r>
            <a:r>
              <a:rPr lang="en-NZ" dirty="0">
                <a:solidFill>
                  <a:schemeClr val="accent5"/>
                </a:solidFill>
              </a:rPr>
              <a:t>&lt;/p&gt;</a:t>
            </a:r>
            <a:endParaRPr lang="en-NZ" sz="6000" dirty="0" smtClean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1ABB-DE6D-4BA0-ACC6-C39D9176CF39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5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Marking  </a:t>
            </a:r>
            <a:r>
              <a:rPr lang="en-NZ" dirty="0"/>
              <a:t>U</a:t>
            </a:r>
            <a:r>
              <a:rPr lang="en-NZ" dirty="0" smtClean="0"/>
              <a:t>p Text -- Lists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449"/>
            <a:ext cx="8596668" cy="4400231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HTML provides elements for </a:t>
            </a:r>
            <a:r>
              <a:rPr lang="en-NZ" sz="2400" dirty="0" smtClean="0">
                <a:solidFill>
                  <a:schemeClr val="tx1"/>
                </a:solidFill>
              </a:rPr>
              <a:t>marking up </a:t>
            </a:r>
            <a:r>
              <a:rPr lang="en-NZ" sz="2400" dirty="0">
                <a:solidFill>
                  <a:schemeClr val="tx1"/>
                </a:solidFill>
              </a:rPr>
              <a:t>three types of lists:</a:t>
            </a:r>
          </a:p>
          <a:p>
            <a:pPr lvl="1"/>
            <a:r>
              <a:rPr lang="en-NZ" sz="2200" b="1" dirty="0" smtClean="0">
                <a:solidFill>
                  <a:schemeClr val="tx1"/>
                </a:solidFill>
              </a:rPr>
              <a:t>Unordered </a:t>
            </a:r>
            <a:r>
              <a:rPr lang="en-NZ" sz="2200" b="1" dirty="0">
                <a:solidFill>
                  <a:schemeClr val="tx1"/>
                </a:solidFill>
              </a:rPr>
              <a:t>lists. </a:t>
            </a:r>
            <a:r>
              <a:rPr lang="en-NZ" sz="2200" dirty="0">
                <a:solidFill>
                  <a:schemeClr val="tx1"/>
                </a:solidFill>
              </a:rPr>
              <a:t>Collections of items that appear in no particular order.</a:t>
            </a:r>
          </a:p>
          <a:p>
            <a:pPr lvl="1"/>
            <a:r>
              <a:rPr lang="en-NZ" sz="2200" b="1" dirty="0" smtClean="0">
                <a:solidFill>
                  <a:schemeClr val="tx1"/>
                </a:solidFill>
              </a:rPr>
              <a:t>Ordered </a:t>
            </a:r>
            <a:r>
              <a:rPr lang="en-NZ" sz="2200" b="1" dirty="0">
                <a:solidFill>
                  <a:schemeClr val="tx1"/>
                </a:solidFill>
              </a:rPr>
              <a:t>lists. </a:t>
            </a:r>
            <a:r>
              <a:rPr lang="en-NZ" sz="2200" dirty="0">
                <a:solidFill>
                  <a:schemeClr val="tx1"/>
                </a:solidFill>
              </a:rPr>
              <a:t>Lists in which the sequence of the items is important.</a:t>
            </a:r>
          </a:p>
          <a:p>
            <a:pPr lvl="1"/>
            <a:r>
              <a:rPr lang="en-NZ" sz="2200" b="1" dirty="0" smtClean="0">
                <a:solidFill>
                  <a:schemeClr val="tx1"/>
                </a:solidFill>
              </a:rPr>
              <a:t>Description </a:t>
            </a:r>
            <a:r>
              <a:rPr lang="en-NZ" sz="2200" b="1" dirty="0">
                <a:solidFill>
                  <a:schemeClr val="tx1"/>
                </a:solidFill>
              </a:rPr>
              <a:t>lists. </a:t>
            </a:r>
            <a:r>
              <a:rPr lang="en-NZ" sz="2200" dirty="0">
                <a:solidFill>
                  <a:schemeClr val="tx1"/>
                </a:solidFill>
              </a:rPr>
              <a:t>Lists that consist of </a:t>
            </a:r>
            <a:r>
              <a:rPr lang="en-NZ" sz="2400" dirty="0" smtClean="0">
                <a:solidFill>
                  <a:schemeClr val="tx1"/>
                </a:solidFill>
              </a:rPr>
              <a:t>terms </a:t>
            </a:r>
            <a:r>
              <a:rPr lang="en-NZ" sz="2400" dirty="0">
                <a:solidFill>
                  <a:schemeClr val="tx1"/>
                </a:solidFill>
              </a:rPr>
              <a:t>and definitions.</a:t>
            </a:r>
            <a:endParaRPr lang="en-NZ" sz="6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869-083E-4B22-9E60-637DC2726E5B}" type="datetime1">
              <a:rPr lang="en-NZ" smtClean="0"/>
              <a:t>5/08/2015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58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Marking  </a:t>
            </a:r>
            <a:r>
              <a:rPr lang="en-NZ" dirty="0"/>
              <a:t>U</a:t>
            </a:r>
            <a:r>
              <a:rPr lang="en-NZ" dirty="0" smtClean="0"/>
              <a:t>p Text -- Lists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025"/>
            <a:ext cx="2589741" cy="373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NZ" sz="2200" dirty="0" smtClean="0"/>
          </a:p>
          <a:p>
            <a:endParaRPr lang="en-NZ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</a:t>
            </a:r>
            <a:r>
              <a:rPr lang="en-NZ" sz="2400" dirty="0" err="1">
                <a:solidFill>
                  <a:schemeClr val="accent5"/>
                </a:solidFill>
              </a:rPr>
              <a:t>ul</a:t>
            </a:r>
            <a:r>
              <a:rPr lang="en-NZ" sz="2400" dirty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 smtClean="0">
                <a:solidFill>
                  <a:schemeClr val="accent5"/>
                </a:solidFill>
              </a:rPr>
              <a:t>	&lt;</a:t>
            </a:r>
            <a:r>
              <a:rPr lang="it-IT" sz="2400" dirty="0">
                <a:solidFill>
                  <a:schemeClr val="accent5"/>
                </a:solidFill>
              </a:rPr>
              <a:t>li</a:t>
            </a:r>
            <a:r>
              <a:rPr lang="it-IT" sz="2400" dirty="0" smtClean="0">
                <a:solidFill>
                  <a:schemeClr val="accent5"/>
                </a:solidFill>
              </a:rPr>
              <a:t>&gt;....&lt;/</a:t>
            </a:r>
            <a:r>
              <a:rPr lang="it-IT" sz="2400" dirty="0">
                <a:solidFill>
                  <a:schemeClr val="accent5"/>
                </a:solidFill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 smtClean="0">
                <a:solidFill>
                  <a:schemeClr val="accent5"/>
                </a:solidFill>
              </a:rPr>
              <a:t>	&lt;</a:t>
            </a:r>
            <a:r>
              <a:rPr lang="it-IT" sz="2400" dirty="0">
                <a:solidFill>
                  <a:schemeClr val="accent5"/>
                </a:solidFill>
              </a:rPr>
              <a:t>li&gt;....&lt;/li</a:t>
            </a:r>
            <a:r>
              <a:rPr lang="it-IT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 smtClean="0">
                <a:solidFill>
                  <a:schemeClr val="accent5"/>
                </a:solidFill>
              </a:rPr>
              <a:t>	&lt;</a:t>
            </a:r>
            <a:r>
              <a:rPr lang="it-IT" sz="2400" dirty="0">
                <a:solidFill>
                  <a:schemeClr val="accent5"/>
                </a:solidFill>
              </a:rPr>
              <a:t>li&gt;....&lt;/li</a:t>
            </a:r>
            <a:r>
              <a:rPr lang="it-IT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 smtClean="0">
                <a:solidFill>
                  <a:schemeClr val="accent5"/>
                </a:solidFill>
              </a:rPr>
              <a:t>	&lt;</a:t>
            </a:r>
            <a:r>
              <a:rPr lang="it-IT" sz="2400" dirty="0">
                <a:solidFill>
                  <a:schemeClr val="accent5"/>
                </a:solidFill>
              </a:rPr>
              <a:t>li&gt;....&lt;/li</a:t>
            </a:r>
            <a:r>
              <a:rPr lang="it-IT" sz="2400" dirty="0" smtClean="0">
                <a:solidFill>
                  <a:schemeClr val="accent5"/>
                </a:solidFill>
              </a:rPr>
              <a:t>&gt;</a:t>
            </a:r>
            <a:endParaRPr lang="it-IT" sz="2400" dirty="0">
              <a:solidFill>
                <a:schemeClr val="accent5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&lt;/</a:t>
            </a:r>
            <a:r>
              <a:rPr lang="en-NZ" sz="2400" dirty="0" err="1">
                <a:solidFill>
                  <a:schemeClr val="accent5"/>
                </a:solidFill>
              </a:rPr>
              <a:t>ul</a:t>
            </a:r>
            <a:r>
              <a:rPr lang="en-NZ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i="1" dirty="0" smtClean="0"/>
              <a:t>					</a:t>
            </a:r>
            <a:r>
              <a:rPr lang="en-NZ" sz="2000" i="1" dirty="0" smtClean="0">
                <a:solidFill>
                  <a:schemeClr val="tx1"/>
                </a:solidFill>
              </a:rPr>
              <a:t>Unordered </a:t>
            </a:r>
            <a:r>
              <a:rPr lang="en-NZ" sz="2000" i="1" dirty="0">
                <a:solidFill>
                  <a:schemeClr val="tx1"/>
                </a:solidFill>
              </a:rPr>
              <a:t>list</a:t>
            </a:r>
            <a:endParaRPr lang="en-NZ" sz="2000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74840" y="2105025"/>
            <a:ext cx="2589741" cy="3733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0C226"/>
              </a:buClr>
              <a:buFont typeface="Wingdings 3" charset="2"/>
              <a:buNone/>
            </a:pPr>
            <a:endParaRPr lang="en-NZ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endParaRPr lang="en-NZ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en-NZ" sz="2400" dirty="0" smtClean="0">
                <a:solidFill>
                  <a:srgbClr val="C42F1A"/>
                </a:solidFill>
              </a:rPr>
              <a:t>&lt;</a:t>
            </a:r>
            <a:r>
              <a:rPr lang="en-NZ" sz="2400" dirty="0" err="1">
                <a:solidFill>
                  <a:srgbClr val="C42F1A"/>
                </a:solidFill>
              </a:rPr>
              <a:t>o</a:t>
            </a:r>
            <a:r>
              <a:rPr lang="en-NZ" sz="2400" dirty="0" err="1" smtClean="0">
                <a:solidFill>
                  <a:srgbClr val="C42F1A"/>
                </a:solidFill>
              </a:rPr>
              <a:t>l</a:t>
            </a:r>
            <a:r>
              <a:rPr lang="en-NZ" sz="2400" dirty="0" smtClean="0">
                <a:solidFill>
                  <a:srgbClr val="C42F1A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&lt;li&gt;....&lt;/li&gt;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&lt;li&gt;....&lt;/li&gt;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&lt;li&gt;....&lt;/li&gt;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&lt;li&gt;....&lt;/li&gt;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en-NZ" sz="2400" dirty="0" smtClean="0">
                <a:solidFill>
                  <a:srgbClr val="C42F1A"/>
                </a:solidFill>
              </a:rPr>
              <a:t>&lt;/</a:t>
            </a:r>
            <a:r>
              <a:rPr lang="en-NZ" sz="2400" dirty="0" err="1">
                <a:solidFill>
                  <a:srgbClr val="C42F1A"/>
                </a:solidFill>
              </a:rPr>
              <a:t>o</a:t>
            </a:r>
            <a:r>
              <a:rPr lang="en-NZ" sz="2400" dirty="0" err="1" smtClean="0">
                <a:solidFill>
                  <a:srgbClr val="C42F1A"/>
                </a:solidFill>
              </a:rPr>
              <a:t>l</a:t>
            </a:r>
            <a:r>
              <a:rPr lang="en-NZ" sz="2400" dirty="0" smtClean="0">
                <a:solidFill>
                  <a:srgbClr val="C42F1A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en-NZ" sz="2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			</a:t>
            </a:r>
            <a:r>
              <a:rPr lang="en-NZ" sz="2000" i="1" dirty="0">
                <a:solidFill>
                  <a:schemeClr val="tx1"/>
                </a:solidFill>
              </a:rPr>
              <a:t>O</a:t>
            </a:r>
            <a:r>
              <a:rPr lang="en-NZ" sz="2000" i="1" dirty="0" smtClean="0">
                <a:solidFill>
                  <a:schemeClr val="tx1"/>
                </a:solidFill>
              </a:rPr>
              <a:t>rdered list</a:t>
            </a:r>
            <a:endParaRPr lang="en-NZ" sz="20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2347" y="2105025"/>
            <a:ext cx="2627841" cy="3733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0C226"/>
              </a:buClr>
              <a:buFont typeface="Wingdings 3" charset="2"/>
              <a:buNone/>
            </a:pPr>
            <a:endParaRPr lang="en-NZ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endParaRPr lang="en-NZ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en-NZ" sz="2400" dirty="0" smtClean="0">
                <a:solidFill>
                  <a:srgbClr val="C42F1A"/>
                </a:solidFill>
              </a:rPr>
              <a:t>&lt;</a:t>
            </a:r>
            <a:r>
              <a:rPr lang="en-NZ" sz="2400" dirty="0">
                <a:solidFill>
                  <a:srgbClr val="C42F1A"/>
                </a:solidFill>
              </a:rPr>
              <a:t>d</a:t>
            </a:r>
            <a:r>
              <a:rPr lang="en-NZ" sz="2400" dirty="0" smtClean="0">
                <a:solidFill>
                  <a:srgbClr val="C42F1A"/>
                </a:solidFill>
              </a:rPr>
              <a:t>l&gt;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&lt;dt&gt;....&lt;/dt&gt;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&lt;dd&gt;....&lt;/dd&gt;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&lt;dt&gt;....&lt;/d</a:t>
            </a:r>
            <a:r>
              <a:rPr lang="it-IT" sz="2400" dirty="0">
                <a:solidFill>
                  <a:srgbClr val="C42F1A"/>
                </a:solidFill>
              </a:rPr>
              <a:t>t</a:t>
            </a:r>
            <a:r>
              <a:rPr lang="it-IT" sz="2400" dirty="0" smtClean="0">
                <a:solidFill>
                  <a:srgbClr val="C42F1A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it-IT" sz="2400" dirty="0" smtClean="0">
                <a:solidFill>
                  <a:srgbClr val="C42F1A"/>
                </a:solidFill>
              </a:rPr>
              <a:t>	&lt;dd&gt;....&lt;/dd&gt;</a:t>
            </a:r>
          </a:p>
          <a:p>
            <a:pPr marL="0" indent="0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en-NZ" sz="2400" dirty="0" smtClean="0">
                <a:solidFill>
                  <a:srgbClr val="C42F1A"/>
                </a:solidFill>
              </a:rPr>
              <a:t>&lt;/</a:t>
            </a:r>
            <a:r>
              <a:rPr lang="en-NZ" sz="2400" dirty="0">
                <a:solidFill>
                  <a:srgbClr val="C42F1A"/>
                </a:solidFill>
              </a:rPr>
              <a:t>d</a:t>
            </a:r>
            <a:r>
              <a:rPr lang="en-NZ" sz="2400" dirty="0" smtClean="0">
                <a:solidFill>
                  <a:srgbClr val="C42F1A"/>
                </a:solidFill>
              </a:rPr>
              <a:t>l&gt;</a:t>
            </a:r>
          </a:p>
          <a:p>
            <a:pPr marL="0" indent="0" algn="ctr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en-NZ" sz="2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endParaRPr lang="en-NZ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algn="ctr">
              <a:spcBef>
                <a:spcPts val="0"/>
              </a:spcBef>
              <a:buClr>
                <a:srgbClr val="90C226"/>
              </a:buClr>
              <a:buFont typeface="Wingdings 3" charset="2"/>
              <a:buNone/>
            </a:pPr>
            <a:r>
              <a:rPr lang="en-NZ" sz="2000" i="1" dirty="0" smtClean="0">
                <a:solidFill>
                  <a:schemeClr val="tx1"/>
                </a:solidFill>
              </a:rPr>
              <a:t>Description list</a:t>
            </a:r>
            <a:endParaRPr lang="en-NZ" sz="200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848009"/>
            <a:ext cx="8596668" cy="440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</a:pPr>
            <a:r>
              <a:rPr lang="en-NZ" sz="2400" dirty="0" smtClean="0">
                <a:solidFill>
                  <a:schemeClr val="tx1"/>
                </a:solidFill>
              </a:rPr>
              <a:t>Syntaxes of List elements: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0926-6F5A-48A4-AD48-3CA2498388DF}" type="datetime1">
              <a:rPr lang="en-NZ" smtClean="0"/>
              <a:t>5/08/2015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- HTML Review</a:t>
            </a:r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857970" y="5570762"/>
            <a:ext cx="5302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www.w3schools.com/html/html_lists.asp</a:t>
            </a:r>
            <a:r>
              <a:rPr lang="en-NZ" dirty="0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69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1670</TotalTime>
  <Words>628</Words>
  <Application>Microsoft Office PowerPoint</Application>
  <PresentationFormat>Widescreen</PresentationFormat>
  <Paragraphs>182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HTML Review</vt:lpstr>
      <vt:lpstr>Contents of This session</vt:lpstr>
      <vt:lpstr>What is HTML</vt:lpstr>
      <vt:lpstr>Creating HTML Documents</vt:lpstr>
      <vt:lpstr>HTML Structure</vt:lpstr>
      <vt:lpstr>Marking  Up Text -- Headings</vt:lpstr>
      <vt:lpstr>Marking  Up Text -- Paragraphs</vt:lpstr>
      <vt:lpstr>Marking  Up Text -- Lists</vt:lpstr>
      <vt:lpstr>Marking  Up Text -- Lists</vt:lpstr>
      <vt:lpstr>Adding Images</vt:lpstr>
      <vt:lpstr>Adding links</vt:lpstr>
      <vt:lpstr>Creating a Table</vt:lpstr>
      <vt:lpstr>HTML Form</vt:lpstr>
      <vt:lpstr>HTML Form Elements</vt:lpstr>
      <vt:lpstr>HTML Form Elements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Xiaosong Li</cp:lastModifiedBy>
  <cp:revision>88</cp:revision>
  <dcterms:created xsi:type="dcterms:W3CDTF">2015-07-08T02:13:09Z</dcterms:created>
  <dcterms:modified xsi:type="dcterms:W3CDTF">2015-08-05T03:15:30Z</dcterms:modified>
</cp:coreProperties>
</file>