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9" r:id="rId5"/>
    <p:sldId id="282" r:id="rId6"/>
    <p:sldId id="260" r:id="rId7"/>
    <p:sldId id="261" r:id="rId8"/>
    <p:sldId id="262" r:id="rId9"/>
    <p:sldId id="272" r:id="rId10"/>
    <p:sldId id="273" r:id="rId11"/>
    <p:sldId id="263" r:id="rId12"/>
    <p:sldId id="271" r:id="rId13"/>
    <p:sldId id="274" r:id="rId14"/>
    <p:sldId id="276" r:id="rId15"/>
    <p:sldId id="275" r:id="rId16"/>
    <p:sldId id="277" r:id="rId17"/>
    <p:sldId id="278" r:id="rId18"/>
    <p:sldId id="279" r:id="rId19"/>
    <p:sldId id="28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 Ngamakeur" initials="KN" lastIdx="2" clrIdx="0">
    <p:extLst>
      <p:ext uri="{19B8F6BF-5375-455C-9EA6-DF929625EA0E}">
        <p15:presenceInfo xmlns:p15="http://schemas.microsoft.com/office/powerpoint/2012/main" userId="S-1-5-21-149251146-2169925306-3769764739-88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3E912-7958-4153-9A4D-9DE9F8DBF78A}" type="datetimeFigureOut">
              <a:rPr lang="en-NZ" smtClean="0"/>
              <a:t>10/12/2015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FF78-4736-4A81-BCBB-5AA0B766D5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970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FF78-4736-4A81-BCBB-5AA0B766D54C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6132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fld id="{15E1B366-FC65-492C-9011-32261E9C1A08}" type="slidenum">
              <a:rPr lang="en-NZ" altLang="en-US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pPr eaLnBrk="1">
                <a:buFont typeface="Times New Roman" panose="02020603050405020304" pitchFamily="18" charset="0"/>
                <a:buNone/>
              </a:pPr>
              <a:t>16</a:t>
            </a:fld>
            <a:endParaRPr lang="en-NZ" altLang="en-US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963" y="735013"/>
            <a:ext cx="6440487" cy="3624262"/>
          </a:xfrm>
          <a:solidFill>
            <a:srgbClr val="FFFFFF"/>
          </a:solidFill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92638"/>
            <a:ext cx="5486400" cy="434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6962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fld id="{15E1B366-FC65-492C-9011-32261E9C1A08}" type="slidenum">
              <a:rPr lang="en-NZ" altLang="en-US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pPr eaLnBrk="1">
                <a:buFont typeface="Times New Roman" panose="02020603050405020304" pitchFamily="18" charset="0"/>
                <a:buNone/>
              </a:pPr>
              <a:t>17</a:t>
            </a:fld>
            <a:endParaRPr lang="en-NZ" altLang="en-US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963" y="735013"/>
            <a:ext cx="6440487" cy="3624262"/>
          </a:xfrm>
          <a:solidFill>
            <a:srgbClr val="FFFFFF"/>
          </a:solidFill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92638"/>
            <a:ext cx="5486400" cy="434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355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ABCD50-20E7-482D-B408-54083BCB5763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3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ABCD50-20E7-482D-B408-54083BCB5763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4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fld id="{15E1B366-FC65-492C-9011-32261E9C1A08}" type="slidenum">
              <a:rPr lang="en-NZ" altLang="en-US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pPr eaLnBrk="1">
                <a:buFont typeface="Times New Roman" panose="02020603050405020304" pitchFamily="18" charset="0"/>
                <a:buNone/>
              </a:pPr>
              <a:t>10</a:t>
            </a:fld>
            <a:endParaRPr lang="en-NZ" altLang="en-US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963" y="735013"/>
            <a:ext cx="6440487" cy="3624262"/>
          </a:xfrm>
          <a:solidFill>
            <a:srgbClr val="FFFFFF"/>
          </a:solidFill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92638"/>
            <a:ext cx="5486400" cy="434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664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fld id="{15E1B366-FC65-492C-9011-32261E9C1A08}" type="slidenum">
              <a:rPr lang="en-NZ" altLang="en-US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pPr eaLnBrk="1">
                <a:buFont typeface="Times New Roman" panose="02020603050405020304" pitchFamily="18" charset="0"/>
                <a:buNone/>
              </a:pPr>
              <a:t>11</a:t>
            </a:fld>
            <a:endParaRPr lang="en-NZ" altLang="en-US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963" y="735013"/>
            <a:ext cx="6440487" cy="3624262"/>
          </a:xfrm>
          <a:solidFill>
            <a:srgbClr val="FFFFFF"/>
          </a:solidFill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92638"/>
            <a:ext cx="5486400" cy="434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7633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fld id="{15E1B366-FC65-492C-9011-32261E9C1A08}" type="slidenum">
              <a:rPr lang="en-NZ" altLang="en-US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pPr eaLnBrk="1">
                <a:buFont typeface="Times New Roman" panose="02020603050405020304" pitchFamily="18" charset="0"/>
                <a:buNone/>
              </a:pPr>
              <a:t>12</a:t>
            </a:fld>
            <a:endParaRPr lang="en-NZ" altLang="en-US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963" y="735013"/>
            <a:ext cx="6440487" cy="3624262"/>
          </a:xfrm>
          <a:solidFill>
            <a:srgbClr val="FFFFFF"/>
          </a:solidFill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92638"/>
            <a:ext cx="5486400" cy="434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5685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fld id="{15E1B366-FC65-492C-9011-32261E9C1A08}" type="slidenum">
              <a:rPr lang="en-NZ" altLang="en-US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pPr eaLnBrk="1">
                <a:buFont typeface="Times New Roman" panose="02020603050405020304" pitchFamily="18" charset="0"/>
                <a:buNone/>
              </a:pPr>
              <a:t>13</a:t>
            </a:fld>
            <a:endParaRPr lang="en-NZ" altLang="en-US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963" y="735013"/>
            <a:ext cx="6440487" cy="3624262"/>
          </a:xfrm>
          <a:solidFill>
            <a:srgbClr val="FFFFFF"/>
          </a:solidFill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92638"/>
            <a:ext cx="5486400" cy="434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3616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fld id="{15E1B366-FC65-492C-9011-32261E9C1A08}" type="slidenum">
              <a:rPr lang="en-NZ" altLang="en-US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pPr eaLnBrk="1">
                <a:buFont typeface="Times New Roman" panose="02020603050405020304" pitchFamily="18" charset="0"/>
                <a:buNone/>
              </a:pPr>
              <a:t>14</a:t>
            </a:fld>
            <a:endParaRPr lang="en-NZ" altLang="en-US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963" y="735013"/>
            <a:ext cx="6440487" cy="3624262"/>
          </a:xfrm>
          <a:solidFill>
            <a:srgbClr val="FFFFFF"/>
          </a:solidFill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92638"/>
            <a:ext cx="5486400" cy="434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3574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812800" algn="l"/>
                <a:tab pos="1219200" algn="l"/>
                <a:tab pos="1625600" algn="l"/>
                <a:tab pos="2033588" algn="l"/>
                <a:tab pos="2439988" algn="l"/>
                <a:tab pos="2846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buFont typeface="Times New Roman" panose="02020603050405020304" pitchFamily="18" charset="0"/>
              <a:buNone/>
            </a:pPr>
            <a:fld id="{15E1B366-FC65-492C-9011-32261E9C1A08}" type="slidenum">
              <a:rPr lang="en-NZ" altLang="en-US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pPr eaLnBrk="1">
                <a:buFont typeface="Times New Roman" panose="02020603050405020304" pitchFamily="18" charset="0"/>
                <a:buNone/>
              </a:pPr>
              <a:t>15</a:t>
            </a:fld>
            <a:endParaRPr lang="en-NZ" altLang="en-US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963" y="735013"/>
            <a:ext cx="6440487" cy="3624262"/>
          </a:xfrm>
          <a:solidFill>
            <a:srgbClr val="FFFFFF"/>
          </a:solidFill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92638"/>
            <a:ext cx="5486400" cy="434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012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A4CA-E537-4BBA-A31A-9C2436757062}" type="datetime1">
              <a:rPr lang="en-NZ" smtClean="0"/>
              <a:t>10/12/2015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IWD- CSS Review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910-709E-4E39-ACD3-2933D4BCFB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198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695-AC67-43B2-9389-FF4E8174442C}" type="datetime1">
              <a:rPr lang="en-NZ" smtClean="0"/>
              <a:t>10/12/2015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IWD- CSS Review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910-709E-4E39-ACD3-2933D4BCFB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6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85A0-0D3F-412E-AF59-8C7D836EAC5F}" type="datetime1">
              <a:rPr lang="en-NZ" smtClean="0"/>
              <a:t>10/12/2015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IWD- CSS Review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910-709E-4E39-ACD3-2933D4BCFB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885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E75A-3E07-4F30-87F3-B130B9AFBBC5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35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7737-27E2-4B12-8CB2-B43158D4AAEF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1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EE1F-14EA-4C52-92FE-08C0A9E3D4D6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90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36B0-3B9E-4984-BD10-B3CE288F7F75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33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42B27-6E85-45BE-91F7-1BEC7199C443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13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F4D5-4712-40A4-9DA2-08219D4380AE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5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1CDC-FB3E-4A36-AF55-91EACA32CCBD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30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1DA8-D02B-4096-A9EA-EF56E93D6516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650D-F018-481F-B29B-44763C9BB62C}" type="datetime1">
              <a:rPr lang="en-NZ" smtClean="0"/>
              <a:t>10/12/2015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IWD- CSS Review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910-709E-4E39-ACD3-2933D4BCFB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7756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D737-11EC-4D3A-A666-57248C96026A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08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42E9-C10F-4568-8A54-724959F50112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72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4FF-3B4E-4E43-BE29-A63055FE7336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"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"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2244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B738-A145-4CC3-9F2E-098F6EBF10A8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50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A88-A8E5-45A2-AD28-9326819D708A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"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93519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372-BAEF-408D-AF70-E1355A33EC35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09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06C6-03D3-4089-85B5-39994DDA031F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409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E18C-7808-44CE-B8F9-7DB0327B542E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7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8230-3D03-4A8B-B4EB-3F427AA6EC39}" type="datetime1">
              <a:rPr lang="en-NZ" smtClean="0"/>
              <a:t>10/12/2015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IWD- CSS Review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910-709E-4E39-ACD3-2933D4BCFB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244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50BB-BED5-4BCC-B7D8-740F08923C5C}" type="datetime1">
              <a:rPr lang="en-NZ" smtClean="0"/>
              <a:t>10/12/2015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IWD- CSS Review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910-709E-4E39-ACD3-2933D4BCFB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431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F23A-8957-43B6-9D29-2768CC7EF413}" type="datetime1">
              <a:rPr lang="en-NZ" smtClean="0"/>
              <a:t>10/12/2015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IWD- CSS Review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910-709E-4E39-ACD3-2933D4BCFB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184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7BD7-5BFE-410A-B5FA-EFF0EE02383D}" type="datetime1">
              <a:rPr lang="en-NZ" smtClean="0"/>
              <a:t>10/12/2015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IWD- CSS Review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910-709E-4E39-ACD3-2933D4BCFB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290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FE24-0A62-4E57-8601-85558662634C}" type="datetime1">
              <a:rPr lang="en-NZ" smtClean="0"/>
              <a:t>10/12/2015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IWD- CSS Review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910-709E-4E39-ACD3-2933D4BCFB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981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DC29-2B33-4F83-91F4-972C2ABD1857}" type="datetime1">
              <a:rPr lang="en-NZ" smtClean="0"/>
              <a:t>10/12/2015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IWD- CSS Review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910-709E-4E39-ACD3-2933D4BCFB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518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3496-494A-4F67-828D-A128BF1F6CCE}" type="datetime1">
              <a:rPr lang="en-NZ" smtClean="0"/>
              <a:t>10/12/2015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IWD- CSS Review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A910-709E-4E39-ACD3-2933D4BCFB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146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3854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0C2B-88E4-4A71-BD8F-905642D4A2B8}" type="datetime1">
              <a:rPr lang="en-NZ" smtClean="0"/>
              <a:t>10/12/2015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 smtClean="0"/>
              <a:t>ISCG6420 IWD- CSS Review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A910-709E-4E39-ACD3-2933D4BCFB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90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3888" y="6406487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8D8C-DADD-4C03-B4D3-B85D7D2AD985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41217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8299" y="640648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66B2C-A29A-4E61-B575-FBA67C7CD9D6}" type="slidenum">
              <a:rPr lang="en-NZ" smtClean="0">
                <a:solidFill>
                  <a:srgbClr val="90C226"/>
                </a:solidFill>
              </a:rPr>
              <a:pPr/>
              <a:t>‹#›</a:t>
            </a:fld>
            <a:endParaRPr lang="en-NZ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8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syntax.asp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mtClean="0"/>
              <a:t>CSS Review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smtClean="0"/>
              <a:t>Week 2 Session 2</a:t>
            </a:r>
            <a:endParaRPr lang="en-NZ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1AA1-C04C-4F9E-95D3-C5D537D535B7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4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6" y="319089"/>
            <a:ext cx="8034338" cy="1241425"/>
          </a:xfrm>
        </p:spPr>
        <p:txBody>
          <a:bodyPr vert="horz" lIns="91440" tIns="40003" rIns="91440" bIns="45720" rtlCol="0" anchor="t">
            <a:normAutofit/>
          </a:bodyPr>
          <a:lstStyle/>
          <a:p>
            <a:pPr>
              <a:tabLst>
                <a:tab pos="406400" algn="l"/>
                <a:tab pos="814388" algn="l"/>
                <a:tab pos="1222375" algn="l"/>
                <a:tab pos="1628775" algn="l"/>
                <a:tab pos="2036763" algn="l"/>
                <a:tab pos="2444750" algn="l"/>
                <a:tab pos="2851150" algn="l"/>
                <a:tab pos="3259138" algn="l"/>
                <a:tab pos="3667125" algn="l"/>
                <a:tab pos="4075113" algn="l"/>
                <a:tab pos="4481513" algn="l"/>
                <a:tab pos="4889500" algn="l"/>
                <a:tab pos="5297488" algn="l"/>
                <a:tab pos="5703888" algn="l"/>
                <a:tab pos="6111875" algn="l"/>
                <a:tab pos="6519863" algn="l"/>
                <a:tab pos="6927850" algn="l"/>
                <a:tab pos="7334250" algn="l"/>
                <a:tab pos="7742238" algn="l"/>
              </a:tabLst>
            </a:pPr>
            <a:r>
              <a:rPr lang="en-NZ" altLang="en-US" dirty="0" smtClean="0"/>
              <a:t>CSS Box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361" y="1632157"/>
            <a:ext cx="6190884" cy="437675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NZ" altLang="en-US" sz="2400" dirty="0"/>
              <a:t>Every element is composed </a:t>
            </a:r>
            <a:r>
              <a:rPr lang="en-NZ" altLang="en-US" sz="2400" dirty="0" smtClean="0"/>
              <a:t>of </a:t>
            </a:r>
          </a:p>
          <a:p>
            <a:pPr marL="742950" lvl="2" indent="-342900"/>
            <a:r>
              <a:rPr lang="en-NZ" sz="2200" b="1" dirty="0" smtClean="0">
                <a:solidFill>
                  <a:schemeClr val="accent5"/>
                </a:solidFill>
              </a:rPr>
              <a:t>Content</a:t>
            </a:r>
            <a:r>
              <a:rPr lang="en-NZ" sz="2200" dirty="0"/>
              <a:t> - The content of the box, where text and images appear</a:t>
            </a:r>
          </a:p>
          <a:p>
            <a:pPr lvl="1"/>
            <a:r>
              <a:rPr lang="en-NZ" sz="2200" b="1" dirty="0">
                <a:solidFill>
                  <a:schemeClr val="accent5"/>
                </a:solidFill>
              </a:rPr>
              <a:t>Padding</a:t>
            </a:r>
            <a:r>
              <a:rPr lang="en-NZ" sz="2200" dirty="0"/>
              <a:t> - Clears an area around the content. The padding is transparent</a:t>
            </a:r>
          </a:p>
          <a:p>
            <a:pPr lvl="1"/>
            <a:r>
              <a:rPr lang="en-NZ" sz="2200" b="1" dirty="0">
                <a:solidFill>
                  <a:schemeClr val="accent5"/>
                </a:solidFill>
              </a:rPr>
              <a:t>Border</a:t>
            </a:r>
            <a:r>
              <a:rPr lang="en-NZ" sz="2200" dirty="0"/>
              <a:t> - A border that goes around the padding and content</a:t>
            </a:r>
          </a:p>
          <a:p>
            <a:pPr lvl="1"/>
            <a:r>
              <a:rPr lang="en-NZ" sz="2200" b="1" dirty="0">
                <a:solidFill>
                  <a:schemeClr val="accent5"/>
                </a:solidFill>
              </a:rPr>
              <a:t>Margin</a:t>
            </a:r>
            <a:r>
              <a:rPr lang="en-NZ" sz="2200" dirty="0"/>
              <a:t> - Clears an area outside the border. The margin is transparent</a:t>
            </a:r>
          </a:p>
          <a:p>
            <a:pPr marL="0" lvl="1" indent="0">
              <a:buNone/>
            </a:pPr>
            <a:endParaRPr lang="en-NZ" altLang="en-US" sz="1900" dirty="0" smtClean="0"/>
          </a:p>
          <a:p>
            <a:endParaRPr lang="en-NZ" altLang="en-US" dirty="0"/>
          </a:p>
          <a:p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245" y="2382871"/>
            <a:ext cx="5010809" cy="2750832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D5F5-6AED-43F5-B56A-EC192E302ED7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12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6" y="319089"/>
            <a:ext cx="8034338" cy="1241425"/>
          </a:xfrm>
        </p:spPr>
        <p:txBody>
          <a:bodyPr vert="horz" lIns="91440" tIns="40003" rIns="91440" bIns="45720" rtlCol="0" anchor="t">
            <a:normAutofit/>
          </a:bodyPr>
          <a:lstStyle/>
          <a:p>
            <a:pPr>
              <a:tabLst>
                <a:tab pos="406400" algn="l"/>
                <a:tab pos="814388" algn="l"/>
                <a:tab pos="1222375" algn="l"/>
                <a:tab pos="1628775" algn="l"/>
                <a:tab pos="2036763" algn="l"/>
                <a:tab pos="2444750" algn="l"/>
                <a:tab pos="2851150" algn="l"/>
                <a:tab pos="3259138" algn="l"/>
                <a:tab pos="3667125" algn="l"/>
                <a:tab pos="4075113" algn="l"/>
                <a:tab pos="4481513" algn="l"/>
                <a:tab pos="4889500" algn="l"/>
                <a:tab pos="5297488" algn="l"/>
                <a:tab pos="5703888" algn="l"/>
                <a:tab pos="6111875" algn="l"/>
                <a:tab pos="6519863" algn="l"/>
                <a:tab pos="6927850" algn="l"/>
                <a:tab pos="7334250" algn="l"/>
                <a:tab pos="7742238" algn="l"/>
              </a:tabLst>
            </a:pPr>
            <a:r>
              <a:rPr lang="en-NZ" altLang="en-US" dirty="0" smtClean="0"/>
              <a:t>CSS Box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5674" y="1447564"/>
            <a:ext cx="9403573" cy="162664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NZ" sz="2200" dirty="0"/>
              <a:t>By default, the width and height of an element is calculated like this:</a:t>
            </a:r>
            <a:endParaRPr lang="en-NZ" altLang="en-US" sz="2200" dirty="0" smtClean="0"/>
          </a:p>
          <a:p>
            <a:pPr marL="742950" lvl="2" indent="-342900"/>
            <a:r>
              <a:rPr lang="en-NZ" sz="2200" dirty="0">
                <a:solidFill>
                  <a:schemeClr val="accent5"/>
                </a:solidFill>
              </a:rPr>
              <a:t>width + padding + border </a:t>
            </a:r>
            <a:r>
              <a:rPr lang="en-NZ" sz="2200" dirty="0"/>
              <a:t>= actual width of an </a:t>
            </a:r>
            <a:r>
              <a:rPr lang="en-NZ" sz="2200" dirty="0" smtClean="0"/>
              <a:t>element</a:t>
            </a:r>
          </a:p>
          <a:p>
            <a:pPr marL="742950" lvl="2" indent="-342900"/>
            <a:r>
              <a:rPr lang="en-NZ" sz="2200" dirty="0" smtClean="0">
                <a:solidFill>
                  <a:schemeClr val="accent5"/>
                </a:solidFill>
              </a:rPr>
              <a:t>height </a:t>
            </a:r>
            <a:r>
              <a:rPr lang="en-NZ" sz="2200" dirty="0">
                <a:solidFill>
                  <a:schemeClr val="accent5"/>
                </a:solidFill>
              </a:rPr>
              <a:t>+ padding + border </a:t>
            </a:r>
            <a:r>
              <a:rPr lang="en-NZ" sz="2200" dirty="0"/>
              <a:t>= actual height of an element</a:t>
            </a:r>
            <a:endParaRPr lang="en-NZ" altLang="en-US" sz="2200" dirty="0"/>
          </a:p>
          <a:p>
            <a:endParaRPr lang="en-NZ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114697" y="308035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 smtClean="0">
                <a:solidFill>
                  <a:schemeClr val="accent5"/>
                </a:solidFill>
              </a:rPr>
              <a:t>.div1 {</a:t>
            </a:r>
          </a:p>
          <a:p>
            <a:r>
              <a:rPr lang="en-NZ" dirty="0" smtClean="0">
                <a:solidFill>
                  <a:schemeClr val="accent5"/>
                </a:solidFill>
              </a:rPr>
              <a:t>    width: 300px;</a:t>
            </a:r>
          </a:p>
          <a:p>
            <a:r>
              <a:rPr lang="en-NZ" dirty="0" smtClean="0">
                <a:solidFill>
                  <a:schemeClr val="accent5"/>
                </a:solidFill>
              </a:rPr>
              <a:t>    height: 100px;</a:t>
            </a:r>
          </a:p>
          <a:p>
            <a:r>
              <a:rPr lang="en-NZ" dirty="0" smtClean="0">
                <a:solidFill>
                  <a:schemeClr val="accent5"/>
                </a:solidFill>
              </a:rPr>
              <a:t>    border: 1px solid blue;</a:t>
            </a:r>
          </a:p>
          <a:p>
            <a:r>
              <a:rPr lang="en-NZ" dirty="0" smtClean="0">
                <a:solidFill>
                  <a:schemeClr val="accent5"/>
                </a:solidFill>
              </a:rPr>
              <a:t>}</a:t>
            </a:r>
          </a:p>
          <a:p>
            <a:endParaRPr lang="en-NZ" dirty="0" smtClean="0">
              <a:solidFill>
                <a:schemeClr val="accent5"/>
              </a:solidFill>
            </a:endParaRPr>
          </a:p>
          <a:p>
            <a:r>
              <a:rPr lang="en-NZ" dirty="0" smtClean="0">
                <a:solidFill>
                  <a:schemeClr val="accent5"/>
                </a:solidFill>
              </a:rPr>
              <a:t>.div2 {</a:t>
            </a:r>
          </a:p>
          <a:p>
            <a:r>
              <a:rPr lang="en-NZ" dirty="0" smtClean="0">
                <a:solidFill>
                  <a:schemeClr val="accent5"/>
                </a:solidFill>
              </a:rPr>
              <a:t>    width: 300px;</a:t>
            </a:r>
          </a:p>
          <a:p>
            <a:r>
              <a:rPr lang="en-NZ" dirty="0" smtClean="0">
                <a:solidFill>
                  <a:schemeClr val="accent5"/>
                </a:solidFill>
              </a:rPr>
              <a:t>    height: 100px;    </a:t>
            </a:r>
          </a:p>
          <a:p>
            <a:r>
              <a:rPr lang="en-NZ" dirty="0" smtClean="0">
                <a:solidFill>
                  <a:schemeClr val="accent5"/>
                </a:solidFill>
              </a:rPr>
              <a:t>    padding: 50px;</a:t>
            </a:r>
          </a:p>
          <a:p>
            <a:r>
              <a:rPr lang="en-NZ" dirty="0" smtClean="0">
                <a:solidFill>
                  <a:schemeClr val="accent5"/>
                </a:solidFill>
              </a:rPr>
              <a:t>    border: 1px solid red;</a:t>
            </a:r>
          </a:p>
          <a:p>
            <a:r>
              <a:rPr lang="en-NZ" dirty="0" smtClean="0">
                <a:solidFill>
                  <a:schemeClr val="accent5"/>
                </a:solidFill>
              </a:rPr>
              <a:t>}</a:t>
            </a:r>
            <a:endParaRPr lang="en-NZ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32" y="3152779"/>
            <a:ext cx="2962275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632" y="4357212"/>
            <a:ext cx="3876675" cy="1962150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8605251" y="3086728"/>
            <a:ext cx="2514600" cy="671050"/>
          </a:xfrm>
          <a:prstGeom prst="borderCallout1">
            <a:avLst>
              <a:gd name="adj1" fmla="val 103409"/>
              <a:gd name="adj2" fmla="val 50820"/>
              <a:gd name="adj3" fmla="val 319889"/>
              <a:gd name="adj4" fmla="val 7924"/>
            </a:avLst>
          </a:prstGeom>
          <a:solidFill>
            <a:schemeClr val="accent5">
              <a:lumMod val="40000"/>
              <a:lumOff val="60000"/>
            </a:schemeClr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prstClr val="black"/>
                </a:solidFill>
              </a:rPr>
              <a:t>100 </a:t>
            </a:r>
            <a:r>
              <a:rPr lang="en-NZ" dirty="0" err="1" smtClean="0">
                <a:solidFill>
                  <a:prstClr val="black"/>
                </a:solidFill>
              </a:rPr>
              <a:t>px</a:t>
            </a:r>
            <a:r>
              <a:rPr lang="en-NZ" dirty="0" smtClean="0">
                <a:solidFill>
                  <a:prstClr val="black"/>
                </a:solidFill>
              </a:rPr>
              <a:t> longer for both width &amp; height</a:t>
            </a:r>
            <a:endParaRPr lang="en-NZ" dirty="0">
              <a:solidFill>
                <a:prstClr val="black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671A-14D9-401C-89D3-8D0716ED7C9C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69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6" y="319089"/>
            <a:ext cx="8034338" cy="1241425"/>
          </a:xfrm>
        </p:spPr>
        <p:txBody>
          <a:bodyPr vert="horz" lIns="91440" tIns="40003" rIns="91440" bIns="45720" rtlCol="0" anchor="t">
            <a:normAutofit/>
          </a:bodyPr>
          <a:lstStyle/>
          <a:p>
            <a:pPr>
              <a:tabLst>
                <a:tab pos="406400" algn="l"/>
                <a:tab pos="814388" algn="l"/>
                <a:tab pos="1222375" algn="l"/>
                <a:tab pos="1628775" algn="l"/>
                <a:tab pos="2036763" algn="l"/>
                <a:tab pos="2444750" algn="l"/>
                <a:tab pos="2851150" algn="l"/>
                <a:tab pos="3259138" algn="l"/>
                <a:tab pos="3667125" algn="l"/>
                <a:tab pos="4075113" algn="l"/>
                <a:tab pos="4481513" algn="l"/>
                <a:tab pos="4889500" algn="l"/>
                <a:tab pos="5297488" algn="l"/>
                <a:tab pos="5703888" algn="l"/>
                <a:tab pos="6111875" algn="l"/>
                <a:tab pos="6519863" algn="l"/>
                <a:tab pos="6927850" algn="l"/>
                <a:tab pos="7334250" algn="l"/>
                <a:tab pos="7742238" algn="l"/>
              </a:tabLst>
            </a:pPr>
            <a:r>
              <a:rPr lang="en-NZ" altLang="en-US" dirty="0" smtClean="0"/>
              <a:t>CSS Float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4079" y="1173951"/>
            <a:ext cx="8840926" cy="4281207"/>
          </a:xfrm>
        </p:spPr>
        <p:txBody>
          <a:bodyPr>
            <a:normAutofit/>
          </a:bodyPr>
          <a:lstStyle/>
          <a:p>
            <a:r>
              <a:rPr lang="en-NZ" altLang="en-US" sz="2200" dirty="0"/>
              <a:t>The </a:t>
            </a:r>
            <a:r>
              <a:rPr lang="en-NZ" altLang="en-US" sz="2200" dirty="0">
                <a:solidFill>
                  <a:schemeClr val="accent5"/>
                </a:solidFill>
              </a:rPr>
              <a:t>float</a:t>
            </a:r>
            <a:r>
              <a:rPr lang="en-NZ" altLang="en-US" sz="2200" dirty="0"/>
              <a:t> property specifies whether or not an element should float.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4DF6-1AB0-431A-A27B-64481D61BB38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792" y="2238230"/>
            <a:ext cx="3124200" cy="1076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636" y="2243917"/>
            <a:ext cx="3009900" cy="1409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24547" y="3499728"/>
            <a:ext cx="42858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accent5"/>
                </a:solidFill>
              </a:rPr>
              <a:t>.</a:t>
            </a:r>
            <a:r>
              <a:rPr lang="en-NZ" sz="2000" dirty="0" smtClean="0">
                <a:solidFill>
                  <a:schemeClr val="accent5"/>
                </a:solidFill>
              </a:rPr>
              <a:t>div1 {</a:t>
            </a:r>
          </a:p>
          <a:p>
            <a:r>
              <a:rPr lang="en-NZ" sz="2000" dirty="0" smtClean="0">
                <a:solidFill>
                  <a:schemeClr val="accent5"/>
                </a:solidFill>
              </a:rPr>
              <a:t>    float: left;</a:t>
            </a:r>
          </a:p>
          <a:p>
            <a:r>
              <a:rPr lang="en-NZ" sz="2000" dirty="0" smtClean="0">
                <a:solidFill>
                  <a:schemeClr val="accent5"/>
                </a:solidFill>
              </a:rPr>
              <a:t>    width: 100px;</a:t>
            </a:r>
          </a:p>
          <a:p>
            <a:r>
              <a:rPr lang="en-NZ" sz="2000" dirty="0" smtClean="0">
                <a:solidFill>
                  <a:schemeClr val="accent5"/>
                </a:solidFill>
              </a:rPr>
              <a:t>    height: 50px;</a:t>
            </a:r>
          </a:p>
          <a:p>
            <a:r>
              <a:rPr lang="en-NZ" sz="2000" dirty="0" smtClean="0">
                <a:solidFill>
                  <a:schemeClr val="accent5"/>
                </a:solidFill>
              </a:rPr>
              <a:t>    margin: 10px;</a:t>
            </a:r>
          </a:p>
          <a:p>
            <a:r>
              <a:rPr lang="en-NZ" sz="2000" dirty="0" smtClean="0">
                <a:solidFill>
                  <a:schemeClr val="accent5"/>
                </a:solidFill>
              </a:rPr>
              <a:t>    border: 3px solid #8AC007;</a:t>
            </a:r>
          </a:p>
          <a:p>
            <a:r>
              <a:rPr lang="en-NZ" sz="2000" dirty="0" smtClean="0">
                <a:solidFill>
                  <a:schemeClr val="accent5"/>
                </a:solidFill>
              </a:rPr>
              <a:t>}</a:t>
            </a:r>
          </a:p>
          <a:p>
            <a:r>
              <a:rPr lang="en-NZ" sz="2000" dirty="0" smtClean="0">
                <a:solidFill>
                  <a:schemeClr val="accent5"/>
                </a:solidFill>
              </a:rPr>
              <a:t>.div2 { border: 1px solid red;}</a:t>
            </a:r>
            <a:endParaRPr lang="en-NZ" sz="2000" dirty="0">
              <a:solidFill>
                <a:schemeClr val="accent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9349" y="3653617"/>
            <a:ext cx="39441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chemeClr val="accent5"/>
                </a:solidFill>
              </a:rPr>
              <a:t>.div5 </a:t>
            </a:r>
            <a:r>
              <a:rPr lang="en-NZ" sz="2000" dirty="0" smtClean="0">
                <a:solidFill>
                  <a:schemeClr val="accent5"/>
                </a:solidFill>
              </a:rPr>
              <a:t>{</a:t>
            </a:r>
            <a:endParaRPr lang="en-NZ" sz="2000" dirty="0">
              <a:solidFill>
                <a:schemeClr val="accent5"/>
              </a:solidFill>
            </a:endParaRPr>
          </a:p>
          <a:p>
            <a:r>
              <a:rPr lang="en-NZ" sz="2000" dirty="0">
                <a:solidFill>
                  <a:schemeClr val="accent5"/>
                </a:solidFill>
              </a:rPr>
              <a:t>    width: 100px;</a:t>
            </a:r>
          </a:p>
          <a:p>
            <a:r>
              <a:rPr lang="en-NZ" sz="2000" dirty="0">
                <a:solidFill>
                  <a:schemeClr val="accent5"/>
                </a:solidFill>
              </a:rPr>
              <a:t>    height: 50px;</a:t>
            </a:r>
          </a:p>
          <a:p>
            <a:r>
              <a:rPr lang="en-NZ" sz="2000" dirty="0">
                <a:solidFill>
                  <a:schemeClr val="accent5"/>
                </a:solidFill>
              </a:rPr>
              <a:t>    margin: 10px;</a:t>
            </a:r>
          </a:p>
          <a:p>
            <a:r>
              <a:rPr lang="en-NZ" sz="2000" dirty="0">
                <a:solidFill>
                  <a:schemeClr val="accent5"/>
                </a:solidFill>
              </a:rPr>
              <a:t>    border: 3px solid #8AC007;</a:t>
            </a:r>
          </a:p>
          <a:p>
            <a:r>
              <a:rPr lang="en-NZ" sz="2000" dirty="0" smtClean="0">
                <a:solidFill>
                  <a:schemeClr val="accent5"/>
                </a:solidFill>
              </a:rPr>
              <a:t>}</a:t>
            </a:r>
            <a:endParaRPr lang="en-NZ" sz="2000" dirty="0">
              <a:solidFill>
                <a:schemeClr val="accent5"/>
              </a:solidFill>
            </a:endParaRPr>
          </a:p>
          <a:p>
            <a:r>
              <a:rPr lang="en-NZ" sz="2000" dirty="0">
                <a:solidFill>
                  <a:schemeClr val="accent5"/>
                </a:solidFill>
              </a:rPr>
              <a:t>.div6 </a:t>
            </a:r>
            <a:r>
              <a:rPr lang="en-NZ" sz="2000" dirty="0" smtClean="0">
                <a:solidFill>
                  <a:schemeClr val="accent5"/>
                </a:solidFill>
              </a:rPr>
              <a:t>{ </a:t>
            </a:r>
            <a:r>
              <a:rPr lang="en-NZ" sz="2000" dirty="0">
                <a:solidFill>
                  <a:schemeClr val="accent5"/>
                </a:solidFill>
              </a:rPr>
              <a:t>border: 1px solid red</a:t>
            </a:r>
            <a:r>
              <a:rPr lang="en-NZ" sz="2000" dirty="0" smtClean="0">
                <a:solidFill>
                  <a:schemeClr val="accent5"/>
                </a:solidFill>
              </a:rPr>
              <a:t>;}</a:t>
            </a:r>
            <a:endParaRPr lang="en-NZ" sz="20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7132" y="18688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With Float</a:t>
            </a:r>
            <a:endParaRPr lang="en-NZ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30673" y="186889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Without Float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090779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6" y="319089"/>
            <a:ext cx="8034338" cy="1241425"/>
          </a:xfrm>
        </p:spPr>
        <p:txBody>
          <a:bodyPr vert="horz" lIns="91440" tIns="40003" rIns="91440" bIns="45720" rtlCol="0" anchor="t">
            <a:normAutofit/>
          </a:bodyPr>
          <a:lstStyle/>
          <a:p>
            <a:pPr>
              <a:tabLst>
                <a:tab pos="406400" algn="l"/>
                <a:tab pos="814388" algn="l"/>
                <a:tab pos="1222375" algn="l"/>
                <a:tab pos="1628775" algn="l"/>
                <a:tab pos="2036763" algn="l"/>
                <a:tab pos="2444750" algn="l"/>
                <a:tab pos="2851150" algn="l"/>
                <a:tab pos="3259138" algn="l"/>
                <a:tab pos="3667125" algn="l"/>
                <a:tab pos="4075113" algn="l"/>
                <a:tab pos="4481513" algn="l"/>
                <a:tab pos="4889500" algn="l"/>
                <a:tab pos="5297488" algn="l"/>
                <a:tab pos="5703888" algn="l"/>
                <a:tab pos="6111875" algn="l"/>
                <a:tab pos="6519863" algn="l"/>
                <a:tab pos="6927850" algn="l"/>
                <a:tab pos="7334250" algn="l"/>
                <a:tab pos="7742238" algn="l"/>
              </a:tabLst>
            </a:pPr>
            <a:r>
              <a:rPr lang="en-NZ" altLang="en-US" dirty="0" smtClean="0"/>
              <a:t>CSS Float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5675" y="1158945"/>
            <a:ext cx="8840926" cy="4281207"/>
          </a:xfrm>
        </p:spPr>
        <p:txBody>
          <a:bodyPr>
            <a:normAutofit/>
          </a:bodyPr>
          <a:lstStyle/>
          <a:p>
            <a:r>
              <a:rPr lang="en-NZ" altLang="en-US" sz="2200" dirty="0" smtClean="0"/>
              <a:t>The </a:t>
            </a:r>
            <a:r>
              <a:rPr lang="en-NZ" altLang="en-US" sz="2200" dirty="0" smtClean="0">
                <a:solidFill>
                  <a:schemeClr val="accent5"/>
                </a:solidFill>
              </a:rPr>
              <a:t>clear </a:t>
            </a:r>
            <a:r>
              <a:rPr lang="en-NZ" altLang="en-US" sz="2200" dirty="0" smtClean="0"/>
              <a:t>property </a:t>
            </a:r>
            <a:r>
              <a:rPr lang="en-NZ" altLang="en-US" sz="2200" dirty="0"/>
              <a:t>specifies whether or not an element should float.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4DF6-1AB0-431A-A27B-64481D61BB38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49" y="2290380"/>
            <a:ext cx="3124200" cy="1076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256" y="3588167"/>
            <a:ext cx="42858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accent5"/>
                </a:solidFill>
              </a:rPr>
              <a:t>.</a:t>
            </a:r>
            <a:r>
              <a:rPr lang="en-NZ" sz="2000" dirty="0" smtClean="0">
                <a:solidFill>
                  <a:schemeClr val="accent5"/>
                </a:solidFill>
              </a:rPr>
              <a:t>div1 {	float: left;</a:t>
            </a:r>
          </a:p>
          <a:p>
            <a:r>
              <a:rPr lang="en-NZ" sz="2000" dirty="0" smtClean="0">
                <a:solidFill>
                  <a:schemeClr val="accent5"/>
                </a:solidFill>
              </a:rPr>
              <a:t>    	width: 100px;</a:t>
            </a:r>
          </a:p>
          <a:p>
            <a:r>
              <a:rPr lang="en-NZ" sz="2000" dirty="0" smtClean="0">
                <a:solidFill>
                  <a:schemeClr val="accent5"/>
                </a:solidFill>
              </a:rPr>
              <a:t>    	height: 50px;</a:t>
            </a:r>
          </a:p>
          <a:p>
            <a:r>
              <a:rPr lang="en-NZ" sz="2000" dirty="0" smtClean="0">
                <a:solidFill>
                  <a:schemeClr val="accent5"/>
                </a:solidFill>
              </a:rPr>
              <a:t>    	margin: 10px;</a:t>
            </a:r>
          </a:p>
          <a:p>
            <a:r>
              <a:rPr lang="en-NZ" sz="2000" dirty="0" smtClean="0">
                <a:solidFill>
                  <a:schemeClr val="accent5"/>
                </a:solidFill>
              </a:rPr>
              <a:t>    	border: 3px solid #8AC007;</a:t>
            </a:r>
          </a:p>
          <a:p>
            <a:r>
              <a:rPr lang="en-NZ" sz="2000" dirty="0" smtClean="0">
                <a:solidFill>
                  <a:schemeClr val="accent5"/>
                </a:solidFill>
              </a:rPr>
              <a:t>}</a:t>
            </a:r>
          </a:p>
          <a:p>
            <a:r>
              <a:rPr lang="en-NZ" sz="2000" dirty="0" smtClean="0">
                <a:solidFill>
                  <a:schemeClr val="accent5"/>
                </a:solidFill>
              </a:rPr>
              <a:t>.div2 { border: 1px solid red;}</a:t>
            </a:r>
            <a:endParaRPr lang="en-NZ" sz="20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7132" y="1868898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With Clear</a:t>
            </a:r>
            <a:endParaRPr lang="en-NZ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30673" y="186889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Without Clear</a:t>
            </a:r>
            <a:endParaRPr lang="en-NZ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486" y="2181019"/>
            <a:ext cx="3114675" cy="133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47980" y="3563323"/>
            <a:ext cx="52146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accent5"/>
                </a:solidFill>
              </a:rPr>
              <a:t>.</a:t>
            </a:r>
            <a:r>
              <a:rPr lang="en-NZ" sz="2000" dirty="0">
                <a:solidFill>
                  <a:schemeClr val="accent5"/>
                </a:solidFill>
              </a:rPr>
              <a:t>div3 </a:t>
            </a:r>
            <a:r>
              <a:rPr lang="en-NZ" sz="2000" dirty="0" smtClean="0">
                <a:solidFill>
                  <a:schemeClr val="accent5"/>
                </a:solidFill>
              </a:rPr>
              <a:t>{	float</a:t>
            </a:r>
            <a:r>
              <a:rPr lang="en-NZ" sz="2000" dirty="0">
                <a:solidFill>
                  <a:schemeClr val="accent5"/>
                </a:solidFill>
              </a:rPr>
              <a:t>: left;</a:t>
            </a:r>
          </a:p>
          <a:p>
            <a:r>
              <a:rPr lang="en-NZ" sz="2000" dirty="0">
                <a:solidFill>
                  <a:schemeClr val="accent5"/>
                </a:solidFill>
              </a:rPr>
              <a:t>    </a:t>
            </a:r>
            <a:r>
              <a:rPr lang="en-NZ" sz="2000" dirty="0" smtClean="0">
                <a:solidFill>
                  <a:schemeClr val="accent5"/>
                </a:solidFill>
              </a:rPr>
              <a:t>	width</a:t>
            </a:r>
            <a:r>
              <a:rPr lang="en-NZ" sz="2000" dirty="0">
                <a:solidFill>
                  <a:schemeClr val="accent5"/>
                </a:solidFill>
              </a:rPr>
              <a:t>: 100px;</a:t>
            </a:r>
          </a:p>
          <a:p>
            <a:r>
              <a:rPr lang="en-NZ" sz="2000" dirty="0">
                <a:solidFill>
                  <a:schemeClr val="accent5"/>
                </a:solidFill>
              </a:rPr>
              <a:t>    </a:t>
            </a:r>
            <a:r>
              <a:rPr lang="en-NZ" sz="2000" dirty="0" smtClean="0">
                <a:solidFill>
                  <a:schemeClr val="accent5"/>
                </a:solidFill>
              </a:rPr>
              <a:t>	height</a:t>
            </a:r>
            <a:r>
              <a:rPr lang="en-NZ" sz="2000" dirty="0">
                <a:solidFill>
                  <a:schemeClr val="accent5"/>
                </a:solidFill>
              </a:rPr>
              <a:t>: 50px;</a:t>
            </a:r>
          </a:p>
          <a:p>
            <a:r>
              <a:rPr lang="en-NZ" sz="2000" dirty="0">
                <a:solidFill>
                  <a:schemeClr val="accent5"/>
                </a:solidFill>
              </a:rPr>
              <a:t>    </a:t>
            </a:r>
            <a:r>
              <a:rPr lang="en-NZ" sz="2000" dirty="0" smtClean="0">
                <a:solidFill>
                  <a:schemeClr val="accent5"/>
                </a:solidFill>
              </a:rPr>
              <a:t>	margin</a:t>
            </a:r>
            <a:r>
              <a:rPr lang="en-NZ" sz="2000" dirty="0">
                <a:solidFill>
                  <a:schemeClr val="accent5"/>
                </a:solidFill>
              </a:rPr>
              <a:t>: 10px;</a:t>
            </a:r>
          </a:p>
          <a:p>
            <a:r>
              <a:rPr lang="en-NZ" sz="2000" dirty="0">
                <a:solidFill>
                  <a:schemeClr val="accent5"/>
                </a:solidFill>
              </a:rPr>
              <a:t>    </a:t>
            </a:r>
            <a:r>
              <a:rPr lang="en-NZ" sz="2000" dirty="0" smtClean="0">
                <a:solidFill>
                  <a:schemeClr val="accent5"/>
                </a:solidFill>
              </a:rPr>
              <a:t>	border</a:t>
            </a:r>
            <a:r>
              <a:rPr lang="en-NZ" sz="2000" dirty="0">
                <a:solidFill>
                  <a:schemeClr val="accent5"/>
                </a:solidFill>
              </a:rPr>
              <a:t>: 3px solid #8AC007</a:t>
            </a:r>
            <a:r>
              <a:rPr lang="en-NZ" sz="2000" dirty="0" smtClean="0">
                <a:solidFill>
                  <a:schemeClr val="accent5"/>
                </a:solidFill>
              </a:rPr>
              <a:t>; </a:t>
            </a:r>
          </a:p>
          <a:p>
            <a:r>
              <a:rPr lang="en-NZ" sz="2000" dirty="0">
                <a:solidFill>
                  <a:schemeClr val="accent5"/>
                </a:solidFill>
              </a:rPr>
              <a:t>	</a:t>
            </a:r>
            <a:r>
              <a:rPr lang="en-NZ" sz="2000" dirty="0" smtClean="0">
                <a:solidFill>
                  <a:schemeClr val="accent5"/>
                </a:solidFill>
              </a:rPr>
              <a:t>}</a:t>
            </a:r>
            <a:endParaRPr lang="en-NZ" sz="2000" dirty="0">
              <a:solidFill>
                <a:schemeClr val="accent5"/>
              </a:solidFill>
            </a:endParaRPr>
          </a:p>
          <a:p>
            <a:r>
              <a:rPr lang="en-NZ" sz="2000" dirty="0">
                <a:solidFill>
                  <a:schemeClr val="accent5"/>
                </a:solidFill>
              </a:rPr>
              <a:t>.div4 </a:t>
            </a:r>
            <a:r>
              <a:rPr lang="en-NZ" sz="2000" dirty="0" smtClean="0">
                <a:solidFill>
                  <a:schemeClr val="accent5"/>
                </a:solidFill>
              </a:rPr>
              <a:t>{	border</a:t>
            </a:r>
            <a:r>
              <a:rPr lang="en-NZ" sz="2000" dirty="0">
                <a:solidFill>
                  <a:schemeClr val="accent5"/>
                </a:solidFill>
              </a:rPr>
              <a:t>: 1px solid red;</a:t>
            </a:r>
          </a:p>
          <a:p>
            <a:r>
              <a:rPr lang="en-NZ" sz="2000" dirty="0">
                <a:solidFill>
                  <a:schemeClr val="accent5"/>
                </a:solidFill>
              </a:rPr>
              <a:t>    </a:t>
            </a:r>
            <a:r>
              <a:rPr lang="en-NZ" sz="2000" dirty="0" smtClean="0">
                <a:solidFill>
                  <a:schemeClr val="accent5"/>
                </a:solidFill>
              </a:rPr>
              <a:t>          clear</a:t>
            </a:r>
            <a:r>
              <a:rPr lang="en-NZ" sz="2000" dirty="0">
                <a:solidFill>
                  <a:schemeClr val="accent5"/>
                </a:solidFill>
              </a:rPr>
              <a:t>: left</a:t>
            </a:r>
            <a:r>
              <a:rPr lang="en-NZ" sz="2000" dirty="0" smtClean="0">
                <a:solidFill>
                  <a:schemeClr val="accent5"/>
                </a:solidFill>
              </a:rPr>
              <a:t>; }</a:t>
            </a:r>
            <a:endParaRPr lang="en-NZ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96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6" y="319089"/>
            <a:ext cx="8034338" cy="1241425"/>
          </a:xfrm>
        </p:spPr>
        <p:txBody>
          <a:bodyPr vert="horz" lIns="91440" tIns="40003" rIns="91440" bIns="45720" rtlCol="0" anchor="t">
            <a:normAutofit/>
          </a:bodyPr>
          <a:lstStyle/>
          <a:p>
            <a:pPr>
              <a:tabLst>
                <a:tab pos="406400" algn="l"/>
                <a:tab pos="814388" algn="l"/>
                <a:tab pos="1222375" algn="l"/>
                <a:tab pos="1628775" algn="l"/>
                <a:tab pos="2036763" algn="l"/>
                <a:tab pos="2444750" algn="l"/>
                <a:tab pos="2851150" algn="l"/>
                <a:tab pos="3259138" algn="l"/>
                <a:tab pos="3667125" algn="l"/>
                <a:tab pos="4075113" algn="l"/>
                <a:tab pos="4481513" algn="l"/>
                <a:tab pos="4889500" algn="l"/>
                <a:tab pos="5297488" algn="l"/>
                <a:tab pos="5703888" algn="l"/>
                <a:tab pos="6111875" algn="l"/>
                <a:tab pos="6519863" algn="l"/>
                <a:tab pos="6927850" algn="l"/>
                <a:tab pos="7334250" algn="l"/>
                <a:tab pos="7742238" algn="l"/>
              </a:tabLst>
            </a:pPr>
            <a:r>
              <a:rPr lang="en-NZ" altLang="en-US" dirty="0" smtClean="0"/>
              <a:t>CSS Position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5675" y="1447564"/>
            <a:ext cx="8840926" cy="4149005"/>
          </a:xfrm>
        </p:spPr>
        <p:txBody>
          <a:bodyPr>
            <a:noAutofit/>
          </a:bodyPr>
          <a:lstStyle/>
          <a:p>
            <a:r>
              <a:rPr lang="en-NZ" altLang="en-US" sz="2400" dirty="0"/>
              <a:t>The </a:t>
            </a:r>
            <a:r>
              <a:rPr lang="en-NZ" altLang="en-US" sz="2400" dirty="0">
                <a:solidFill>
                  <a:schemeClr val="accent5"/>
                </a:solidFill>
              </a:rPr>
              <a:t>position</a:t>
            </a:r>
            <a:r>
              <a:rPr lang="en-NZ" altLang="en-US" sz="2400" dirty="0"/>
              <a:t> property specifies the type of positioning method used for an </a:t>
            </a:r>
            <a:r>
              <a:rPr lang="en-NZ" altLang="en-US" sz="2400" dirty="0" smtClean="0"/>
              <a:t>element. There </a:t>
            </a:r>
            <a:r>
              <a:rPr lang="en-NZ" altLang="en-US" sz="2400" dirty="0"/>
              <a:t>are four different position values</a:t>
            </a:r>
            <a:r>
              <a:rPr lang="en-NZ" altLang="en-US" sz="2400" dirty="0" smtClean="0"/>
              <a:t>:</a:t>
            </a:r>
            <a:endParaRPr lang="en-NZ" altLang="en-US" sz="2400" dirty="0"/>
          </a:p>
          <a:p>
            <a:pPr lvl="1"/>
            <a:r>
              <a:rPr lang="en-NZ" altLang="en-US" sz="2200" dirty="0" smtClean="0"/>
              <a:t>Static </a:t>
            </a:r>
            <a:r>
              <a:rPr lang="en-NZ" altLang="en-US" sz="2200" dirty="0" smtClean="0">
                <a:sym typeface="Wingdings" panose="05000000000000000000" pitchFamily="2" charset="2"/>
              </a:rPr>
              <a:t></a:t>
            </a:r>
            <a:r>
              <a:rPr lang="en-NZ" altLang="en-US" sz="2200" dirty="0" smtClean="0"/>
              <a:t> </a:t>
            </a:r>
            <a:r>
              <a:rPr lang="en-NZ" sz="2400" dirty="0" smtClean="0"/>
              <a:t>default </a:t>
            </a:r>
            <a:r>
              <a:rPr lang="en-NZ" sz="2400" dirty="0" err="1" smtClean="0"/>
              <a:t>behavior</a:t>
            </a:r>
            <a:endParaRPr lang="en-NZ" altLang="en-US" sz="2200" dirty="0"/>
          </a:p>
          <a:p>
            <a:pPr lvl="1"/>
            <a:r>
              <a:rPr lang="en-NZ" altLang="en-US" sz="2200" dirty="0"/>
              <a:t>relative</a:t>
            </a:r>
          </a:p>
          <a:p>
            <a:pPr lvl="1"/>
            <a:r>
              <a:rPr lang="en-NZ" altLang="en-US" sz="2200" dirty="0"/>
              <a:t>fixed</a:t>
            </a:r>
          </a:p>
          <a:p>
            <a:pPr lvl="1"/>
            <a:r>
              <a:rPr lang="en-NZ" altLang="en-US" sz="2200" dirty="0"/>
              <a:t>absolute</a:t>
            </a:r>
          </a:p>
          <a:p>
            <a:r>
              <a:rPr lang="en-NZ" altLang="en-US" sz="2400" dirty="0"/>
              <a:t>Elements are then positioned using the </a:t>
            </a:r>
            <a:r>
              <a:rPr lang="en-NZ" altLang="en-US" sz="2400" dirty="0">
                <a:solidFill>
                  <a:schemeClr val="accent5"/>
                </a:solidFill>
              </a:rPr>
              <a:t>top, bottom, left,</a:t>
            </a:r>
            <a:r>
              <a:rPr lang="en-NZ" altLang="en-US" sz="2400" dirty="0"/>
              <a:t> and </a:t>
            </a:r>
            <a:r>
              <a:rPr lang="en-NZ" altLang="en-US" sz="2400" dirty="0">
                <a:solidFill>
                  <a:schemeClr val="accent5"/>
                </a:solidFill>
              </a:rPr>
              <a:t>right</a:t>
            </a:r>
            <a:r>
              <a:rPr lang="en-NZ" altLang="en-US" sz="2400" dirty="0"/>
              <a:t> properties.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398D-A8E8-40E3-95AB-6805393CB381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08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6" y="319089"/>
            <a:ext cx="8034338" cy="1241425"/>
          </a:xfrm>
        </p:spPr>
        <p:txBody>
          <a:bodyPr vert="horz" lIns="91440" tIns="40003" rIns="91440" bIns="45720" rtlCol="0" anchor="t">
            <a:normAutofit/>
          </a:bodyPr>
          <a:lstStyle/>
          <a:p>
            <a:pPr>
              <a:tabLst>
                <a:tab pos="406400" algn="l"/>
                <a:tab pos="814388" algn="l"/>
                <a:tab pos="1222375" algn="l"/>
                <a:tab pos="1628775" algn="l"/>
                <a:tab pos="2036763" algn="l"/>
                <a:tab pos="2444750" algn="l"/>
                <a:tab pos="2851150" algn="l"/>
                <a:tab pos="3259138" algn="l"/>
                <a:tab pos="3667125" algn="l"/>
                <a:tab pos="4075113" algn="l"/>
                <a:tab pos="4481513" algn="l"/>
                <a:tab pos="4889500" algn="l"/>
                <a:tab pos="5297488" algn="l"/>
                <a:tab pos="5703888" algn="l"/>
                <a:tab pos="6111875" algn="l"/>
                <a:tab pos="6519863" algn="l"/>
                <a:tab pos="6927850" algn="l"/>
                <a:tab pos="7334250" algn="l"/>
                <a:tab pos="7742238" algn="l"/>
              </a:tabLst>
            </a:pPr>
            <a:r>
              <a:rPr lang="en-NZ" altLang="en-US" dirty="0" smtClean="0"/>
              <a:t>CSS Position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5675" y="1447564"/>
            <a:ext cx="8840926" cy="4149005"/>
          </a:xfrm>
        </p:spPr>
        <p:txBody>
          <a:bodyPr>
            <a:noAutofit/>
          </a:bodyPr>
          <a:lstStyle/>
          <a:p>
            <a:r>
              <a:rPr lang="en-NZ" altLang="en-US" sz="2400" dirty="0" smtClean="0">
                <a:solidFill>
                  <a:schemeClr val="tx1"/>
                </a:solidFill>
              </a:rPr>
              <a:t>An element with </a:t>
            </a:r>
            <a:r>
              <a:rPr lang="en-NZ" altLang="en-US" sz="2400" dirty="0" smtClean="0">
                <a:solidFill>
                  <a:schemeClr val="accent5"/>
                </a:solidFill>
              </a:rPr>
              <a:t>position</a:t>
            </a:r>
            <a:r>
              <a:rPr lang="en-NZ" altLang="en-US" sz="2400" dirty="0">
                <a:solidFill>
                  <a:schemeClr val="accent5"/>
                </a:solidFill>
              </a:rPr>
              <a:t>: relative</a:t>
            </a:r>
            <a:r>
              <a:rPr lang="en-NZ" altLang="en-US" sz="2400" dirty="0"/>
              <a:t>; is positioned relative to its normal position.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398D-A8E8-40E3-95AB-6805393CB381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70" y="2411376"/>
            <a:ext cx="5959113" cy="348172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379496" y="5971917"/>
            <a:ext cx="3449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i="1" dirty="0" smtClean="0"/>
              <a:t>Example of relative positioning</a:t>
            </a:r>
            <a:endParaRPr lang="en-NZ" sz="6000" dirty="0"/>
          </a:p>
        </p:txBody>
      </p:sp>
    </p:spTree>
    <p:extLst>
      <p:ext uri="{BB962C8B-B14F-4D97-AF65-F5344CB8AC3E}">
        <p14:creationId xmlns:p14="http://schemas.microsoft.com/office/powerpoint/2010/main" val="3290620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6" y="319089"/>
            <a:ext cx="8034338" cy="1241425"/>
          </a:xfrm>
        </p:spPr>
        <p:txBody>
          <a:bodyPr vert="horz" lIns="91440" tIns="40003" rIns="91440" bIns="45720" rtlCol="0" anchor="t">
            <a:normAutofit/>
          </a:bodyPr>
          <a:lstStyle/>
          <a:p>
            <a:pPr>
              <a:tabLst>
                <a:tab pos="406400" algn="l"/>
                <a:tab pos="814388" algn="l"/>
                <a:tab pos="1222375" algn="l"/>
                <a:tab pos="1628775" algn="l"/>
                <a:tab pos="2036763" algn="l"/>
                <a:tab pos="2444750" algn="l"/>
                <a:tab pos="2851150" algn="l"/>
                <a:tab pos="3259138" algn="l"/>
                <a:tab pos="3667125" algn="l"/>
                <a:tab pos="4075113" algn="l"/>
                <a:tab pos="4481513" algn="l"/>
                <a:tab pos="4889500" algn="l"/>
                <a:tab pos="5297488" algn="l"/>
                <a:tab pos="5703888" algn="l"/>
                <a:tab pos="6111875" algn="l"/>
                <a:tab pos="6519863" algn="l"/>
                <a:tab pos="6927850" algn="l"/>
                <a:tab pos="7334250" algn="l"/>
                <a:tab pos="7742238" algn="l"/>
              </a:tabLst>
            </a:pPr>
            <a:r>
              <a:rPr lang="en-NZ" altLang="en-US" dirty="0" smtClean="0"/>
              <a:t>CSS Position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5675" y="1447564"/>
            <a:ext cx="8840926" cy="4149005"/>
          </a:xfrm>
        </p:spPr>
        <p:txBody>
          <a:bodyPr>
            <a:noAutofit/>
          </a:bodyPr>
          <a:lstStyle/>
          <a:p>
            <a:r>
              <a:rPr lang="en-NZ" altLang="en-US" sz="2400" dirty="0"/>
              <a:t>An element with </a:t>
            </a:r>
            <a:r>
              <a:rPr lang="en-NZ" altLang="en-US" sz="2400" dirty="0">
                <a:solidFill>
                  <a:schemeClr val="accent5"/>
                </a:solidFill>
              </a:rPr>
              <a:t>position: absolute</a:t>
            </a:r>
            <a:r>
              <a:rPr lang="en-NZ" altLang="en-US" sz="2400" dirty="0"/>
              <a:t>; is positioned relative to </a:t>
            </a:r>
            <a:r>
              <a:rPr lang="en-NZ" altLang="en-US" sz="2400" dirty="0" smtClean="0"/>
              <a:t>its </a:t>
            </a:r>
            <a:r>
              <a:rPr lang="en-NZ" altLang="en-US" sz="2400" dirty="0"/>
              <a:t>nearest </a:t>
            </a:r>
            <a:r>
              <a:rPr lang="en-NZ" altLang="en-US" sz="2400" dirty="0" smtClean="0"/>
              <a:t>containing element</a:t>
            </a:r>
            <a:endParaRPr lang="en-NZ" alt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398D-A8E8-40E3-95AB-6805393CB381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5032" y="5971917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i="1" dirty="0" smtClean="0"/>
              <a:t>Example of absolute positioning</a:t>
            </a:r>
            <a:endParaRPr lang="en-NZ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6" y="2979316"/>
            <a:ext cx="3637241" cy="2385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614" y="2231508"/>
            <a:ext cx="5861641" cy="366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17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6" y="319089"/>
            <a:ext cx="8034338" cy="1241425"/>
          </a:xfrm>
        </p:spPr>
        <p:txBody>
          <a:bodyPr vert="horz" lIns="91440" tIns="40003" rIns="91440" bIns="45720" rtlCol="0" anchor="t">
            <a:normAutofit/>
          </a:bodyPr>
          <a:lstStyle/>
          <a:p>
            <a:pPr>
              <a:tabLst>
                <a:tab pos="406400" algn="l"/>
                <a:tab pos="814388" algn="l"/>
                <a:tab pos="1222375" algn="l"/>
                <a:tab pos="1628775" algn="l"/>
                <a:tab pos="2036763" algn="l"/>
                <a:tab pos="2444750" algn="l"/>
                <a:tab pos="2851150" algn="l"/>
                <a:tab pos="3259138" algn="l"/>
                <a:tab pos="3667125" algn="l"/>
                <a:tab pos="4075113" algn="l"/>
                <a:tab pos="4481513" algn="l"/>
                <a:tab pos="4889500" algn="l"/>
                <a:tab pos="5297488" algn="l"/>
                <a:tab pos="5703888" algn="l"/>
                <a:tab pos="6111875" algn="l"/>
                <a:tab pos="6519863" algn="l"/>
                <a:tab pos="6927850" algn="l"/>
                <a:tab pos="7334250" algn="l"/>
                <a:tab pos="7742238" algn="l"/>
              </a:tabLst>
            </a:pPr>
            <a:r>
              <a:rPr lang="en-NZ" altLang="en-US" dirty="0" smtClean="0"/>
              <a:t>CSS Position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5675" y="1447564"/>
            <a:ext cx="8840926" cy="4149005"/>
          </a:xfrm>
        </p:spPr>
        <p:txBody>
          <a:bodyPr>
            <a:noAutofit/>
          </a:bodyPr>
          <a:lstStyle/>
          <a:p>
            <a:r>
              <a:rPr lang="en-NZ" altLang="en-US" sz="2400" dirty="0" smtClean="0"/>
              <a:t>An </a:t>
            </a:r>
            <a:r>
              <a:rPr lang="en-NZ" altLang="en-US" sz="2400" dirty="0"/>
              <a:t>element with </a:t>
            </a:r>
            <a:r>
              <a:rPr lang="en-NZ" altLang="en-US" sz="2400" dirty="0">
                <a:solidFill>
                  <a:schemeClr val="accent5"/>
                </a:solidFill>
              </a:rPr>
              <a:t>position: fixed; </a:t>
            </a:r>
            <a:r>
              <a:rPr lang="en-NZ" altLang="en-US" sz="2400" dirty="0"/>
              <a:t>is positioned relative to the </a:t>
            </a:r>
            <a:r>
              <a:rPr lang="en-NZ" altLang="en-US" sz="2400" dirty="0" smtClean="0"/>
              <a:t>viewport(</a:t>
            </a:r>
            <a:r>
              <a:rPr lang="en-NZ" altLang="en-US" sz="2400" dirty="0" err="1" smtClean="0"/>
              <a:t>a.k.a</a:t>
            </a:r>
            <a:r>
              <a:rPr lang="en-NZ" altLang="en-US" sz="2400" dirty="0" smtClean="0"/>
              <a:t> your Pc monitor)</a:t>
            </a:r>
          </a:p>
          <a:p>
            <a:r>
              <a:rPr lang="en-NZ" altLang="en-US" sz="2400" dirty="0" smtClean="0"/>
              <a:t>it </a:t>
            </a:r>
            <a:r>
              <a:rPr lang="en-NZ" altLang="en-US" sz="2400" dirty="0"/>
              <a:t>always stays in the same place even if the page is scrolled.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398D-A8E8-40E3-95AB-6805393CB381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256" y="3342595"/>
            <a:ext cx="7085959" cy="21046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67834" y="5632196"/>
            <a:ext cx="316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i="1" dirty="0" smtClean="0"/>
              <a:t>Example of fixed positioning</a:t>
            </a:r>
            <a:endParaRPr lang="en-NZ" sz="6000" dirty="0"/>
          </a:p>
        </p:txBody>
      </p:sp>
    </p:spTree>
    <p:extLst>
      <p:ext uri="{BB962C8B-B14F-4D97-AF65-F5344CB8AC3E}">
        <p14:creationId xmlns:p14="http://schemas.microsoft.com/office/powerpoint/2010/main" val="803675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Exercise</a:t>
            </a:r>
          </a:p>
          <a:p>
            <a:r>
              <a:rPr lang="en-US" dirty="0" smtClean="0"/>
              <a:t>CSS Page Layout Exercise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7737-27E2-4B12-8CB2-B43158D4AAEF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7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8" y="2404534"/>
            <a:ext cx="8703635" cy="1646302"/>
          </a:xfrm>
        </p:spPr>
        <p:txBody>
          <a:bodyPr/>
          <a:lstStyle/>
          <a:p>
            <a:r>
              <a:rPr lang="en-NZ" dirty="0" smtClean="0"/>
              <a:t>End of The Session </a:t>
            </a:r>
            <a:r>
              <a:rPr lang="en-NZ" dirty="0" smtClean="0"/>
              <a:t>2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2 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C063-ED95-4607-A001-C52CF55E1547}" type="datetime1">
              <a:rPr lang="en-NZ" smtClean="0"/>
              <a:t>10/12/2015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ISCG6420 IWD -CSS Review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20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 of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Review of CSS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386-96AE-4E67-B71C-464CED8D5E65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10/12/2015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>
                <a:solidFill>
                  <a:prstClr val="black">
                    <a:tint val="75000"/>
                  </a:prstClr>
                </a:solidFill>
              </a:rPr>
              <a:t>ISCG6420 IWD- CSS Review</a:t>
            </a:r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1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77334" y="724156"/>
            <a:ext cx="8596668" cy="1320800"/>
          </a:xfrm>
        </p:spPr>
        <p:txBody>
          <a:bodyPr/>
          <a:lstStyle/>
          <a:p>
            <a:r>
              <a:rPr lang="en-NZ" altLang="en-US" dirty="0" smtClean="0"/>
              <a:t>CSS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150844" y="2377049"/>
            <a:ext cx="8218488" cy="3000127"/>
          </a:xfrm>
        </p:spPr>
        <p:txBody>
          <a:bodyPr/>
          <a:lstStyle/>
          <a:p>
            <a:r>
              <a:rPr lang="en-NZ" altLang="en-US" sz="3200" dirty="0"/>
              <a:t>Stands for </a:t>
            </a:r>
            <a:r>
              <a:rPr lang="en-NZ" altLang="en-US" sz="3200" b="1" dirty="0"/>
              <a:t>C</a:t>
            </a:r>
            <a:r>
              <a:rPr lang="en-NZ" altLang="en-US" sz="3200" dirty="0"/>
              <a:t>ascading </a:t>
            </a:r>
            <a:r>
              <a:rPr lang="en-NZ" altLang="en-US" sz="3200" b="1" dirty="0"/>
              <a:t>S</a:t>
            </a:r>
            <a:r>
              <a:rPr lang="en-NZ" altLang="en-US" sz="3200" dirty="0"/>
              <a:t>tyle </a:t>
            </a:r>
            <a:r>
              <a:rPr lang="en-NZ" altLang="en-US" sz="3200" b="1" dirty="0"/>
              <a:t>S</a:t>
            </a:r>
            <a:r>
              <a:rPr lang="en-NZ" altLang="en-US" sz="3200" dirty="0"/>
              <a:t>heets</a:t>
            </a:r>
            <a:endParaRPr lang="en-NZ" altLang="en-US" dirty="0" smtClean="0"/>
          </a:p>
          <a:p>
            <a:r>
              <a:rPr lang="en-NZ" altLang="en-US" sz="2400" dirty="0" smtClean="0"/>
              <a:t>Describes the appearance and layout of information on a webpage</a:t>
            </a:r>
            <a:endParaRPr lang="en-NZ" altLang="en-US" sz="2400" dirty="0"/>
          </a:p>
          <a:p>
            <a:endParaRPr lang="en-NZ" altLang="en-US" sz="1400" dirty="0"/>
          </a:p>
          <a:p>
            <a:pPr marL="0" indent="0">
              <a:buNone/>
            </a:pPr>
            <a:endParaRPr lang="en-NZ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7D04D9-F5D4-45EC-AC99-8C2D043F8BD4}" type="datetime1">
              <a:rPr lang="en-NZ" smtClean="0"/>
              <a:t>10/12/2015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ISCG6420 IWD- CSS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75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223" y="729790"/>
            <a:ext cx="797083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Benefits of CSS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095510" y="1872790"/>
            <a:ext cx="8135937" cy="3171825"/>
          </a:xfrm>
        </p:spPr>
        <p:txBody>
          <a:bodyPr>
            <a:normAutofit/>
          </a:bodyPr>
          <a:lstStyle/>
          <a:p>
            <a:pPr marL="322326" indent="-285750">
              <a:lnSpc>
                <a:spcPct val="90000"/>
              </a:lnSpc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Separate style (presentation) from content (meaning)</a:t>
            </a:r>
          </a:p>
          <a:p>
            <a:pPr marL="322326" indent="-285750">
              <a:lnSpc>
                <a:spcPct val="90000"/>
              </a:lnSpc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Less code is needed – faster downloads</a:t>
            </a:r>
          </a:p>
          <a:p>
            <a:pPr marL="322326" indent="-285750">
              <a:lnSpc>
                <a:spcPct val="90000"/>
              </a:lnSpc>
              <a:defRPr/>
            </a:pPr>
            <a:r>
              <a:rPr lang="en-NZ" altLang="en-US" sz="2400" dirty="0" smtClean="0">
                <a:solidFill>
                  <a:schemeClr val="tx1"/>
                </a:solidFill>
              </a:rPr>
              <a:t>Makes it faster and easier to change the appearance of your websites</a:t>
            </a:r>
          </a:p>
          <a:p>
            <a:pPr marL="322326" indent="-285750">
              <a:lnSpc>
                <a:spcPct val="90000"/>
              </a:lnSpc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Easy to learn syntax</a:t>
            </a:r>
          </a:p>
          <a:p>
            <a:pPr marL="322326" indent="-285750">
              <a:lnSpc>
                <a:spcPct val="90000"/>
              </a:lnSpc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Easy to author using Dreamweaver or other HTML editing software.</a:t>
            </a:r>
          </a:p>
        </p:txBody>
      </p:sp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9F10DB-5908-4031-BB5A-F911504903A2}" type="datetime1">
              <a:rPr lang="en-NZ" smtClean="0"/>
              <a:t>10/12/2015</a:t>
            </a:fld>
            <a:endParaRPr lang="en-GB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ISCG6420 IWD- CSS Review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6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223" y="729790"/>
            <a:ext cx="7970837" cy="1143000"/>
          </a:xfrm>
        </p:spPr>
        <p:txBody>
          <a:bodyPr>
            <a:normAutofit fontScale="90000"/>
          </a:bodyPr>
          <a:lstStyle/>
          <a:p>
            <a:r>
              <a:rPr lang="en-NZ" dirty="0"/>
              <a:t>Three Ways to Insert CSS</a:t>
            </a:r>
            <a:br>
              <a:rPr lang="en-NZ" dirty="0"/>
            </a:br>
            <a:endParaRPr lang="en-NZ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095510" y="1872790"/>
            <a:ext cx="8323912" cy="4208521"/>
          </a:xfrm>
        </p:spPr>
        <p:txBody>
          <a:bodyPr>
            <a:normAutofit fontScale="92500" lnSpcReduction="20000"/>
          </a:bodyPr>
          <a:lstStyle/>
          <a:p>
            <a:pPr marL="322326" indent="-285750">
              <a:lnSpc>
                <a:spcPct val="90000"/>
              </a:lnSpc>
              <a:defRPr/>
            </a:pPr>
            <a:r>
              <a:rPr lang="en-NZ" sz="2400" dirty="0">
                <a:solidFill>
                  <a:schemeClr val="tx1"/>
                </a:solidFill>
              </a:rPr>
              <a:t>There are three ways of inserting a style sheet</a:t>
            </a:r>
            <a:r>
              <a:rPr lang="en-NZ" sz="2400" dirty="0" smtClean="0">
                <a:solidFill>
                  <a:schemeClr val="tx1"/>
                </a:solidFill>
              </a:rPr>
              <a:t>:</a:t>
            </a:r>
          </a:p>
          <a:p>
            <a:pPr marL="722376" lvl="1">
              <a:lnSpc>
                <a:spcPct val="90000"/>
              </a:lnSpc>
              <a:defRPr/>
            </a:pPr>
            <a:r>
              <a:rPr lang="en-NZ" sz="2200" dirty="0" smtClean="0">
                <a:solidFill>
                  <a:schemeClr val="tx1"/>
                </a:solidFill>
              </a:rPr>
              <a:t>External </a:t>
            </a:r>
            <a:r>
              <a:rPr lang="en-NZ" sz="2200" dirty="0">
                <a:solidFill>
                  <a:schemeClr val="tx1"/>
                </a:solidFill>
              </a:rPr>
              <a:t>style </a:t>
            </a:r>
            <a:r>
              <a:rPr lang="en-NZ" sz="2200" dirty="0" smtClean="0">
                <a:solidFill>
                  <a:schemeClr val="tx1"/>
                </a:solidFill>
              </a:rPr>
              <a:t>sheet</a:t>
            </a:r>
          </a:p>
          <a:p>
            <a:pPr marL="893826" lvl="2" indent="0">
              <a:lnSpc>
                <a:spcPct val="90000"/>
              </a:lnSpc>
              <a:buNone/>
              <a:defRPr/>
            </a:pPr>
            <a:r>
              <a:rPr lang="en-NZ" sz="2400" dirty="0">
                <a:solidFill>
                  <a:schemeClr val="accent5"/>
                </a:solidFill>
              </a:rPr>
              <a:t>&lt;head&gt;</a:t>
            </a:r>
            <a:br>
              <a:rPr lang="en-NZ" sz="2400" dirty="0">
                <a:solidFill>
                  <a:schemeClr val="accent5"/>
                </a:solidFill>
              </a:rPr>
            </a:br>
            <a:r>
              <a:rPr lang="en-NZ" sz="2400" dirty="0">
                <a:solidFill>
                  <a:schemeClr val="accent5"/>
                </a:solidFill>
              </a:rPr>
              <a:t>&lt;link </a:t>
            </a:r>
            <a:r>
              <a:rPr lang="en-NZ" sz="2400" dirty="0" err="1">
                <a:solidFill>
                  <a:schemeClr val="accent5"/>
                </a:solidFill>
              </a:rPr>
              <a:t>rel</a:t>
            </a:r>
            <a:r>
              <a:rPr lang="en-NZ" sz="2400" dirty="0">
                <a:solidFill>
                  <a:schemeClr val="accent5"/>
                </a:solidFill>
              </a:rPr>
              <a:t>="</a:t>
            </a:r>
            <a:r>
              <a:rPr lang="en-NZ" sz="2400" dirty="0" err="1">
                <a:solidFill>
                  <a:schemeClr val="accent5"/>
                </a:solidFill>
              </a:rPr>
              <a:t>stylesheet</a:t>
            </a:r>
            <a:r>
              <a:rPr lang="en-NZ" sz="2400" dirty="0">
                <a:solidFill>
                  <a:schemeClr val="accent5"/>
                </a:solidFill>
              </a:rPr>
              <a:t>" type="text/</a:t>
            </a:r>
            <a:r>
              <a:rPr lang="en-NZ" sz="2400" dirty="0" err="1">
                <a:solidFill>
                  <a:schemeClr val="accent5"/>
                </a:solidFill>
              </a:rPr>
              <a:t>css</a:t>
            </a:r>
            <a:r>
              <a:rPr lang="en-NZ" sz="2400" dirty="0">
                <a:solidFill>
                  <a:schemeClr val="accent5"/>
                </a:solidFill>
              </a:rPr>
              <a:t>" </a:t>
            </a:r>
            <a:r>
              <a:rPr lang="en-NZ" sz="2400" dirty="0" err="1">
                <a:solidFill>
                  <a:schemeClr val="accent5"/>
                </a:solidFill>
              </a:rPr>
              <a:t>href</a:t>
            </a:r>
            <a:r>
              <a:rPr lang="en-NZ" sz="2400" dirty="0">
                <a:solidFill>
                  <a:schemeClr val="accent5"/>
                </a:solidFill>
              </a:rPr>
              <a:t>="</a:t>
            </a:r>
            <a:r>
              <a:rPr lang="en-NZ" sz="2400" dirty="0" smtClean="0">
                <a:solidFill>
                  <a:schemeClr val="accent5"/>
                </a:solidFill>
              </a:rPr>
              <a:t>mystyle.css”&gt;</a:t>
            </a:r>
            <a:r>
              <a:rPr lang="en-NZ" sz="2400" dirty="0">
                <a:solidFill>
                  <a:schemeClr val="accent5"/>
                </a:solidFill>
              </a:rPr>
              <a:t/>
            </a:r>
            <a:br>
              <a:rPr lang="en-NZ" sz="2400" dirty="0">
                <a:solidFill>
                  <a:schemeClr val="accent5"/>
                </a:solidFill>
              </a:rPr>
            </a:br>
            <a:r>
              <a:rPr lang="en-NZ" sz="2400" dirty="0">
                <a:solidFill>
                  <a:schemeClr val="accent5"/>
                </a:solidFill>
              </a:rPr>
              <a:t>&lt;/head</a:t>
            </a:r>
            <a:r>
              <a:rPr lang="en-NZ" sz="2400" dirty="0"/>
              <a:t>&gt;</a:t>
            </a:r>
            <a:endParaRPr lang="en-NZ" sz="2400" dirty="0" smtClean="0"/>
          </a:p>
          <a:p>
            <a:pPr marL="722376" lvl="1">
              <a:lnSpc>
                <a:spcPct val="90000"/>
              </a:lnSpc>
              <a:defRPr/>
            </a:pPr>
            <a:r>
              <a:rPr lang="en-NZ" sz="2200" dirty="0" smtClean="0">
                <a:solidFill>
                  <a:schemeClr val="tx1"/>
                </a:solidFill>
              </a:rPr>
              <a:t>Internal </a:t>
            </a:r>
            <a:r>
              <a:rPr lang="en-NZ" sz="2200" dirty="0">
                <a:solidFill>
                  <a:schemeClr val="tx1"/>
                </a:solidFill>
              </a:rPr>
              <a:t>style </a:t>
            </a:r>
            <a:r>
              <a:rPr lang="en-NZ" sz="2200" dirty="0" smtClean="0">
                <a:solidFill>
                  <a:schemeClr val="tx1"/>
                </a:solidFill>
              </a:rPr>
              <a:t>sheet</a:t>
            </a:r>
          </a:p>
          <a:p>
            <a:pPr marL="836676" lvl="2" indent="0">
              <a:lnSpc>
                <a:spcPct val="90000"/>
              </a:lnSpc>
              <a:buNone/>
              <a:defRPr/>
            </a:pPr>
            <a:r>
              <a:rPr lang="en-NZ" sz="2400" dirty="0">
                <a:solidFill>
                  <a:schemeClr val="accent5"/>
                </a:solidFill>
              </a:rPr>
              <a:t>&lt;head&gt;</a:t>
            </a:r>
            <a:br>
              <a:rPr lang="en-NZ" sz="2400" dirty="0">
                <a:solidFill>
                  <a:schemeClr val="accent5"/>
                </a:solidFill>
              </a:rPr>
            </a:br>
            <a:r>
              <a:rPr lang="en-NZ" sz="2400" dirty="0" smtClean="0">
                <a:solidFill>
                  <a:schemeClr val="accent5"/>
                </a:solidFill>
              </a:rPr>
              <a:t>		&lt;</a:t>
            </a:r>
            <a:r>
              <a:rPr lang="en-NZ" sz="2400" dirty="0">
                <a:solidFill>
                  <a:schemeClr val="accent5"/>
                </a:solidFill>
              </a:rPr>
              <a:t>style </a:t>
            </a:r>
            <a:r>
              <a:rPr lang="en-NZ" sz="2400" dirty="0" smtClean="0">
                <a:solidFill>
                  <a:schemeClr val="accent5"/>
                </a:solidFill>
              </a:rPr>
              <a:t>type</a:t>
            </a:r>
            <a:r>
              <a:rPr lang="en-NZ" sz="2400" dirty="0">
                <a:solidFill>
                  <a:schemeClr val="accent5"/>
                </a:solidFill>
              </a:rPr>
              <a:t>="text/</a:t>
            </a:r>
            <a:r>
              <a:rPr lang="en-NZ" sz="2400" dirty="0" err="1">
                <a:solidFill>
                  <a:schemeClr val="accent5"/>
                </a:solidFill>
              </a:rPr>
              <a:t>css</a:t>
            </a:r>
            <a:r>
              <a:rPr lang="en-NZ" sz="2400" dirty="0">
                <a:solidFill>
                  <a:schemeClr val="accent5"/>
                </a:solidFill>
              </a:rPr>
              <a:t>"&gt;</a:t>
            </a:r>
            <a:br>
              <a:rPr lang="en-NZ" sz="2400" dirty="0">
                <a:solidFill>
                  <a:schemeClr val="accent5"/>
                </a:solidFill>
              </a:rPr>
            </a:br>
            <a:r>
              <a:rPr lang="en-NZ" sz="2400" dirty="0" smtClean="0">
                <a:solidFill>
                  <a:schemeClr val="accent5"/>
                </a:solidFill>
              </a:rPr>
              <a:t>			body</a:t>
            </a:r>
            <a:r>
              <a:rPr lang="en-NZ" sz="2400" dirty="0">
                <a:solidFill>
                  <a:schemeClr val="accent5"/>
                </a:solidFill>
              </a:rPr>
              <a:t> </a:t>
            </a:r>
            <a:r>
              <a:rPr lang="en-NZ" sz="2400" dirty="0" smtClean="0">
                <a:solidFill>
                  <a:schemeClr val="accent5"/>
                </a:solidFill>
              </a:rPr>
              <a:t>{</a:t>
            </a:r>
            <a:r>
              <a:rPr lang="en-NZ" sz="2400" dirty="0">
                <a:solidFill>
                  <a:schemeClr val="accent5"/>
                </a:solidFill>
              </a:rPr>
              <a:t> background-</a:t>
            </a:r>
            <a:r>
              <a:rPr lang="en-NZ" sz="2400" dirty="0" err="1">
                <a:solidFill>
                  <a:schemeClr val="accent5"/>
                </a:solidFill>
              </a:rPr>
              <a:t>color</a:t>
            </a:r>
            <a:r>
              <a:rPr lang="en-NZ" sz="2400" dirty="0">
                <a:solidFill>
                  <a:schemeClr val="accent5"/>
                </a:solidFill>
              </a:rPr>
              <a:t>: linen</a:t>
            </a:r>
            <a:r>
              <a:rPr lang="en-NZ" sz="2400" dirty="0" smtClean="0">
                <a:solidFill>
                  <a:schemeClr val="accent5"/>
                </a:solidFill>
              </a:rPr>
              <a:t>;}</a:t>
            </a:r>
            <a:r>
              <a:rPr lang="en-NZ" sz="2400" dirty="0">
                <a:solidFill>
                  <a:schemeClr val="accent5"/>
                </a:solidFill>
              </a:rPr>
              <a:t/>
            </a:r>
            <a:br>
              <a:rPr lang="en-NZ" sz="2400" dirty="0">
                <a:solidFill>
                  <a:schemeClr val="accent5"/>
                </a:solidFill>
              </a:rPr>
            </a:br>
            <a:r>
              <a:rPr lang="en-NZ" sz="2400" dirty="0" smtClean="0">
                <a:solidFill>
                  <a:schemeClr val="accent5"/>
                </a:solidFill>
              </a:rPr>
              <a:t>		&lt;/</a:t>
            </a:r>
            <a:r>
              <a:rPr lang="en-NZ" sz="2400" dirty="0">
                <a:solidFill>
                  <a:schemeClr val="accent5"/>
                </a:solidFill>
              </a:rPr>
              <a:t>style&gt;</a:t>
            </a:r>
            <a:br>
              <a:rPr lang="en-NZ" sz="2400" dirty="0">
                <a:solidFill>
                  <a:schemeClr val="accent5"/>
                </a:solidFill>
              </a:rPr>
            </a:br>
            <a:r>
              <a:rPr lang="en-NZ" sz="2400" dirty="0">
                <a:solidFill>
                  <a:schemeClr val="accent5"/>
                </a:solidFill>
              </a:rPr>
              <a:t>&lt;/head&gt;</a:t>
            </a:r>
            <a:endParaRPr lang="en-NZ" sz="2400" dirty="0" smtClean="0">
              <a:solidFill>
                <a:schemeClr val="accent5"/>
              </a:solidFill>
            </a:endParaRPr>
          </a:p>
          <a:p>
            <a:pPr marL="722376" lvl="1">
              <a:lnSpc>
                <a:spcPct val="90000"/>
              </a:lnSpc>
              <a:defRPr/>
            </a:pPr>
            <a:r>
              <a:rPr lang="en-NZ" sz="2200" dirty="0" smtClean="0">
                <a:solidFill>
                  <a:schemeClr val="tx1"/>
                </a:solidFill>
              </a:rPr>
              <a:t>Inline style</a:t>
            </a:r>
          </a:p>
          <a:p>
            <a:pPr marL="436626" lvl="1" indent="0">
              <a:lnSpc>
                <a:spcPct val="90000"/>
              </a:lnSpc>
              <a:buNone/>
              <a:defRPr/>
            </a:pPr>
            <a:r>
              <a:rPr lang="en-NZ" sz="1800" dirty="0" smtClean="0"/>
              <a:t>		</a:t>
            </a:r>
            <a:r>
              <a:rPr lang="en-NZ" sz="2200" dirty="0" smtClean="0">
                <a:solidFill>
                  <a:schemeClr val="accent5"/>
                </a:solidFill>
              </a:rPr>
              <a:t>&lt;h1</a:t>
            </a:r>
            <a:r>
              <a:rPr lang="en-NZ" sz="2200" dirty="0">
                <a:solidFill>
                  <a:schemeClr val="accent5"/>
                </a:solidFill>
              </a:rPr>
              <a:t> style="color:blue;margin-left:30px;"&gt;This is </a:t>
            </a:r>
            <a:r>
              <a:rPr lang="en-NZ" sz="2200" dirty="0" smtClean="0">
                <a:solidFill>
                  <a:schemeClr val="accent5"/>
                </a:solidFill>
              </a:rPr>
              <a:t>a heading</a:t>
            </a:r>
            <a:r>
              <a:rPr lang="en-NZ" sz="2200" dirty="0">
                <a:solidFill>
                  <a:schemeClr val="accent5"/>
                </a:solidFill>
              </a:rPr>
              <a:t>.&lt;/h1&gt;</a:t>
            </a:r>
            <a:endParaRPr lang="en-GB" sz="2200" dirty="0" smtClean="0">
              <a:solidFill>
                <a:schemeClr val="accent5"/>
              </a:solidFill>
            </a:endParaRPr>
          </a:p>
        </p:txBody>
      </p:sp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9F10DB-5908-4031-BB5A-F911504903A2}" type="datetime1">
              <a:rPr lang="en-NZ" smtClean="0"/>
              <a:t>10/12/2015</a:t>
            </a:fld>
            <a:endParaRPr lang="en-GB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ISCG6420 IWD- CSS Review</a:t>
            </a:r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type="text/css"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en-US" dirty="0"/>
              <a:t>CSS Syntax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31205" y="1637637"/>
            <a:ext cx="8218488" cy="4768850"/>
          </a:xfrm>
        </p:spPr>
        <p:txBody>
          <a:bodyPr/>
          <a:lstStyle/>
          <a:p>
            <a:r>
              <a:rPr lang="en-NZ" altLang="en-US" sz="2400" dirty="0" smtClean="0"/>
              <a:t>CSS </a:t>
            </a:r>
            <a:r>
              <a:rPr lang="en-NZ" altLang="en-US" sz="2400" dirty="0" smtClean="0">
                <a:solidFill>
                  <a:schemeClr val="tx1"/>
                </a:solidFill>
              </a:rPr>
              <a:t>rule has two main parts:</a:t>
            </a:r>
          </a:p>
          <a:p>
            <a:pPr lvl="1"/>
            <a:r>
              <a:rPr lang="en-NZ" altLang="en-US" sz="2200" dirty="0" smtClean="0">
                <a:solidFill>
                  <a:schemeClr val="tx1"/>
                </a:solidFill>
              </a:rPr>
              <a:t>A selector (id, class, HTML element)</a:t>
            </a:r>
          </a:p>
          <a:p>
            <a:pPr lvl="1"/>
            <a:r>
              <a:rPr lang="en-NZ" altLang="en-US" sz="2200" dirty="0" smtClean="0">
                <a:solidFill>
                  <a:schemeClr val="tx1"/>
                </a:solidFill>
              </a:rPr>
              <a:t>One or more declarations - each declaration consists of a property and a value</a:t>
            </a:r>
          </a:p>
          <a:p>
            <a:r>
              <a:rPr lang="en-NZ" altLang="en-US" sz="2400" dirty="0" smtClean="0">
                <a:solidFill>
                  <a:schemeClr val="tx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NZ" altLang="en-US" sz="2400" dirty="0">
                <a:solidFill>
                  <a:schemeClr val="tx1"/>
                </a:solidFill>
              </a:rPr>
              <a:t>	</a:t>
            </a:r>
            <a:r>
              <a:rPr lang="en-NZ" altLang="en-US" sz="2400" dirty="0" smtClean="0">
                <a:solidFill>
                  <a:schemeClr val="tx1"/>
                </a:solidFill>
              </a:rPr>
              <a:t>					</a:t>
            </a:r>
            <a:endParaRPr lang="en-NZ" altLang="en-US" sz="2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BE5DF6-E835-4517-8CED-3A19E98BFF6E}" type="datetime1">
              <a:rPr lang="en-NZ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ISCG6420 IWD- CSS Review</a:t>
            </a:r>
            <a:endParaRPr lang="en-GB"/>
          </a:p>
        </p:txBody>
      </p:sp>
      <p:pic>
        <p:nvPicPr>
          <p:cNvPr id="6" name="Picture 5" descr="select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78" y="4248050"/>
            <a:ext cx="554355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 smtClean="0"/>
              <a:t>CSS Syntax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77334" y="2038121"/>
            <a:ext cx="8596668" cy="4003242"/>
          </a:xfrm>
        </p:spPr>
        <p:txBody>
          <a:bodyPr>
            <a:normAutofit/>
          </a:bodyPr>
          <a:lstStyle/>
          <a:p>
            <a:r>
              <a:rPr lang="en-NZ" altLang="en-US" sz="2600" dirty="0">
                <a:solidFill>
                  <a:schemeClr val="tx1"/>
                </a:solidFill>
              </a:rPr>
              <a:t>The </a:t>
            </a:r>
            <a:r>
              <a:rPr lang="en-NZ" altLang="en-US" sz="2600" i="1" dirty="0">
                <a:solidFill>
                  <a:schemeClr val="accent5"/>
                </a:solidFill>
              </a:rPr>
              <a:t>id</a:t>
            </a:r>
            <a:r>
              <a:rPr lang="en-NZ" altLang="en-US" sz="2600" dirty="0">
                <a:solidFill>
                  <a:schemeClr val="tx1"/>
                </a:solidFill>
              </a:rPr>
              <a:t> selector is used to specify a style for a single, unique element and is defined with a </a:t>
            </a:r>
            <a:r>
              <a:rPr lang="en-NZ" altLang="en-US" sz="2600" dirty="0" smtClean="0">
                <a:solidFill>
                  <a:schemeClr val="accent5"/>
                </a:solidFill>
              </a:rPr>
              <a:t>“#”</a:t>
            </a:r>
          </a:p>
          <a:p>
            <a:r>
              <a:rPr lang="en-NZ" altLang="en-US" sz="2600" dirty="0" smtClean="0">
                <a:solidFill>
                  <a:schemeClr val="tx1"/>
                </a:solidFill>
              </a:rPr>
              <a:t>The </a:t>
            </a:r>
            <a:r>
              <a:rPr lang="en-NZ" altLang="en-US" sz="2600" i="1" dirty="0">
                <a:solidFill>
                  <a:schemeClr val="accent5"/>
                </a:solidFill>
              </a:rPr>
              <a:t>class</a:t>
            </a:r>
            <a:r>
              <a:rPr lang="en-NZ" altLang="en-US" sz="2600" dirty="0">
                <a:solidFill>
                  <a:schemeClr val="tx1"/>
                </a:solidFill>
              </a:rPr>
              <a:t> selector is used to specify a style for a group of elements and is defined with a </a:t>
            </a:r>
            <a:r>
              <a:rPr lang="en-NZ" altLang="en-US" sz="2600" dirty="0">
                <a:solidFill>
                  <a:schemeClr val="accent5"/>
                </a:solidFill>
              </a:rPr>
              <a:t>"."</a:t>
            </a:r>
            <a:endParaRPr lang="en-NZ" altLang="en-US" sz="2600" dirty="0">
              <a:solidFill>
                <a:schemeClr val="accent5"/>
              </a:solidFill>
              <a:hlinkClick r:id="rId2"/>
            </a:endParaRPr>
          </a:p>
          <a:p>
            <a:r>
              <a:rPr lang="en-NZ" altLang="en-US" sz="2600" dirty="0" smtClean="0">
                <a:solidFill>
                  <a:schemeClr val="tx1"/>
                </a:solidFill>
              </a:rPr>
              <a:t>Example:</a:t>
            </a:r>
          </a:p>
          <a:p>
            <a:pPr marL="457200" lvl="1" indent="0">
              <a:buNone/>
            </a:pPr>
            <a:r>
              <a:rPr lang="en-NZ" altLang="en-US" sz="2200" dirty="0" smtClean="0">
                <a:solidFill>
                  <a:schemeClr val="tx1"/>
                </a:solidFill>
              </a:rPr>
              <a:t>			</a:t>
            </a:r>
            <a:r>
              <a:rPr lang="en-NZ" altLang="en-US" sz="2400" dirty="0" smtClean="0">
                <a:solidFill>
                  <a:schemeClr val="accent5"/>
                </a:solidFill>
              </a:rPr>
              <a:t>#para1</a:t>
            </a:r>
            <a:r>
              <a:rPr lang="en-NZ" altLang="en-US" sz="2400" dirty="0">
                <a:solidFill>
                  <a:schemeClr val="accent5"/>
                </a:solidFill>
              </a:rPr>
              <a:t> </a:t>
            </a:r>
            <a:r>
              <a:rPr lang="en-NZ" altLang="en-US" sz="2400" dirty="0" smtClean="0">
                <a:solidFill>
                  <a:schemeClr val="accent5"/>
                </a:solidFill>
              </a:rPr>
              <a:t>{</a:t>
            </a:r>
            <a:r>
              <a:rPr lang="en-NZ" altLang="en-US" sz="2400" dirty="0">
                <a:solidFill>
                  <a:schemeClr val="accent5"/>
                </a:solidFill>
              </a:rPr>
              <a:t/>
            </a:r>
            <a:br>
              <a:rPr lang="en-NZ" altLang="en-US" sz="2400" dirty="0">
                <a:solidFill>
                  <a:schemeClr val="accent5"/>
                </a:solidFill>
              </a:rPr>
            </a:br>
            <a:r>
              <a:rPr lang="en-NZ" altLang="en-US" sz="2400" dirty="0">
                <a:solidFill>
                  <a:schemeClr val="accent5"/>
                </a:solidFill>
              </a:rPr>
              <a:t>	</a:t>
            </a:r>
            <a:r>
              <a:rPr lang="en-NZ" altLang="en-US" sz="2400" dirty="0" smtClean="0">
                <a:solidFill>
                  <a:schemeClr val="accent5"/>
                </a:solidFill>
              </a:rPr>
              <a:t>				</a:t>
            </a:r>
            <a:r>
              <a:rPr lang="en-NZ" altLang="en-US" sz="2400" dirty="0" err="1" smtClean="0">
                <a:solidFill>
                  <a:schemeClr val="accent5"/>
                </a:solidFill>
              </a:rPr>
              <a:t>text-align:center</a:t>
            </a:r>
            <a:r>
              <a:rPr lang="en-NZ" altLang="en-US" sz="2400" dirty="0" smtClean="0">
                <a:solidFill>
                  <a:schemeClr val="accent5"/>
                </a:solidFill>
              </a:rPr>
              <a:t>;</a:t>
            </a:r>
            <a:br>
              <a:rPr lang="en-NZ" altLang="en-US" sz="2400" dirty="0" smtClean="0">
                <a:solidFill>
                  <a:schemeClr val="accent5"/>
                </a:solidFill>
              </a:rPr>
            </a:br>
            <a:r>
              <a:rPr lang="en-NZ" altLang="en-US" sz="2400" dirty="0" smtClean="0">
                <a:solidFill>
                  <a:schemeClr val="accent5"/>
                </a:solidFill>
              </a:rPr>
              <a:t>					</a:t>
            </a:r>
            <a:r>
              <a:rPr lang="en-NZ" altLang="en-US" sz="2400" dirty="0" err="1" smtClean="0">
                <a:solidFill>
                  <a:schemeClr val="accent5"/>
                </a:solidFill>
              </a:rPr>
              <a:t>color:red</a:t>
            </a:r>
            <a:r>
              <a:rPr lang="en-NZ" altLang="en-US" sz="2400" dirty="0" smtClean="0">
                <a:solidFill>
                  <a:schemeClr val="accent5"/>
                </a:solidFill>
              </a:rPr>
              <a:t>;</a:t>
            </a:r>
            <a:br>
              <a:rPr lang="en-NZ" altLang="en-US" sz="2400" dirty="0" smtClean="0">
                <a:solidFill>
                  <a:schemeClr val="accent5"/>
                </a:solidFill>
              </a:rPr>
            </a:br>
            <a:r>
              <a:rPr lang="en-NZ" altLang="en-US" sz="2400" dirty="0" smtClean="0">
                <a:solidFill>
                  <a:schemeClr val="accent5"/>
                </a:solidFill>
              </a:rPr>
              <a:t>					}</a:t>
            </a:r>
            <a:endParaRPr lang="en-NZ" altLang="en-US" sz="2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E55ED2-B8EF-416B-9614-5680E728E434}" type="datetime1">
              <a:rPr lang="en-NZ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ISCG6420 IWD- CSS Review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 smtClean="0"/>
              <a:t>CSS Background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77334" y="2038121"/>
            <a:ext cx="8596668" cy="4003242"/>
          </a:xfrm>
        </p:spPr>
        <p:txBody>
          <a:bodyPr>
            <a:normAutofit/>
          </a:bodyPr>
          <a:lstStyle/>
          <a:p>
            <a:r>
              <a:rPr lang="en-NZ" sz="2400" dirty="0"/>
              <a:t>CSS background properties are used to define the background effects of an element.</a:t>
            </a:r>
          </a:p>
          <a:p>
            <a:r>
              <a:rPr lang="en-NZ" sz="2400" dirty="0"/>
              <a:t>CSS properties used for background effects:</a:t>
            </a:r>
          </a:p>
          <a:p>
            <a:pPr lvl="1"/>
            <a:r>
              <a:rPr lang="en-NZ" sz="2200" dirty="0"/>
              <a:t>background-</a:t>
            </a:r>
            <a:r>
              <a:rPr lang="en-NZ" sz="2200" dirty="0" err="1"/>
              <a:t>color</a:t>
            </a:r>
            <a:endParaRPr lang="en-NZ" sz="2200" dirty="0"/>
          </a:p>
          <a:p>
            <a:pPr lvl="1"/>
            <a:r>
              <a:rPr lang="en-NZ" sz="2200" dirty="0"/>
              <a:t>background-image</a:t>
            </a:r>
          </a:p>
          <a:p>
            <a:pPr lvl="1"/>
            <a:r>
              <a:rPr lang="en-NZ" sz="2200" dirty="0"/>
              <a:t>background-repeat</a:t>
            </a:r>
          </a:p>
          <a:p>
            <a:pPr lvl="1"/>
            <a:r>
              <a:rPr lang="en-NZ" sz="2200" dirty="0"/>
              <a:t>background-attachment</a:t>
            </a:r>
          </a:p>
          <a:p>
            <a:pPr lvl="1"/>
            <a:r>
              <a:rPr lang="en-NZ" sz="2200" dirty="0"/>
              <a:t>background-position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10B965-7500-4CCB-BE91-5E5E3089AFC2}" type="datetime1">
              <a:rPr lang="en-NZ" smtClean="0"/>
              <a:t>10/12/2015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ISCG6420 IWD- CSS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3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 smtClean="0"/>
              <a:t>CSS Text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77334" y="1849120"/>
            <a:ext cx="8596668" cy="4003242"/>
          </a:xfrm>
        </p:spPr>
        <p:txBody>
          <a:bodyPr>
            <a:normAutofit/>
          </a:bodyPr>
          <a:lstStyle/>
          <a:p>
            <a:r>
              <a:rPr lang="en-NZ" sz="2400" dirty="0" err="1" smtClean="0"/>
              <a:t>Css</a:t>
            </a:r>
            <a:r>
              <a:rPr lang="en-NZ" sz="2400" dirty="0" smtClean="0"/>
              <a:t> Text Properties allow to format texts contained inside the elements</a:t>
            </a:r>
          </a:p>
          <a:p>
            <a:r>
              <a:rPr lang="en-NZ" sz="2400" dirty="0"/>
              <a:t>CSS properties used for </a:t>
            </a:r>
            <a:r>
              <a:rPr lang="en-NZ" sz="2400" dirty="0" smtClean="0"/>
              <a:t>formatting texts:</a:t>
            </a:r>
            <a:endParaRPr lang="en-NZ" sz="2200" dirty="0" smtClean="0"/>
          </a:p>
          <a:p>
            <a:pPr lvl="1"/>
            <a:r>
              <a:rPr lang="en-NZ" sz="2200" dirty="0" err="1"/>
              <a:t>c</a:t>
            </a:r>
            <a:r>
              <a:rPr lang="en-NZ" sz="2200" dirty="0" err="1" smtClean="0"/>
              <a:t>olor</a:t>
            </a:r>
            <a:endParaRPr lang="en-NZ" sz="2200" dirty="0" smtClean="0"/>
          </a:p>
          <a:p>
            <a:pPr lvl="1"/>
            <a:r>
              <a:rPr lang="en-NZ" sz="2200" dirty="0" smtClean="0"/>
              <a:t>text-align</a:t>
            </a:r>
          </a:p>
          <a:p>
            <a:pPr lvl="1"/>
            <a:r>
              <a:rPr lang="en-NZ" sz="2200" dirty="0" smtClean="0"/>
              <a:t>text-decoration</a:t>
            </a:r>
          </a:p>
          <a:p>
            <a:pPr lvl="1"/>
            <a:r>
              <a:rPr lang="en-NZ" sz="2200" dirty="0" smtClean="0"/>
              <a:t>text-transform</a:t>
            </a:r>
          </a:p>
          <a:p>
            <a:pPr lvl="1"/>
            <a:r>
              <a:rPr lang="en-NZ" sz="2200" dirty="0"/>
              <a:t>text-indent</a:t>
            </a:r>
            <a:endParaRPr lang="en-NZ" sz="2200" dirty="0" smtClean="0"/>
          </a:p>
          <a:p>
            <a:pPr lvl="1"/>
            <a:endParaRPr lang="en-NZ" sz="2400" dirty="0" smtClean="0"/>
          </a:p>
          <a:p>
            <a:pPr lvl="1"/>
            <a:endParaRPr lang="en-NZ" sz="2400" dirty="0"/>
          </a:p>
          <a:p>
            <a:endParaRPr lang="en-NZ" sz="2400" dirty="0" smtClean="0"/>
          </a:p>
          <a:p>
            <a:endParaRPr lang="en-NZ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66D9A1-7BEC-4A80-B461-0F399491CD89}" type="datetime1">
              <a:rPr lang="en-NZ" smtClean="0"/>
              <a:t>10/12/2015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ISCG6420 IWD- CSS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5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690</Words>
  <Application>Microsoft Office PowerPoint</Application>
  <PresentationFormat>Widescreen</PresentationFormat>
  <Paragraphs>184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 Unicode MS</vt:lpstr>
      <vt:lpstr>Microsoft YaHei</vt:lpstr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Office Theme</vt:lpstr>
      <vt:lpstr>Facet</vt:lpstr>
      <vt:lpstr>CSS Review</vt:lpstr>
      <vt:lpstr>Contents of This Session</vt:lpstr>
      <vt:lpstr>CSS</vt:lpstr>
      <vt:lpstr>Benefits of CSS</vt:lpstr>
      <vt:lpstr>Three Ways to Insert CSS </vt:lpstr>
      <vt:lpstr>CSS Syntax</vt:lpstr>
      <vt:lpstr>CSS Syntax</vt:lpstr>
      <vt:lpstr>CSS Background</vt:lpstr>
      <vt:lpstr>CSS Text</vt:lpstr>
      <vt:lpstr>CSS Box Model</vt:lpstr>
      <vt:lpstr>CSS Box Model</vt:lpstr>
      <vt:lpstr>CSS Float</vt:lpstr>
      <vt:lpstr>CSS Float</vt:lpstr>
      <vt:lpstr>CSS Position</vt:lpstr>
      <vt:lpstr>CSS Position</vt:lpstr>
      <vt:lpstr>CSS Position</vt:lpstr>
      <vt:lpstr>CSS Position</vt:lpstr>
      <vt:lpstr>Exercise</vt:lpstr>
      <vt:lpstr>End of The Session 2</vt:lpstr>
    </vt:vector>
  </TitlesOfParts>
  <Company>Unitec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Review</dc:title>
  <dc:creator>Kan Ngamakeur</dc:creator>
  <cp:lastModifiedBy>Elena Shuvaeva</cp:lastModifiedBy>
  <cp:revision>35</cp:revision>
  <dcterms:created xsi:type="dcterms:W3CDTF">2015-07-16T22:11:27Z</dcterms:created>
  <dcterms:modified xsi:type="dcterms:W3CDTF">2015-12-09T23:01:01Z</dcterms:modified>
</cp:coreProperties>
</file>