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5" r:id="rId2"/>
    <p:sldId id="266" r:id="rId3"/>
    <p:sldId id="288" r:id="rId4"/>
    <p:sldId id="267" r:id="rId5"/>
    <p:sldId id="289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90" r:id="rId17"/>
    <p:sldId id="291" r:id="rId18"/>
    <p:sldId id="292" r:id="rId19"/>
    <p:sldId id="293" r:id="rId20"/>
    <p:sldId id="294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2F7E1D"/>
    <a:srgbClr val="2E7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2" autoAdjust="0"/>
    <p:restoredTop sz="91617"/>
  </p:normalViewPr>
  <p:slideViewPr>
    <p:cSldViewPr snapToGrid="0" snapToObjects="1">
      <p:cViewPr varScale="1">
        <p:scale>
          <a:sx n="63" d="100"/>
          <a:sy n="63" d="100"/>
        </p:scale>
        <p:origin x="63" y="5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E238BF7-E770-7A44-9F42-9B89EA99A15F}" type="datetimeFigureOut">
              <a:rPr lang="en-NZ"/>
              <a:pPr>
                <a:defRPr/>
              </a:pPr>
              <a:t>17/03/2017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9C0698-03B6-8E43-8675-622D3D1D59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8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D748461-39A0-4F4C-843F-CA08C620645B}" type="datetimeFigureOut">
              <a:rPr lang="en-US"/>
              <a:pPr>
                <a:defRPr/>
              </a:pPr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2EE1D23-DE24-2942-81F5-AA218009F5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6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Use title slide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194023-A5F6-B543-B1D8-DFD4B2C693E8}" type="slidenum">
              <a:rPr lang="en-US" altLang="en-US">
                <a:latin typeface="Calibri" charset="0"/>
              </a:rPr>
              <a:pPr eaLnBrk="1" hangingPunct="1"/>
              <a:t>1</a:t>
            </a:fld>
            <a:endParaRPr lang="en-US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1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4213"/>
            <a:ext cx="2878138" cy="287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1415" y="2139353"/>
            <a:ext cx="5149103" cy="3152159"/>
          </a:xfrm>
        </p:spPr>
        <p:txBody>
          <a:bodyPr/>
          <a:lstStyle>
            <a:lvl1pPr algn="r" defTabSz="457200" rtl="0" fontAlgn="auto">
              <a:spcBef>
                <a:spcPts val="0"/>
              </a:spcBef>
              <a:spcAft>
                <a:spcPts val="1800"/>
              </a:spcAft>
              <a:defRPr lang="en-US" sz="4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1415" y="5291512"/>
            <a:ext cx="5149103" cy="515525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3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A3924-19CF-7B4E-AAA4-E7FD899A69D3}" type="datetime1">
              <a:rPr lang="en-NZ"/>
              <a:pPr>
                <a:defRPr/>
              </a:pPr>
              <a:t>17/03/2017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238844-2EB8-8E45-80E2-96B0254A39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68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0989"/>
            <a:ext cx="3008313" cy="1043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1268"/>
            <a:ext cx="5111750" cy="52548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14551"/>
            <a:ext cx="3008313" cy="42116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D2C58-F64F-FB47-A2D7-4AB3513A0C63}" type="datetime1">
              <a:rPr lang="en-NZ"/>
              <a:pPr>
                <a:defRPr/>
              </a:pPr>
              <a:t>17/03/2017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C8A8B-E7C6-8A46-9C54-68C65339C9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110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86927"/>
            <a:ext cx="5486400" cy="3640647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D3D05-BA5B-C64C-AAFA-43C2F4C91A2E}" type="datetime1">
              <a:rPr lang="en-NZ"/>
              <a:pPr>
                <a:defRPr/>
              </a:pPr>
              <a:t>17/03/2017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6318E-4478-8847-8B87-83A114A759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701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0525"/>
            <a:ext cx="8229600" cy="10308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44460"/>
            <a:ext cx="8229600" cy="4081703"/>
          </a:xfrm>
        </p:spPr>
        <p:txBody>
          <a:bodyPr vert="eaVert"/>
          <a:lstStyle>
            <a:lvl1pPr>
              <a:defRPr>
                <a:solidFill>
                  <a:srgbClr val="404040"/>
                </a:solidFill>
              </a:defRPr>
            </a:lvl1pPr>
            <a:lvl2pPr>
              <a:defRPr>
                <a:solidFill>
                  <a:srgbClr val="404040"/>
                </a:solidFill>
              </a:defRPr>
            </a:lvl2pPr>
            <a:lvl3pPr>
              <a:defRPr>
                <a:solidFill>
                  <a:srgbClr val="404040"/>
                </a:solidFill>
              </a:defRPr>
            </a:lvl3pPr>
            <a:lvl4pPr>
              <a:defRPr>
                <a:solidFill>
                  <a:srgbClr val="404040"/>
                </a:solidFill>
              </a:defRPr>
            </a:lvl4pPr>
            <a:lvl5pPr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1639F-0B2B-E84C-903A-A6D3343E7B1D}" type="datetime1">
              <a:rPr lang="en-NZ"/>
              <a:pPr>
                <a:defRPr/>
              </a:pPr>
              <a:t>17/03/2017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A3C2C-66CA-3C49-9D0D-1EDC7E5696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163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43796"/>
            <a:ext cx="2057400" cy="50823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3796"/>
            <a:ext cx="6019800" cy="50823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5C355-0087-E949-9A83-49EA192371DC}" type="datetime1">
              <a:rPr lang="en-NZ"/>
              <a:pPr>
                <a:defRPr/>
              </a:pPr>
              <a:t>17/03/2017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48C38-8F0D-324F-8608-BB79038599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43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Unitec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3"/>
            <a:ext cx="14351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98463" y="6491288"/>
            <a:ext cx="37226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404040"/>
                </a:solidFill>
                <a:latin typeface="Verdana" charset="0"/>
                <a:ea typeface="Verdana" charset="0"/>
                <a:cs typeface="Verdana" charset="0"/>
              </a:rPr>
              <a:t>&gt;&gt;UNITEC INSTITUTE OF TECHNOLOGY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13" y="2660071"/>
            <a:ext cx="7438961" cy="508928"/>
          </a:xfrm>
        </p:spPr>
        <p:txBody>
          <a:bodyPr/>
          <a:lstStyle>
            <a:lvl1pPr algn="l">
              <a:defRPr sz="3200">
                <a:solidFill>
                  <a:srgbClr val="4040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463" y="3301340"/>
            <a:ext cx="7438961" cy="2824823"/>
          </a:xfrm>
        </p:spPr>
        <p:txBody>
          <a:bodyPr/>
          <a:lstStyle>
            <a:lvl1pPr marL="0" indent="0">
              <a:spcAft>
                <a:spcPts val="1800"/>
              </a:spcAft>
              <a:buNone/>
              <a:defRPr sz="200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763" indent="0">
              <a:buNone/>
              <a:defRPr sz="140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0" indent="0">
              <a:buNone/>
              <a:defRPr lang="en-AU" sz="1400" kern="1200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0" indent="0">
              <a:buNone/>
              <a:defRPr lang="en-AU" sz="1400" kern="1200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0" indent="0">
              <a:buNone/>
              <a:defRPr lang="en-US" sz="1400" kern="1200" dirty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98463" y="6249988"/>
            <a:ext cx="1612900" cy="231775"/>
          </a:xfrm>
        </p:spPr>
        <p:txBody>
          <a:bodyPr wrap="square">
            <a:spAutoFit/>
          </a:bodyPr>
          <a:lstStyle>
            <a:lvl1pPr algn="l"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fld id="{1A4AE896-283A-404F-A541-7CF17D7800C4}" type="datetime1">
              <a:rPr lang="en-NZ"/>
              <a:pPr>
                <a:defRPr/>
              </a:pPr>
              <a:t>17/03/2017</a:t>
            </a:fld>
            <a:endParaRPr lang="en-NZ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16488" y="6491288"/>
            <a:ext cx="3794125" cy="230187"/>
          </a:xfrm>
        </p:spPr>
        <p:txBody>
          <a:bodyPr rtlCol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lang="en-NZ" sz="90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r>
              <a:t>&gt;&gt;DEPARTMENT TITLE EDIT IN HEADER &amp; FOOTER</a:t>
            </a:r>
            <a:endParaRPr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338" y="6170613"/>
            <a:ext cx="422275" cy="231775"/>
          </a:xfrm>
        </p:spPr>
        <p:txBody>
          <a:bodyPr>
            <a:spAutoFit/>
          </a:bodyPr>
          <a:lstStyle>
            <a:lvl1pPr>
              <a:defRPr sz="900">
                <a:solidFill>
                  <a:srgbClr val="40404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37D39EEE-C5AD-894F-95B7-3157BB4124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9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0"/>
            <a:ext cx="91821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98463" y="6491288"/>
            <a:ext cx="37226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404040"/>
                </a:solidFill>
                <a:latin typeface="Verdana" charset="0"/>
                <a:ea typeface="Verdana" charset="0"/>
                <a:cs typeface="Verdana" charset="0"/>
              </a:rPr>
              <a:t>&gt;&gt;UNITEC INSTITUTE OF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713" y="2018805"/>
            <a:ext cx="7438962" cy="4107359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200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763" indent="0">
              <a:buNone/>
              <a:defRPr sz="180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0" indent="0">
              <a:buNone/>
              <a:defRPr lang="en-AU" sz="1400" kern="1200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0" indent="0">
              <a:buNone/>
              <a:defRPr lang="en-AU" sz="1400" kern="1200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0" indent="0">
              <a:buNone/>
              <a:defRPr lang="en-US" sz="1400" kern="1200" dirty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12" y="463196"/>
            <a:ext cx="7878337" cy="508928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98463" y="6249988"/>
            <a:ext cx="1612900" cy="231775"/>
          </a:xfrm>
        </p:spPr>
        <p:txBody>
          <a:bodyPr wrap="square">
            <a:spAutoFit/>
          </a:bodyPr>
          <a:lstStyle>
            <a:lvl1pPr algn="l"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fld id="{6CB35043-08DB-B147-B64B-8EC1661924FF}" type="datetime1">
              <a:rPr lang="en-NZ"/>
              <a:pPr>
                <a:defRPr/>
              </a:pPr>
              <a:t>17/03/2017</a:t>
            </a:fld>
            <a:endParaRPr lang="en-NZ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16488" y="6491288"/>
            <a:ext cx="3794125" cy="230187"/>
          </a:xfrm>
        </p:spPr>
        <p:txBody>
          <a:bodyPr rtlCol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lang="en-NZ" sz="90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r>
              <a:t>&gt;&gt;DEPARTMENT TITLE EDIT IN HEADER &amp; FOOTER</a:t>
            </a:r>
            <a:endParaRPr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338" y="6170613"/>
            <a:ext cx="422275" cy="231775"/>
          </a:xfrm>
        </p:spPr>
        <p:txBody>
          <a:bodyPr>
            <a:spAutoFit/>
          </a:bodyPr>
          <a:lstStyle>
            <a:lvl1pPr>
              <a:defRPr sz="900">
                <a:solidFill>
                  <a:srgbClr val="40404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F27C742A-4976-1E4B-AA8B-59A9F32290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34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98463" y="6491288"/>
            <a:ext cx="37226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404040"/>
                </a:solidFill>
                <a:latin typeface="Verdana" charset="0"/>
                <a:ea typeface="Verdana" charset="0"/>
                <a:cs typeface="Verdana" charset="0"/>
              </a:rPr>
              <a:t>&gt;&gt;UNITEC INSTITUTE OF TECHNOLOGY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713" y="1710055"/>
            <a:ext cx="7438962" cy="4107359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200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763" indent="0">
              <a:buNone/>
              <a:defRPr sz="180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0" indent="0">
              <a:buNone/>
              <a:defRPr lang="en-AU" sz="1400" kern="1200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0" indent="0">
              <a:buNone/>
              <a:defRPr lang="en-AU" sz="1400" kern="1200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0" indent="0">
              <a:buNone/>
              <a:defRPr lang="en-US" sz="1400" kern="1200" dirty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712" y="893516"/>
            <a:ext cx="7878337" cy="508928"/>
          </a:xfrm>
        </p:spPr>
        <p:txBody>
          <a:bodyPr/>
          <a:lstStyle>
            <a:lvl1pPr algn="l">
              <a:defRPr sz="2400">
                <a:solidFill>
                  <a:srgbClr val="40404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98463" y="6249988"/>
            <a:ext cx="1612900" cy="231775"/>
          </a:xfrm>
        </p:spPr>
        <p:txBody>
          <a:bodyPr wrap="square">
            <a:spAutoFit/>
          </a:bodyPr>
          <a:lstStyle>
            <a:lvl1pPr algn="l"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fld id="{21D3C127-25B6-1C4D-95F1-E3AD40614B72}" type="datetime1">
              <a:rPr lang="en-NZ"/>
              <a:pPr>
                <a:defRPr/>
              </a:pPr>
              <a:t>17/03/2017</a:t>
            </a:fld>
            <a:endParaRPr lang="en-NZ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16488" y="6491288"/>
            <a:ext cx="3794125" cy="230187"/>
          </a:xfrm>
        </p:spPr>
        <p:txBody>
          <a:bodyPr rtlCol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lang="en-NZ" sz="90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defRPr>
            </a:lvl1pPr>
          </a:lstStyle>
          <a:p>
            <a:pPr>
              <a:defRPr/>
            </a:pPr>
            <a:r>
              <a:t>&gt;&gt;DEPARTMENT TITLE EDIT IN HEADER &amp; FOOTER</a:t>
            </a:r>
            <a:endParaRPr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338" y="6170613"/>
            <a:ext cx="422275" cy="231775"/>
          </a:xfrm>
        </p:spPr>
        <p:txBody>
          <a:bodyPr>
            <a:spAutoFit/>
          </a:bodyPr>
          <a:lstStyle>
            <a:lvl1pPr>
              <a:defRPr sz="900">
                <a:solidFill>
                  <a:srgbClr val="40404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8FAC7E4A-1D18-E74D-9E8D-A47AEBFFBB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97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95EE6-8AB8-6E4E-802E-87EFD6F6A94E}" type="datetime1">
              <a:rPr lang="en-NZ"/>
              <a:pPr>
                <a:defRPr/>
              </a:pPr>
              <a:t>17/03/2017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7C69A-FF49-1D4D-A6B8-9BD55E01DE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93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C3A24-60BB-514B-BEB8-5D0FCBA7FFC6}" type="datetime1">
              <a:rPr lang="en-NZ"/>
              <a:pPr>
                <a:defRPr/>
              </a:pPr>
              <a:t>17/03/2017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5FCC8-3BF1-BF4F-BB6B-4A024AB5CF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66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1619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25615"/>
            <a:ext cx="4038600" cy="3900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25615"/>
            <a:ext cx="4038600" cy="3900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02C17-9F47-B743-8FD4-E3E4980D7ED1}" type="datetime1">
              <a:rPr lang="en-NZ"/>
              <a:pPr>
                <a:defRPr/>
              </a:pPr>
              <a:t>17/03/2017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8D155-D118-9B47-9B03-D2191FE2D8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42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5574"/>
            <a:ext cx="8229600" cy="7503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9789"/>
            <a:ext cx="4040188" cy="4150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37759"/>
            <a:ext cx="4040188" cy="37884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59789"/>
            <a:ext cx="4041775" cy="4150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37759"/>
            <a:ext cx="4041775" cy="37884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3F3E7-A8CC-3547-829A-00CB533FEEE4}" type="datetime1">
              <a:rPr lang="en-NZ"/>
              <a:pPr>
                <a:defRPr/>
              </a:pPr>
              <a:t>17/03/2017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CC08C9-144F-1947-9B55-FF380C48F9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59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887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16631-877F-3546-90EE-7A65DED0B44A}" type="datetime1">
              <a:rPr lang="en-NZ"/>
              <a:pPr>
                <a:defRPr/>
              </a:pPr>
              <a:t>17/03/2017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3CA26-C920-8446-8AF0-71F803C7F2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3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9CB2306-D2D7-E24D-9553-6780900C951B}" type="datetime1">
              <a:rPr lang="en-NZ"/>
              <a:pPr>
                <a:defRPr/>
              </a:pPr>
              <a:t>17/03/2017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NZ"/>
              <a:t>&gt;&gt;DEPARTMENT TITLE EDIT IN HEADER &amp;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C3374941-AFA0-7C47-8177-8086B84C5B1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404040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404040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404040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404040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404040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41638" y="2139950"/>
            <a:ext cx="5148262" cy="3151188"/>
          </a:xfrm>
        </p:spPr>
        <p:txBody>
          <a:bodyPr/>
          <a:lstStyle/>
          <a:p>
            <a:pPr eaLnBrk="1" hangingPunct="1">
              <a:defRPr/>
            </a:pPr>
            <a:r>
              <a:rPr lang="en-NZ" dirty="0" smtClean="0"/>
              <a:t> ISCG6420</a:t>
            </a:r>
            <a:br>
              <a:rPr lang="en-NZ" dirty="0" smtClean="0"/>
            </a:br>
            <a:r>
              <a:rPr lang="en-NZ" dirty="0" smtClean="0"/>
              <a:t>JavaScript </a:t>
            </a:r>
            <a:endParaRPr lang="en-NZ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941638" y="5291138"/>
            <a:ext cx="5148262" cy="515937"/>
          </a:xfrm>
        </p:spPr>
        <p:txBody>
          <a:bodyPr/>
          <a:lstStyle/>
          <a:p>
            <a:pPr eaLnBrk="1" hangingPunct="1">
              <a:defRPr/>
            </a:pPr>
            <a:r>
              <a:rPr lang="en-NZ" dirty="0" smtClean="0"/>
              <a:t>Semester 1, 2017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97" y="2196661"/>
            <a:ext cx="7439025" cy="118426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" y="3836271"/>
            <a:ext cx="82423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9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463" y="2052320"/>
            <a:ext cx="7438961" cy="40738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663" y="1461770"/>
            <a:ext cx="6756400" cy="1181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63" y="2642870"/>
            <a:ext cx="69088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8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90" y="1088073"/>
            <a:ext cx="6350000" cy="18161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40" y="2904173"/>
            <a:ext cx="6946900" cy="3238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7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88" y="1399699"/>
            <a:ext cx="7264400" cy="19939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88" y="3393599"/>
            <a:ext cx="6921500" cy="2425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0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60" y="2107883"/>
            <a:ext cx="6464300" cy="2133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38" y="2245121"/>
            <a:ext cx="7439025" cy="356632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1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652" y="1978427"/>
            <a:ext cx="7438961" cy="508928"/>
          </a:xfrm>
        </p:spPr>
        <p:txBody>
          <a:bodyPr/>
          <a:lstStyle/>
          <a:p>
            <a:r>
              <a:rPr lang="en-US" dirty="0" smtClean="0"/>
              <a:t>Objects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263" y="2487356"/>
            <a:ext cx="8195162" cy="4003932"/>
          </a:xfrm>
        </p:spPr>
        <p:txBody>
          <a:bodyPr/>
          <a:lstStyle/>
          <a:p>
            <a:r>
              <a:rPr lang="en-US" dirty="0" smtClean="0"/>
              <a:t>JS is designed in a simple object-based paradigm. An </a:t>
            </a:r>
            <a:r>
              <a:rPr lang="en-US" b="1" dirty="0" smtClean="0">
                <a:solidFill>
                  <a:srgbClr val="00B0F0"/>
                </a:solidFill>
              </a:rPr>
              <a:t>object</a:t>
            </a:r>
            <a:r>
              <a:rPr lang="en-US" dirty="0" smtClean="0"/>
              <a:t> is a </a:t>
            </a:r>
            <a:r>
              <a:rPr lang="en-US" b="1" dirty="0" smtClean="0">
                <a:solidFill>
                  <a:srgbClr val="00B0F0"/>
                </a:solidFill>
              </a:rPr>
              <a:t>collection of properties</a:t>
            </a:r>
            <a:r>
              <a:rPr lang="en-US" dirty="0" smtClean="0"/>
              <a:t>, and a </a:t>
            </a:r>
            <a:r>
              <a:rPr lang="en-US" b="1" dirty="0" smtClean="0">
                <a:solidFill>
                  <a:srgbClr val="00B0F0"/>
                </a:solidFill>
              </a:rPr>
              <a:t>property</a:t>
            </a:r>
            <a:r>
              <a:rPr lang="en-US" dirty="0" smtClean="0"/>
              <a:t> is an association between a name and a value. A property’s value can be a function, in which case the property is known as a </a:t>
            </a:r>
            <a:r>
              <a:rPr lang="en-US" b="1" dirty="0" smtClean="0">
                <a:solidFill>
                  <a:srgbClr val="00B0F0"/>
                </a:solidFill>
              </a:rPr>
              <a:t>method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 JS, an object is a standalone entity, with properties and type. Properties define object’s characteristics.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Example: a cup is an object with properties. A cup has a color, a design, weight, a material it is made of.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4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462" y="1954428"/>
            <a:ext cx="7438961" cy="508928"/>
          </a:xfrm>
        </p:spPr>
        <p:txBody>
          <a:bodyPr/>
          <a:lstStyle/>
          <a:p>
            <a:r>
              <a:rPr lang="en-US" dirty="0" smtClean="0"/>
              <a:t>Objects and properties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35" y="2463356"/>
            <a:ext cx="8278289" cy="3662807"/>
          </a:xfrm>
        </p:spPr>
        <p:txBody>
          <a:bodyPr/>
          <a:lstStyle/>
          <a:p>
            <a:r>
              <a:rPr lang="en-US" dirty="0" smtClean="0"/>
              <a:t>A JS object has properties associated with it. A property of an object can be explained as a variable attached to the object. Object properties are basically the same as ordinary JS variables, except for the attachment to objects. </a:t>
            </a:r>
            <a:r>
              <a:rPr lang="en-US" b="1" dirty="0" smtClean="0">
                <a:solidFill>
                  <a:srgbClr val="00B0F0"/>
                </a:solidFill>
              </a:rPr>
              <a:t>The properties of an object define the characteristics of the object</a:t>
            </a:r>
            <a:r>
              <a:rPr lang="en-US" dirty="0" smtClean="0"/>
              <a:t>. You access the properties of an object with a simple dot-notation:</a:t>
            </a:r>
          </a:p>
          <a:p>
            <a:r>
              <a:rPr lang="en-US" i="1" dirty="0" err="1" smtClean="0"/>
              <a:t>objectName.propertyName</a:t>
            </a:r>
            <a:r>
              <a:rPr lang="en-US" i="1" dirty="0" smtClean="0"/>
              <a:t> </a:t>
            </a:r>
          </a:p>
          <a:p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79" y="4460875"/>
            <a:ext cx="4139144" cy="165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007" y="2011996"/>
            <a:ext cx="7438961" cy="508928"/>
          </a:xfrm>
        </p:spPr>
        <p:txBody>
          <a:bodyPr/>
          <a:lstStyle/>
          <a:p>
            <a:r>
              <a:rPr lang="en-US" dirty="0" smtClean="0"/>
              <a:t>Creating new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633" y="2703486"/>
            <a:ext cx="8344791" cy="3422677"/>
          </a:xfrm>
        </p:spPr>
        <p:txBody>
          <a:bodyPr/>
          <a:lstStyle/>
          <a:p>
            <a:r>
              <a:rPr lang="en-US" dirty="0" smtClean="0"/>
              <a:t>An empty object with no properties can be created like this: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creates an object with </a:t>
            </a:r>
            <a:br>
              <a:rPr lang="en-US" dirty="0" smtClean="0"/>
            </a:br>
            <a:r>
              <a:rPr lang="en-US" dirty="0" smtClean="0"/>
              <a:t>three properties: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06" y="3108497"/>
            <a:ext cx="2959357" cy="674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3" y="4414824"/>
            <a:ext cx="4554250" cy="146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2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007" y="897743"/>
            <a:ext cx="7438961" cy="50892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Using a constructor function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679" y="2046695"/>
            <a:ext cx="8278289" cy="4444593"/>
          </a:xfrm>
        </p:spPr>
        <p:txBody>
          <a:bodyPr/>
          <a:lstStyle/>
          <a:p>
            <a:r>
              <a:rPr lang="en-US" dirty="0" smtClean="0"/>
              <a:t>You can also create an object using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Define an object type by writing a constructor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an instance of the object with </a:t>
            </a:r>
            <a:r>
              <a:rPr lang="en-US" i="1" dirty="0" smtClean="0"/>
              <a:t>new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23" y="3595891"/>
            <a:ext cx="4076700" cy="134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4873035"/>
            <a:ext cx="5689600" cy="36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8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007" y="2172391"/>
            <a:ext cx="7438961" cy="508928"/>
          </a:xfrm>
        </p:spPr>
        <p:txBody>
          <a:bodyPr/>
          <a:lstStyle/>
          <a:p>
            <a:r>
              <a:rPr lang="en-US" dirty="0" smtClean="0"/>
              <a:t>What is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817" y="2681319"/>
            <a:ext cx="7489151" cy="3809969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Programming language used to make interactive web pages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JS is a scripting language that is interpreted by the browser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Runs on client’s computer/browser (no need to have a server)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Object based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Does not need to be compiled - interpreted language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5" y="581563"/>
            <a:ext cx="6434046" cy="59097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7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463" y="1991360"/>
            <a:ext cx="7438961" cy="4134803"/>
          </a:xfrm>
        </p:spPr>
        <p:txBody>
          <a:bodyPr/>
          <a:lstStyle/>
          <a:p>
            <a:r>
              <a:rPr lang="en-US" dirty="0" smtClean="0"/>
              <a:t>Objects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63" y="2362416"/>
            <a:ext cx="66802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2467769"/>
            <a:ext cx="6718300" cy="29591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4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233" y="1863740"/>
            <a:ext cx="6577207" cy="4239750"/>
          </a:xfrm>
        </p:spPr>
      </p:pic>
      <p:sp>
        <p:nvSpPr>
          <p:cNvPr id="8" name="TextBox 7"/>
          <p:cNvSpPr txBox="1"/>
          <p:nvPr/>
        </p:nvSpPr>
        <p:spPr>
          <a:xfrm>
            <a:off x="1466276" y="1115843"/>
            <a:ext cx="371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Object Literal 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9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sp>
        <p:nvSpPr>
          <p:cNvPr id="8" name="TextBox 7"/>
          <p:cNvSpPr txBox="1"/>
          <p:nvPr/>
        </p:nvSpPr>
        <p:spPr>
          <a:xfrm>
            <a:off x="1466276" y="1115843"/>
            <a:ext cx="456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Object Constructor  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89" y="2083910"/>
            <a:ext cx="7480401" cy="313832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06" y="2212878"/>
            <a:ext cx="9183406" cy="380184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70" y="2184400"/>
            <a:ext cx="7150750" cy="375121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8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643" y="3302000"/>
            <a:ext cx="5471815" cy="28241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78" y="1850548"/>
            <a:ext cx="8569871" cy="255889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63" y="4383088"/>
            <a:ext cx="7404100" cy="210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1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2212181"/>
            <a:ext cx="6896100" cy="3733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8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817" y="1954428"/>
            <a:ext cx="7438961" cy="508928"/>
          </a:xfrm>
        </p:spPr>
        <p:txBody>
          <a:bodyPr/>
          <a:lstStyle/>
          <a:p>
            <a:r>
              <a:rPr lang="en-US" dirty="0" smtClean="0"/>
              <a:t>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817" y="2489481"/>
            <a:ext cx="7438961" cy="3595435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JS variables are containers for storing data values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Rules for specifying names for variables:</a:t>
            </a:r>
            <a:endParaRPr lang="en-US" dirty="0"/>
          </a:p>
          <a:p>
            <a:pPr marL="2857500" lvl="5" indent="-342900">
              <a:buFont typeface="Arial" charset="0"/>
              <a:buChar char="•"/>
            </a:pPr>
            <a:r>
              <a:rPr lang="en-US" dirty="0" smtClean="0"/>
              <a:t>Contain letters, digits, underscores, and dollar signs</a:t>
            </a:r>
          </a:p>
          <a:p>
            <a:pPr marL="2857500" lvl="5" indent="-342900">
              <a:buFont typeface="Arial" charset="0"/>
              <a:buChar char="•"/>
            </a:pPr>
            <a:r>
              <a:rPr lang="en-US" dirty="0" smtClean="0"/>
              <a:t>Must begin with a letter</a:t>
            </a:r>
          </a:p>
          <a:p>
            <a:pPr marL="2857500" lvl="5" indent="-342900">
              <a:buFont typeface="Arial" charset="0"/>
              <a:buChar char="•"/>
            </a:pPr>
            <a:r>
              <a:rPr lang="en-US" dirty="0" smtClean="0"/>
              <a:t>Names are case sensitive</a:t>
            </a:r>
          </a:p>
          <a:p>
            <a:pPr marL="2857500" lvl="5" indent="-342900">
              <a:buFont typeface="Arial" charset="0"/>
              <a:buChar char="•"/>
            </a:pPr>
            <a:r>
              <a:rPr lang="en-US" dirty="0" smtClean="0"/>
              <a:t>Cannot use reserved words</a:t>
            </a:r>
          </a:p>
          <a:p>
            <a:pPr marL="2857500" lvl="5" indent="-342900">
              <a:buFont typeface="Arial" charset="0"/>
              <a:buChar char="•"/>
            </a:pPr>
            <a:r>
              <a:rPr lang="en-US" dirty="0" smtClean="0"/>
              <a:t>Uses camel case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85194"/>
            <a:ext cx="7378700" cy="38481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7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of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Numbers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Strings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Arrays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Boolean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462" y="2061554"/>
            <a:ext cx="7438961" cy="508928"/>
          </a:xfrm>
        </p:spPr>
        <p:txBody>
          <a:bodyPr/>
          <a:lstStyle/>
          <a:p>
            <a:r>
              <a:rPr lang="en-US" dirty="0" smtClean="0"/>
              <a:t>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462" y="2570482"/>
            <a:ext cx="3965430" cy="3920806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Addition +</a:t>
            </a:r>
            <a:br>
              <a:rPr lang="en-US" dirty="0" smtClean="0"/>
            </a:br>
            <a:r>
              <a:rPr lang="en-US" dirty="0" smtClean="0"/>
              <a:t>Subtraction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</a:t>
            </a:r>
            <a:r>
              <a:rPr lang="en-US" dirty="0" smtClean="0"/>
              <a:t>ultiplication *</a:t>
            </a:r>
            <a:br>
              <a:rPr lang="en-US" dirty="0" smtClean="0"/>
            </a:br>
            <a:r>
              <a:rPr lang="en-US" dirty="0" smtClean="0"/>
              <a:t>Division /</a:t>
            </a:r>
            <a:br>
              <a:rPr lang="en-US" dirty="0" smtClean="0"/>
            </a:br>
            <a:r>
              <a:rPr lang="en-US" dirty="0" smtClean="0"/>
              <a:t>Modulus %</a:t>
            </a:r>
            <a:br>
              <a:rPr lang="en-US" dirty="0" smtClean="0"/>
            </a:br>
            <a:r>
              <a:rPr lang="en-US" dirty="0" smtClean="0"/>
              <a:t>Increment ++</a:t>
            </a:r>
            <a:br>
              <a:rPr lang="en-US" dirty="0" smtClean="0"/>
            </a:br>
            <a:r>
              <a:rPr lang="en-US" dirty="0" smtClean="0"/>
              <a:t>Equal to ==</a:t>
            </a:r>
            <a:br>
              <a:rPr lang="en-US" dirty="0" smtClean="0"/>
            </a:br>
            <a:r>
              <a:rPr lang="en-US" dirty="0" smtClean="0"/>
              <a:t>Not equal !=</a:t>
            </a:r>
            <a:br>
              <a:rPr lang="en-US" dirty="0" smtClean="0"/>
            </a:br>
            <a:r>
              <a:rPr lang="en-US" dirty="0" smtClean="0"/>
              <a:t>Greater than &gt;</a:t>
            </a:r>
            <a:br>
              <a:rPr lang="en-US" dirty="0" smtClean="0"/>
            </a:br>
            <a:r>
              <a:rPr lang="en-US" dirty="0" smtClean="0"/>
              <a:t>Less than &lt;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Greater than or equal &gt;=</a:t>
            </a:r>
            <a:br>
              <a:rPr lang="en-US" dirty="0" smtClean="0"/>
            </a:br>
            <a:r>
              <a:rPr lang="en-US" dirty="0" smtClean="0"/>
              <a:t>Less than or equal &lt;=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45183" y="2570482"/>
            <a:ext cx="3965430" cy="392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ts val="1800"/>
              </a:spcAft>
              <a:buFont typeface="Arial" charset="0"/>
              <a:buNone/>
              <a:defRPr sz="2000" kern="120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763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en-AU" sz="1400" kern="1200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en-AU" sz="1400" kern="1200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en-US" sz="1400" kern="1200" dirty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 smtClean="0"/>
              <a:t>Assignment =</a:t>
            </a:r>
            <a:br>
              <a:rPr lang="en-US" dirty="0" smtClean="0"/>
            </a:br>
            <a:r>
              <a:rPr lang="en-US" dirty="0" smtClean="0"/>
              <a:t>Logical AND &amp;&amp;</a:t>
            </a:r>
            <a:br>
              <a:rPr lang="en-US" dirty="0" smtClean="0"/>
            </a:br>
            <a:r>
              <a:rPr lang="en-US" dirty="0" smtClean="0"/>
              <a:t>Logical OR ||</a:t>
            </a:r>
            <a:br>
              <a:rPr lang="en-US" dirty="0" smtClean="0"/>
            </a:br>
            <a:r>
              <a:rPr lang="en-US" dirty="0" smtClean="0"/>
              <a:t>Logical NOT !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848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8" y="1979136"/>
            <a:ext cx="6505892" cy="452757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56" y="558222"/>
            <a:ext cx="6807200" cy="1397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56" y="1514937"/>
            <a:ext cx="6807200" cy="144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56" y="2605580"/>
            <a:ext cx="6807200" cy="1511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756" y="4116880"/>
            <a:ext cx="5740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7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8" y="2279866"/>
            <a:ext cx="6832600" cy="1524000"/>
          </a:xfrm>
        </p:spPr>
      </p:pic>
    </p:spTree>
    <p:extLst>
      <p:ext uri="{BB962C8B-B14F-4D97-AF65-F5344CB8AC3E}">
        <p14:creationId xmlns:p14="http://schemas.microsoft.com/office/powerpoint/2010/main" val="57533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8" y="1275251"/>
            <a:ext cx="6794500" cy="14097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 smtClean="0"/>
              <a:t>&gt;&gt;DEPARTMENT TITLE EDIT IN HEADER &amp; FOOTER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56" y="0"/>
            <a:ext cx="1116444" cy="11164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38" y="2732280"/>
            <a:ext cx="72771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88" y="3998809"/>
            <a:ext cx="83058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88" y="5417738"/>
            <a:ext cx="8267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5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543</Words>
  <Application>Microsoft Office PowerPoint</Application>
  <PresentationFormat>全屏显示(4:3)</PresentationFormat>
  <Paragraphs>76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Arial</vt:lpstr>
      <vt:lpstr>Calibri</vt:lpstr>
      <vt:lpstr>Verdana</vt:lpstr>
      <vt:lpstr>Office Theme</vt:lpstr>
      <vt:lpstr> ISCG6420 JavaScript </vt:lpstr>
      <vt:lpstr>What is JavaScript?</vt:lpstr>
      <vt:lpstr>Variables </vt:lpstr>
      <vt:lpstr>Data Types of Variables </vt:lpstr>
      <vt:lpstr>Operators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Objects </vt:lpstr>
      <vt:lpstr>Objects and properties </vt:lpstr>
      <vt:lpstr>Creating new objects</vt:lpstr>
      <vt:lpstr>Using a constructor function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Events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Developed by Allfields for unitec    www.allfields.co.nz</dc:description>
  <cp:lastModifiedBy/>
  <cp:revision>1</cp:revision>
  <dcterms:created xsi:type="dcterms:W3CDTF">2017-03-01T01:13:41Z</dcterms:created>
  <dcterms:modified xsi:type="dcterms:W3CDTF">2017-03-16T20:33:20Z</dcterms:modified>
</cp:coreProperties>
</file>