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5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82" r:id="rId12"/>
    <p:sldId id="292" r:id="rId13"/>
    <p:sldId id="293" r:id="rId14"/>
    <p:sldId id="294" r:id="rId15"/>
    <p:sldId id="295" r:id="rId16"/>
    <p:sldId id="296" r:id="rId17"/>
    <p:sldId id="297" r:id="rId1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clrMru>
    <a:srgbClr val="404040"/>
    <a:srgbClr val="2F7E1D"/>
    <a:srgbClr val="2E79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396" autoAdjust="0"/>
    <p:restoredTop sz="91744"/>
  </p:normalViewPr>
  <p:slideViewPr>
    <p:cSldViewPr snapToGrid="0" snapToObjects="1">
      <p:cViewPr>
        <p:scale>
          <a:sx n="307" d="100"/>
          <a:sy n="307" d="100"/>
        </p:scale>
        <p:origin x="-608" y="-3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E238BF7-E770-7A44-9F42-9B89EA99A15F}" type="datetimeFigureOut">
              <a:rPr lang="en-NZ"/>
              <a:pPr>
                <a:defRPr/>
              </a:pPr>
              <a:t>22/03/17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9C0698-03B6-8E43-8675-622D3D1D59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8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D748461-39A0-4F4C-843F-CA08C620645B}" type="datetimeFigureOut">
              <a:rPr lang="en-US"/>
              <a:pPr>
                <a:defRPr/>
              </a:pPr>
              <a:t>3/22/17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12EE1D23-DE24-2942-81F5-AA218009F5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360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Use title slide layout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F194023-A5F6-B543-B1D8-DFD4B2C693E8}" type="slidenum">
              <a:rPr lang="en-US" altLang="en-US">
                <a:latin typeface="Calibri" charset="0"/>
              </a:rPr>
              <a:pPr eaLnBrk="1" hangingPunct="1"/>
              <a:t>1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118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4213"/>
            <a:ext cx="2878138" cy="287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1415" y="2139353"/>
            <a:ext cx="5149103" cy="3152159"/>
          </a:xfrm>
        </p:spPr>
        <p:txBody>
          <a:bodyPr/>
          <a:lstStyle>
            <a:lvl1pPr algn="r" defTabSz="457200" rtl="0" fontAlgn="auto">
              <a:spcBef>
                <a:spcPts val="0"/>
              </a:spcBef>
              <a:spcAft>
                <a:spcPts val="1800"/>
              </a:spcAft>
              <a:defRPr lang="en-US" sz="4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+mn-ea"/>
                <a:cs typeface="Verdan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1415" y="5291512"/>
            <a:ext cx="5149103" cy="515525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3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A3924-19CF-7B4E-AAA4-E7FD899A69D3}" type="datetime1">
              <a:rPr lang="en-NZ"/>
              <a:pPr>
                <a:defRPr/>
              </a:pPr>
              <a:t>22/03/17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&gt;&gt;DEPARTMENT TITLE EDIT IN HEADER &amp; FOOTER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238844-2EB8-8E45-80E2-96B0254A39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68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0989"/>
            <a:ext cx="3008313" cy="104328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71268"/>
            <a:ext cx="5111750" cy="525489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14551"/>
            <a:ext cx="3008313" cy="42116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D2C58-F64F-FB47-A2D7-4AB3513A0C63}" type="datetime1">
              <a:rPr lang="en-NZ"/>
              <a:pPr>
                <a:defRPr/>
              </a:pPr>
              <a:t>22/03/17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&gt;&gt;DEPARTMENT TITLE EDIT IN HEADER &amp; FOOTER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3C8A8B-E7C6-8A46-9C54-68C65339C9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110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86927"/>
            <a:ext cx="5486400" cy="3640647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D3D05-BA5B-C64C-AAFA-43C2F4C91A2E}" type="datetime1">
              <a:rPr lang="en-NZ"/>
              <a:pPr>
                <a:defRPr/>
              </a:pPr>
              <a:t>22/03/17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&gt;&gt;DEPARTMENT TITLE EDIT IN HEADER &amp; FOOTER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46318E-4478-8847-8B87-83A114A759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701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0525"/>
            <a:ext cx="8229600" cy="10308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44460"/>
            <a:ext cx="8229600" cy="4081703"/>
          </a:xfrm>
        </p:spPr>
        <p:txBody>
          <a:bodyPr vert="eaVert"/>
          <a:lstStyle>
            <a:lvl1pPr>
              <a:defRPr>
                <a:solidFill>
                  <a:srgbClr val="404040"/>
                </a:solidFill>
              </a:defRPr>
            </a:lvl1pPr>
            <a:lvl2pPr>
              <a:defRPr>
                <a:solidFill>
                  <a:srgbClr val="404040"/>
                </a:solidFill>
              </a:defRPr>
            </a:lvl2pPr>
            <a:lvl3pPr>
              <a:defRPr>
                <a:solidFill>
                  <a:srgbClr val="404040"/>
                </a:solidFill>
              </a:defRPr>
            </a:lvl3pPr>
            <a:lvl4pPr>
              <a:defRPr>
                <a:solidFill>
                  <a:srgbClr val="404040"/>
                </a:solidFill>
              </a:defRPr>
            </a:lvl4pPr>
            <a:lvl5pPr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1639F-0B2B-E84C-903A-A6D3343E7B1D}" type="datetime1">
              <a:rPr lang="en-NZ"/>
              <a:pPr>
                <a:defRPr/>
              </a:pPr>
              <a:t>22/03/17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&gt;&gt;DEPARTMENT TITLE EDIT IN HEADER &amp; FOOTER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7A3C2C-66CA-3C49-9D0D-1EDC7E5696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3163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43796"/>
            <a:ext cx="2057400" cy="50823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3796"/>
            <a:ext cx="6019800" cy="50823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35C355-0087-E949-9A83-49EA192371DC}" type="datetime1">
              <a:rPr lang="en-NZ"/>
              <a:pPr>
                <a:defRPr/>
              </a:pPr>
              <a:t>22/03/17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&gt;&gt;DEPARTMENT TITLE EDIT IN HEADER &amp; FOOTER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448C38-8F0D-324F-8608-BB79038599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243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Unitec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3"/>
            <a:ext cx="1435100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98463" y="6491288"/>
            <a:ext cx="37226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404040"/>
                </a:solidFill>
                <a:latin typeface="Verdana" charset="0"/>
                <a:ea typeface="Verdana" charset="0"/>
                <a:cs typeface="Verdana" charset="0"/>
              </a:rPr>
              <a:t>&gt;&gt;UNITEC INSTITUTE OF TECHNOLOGY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07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713" y="2660071"/>
            <a:ext cx="7438961" cy="508928"/>
          </a:xfrm>
        </p:spPr>
        <p:txBody>
          <a:bodyPr/>
          <a:lstStyle>
            <a:lvl1pPr algn="l">
              <a:defRPr sz="3200">
                <a:solidFill>
                  <a:srgbClr val="40404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463" y="3301340"/>
            <a:ext cx="7438961" cy="2824823"/>
          </a:xfrm>
        </p:spPr>
        <p:txBody>
          <a:bodyPr/>
          <a:lstStyle>
            <a:lvl1pPr marL="0" indent="0">
              <a:spcAft>
                <a:spcPts val="1800"/>
              </a:spcAft>
              <a:buNone/>
              <a:defRPr sz="200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763" indent="0">
              <a:buNone/>
              <a:defRPr sz="140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0" indent="0">
              <a:buNone/>
              <a:defRPr lang="en-AU" sz="1400" kern="1200" dirty="0" smtClean="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0" indent="0">
              <a:buNone/>
              <a:defRPr lang="en-AU" sz="1400" kern="1200" dirty="0" smtClean="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0" indent="0">
              <a:buNone/>
              <a:defRPr lang="en-US" sz="1400" kern="1200" dirty="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98463" y="6249988"/>
            <a:ext cx="1612900" cy="231775"/>
          </a:xfrm>
        </p:spPr>
        <p:txBody>
          <a:bodyPr wrap="square">
            <a:spAutoFit/>
          </a:bodyPr>
          <a:lstStyle>
            <a:lvl1pPr algn="l"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defRPr>
            </a:lvl1pPr>
          </a:lstStyle>
          <a:p>
            <a:pPr>
              <a:defRPr/>
            </a:pPr>
            <a:fld id="{1A4AE896-283A-404F-A541-7CF17D7800C4}" type="datetime1">
              <a:rPr lang="en-NZ"/>
              <a:pPr>
                <a:defRPr/>
              </a:pPr>
              <a:t>22/03/17</a:t>
            </a:fld>
            <a:endParaRPr lang="en-NZ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16488" y="6491288"/>
            <a:ext cx="3794125" cy="230187"/>
          </a:xfrm>
        </p:spPr>
        <p:txBody>
          <a:bodyPr rtlCol="0">
            <a:sp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lang="en-NZ" sz="90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defRPr>
            </a:lvl1pPr>
          </a:lstStyle>
          <a:p>
            <a:pPr>
              <a:defRPr/>
            </a:pPr>
            <a:r>
              <a:t>&gt;&gt;DEPARTMENT TITLE EDIT IN HEADER &amp; FOOTER</a:t>
            </a:r>
            <a:endParaRPr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8338" y="6170613"/>
            <a:ext cx="422275" cy="231775"/>
          </a:xfrm>
        </p:spPr>
        <p:txBody>
          <a:bodyPr>
            <a:spAutoFit/>
          </a:bodyPr>
          <a:lstStyle>
            <a:lvl1pPr>
              <a:defRPr sz="900">
                <a:solidFill>
                  <a:srgbClr val="40404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37D39EEE-C5AD-894F-95B7-3157BB4124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5997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0"/>
            <a:ext cx="9182100" cy="166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98463" y="6491288"/>
            <a:ext cx="37226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404040"/>
                </a:solidFill>
                <a:latin typeface="Verdana" charset="0"/>
                <a:ea typeface="Verdana" charset="0"/>
                <a:cs typeface="Verdana" charset="0"/>
              </a:rPr>
              <a:t>&gt;&gt;UNITEC INSTITUTE OF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4713" y="2018805"/>
            <a:ext cx="7438962" cy="4107359"/>
          </a:xfrm>
        </p:spPr>
        <p:txBody>
          <a:bodyPr/>
          <a:lstStyle>
            <a:lvl1pPr marL="0" indent="0">
              <a:spcAft>
                <a:spcPts val="300"/>
              </a:spcAft>
              <a:buNone/>
              <a:defRPr sz="200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763" indent="0">
              <a:buNone/>
              <a:defRPr sz="180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0" indent="0">
              <a:buNone/>
              <a:defRPr lang="en-AU" sz="1400" kern="1200" dirty="0" smtClean="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0" indent="0">
              <a:buNone/>
              <a:defRPr lang="en-AU" sz="1400" kern="1200" dirty="0" smtClean="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0" indent="0">
              <a:buNone/>
              <a:defRPr lang="en-US" sz="1400" kern="1200" dirty="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712" y="463196"/>
            <a:ext cx="7878337" cy="508928"/>
          </a:xfrm>
        </p:spPr>
        <p:txBody>
          <a:bodyPr/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98463" y="6249988"/>
            <a:ext cx="1612900" cy="231775"/>
          </a:xfrm>
        </p:spPr>
        <p:txBody>
          <a:bodyPr wrap="square">
            <a:spAutoFit/>
          </a:bodyPr>
          <a:lstStyle>
            <a:lvl1pPr algn="l"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defRPr>
            </a:lvl1pPr>
          </a:lstStyle>
          <a:p>
            <a:pPr>
              <a:defRPr/>
            </a:pPr>
            <a:fld id="{6CB35043-08DB-B147-B64B-8EC1661924FF}" type="datetime1">
              <a:rPr lang="en-NZ"/>
              <a:pPr>
                <a:defRPr/>
              </a:pPr>
              <a:t>22/03/17</a:t>
            </a:fld>
            <a:endParaRPr lang="en-NZ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16488" y="6491288"/>
            <a:ext cx="3794125" cy="230187"/>
          </a:xfrm>
        </p:spPr>
        <p:txBody>
          <a:bodyPr rtlCol="0">
            <a:sp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lang="en-NZ" sz="90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defRPr>
            </a:lvl1pPr>
          </a:lstStyle>
          <a:p>
            <a:pPr>
              <a:defRPr/>
            </a:pPr>
            <a:r>
              <a:t>&gt;&gt;DEPARTMENT TITLE EDIT IN HEADER &amp; FOOTER</a:t>
            </a:r>
            <a:endParaRPr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8338" y="6170613"/>
            <a:ext cx="422275" cy="231775"/>
          </a:xfrm>
        </p:spPr>
        <p:txBody>
          <a:bodyPr>
            <a:spAutoFit/>
          </a:bodyPr>
          <a:lstStyle>
            <a:lvl1pPr>
              <a:defRPr sz="900">
                <a:solidFill>
                  <a:srgbClr val="40404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F27C742A-4976-1E4B-AA8B-59A9F32290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349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98463" y="6491288"/>
            <a:ext cx="37226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404040"/>
                </a:solidFill>
                <a:latin typeface="Verdana" charset="0"/>
                <a:ea typeface="Verdana" charset="0"/>
                <a:cs typeface="Verdana" charset="0"/>
              </a:rPr>
              <a:t>&gt;&gt;UNITEC INSTITUTE OF TECHNOLOGY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4713" y="1710055"/>
            <a:ext cx="7438962" cy="4107359"/>
          </a:xfrm>
        </p:spPr>
        <p:txBody>
          <a:bodyPr/>
          <a:lstStyle>
            <a:lvl1pPr marL="0" indent="0">
              <a:spcAft>
                <a:spcPts val="300"/>
              </a:spcAft>
              <a:buNone/>
              <a:defRPr sz="200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763" indent="0">
              <a:buNone/>
              <a:defRPr sz="180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0" indent="0">
              <a:buNone/>
              <a:defRPr lang="en-AU" sz="1400" kern="1200" dirty="0" smtClean="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0" indent="0">
              <a:buNone/>
              <a:defRPr lang="en-AU" sz="1400" kern="1200" dirty="0" smtClean="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0" indent="0">
              <a:buNone/>
              <a:defRPr lang="en-US" sz="1400" kern="1200" dirty="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712" y="893516"/>
            <a:ext cx="7878337" cy="508928"/>
          </a:xfrm>
        </p:spPr>
        <p:txBody>
          <a:bodyPr/>
          <a:lstStyle>
            <a:lvl1pPr algn="l">
              <a:defRPr sz="2400">
                <a:solidFill>
                  <a:srgbClr val="40404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98463" y="6249988"/>
            <a:ext cx="1612900" cy="231775"/>
          </a:xfrm>
        </p:spPr>
        <p:txBody>
          <a:bodyPr wrap="square">
            <a:spAutoFit/>
          </a:bodyPr>
          <a:lstStyle>
            <a:lvl1pPr algn="l"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defRPr>
            </a:lvl1pPr>
          </a:lstStyle>
          <a:p>
            <a:pPr>
              <a:defRPr/>
            </a:pPr>
            <a:fld id="{21D3C127-25B6-1C4D-95F1-E3AD40614B72}" type="datetime1">
              <a:rPr lang="en-NZ"/>
              <a:pPr>
                <a:defRPr/>
              </a:pPr>
              <a:t>22/03/17</a:t>
            </a:fld>
            <a:endParaRPr lang="en-NZ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16488" y="6491288"/>
            <a:ext cx="3794125" cy="230187"/>
          </a:xfrm>
        </p:spPr>
        <p:txBody>
          <a:bodyPr rtlCol="0">
            <a:sp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lang="en-NZ" sz="90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defRPr>
            </a:lvl1pPr>
          </a:lstStyle>
          <a:p>
            <a:pPr>
              <a:defRPr/>
            </a:pPr>
            <a:r>
              <a:t>&gt;&gt;DEPARTMENT TITLE EDIT IN HEADER &amp; FOOTER</a:t>
            </a:r>
            <a:endParaRPr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8338" y="6170613"/>
            <a:ext cx="422275" cy="231775"/>
          </a:xfrm>
        </p:spPr>
        <p:txBody>
          <a:bodyPr>
            <a:spAutoFit/>
          </a:bodyPr>
          <a:lstStyle>
            <a:lvl1pPr>
              <a:defRPr sz="900">
                <a:solidFill>
                  <a:srgbClr val="40404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8FAC7E4A-1D18-E74D-9E8D-A47AEBFFBB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197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95EE6-8AB8-6E4E-802E-87EFD6F6A94E}" type="datetime1">
              <a:rPr lang="en-NZ"/>
              <a:pPr>
                <a:defRPr/>
              </a:pPr>
              <a:t>22/03/17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&gt;&gt;DEPARTMENT TITLE EDIT IN HEADER &amp; FOOTER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7C69A-FF49-1D4D-A6B8-9BD55E01DE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293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C3A24-60BB-514B-BEB8-5D0FCBA7FFC6}" type="datetime1">
              <a:rPr lang="en-NZ"/>
              <a:pPr>
                <a:defRPr/>
              </a:pPr>
              <a:t>22/03/17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&gt;&gt;DEPARTMENT TITLE EDIT IN HEADER &amp; FOOTER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15FCC8-3BF1-BF4F-BB6B-4A024AB5CF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66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1619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25615"/>
            <a:ext cx="4038600" cy="39005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25615"/>
            <a:ext cx="4038600" cy="39005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02C17-9F47-B743-8FD4-E3E4980D7ED1}" type="datetime1">
              <a:rPr lang="en-NZ"/>
              <a:pPr>
                <a:defRPr/>
              </a:pPr>
              <a:t>22/03/17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&gt;&gt;DEPARTMENT TITLE EDIT IN HEADER &amp; FOOTER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A8D155-D118-9B47-9B03-D2191FE2D8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042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5574"/>
            <a:ext cx="8229600" cy="75031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9789"/>
            <a:ext cx="4040188" cy="4150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37759"/>
            <a:ext cx="4040188" cy="37884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59789"/>
            <a:ext cx="4041775" cy="4150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37759"/>
            <a:ext cx="4041775" cy="37884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3F3E7-A8CC-3547-829A-00CB533FEEE4}" type="datetime1">
              <a:rPr lang="en-NZ"/>
              <a:pPr>
                <a:defRPr/>
              </a:pPr>
              <a:t>22/03/17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&gt;&gt;DEPARTMENT TITLE EDIT IN HEADER &amp; FOOTER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CC08C9-144F-1947-9B55-FF380C48F9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059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8873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16631-877F-3546-90EE-7A65DED0B44A}" type="datetime1">
              <a:rPr lang="en-NZ"/>
              <a:pPr>
                <a:defRPr/>
              </a:pPr>
              <a:t>22/03/17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&gt;&gt;DEPARTMENT TITLE EDIT IN HEADER &amp;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63CA26-C920-8446-8AF0-71F803C7F2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23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9CB2306-D2D7-E24D-9553-6780900C951B}" type="datetime1">
              <a:rPr lang="en-NZ"/>
              <a:pPr>
                <a:defRPr/>
              </a:pPr>
              <a:t>22/03/17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NZ"/>
              <a:t>&gt;&gt;DEPARTMENT TITLE EDIT IN HEADER &amp;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C3374941-AFA0-7C47-8177-8086B84C5B1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</p:sldLayoutIdLst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404040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404040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404040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404040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404040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941638" y="2139950"/>
            <a:ext cx="5148262" cy="3151188"/>
          </a:xfrm>
        </p:spPr>
        <p:txBody>
          <a:bodyPr/>
          <a:lstStyle/>
          <a:p>
            <a:pPr eaLnBrk="1" hangingPunct="1">
              <a:defRPr/>
            </a:pPr>
            <a:r>
              <a:rPr lang="en-NZ" dirty="0" smtClean="0"/>
              <a:t> ISCG6420</a:t>
            </a:r>
            <a:br>
              <a:rPr lang="en-NZ" dirty="0" smtClean="0"/>
            </a:br>
            <a:r>
              <a:rPr lang="en-NZ" dirty="0" smtClean="0"/>
              <a:t>JavaScript </a:t>
            </a:r>
            <a:endParaRPr lang="en-NZ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941638" y="5291138"/>
            <a:ext cx="5148262" cy="515937"/>
          </a:xfrm>
        </p:spPr>
        <p:txBody>
          <a:bodyPr/>
          <a:lstStyle/>
          <a:p>
            <a:pPr eaLnBrk="1" hangingPunct="1">
              <a:defRPr/>
            </a:pPr>
            <a:r>
              <a:rPr lang="en-NZ" dirty="0" smtClean="0"/>
              <a:t>Semester 1, 2017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56" y="0"/>
            <a:ext cx="1116444" cy="11164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652" y="1098900"/>
            <a:ext cx="7438961" cy="50892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 your console: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86" y="2316007"/>
            <a:ext cx="5577933" cy="215081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sp>
        <p:nvSpPr>
          <p:cNvPr id="6" name="TextBox 5"/>
          <p:cNvSpPr txBox="1"/>
          <p:nvPr/>
        </p:nvSpPr>
        <p:spPr>
          <a:xfrm>
            <a:off x="735980" y="4683512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worked well, however, we first needed to create an empty object first. Instead, we should use constructors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56" y="0"/>
            <a:ext cx="1116444" cy="11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0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462" y="1130816"/>
            <a:ext cx="7438961" cy="50892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What is ‘this’?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096" y="2048818"/>
            <a:ext cx="8012569" cy="3840163"/>
          </a:xfrm>
        </p:spPr>
        <p:txBody>
          <a:bodyPr/>
          <a:lstStyle/>
          <a:p>
            <a:r>
              <a:rPr lang="en-US" b="1" i="1" dirty="0" smtClean="0"/>
              <a:t>This</a:t>
            </a:r>
            <a:r>
              <a:rPr lang="en-US" i="1" dirty="0" smtClean="0"/>
              <a:t> </a:t>
            </a:r>
            <a:r>
              <a:rPr lang="en-US" dirty="0" smtClean="0"/>
              <a:t>refers to the current object the code is being written inside </a:t>
            </a:r>
            <a:r>
              <a:rPr lang="mr-IN" dirty="0" smtClean="0"/>
              <a:t>–</a:t>
            </a:r>
            <a:r>
              <a:rPr lang="en-US" dirty="0" smtClean="0"/>
              <a:t> so in the case outlined on the previous slide </a:t>
            </a:r>
            <a:r>
              <a:rPr lang="en-US" b="1" i="1" dirty="0" smtClean="0"/>
              <a:t>this</a:t>
            </a:r>
            <a:r>
              <a:rPr lang="en-US" dirty="0" smtClean="0"/>
              <a:t> is equivalent to </a:t>
            </a:r>
            <a:r>
              <a:rPr lang="en-US" b="1" i="1" dirty="0" smtClean="0"/>
              <a:t>person</a:t>
            </a:r>
            <a:r>
              <a:rPr lang="en-US" dirty="0" smtClean="0"/>
              <a:t>. Why bother? Useful when we have, say, two different </a:t>
            </a:r>
            <a:r>
              <a:rPr lang="en-US" b="1" i="1" dirty="0" smtClean="0"/>
              <a:t>person </a:t>
            </a:r>
            <a:r>
              <a:rPr lang="en-US" dirty="0" smtClean="0"/>
              <a:t>objects and want to ensure we refer to the correct ones.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390" y="3288440"/>
            <a:ext cx="5096300" cy="356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83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52" y="1607828"/>
            <a:ext cx="6563888" cy="251785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71652" y="1098900"/>
            <a:ext cx="7438961" cy="50892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Constructors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5274" y="4143689"/>
            <a:ext cx="7716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now in order for a constructor to create some objects, add the following to your code above: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72" y="4864204"/>
            <a:ext cx="4876800" cy="749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074" y="4634611"/>
            <a:ext cx="2568316" cy="15927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56" y="0"/>
            <a:ext cx="1116444" cy="11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65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72147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15894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395" y="2008769"/>
            <a:ext cx="5575300" cy="4076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56" y="0"/>
            <a:ext cx="1116444" cy="11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86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462" y="1968696"/>
            <a:ext cx="7438961" cy="508928"/>
          </a:xfrm>
        </p:spPr>
        <p:txBody>
          <a:bodyPr/>
          <a:lstStyle/>
          <a:p>
            <a:r>
              <a:rPr lang="en-US" dirty="0" smtClean="0"/>
              <a:t>Create()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33" y="2743955"/>
            <a:ext cx="3556000" cy="4699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sp>
        <p:nvSpPr>
          <p:cNvPr id="6" name="TextBox 5"/>
          <p:cNvSpPr txBox="1"/>
          <p:nvPr/>
        </p:nvSpPr>
        <p:spPr>
          <a:xfrm>
            <a:off x="840833" y="3213855"/>
            <a:ext cx="7869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Create() actually does is to create a new object from a specified prototype object. Here’ </a:t>
            </a:r>
            <a:r>
              <a:rPr lang="en-US" i="1" dirty="0" smtClean="0"/>
              <a:t>person2 </a:t>
            </a:r>
            <a:r>
              <a:rPr lang="en-US" dirty="0" smtClean="0"/>
              <a:t>is being created using </a:t>
            </a:r>
            <a:r>
              <a:rPr lang="en-US" i="1" dirty="0" smtClean="0"/>
              <a:t>person1 </a:t>
            </a:r>
            <a:r>
              <a:rPr lang="en-US" dirty="0" smtClean="0"/>
              <a:t>as a prototype object.</a:t>
            </a:r>
          </a:p>
          <a:p>
            <a:endParaRPr lang="en-US" dirty="0"/>
          </a:p>
          <a:p>
            <a:r>
              <a:rPr lang="en-US" dirty="0" smtClean="0"/>
              <a:t>You can check this by typing the following: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121715"/>
            <a:ext cx="2501900" cy="2057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56" y="0"/>
            <a:ext cx="1116444" cy="11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72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652" y="1188110"/>
            <a:ext cx="7438961" cy="50892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constructor property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981" y="1945133"/>
            <a:ext cx="7891444" cy="3940524"/>
          </a:xfrm>
        </p:spPr>
        <p:txBody>
          <a:bodyPr/>
          <a:lstStyle/>
          <a:p>
            <a:r>
              <a:rPr lang="en-US" dirty="0" smtClean="0"/>
              <a:t>Every function has a prototype property whose value is an object containing a </a:t>
            </a:r>
            <a:r>
              <a:rPr lang="en-US" i="1" dirty="0" smtClean="0"/>
              <a:t>constructor </a:t>
            </a:r>
            <a:r>
              <a:rPr lang="en-US" dirty="0" smtClean="0"/>
              <a:t>property. This constructor property points to the original constructor function.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615" y="3070809"/>
            <a:ext cx="4660175" cy="36506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56" y="0"/>
            <a:ext cx="1116444" cy="11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81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377" y="1962616"/>
            <a:ext cx="7936048" cy="1605774"/>
          </a:xfrm>
        </p:spPr>
        <p:txBody>
          <a:bodyPr/>
          <a:lstStyle/>
          <a:p>
            <a:r>
              <a:rPr lang="en-US" dirty="0" smtClean="0"/>
              <a:t>Now you can create another object instance from that constructor by doing the following: 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77" y="2875466"/>
            <a:ext cx="7785100" cy="482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1377" y="3568390"/>
            <a:ext cx="7785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Now try accessing your new object’s features: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343" y="4204007"/>
            <a:ext cx="2545885" cy="20519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56" y="0"/>
            <a:ext cx="1116444" cy="11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4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462" y="2106618"/>
            <a:ext cx="7438961" cy="508928"/>
          </a:xfrm>
        </p:spPr>
        <p:txBody>
          <a:bodyPr/>
          <a:lstStyle/>
          <a:p>
            <a:r>
              <a:rPr lang="en-US" dirty="0" smtClean="0"/>
              <a:t>Object oriented programming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485" y="2615546"/>
            <a:ext cx="8061940" cy="3510617"/>
          </a:xfrm>
        </p:spPr>
        <p:txBody>
          <a:bodyPr/>
          <a:lstStyle/>
          <a:p>
            <a:r>
              <a:rPr lang="en-US" dirty="0" smtClean="0"/>
              <a:t>The basic idea of OOP is that we use objects to model real world things that we want to represent inside our programs, and/or provide a simple way to access functionality that would otherwise be hard or impossible to make use of.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56" y="0"/>
            <a:ext cx="1116444" cy="11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09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462" y="2083601"/>
            <a:ext cx="7438961" cy="508928"/>
          </a:xfrm>
        </p:spPr>
        <p:txBody>
          <a:bodyPr/>
          <a:lstStyle/>
          <a:p>
            <a:r>
              <a:rPr lang="en-US" dirty="0" smtClean="0"/>
              <a:t>Defining and object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861" y="2592530"/>
            <a:ext cx="7951563" cy="3533634"/>
          </a:xfrm>
        </p:spPr>
        <p:txBody>
          <a:bodyPr/>
          <a:lstStyle/>
          <a:p>
            <a:r>
              <a:rPr lang="en-US" dirty="0" smtClean="0"/>
              <a:t>Consider a simple program that displays information about the students and lecturers at </a:t>
            </a:r>
            <a:r>
              <a:rPr lang="en-US" dirty="0" err="1" smtClean="0"/>
              <a:t>Unitec</a:t>
            </a:r>
            <a:r>
              <a:rPr lang="en-US" dirty="0" smtClean="0"/>
              <a:t>. </a:t>
            </a:r>
          </a:p>
          <a:p>
            <a:r>
              <a:rPr lang="en-US" dirty="0" smtClean="0"/>
              <a:t>We may know a lot of information about a particular person, but should start with providing some very generic information, such as name, age, gender. </a:t>
            </a:r>
          </a:p>
          <a:p>
            <a:r>
              <a:rPr lang="en-US" dirty="0" smtClean="0"/>
              <a:t>This is known as </a:t>
            </a:r>
            <a:r>
              <a:rPr lang="en-US" b="1" i="1" dirty="0" smtClean="0"/>
              <a:t>abstraction </a:t>
            </a:r>
            <a:r>
              <a:rPr lang="mr-IN" i="1" dirty="0" smtClean="0"/>
              <a:t>–</a:t>
            </a:r>
            <a:r>
              <a:rPr lang="en-US" i="1" dirty="0" smtClean="0"/>
              <a:t> </a:t>
            </a:r>
            <a:r>
              <a:rPr lang="en-US" dirty="0" smtClean="0"/>
              <a:t>creating a simple model of a more complex thing that represents its most important aspects in a way that is easy to work.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56" y="0"/>
            <a:ext cx="1116444" cy="11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0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70" y="2437848"/>
            <a:ext cx="8470900" cy="317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56" y="0"/>
            <a:ext cx="1116444" cy="11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5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652" y="467542"/>
            <a:ext cx="7438961" cy="50892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Creating actual objects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124" y="976470"/>
            <a:ext cx="5788727" cy="57450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56" y="0"/>
            <a:ext cx="1116444" cy="11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0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497" y="2166730"/>
            <a:ext cx="7891928" cy="3959433"/>
          </a:xfrm>
        </p:spPr>
        <p:txBody>
          <a:bodyPr/>
          <a:lstStyle/>
          <a:p>
            <a:r>
              <a:rPr lang="en-US" dirty="0" smtClean="0"/>
              <a:t>When an object instance is created from a class, then class’s </a:t>
            </a:r>
            <a:r>
              <a:rPr lang="en-US" b="1" i="1" dirty="0" smtClean="0"/>
              <a:t>constructor function </a:t>
            </a:r>
            <a:r>
              <a:rPr lang="en-US" dirty="0" smtClean="0"/>
              <a:t>is run to create it. This process of creating an object instance from a class is called </a:t>
            </a:r>
            <a:r>
              <a:rPr lang="en-US" b="1" i="1" dirty="0" smtClean="0"/>
              <a:t>instantiation </a:t>
            </a:r>
            <a:r>
              <a:rPr lang="mr-IN" dirty="0" smtClean="0"/>
              <a:t>–</a:t>
            </a:r>
            <a:r>
              <a:rPr lang="en-US" dirty="0" smtClean="0"/>
              <a:t> the object instance is instantiated from the class.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271652" y="1292677"/>
            <a:ext cx="7438961" cy="508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mtClean="0">
                <a:solidFill>
                  <a:schemeClr val="bg1"/>
                </a:solidFill>
              </a:rPr>
              <a:t>Creating actual objects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56" y="0"/>
            <a:ext cx="1116444" cy="11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4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462" y="2083602"/>
            <a:ext cx="7438961" cy="508928"/>
          </a:xfrm>
        </p:spPr>
        <p:txBody>
          <a:bodyPr/>
          <a:lstStyle/>
          <a:p>
            <a:r>
              <a:rPr lang="en-US" dirty="0" smtClean="0"/>
              <a:t>Specialist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739" y="2592530"/>
            <a:ext cx="7931685" cy="3533633"/>
          </a:xfrm>
        </p:spPr>
        <p:txBody>
          <a:bodyPr/>
          <a:lstStyle/>
          <a:p>
            <a:r>
              <a:rPr lang="en-US" dirty="0" smtClean="0"/>
              <a:t>In OOP we can create classes based on other classes </a:t>
            </a:r>
            <a:r>
              <a:rPr lang="mr-IN" dirty="0" smtClean="0"/>
              <a:t>–</a:t>
            </a:r>
            <a:r>
              <a:rPr lang="en-US" dirty="0" smtClean="0"/>
              <a:t> these new </a:t>
            </a:r>
            <a:r>
              <a:rPr lang="en-US" b="1" i="1" dirty="0" smtClean="0"/>
              <a:t>child classes </a:t>
            </a:r>
            <a:r>
              <a:rPr lang="en-US" dirty="0" smtClean="0"/>
              <a:t>can be made to </a:t>
            </a:r>
            <a:r>
              <a:rPr lang="en-US" b="1" i="1" dirty="0" smtClean="0"/>
              <a:t>inherit </a:t>
            </a:r>
            <a:r>
              <a:rPr lang="en-US" dirty="0" smtClean="0"/>
              <a:t>the data and code features of their </a:t>
            </a:r>
            <a:r>
              <a:rPr lang="en-US" b="1" i="1" dirty="0" smtClean="0"/>
              <a:t>parent class, </a:t>
            </a:r>
            <a:r>
              <a:rPr lang="en-US" dirty="0" smtClean="0"/>
              <a:t>so you can avoid duplicating some functionality which is common to all the objects.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56" y="0"/>
            <a:ext cx="1116444" cy="11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01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650" y="119690"/>
            <a:ext cx="6313675" cy="63715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56" y="0"/>
            <a:ext cx="1116444" cy="11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9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007" y="1031993"/>
            <a:ext cx="7438961" cy="50892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Constructor and object instances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69" y="2230244"/>
            <a:ext cx="8002956" cy="3895919"/>
          </a:xfrm>
        </p:spPr>
        <p:txBody>
          <a:bodyPr/>
          <a:lstStyle/>
          <a:p>
            <a:r>
              <a:rPr lang="en-US" dirty="0" smtClean="0"/>
              <a:t>JavaScript uses special functions called </a:t>
            </a:r>
            <a:r>
              <a:rPr lang="en-US" b="1" i="1" dirty="0" smtClean="0"/>
              <a:t>constructor functions </a:t>
            </a:r>
            <a:r>
              <a:rPr lang="en-US" dirty="0" smtClean="0"/>
              <a:t>(instead of classes) to define objects and their features.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297" y="3315629"/>
            <a:ext cx="5575300" cy="2590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56" y="0"/>
            <a:ext cx="1116444" cy="11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581</Words>
  <Application>Microsoft Macintosh PowerPoint</Application>
  <PresentationFormat>On-screen Show (4:3)</PresentationFormat>
  <Paragraphs>47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Verdana</vt:lpstr>
      <vt:lpstr>Arial</vt:lpstr>
      <vt:lpstr>Office Theme</vt:lpstr>
      <vt:lpstr> ISCG6420 JavaScript </vt:lpstr>
      <vt:lpstr>Object oriented programming </vt:lpstr>
      <vt:lpstr>Defining and object template</vt:lpstr>
      <vt:lpstr>PowerPoint Presentation</vt:lpstr>
      <vt:lpstr>Creating actual objects </vt:lpstr>
      <vt:lpstr>PowerPoint Presentation</vt:lpstr>
      <vt:lpstr>Specialist classes</vt:lpstr>
      <vt:lpstr>PowerPoint Presentation</vt:lpstr>
      <vt:lpstr>Constructor and object instances</vt:lpstr>
      <vt:lpstr>In your console:</vt:lpstr>
      <vt:lpstr>What is ‘this’?</vt:lpstr>
      <vt:lpstr>Constructors </vt:lpstr>
      <vt:lpstr>PowerPoint Presentation</vt:lpstr>
      <vt:lpstr>PowerPoint Presentation</vt:lpstr>
      <vt:lpstr>Create()</vt:lpstr>
      <vt:lpstr>The constructor property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Dila Beisembayeva</dc:creator>
  <dc:description>Developed by Allfields for unitec    www.allfields.co.nz</dc:description>
  <cp:lastModifiedBy/>
  <cp:revision>1</cp:revision>
  <dcterms:created xsi:type="dcterms:W3CDTF">2017-03-01T01:13:41Z</dcterms:created>
  <dcterms:modified xsi:type="dcterms:W3CDTF">2017-03-23T21:00:32Z</dcterms:modified>
</cp:coreProperties>
</file>