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98" r:id="rId3"/>
    <p:sldId id="327" r:id="rId4"/>
    <p:sldId id="328" r:id="rId5"/>
    <p:sldId id="330" r:id="rId6"/>
    <p:sldId id="329" r:id="rId7"/>
    <p:sldId id="332" r:id="rId8"/>
    <p:sldId id="338" r:id="rId9"/>
    <p:sldId id="334" r:id="rId10"/>
    <p:sldId id="337" r:id="rId11"/>
    <p:sldId id="335" r:id="rId12"/>
    <p:sldId id="336" r:id="rId13"/>
    <p:sldId id="339" r:id="rId14"/>
    <p:sldId id="303" r:id="rId15"/>
    <p:sldId id="29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n Ngamakeur" initials="KN" lastIdx="3" clrIdx="0">
    <p:extLst>
      <p:ext uri="{19B8F6BF-5375-455C-9EA6-DF929625EA0E}">
        <p15:presenceInfo xmlns:p15="http://schemas.microsoft.com/office/powerpoint/2012/main" userId="S-1-5-21-149251146-2169925306-3769764739-8823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1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59" autoAdjust="0"/>
    <p:restoredTop sz="94660"/>
  </p:normalViewPr>
  <p:slideViewPr>
    <p:cSldViewPr snapToGrid="0">
      <p:cViewPr varScale="1">
        <p:scale>
          <a:sx n="71" d="100"/>
          <a:sy n="71" d="100"/>
        </p:scale>
        <p:origin x="66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4863ED-8288-47DA-81E4-5114C6C5724C}" type="datetimeFigureOut">
              <a:rPr lang="en-NZ" smtClean="0"/>
              <a:t>13/09/2015</a:t>
            </a:fld>
            <a:endParaRPr lang="en-N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2D8CFE-FE40-43AA-BC0D-9DC683224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0800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D8CFE-FE40-43AA-BC0D-9DC683224FCD}" type="slidenum">
              <a:rPr lang="en-NZ" smtClean="0"/>
              <a:t>1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982483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D8CFE-FE40-43AA-BC0D-9DC683224FCD}" type="slidenum">
              <a:rPr lang="en-NZ" smtClean="0"/>
              <a:t>5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871201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9AD23-848A-4474-81A7-19FBBAA2900A}" type="datetime1">
              <a:rPr lang="en-NZ" smtClean="0"/>
              <a:t>13/09/2015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ISCG6420 IWD - jQuery</a:t>
            </a:r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66B2C-A29A-4E61-B575-FBA67C7CD9D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601695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3B879-507D-44F1-9272-CCBB356BE8A0}" type="datetime1">
              <a:rPr lang="en-NZ" smtClean="0"/>
              <a:t>13/09/2015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ISCG6420 IWD - jQuery</a:t>
            </a:r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66B2C-A29A-4E61-B575-FBA67C7CD9D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21487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314C1-F7A9-4126-81EB-6B31E712B88E}" type="datetime1">
              <a:rPr lang="en-NZ" smtClean="0"/>
              <a:t>13/09/2015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ISCG6420 IWD - jQuery</a:t>
            </a:r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66B2C-A29A-4E61-B575-FBA67C7CD9D6}" type="slidenum">
              <a:rPr lang="en-NZ" smtClean="0"/>
              <a:t>‹#›</a:t>
            </a:fld>
            <a:endParaRPr lang="en-NZ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 smtClean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"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 smtClean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"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631924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F7BFD-DD22-44EF-B3D3-A31902AE2945}" type="datetime1">
              <a:rPr lang="en-NZ" smtClean="0"/>
              <a:t>13/09/2015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ISCG6420 IWD - jQuery</a:t>
            </a:r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66B2C-A29A-4E61-B575-FBA67C7CD9D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255358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F366-3A36-4680-A964-49A52C873AD2}" type="datetime1">
              <a:rPr lang="en-NZ" smtClean="0"/>
              <a:t>13/09/2015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ISCG6420 IWD - jQuery</a:t>
            </a:r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66B2C-A29A-4E61-B575-FBA67C7CD9D6}" type="slidenum">
              <a:rPr lang="en-NZ" smtClean="0"/>
              <a:t>‹#›</a:t>
            </a:fld>
            <a:endParaRPr lang="en-NZ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 smtClean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"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 smtClean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"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109376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EEA3D-E6EF-4B40-9ECC-17CD24CA2E70}" type="datetime1">
              <a:rPr lang="en-NZ" smtClean="0"/>
              <a:t>13/09/2015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ISCG6420 IWD - jQuery</a:t>
            </a:r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66B2C-A29A-4E61-B575-FBA67C7CD9D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247843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3C5F8-9080-4167-836E-96F16976D332}" type="datetime1">
              <a:rPr lang="en-NZ" smtClean="0"/>
              <a:t>13/09/2015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ISCG6420 IWD - jQuery</a:t>
            </a:r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66B2C-A29A-4E61-B575-FBA67C7CD9D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9309005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CAF18-2E86-4110-AC29-42C2E696BB8F}" type="datetime1">
              <a:rPr lang="en-NZ" smtClean="0"/>
              <a:t>13/09/2015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ISCG6420 IWD - jQuery</a:t>
            </a:r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66B2C-A29A-4E61-B575-FBA67C7CD9D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29887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A4019-3BFB-4333-9FD6-A5CB5E78BDA0}" type="datetime1">
              <a:rPr lang="en-NZ" smtClean="0"/>
              <a:t>13/09/2015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ISCG6420 IWD - jQuery</a:t>
            </a:r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66B2C-A29A-4E61-B575-FBA67C7CD9D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52956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EBB31-74FF-40BF-93A7-708BCE0EA856}" type="datetime1">
              <a:rPr lang="en-NZ" smtClean="0"/>
              <a:t>13/09/2015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ISCG6420 IWD - jQuery</a:t>
            </a:r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66B2C-A29A-4E61-B575-FBA67C7CD9D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79661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624BF-D549-4271-8EE1-2CFB26DD6CBF}" type="datetime1">
              <a:rPr lang="en-NZ" smtClean="0"/>
              <a:t>13/09/2015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ISCG6420 IWD - jQuery</a:t>
            </a:r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66B2C-A29A-4E61-B575-FBA67C7CD9D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95427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F0C89-B12A-45DE-BFF9-D3F84AA0A671}" type="datetime1">
              <a:rPr lang="en-NZ" smtClean="0"/>
              <a:t>13/09/2015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ISCG6420 IWD - jQuery</a:t>
            </a:r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66B2C-A29A-4E61-B575-FBA67C7CD9D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014442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4B05F-D3A6-486E-A3D2-08364900B11F}" type="datetime1">
              <a:rPr lang="en-NZ" smtClean="0"/>
              <a:t>13/09/2015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ISCG6420 IWD - jQuery</a:t>
            </a: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66B2C-A29A-4E61-B575-FBA67C7CD9D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80838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CF4EB-4B67-4C91-9B3C-DC5FDBD66CD5}" type="datetime1">
              <a:rPr lang="en-NZ" smtClean="0"/>
              <a:t>13/09/2015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ISCG6420 IWD - jQuery</a:t>
            </a:r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66B2C-A29A-4E61-B575-FBA67C7CD9D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48295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62D1E-58BA-4326-9D81-FC8A35A7E119}" type="datetime1">
              <a:rPr lang="en-NZ" smtClean="0"/>
              <a:t>13/09/2015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ISCG6420 IWD - jQuery</a:t>
            </a:r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66B2C-A29A-4E61-B575-FBA67C7CD9D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57498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98E52-3DCA-4DCB-9BEA-31947FC0150E}" type="datetime1">
              <a:rPr lang="en-NZ" smtClean="0"/>
              <a:t>13/09/2015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ISCG6420 IWD - jQuery</a:t>
            </a:r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66B2C-A29A-4E61-B575-FBA67C7CD9D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29940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3888" y="6361373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DE8C75-732A-4793-A546-EF88DC9C152C}" type="datetime1">
              <a:rPr lang="en-NZ" smtClean="0"/>
              <a:t>13/09/2015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361374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ISCG6420 IWD - jQuery</a:t>
            </a:r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346424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2866B2C-A29A-4E61-B575-FBA67C7CD9D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90758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sldNum="0"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81583" y="2404531"/>
            <a:ext cx="8703635" cy="1646302"/>
          </a:xfrm>
        </p:spPr>
        <p:txBody>
          <a:bodyPr/>
          <a:lstStyle/>
          <a:p>
            <a:pPr algn="ctr"/>
            <a:r>
              <a:rPr lang="en-NZ" dirty="0"/>
              <a:t>j</a:t>
            </a:r>
            <a:r>
              <a:rPr lang="en-NZ" dirty="0" smtClean="0"/>
              <a:t>Query</a:t>
            </a:r>
            <a:endParaRPr lang="en-N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NZ" sz="3600" dirty="0" smtClean="0"/>
              <a:t>Week </a:t>
            </a:r>
            <a:r>
              <a:rPr lang="en-US" sz="3600" dirty="0" smtClean="0"/>
              <a:t>8</a:t>
            </a:r>
            <a:r>
              <a:rPr lang="en-NZ" sz="3600" dirty="0" smtClean="0"/>
              <a:t> Session2</a:t>
            </a:r>
            <a:endParaRPr lang="en-NZ" sz="3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298DE-F30E-44EE-A88D-4A2195D18660}" type="datetime1">
              <a:rPr lang="en-NZ" smtClean="0"/>
              <a:t>13/09/2015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ISCG6420 IWD - jQuery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917239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77334" y="1930400"/>
            <a:ext cx="9136367" cy="4430973"/>
          </a:xfrm>
        </p:spPr>
        <p:txBody>
          <a:bodyPr>
            <a:noAutofit/>
          </a:bodyPr>
          <a:lstStyle/>
          <a:p>
            <a:r>
              <a:rPr lang="en-US" sz="2400" dirty="0" smtClean="0"/>
              <a:t>Example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	</a:t>
            </a:r>
            <a:r>
              <a:rPr lang="en-US" sz="2200" dirty="0">
                <a:solidFill>
                  <a:schemeClr val="accent5"/>
                </a:solidFill>
              </a:rPr>
              <a:t>$("p").append("Some appended text</a:t>
            </a:r>
            <a:r>
              <a:rPr lang="en-US" sz="2200" dirty="0" smtClean="0">
                <a:solidFill>
                  <a:schemeClr val="accent5"/>
                </a:solidFill>
              </a:rPr>
              <a:t>.");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accent5"/>
                </a:solidFill>
              </a:rPr>
              <a:t>	</a:t>
            </a:r>
            <a:endParaRPr lang="en-US" sz="2200" dirty="0" smtClean="0">
              <a:solidFill>
                <a:schemeClr val="accent5"/>
              </a:solidFill>
            </a:endParaRPr>
          </a:p>
          <a:p>
            <a:pPr marL="400050" lvl="1" indent="0">
              <a:buNone/>
            </a:pPr>
            <a:r>
              <a:rPr lang="en-US" sz="2200" dirty="0">
                <a:solidFill>
                  <a:schemeClr val="accent5"/>
                </a:solidFill>
              </a:rPr>
              <a:t>$("p").prepend("Some prepended text</a:t>
            </a:r>
            <a:r>
              <a:rPr lang="en-US" sz="2200" dirty="0" smtClean="0">
                <a:solidFill>
                  <a:schemeClr val="accent5"/>
                </a:solidFill>
              </a:rPr>
              <a:t>.");</a:t>
            </a:r>
          </a:p>
          <a:p>
            <a:pPr marL="400050" lvl="1" indent="0">
              <a:buNone/>
            </a:pPr>
            <a:endParaRPr lang="en-US" sz="2200" dirty="0">
              <a:solidFill>
                <a:schemeClr val="accent5"/>
              </a:solidFill>
            </a:endParaRPr>
          </a:p>
          <a:p>
            <a:pPr marL="400050" lvl="1" indent="0">
              <a:buNone/>
            </a:pPr>
            <a:r>
              <a:rPr lang="en-US" sz="2200" dirty="0">
                <a:solidFill>
                  <a:schemeClr val="accent5"/>
                </a:solidFill>
              </a:rPr>
              <a:t>$("#div1").remove</a:t>
            </a:r>
            <a:r>
              <a:rPr lang="en-US" sz="2200" dirty="0" smtClean="0">
                <a:solidFill>
                  <a:schemeClr val="accent5"/>
                </a:solidFill>
              </a:rPr>
              <a:t>();</a:t>
            </a:r>
          </a:p>
          <a:p>
            <a:pPr marL="400050" lvl="1" indent="0">
              <a:buNone/>
            </a:pPr>
            <a:endParaRPr lang="en-US" sz="2200" dirty="0">
              <a:solidFill>
                <a:schemeClr val="accent5"/>
              </a:solidFill>
            </a:endParaRPr>
          </a:p>
          <a:p>
            <a:pPr marL="400050" lvl="1" indent="0">
              <a:buNone/>
            </a:pPr>
            <a:r>
              <a:rPr lang="en-US" sz="2200" dirty="0">
                <a:solidFill>
                  <a:schemeClr val="accent5"/>
                </a:solidFill>
              </a:rPr>
              <a:t>$("#div1").empty();</a:t>
            </a:r>
            <a:endParaRPr lang="en-US" sz="2200" dirty="0" smtClean="0">
              <a:solidFill>
                <a:schemeClr val="accent5"/>
              </a:solidFill>
            </a:endParaRPr>
          </a:p>
          <a:p>
            <a:pPr marL="400050" lvl="1" indent="0">
              <a:buNone/>
            </a:pPr>
            <a:endParaRPr lang="en-US" sz="2200" dirty="0" smtClean="0">
              <a:solidFill>
                <a:schemeClr val="accent5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jQuery HTML –Add/remove Element</a:t>
            </a:r>
            <a:r>
              <a:rPr lang="en-US" dirty="0" smtClean="0"/>
              <a:t/>
            </a:r>
            <a:br>
              <a:rPr lang="en-US" dirty="0" smtClean="0"/>
            </a:br>
            <a:endParaRPr lang="en-NZ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BF48A-F936-44E5-BD7B-3CB2A16D5348}" type="datetime1">
              <a:rPr lang="en-NZ" smtClean="0"/>
              <a:pPr/>
              <a:t>13/09/2015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ISCG6420 IWD - jQuery</a:t>
            </a:r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42766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588297" y="1739312"/>
            <a:ext cx="9136367" cy="4987186"/>
          </a:xfrm>
        </p:spPr>
        <p:txBody>
          <a:bodyPr>
            <a:noAutofit/>
          </a:bodyPr>
          <a:lstStyle/>
          <a:p>
            <a:r>
              <a:rPr lang="en-US" sz="2400" dirty="0"/>
              <a:t>methods for CSS manipulation. We will look at the following </a:t>
            </a:r>
            <a:r>
              <a:rPr lang="en-US" sz="2400" dirty="0" smtClean="0"/>
              <a:t>methods: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jQuery CSS</a:t>
            </a:r>
            <a:r>
              <a:rPr lang="en-US" dirty="0" smtClean="0"/>
              <a:t/>
            </a:r>
            <a:br>
              <a:rPr lang="en-US" dirty="0" smtClean="0"/>
            </a:br>
            <a:endParaRPr lang="en-NZ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BF48A-F936-44E5-BD7B-3CB2A16D5348}" type="datetime1">
              <a:rPr lang="en-NZ" smtClean="0"/>
              <a:pPr/>
              <a:t>13/09/2015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ISCG6420 IWD - jQuery</a:t>
            </a:r>
            <a:endParaRPr lang="en-NZ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1439038"/>
              </p:ext>
            </p:extLst>
          </p:nvPr>
        </p:nvGraphicFramePr>
        <p:xfrm>
          <a:off x="767486" y="2785929"/>
          <a:ext cx="7925753" cy="30277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1021"/>
                <a:gridCol w="534473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 Method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Description</a:t>
                      </a:r>
                      <a:endParaRPr lang="en-US" sz="2200" dirty="0"/>
                    </a:p>
                  </a:txBody>
                  <a:tcPr/>
                </a:tc>
              </a:tr>
              <a:tr h="802689">
                <a:tc>
                  <a:txBody>
                    <a:bodyPr/>
                    <a:lstStyle/>
                    <a:p>
                      <a:r>
                        <a:rPr lang="en-US" sz="18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addClass</a:t>
                      </a: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US" sz="2000" b="1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Adds one or more classes to the selected elements</a:t>
                      </a:r>
                      <a:endParaRPr lang="en-US" sz="20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err="1" smtClean="0"/>
                        <a:t>removeClass</a:t>
                      </a:r>
                      <a:r>
                        <a:rPr lang="en-US" sz="2000" b="1" dirty="0" smtClean="0"/>
                        <a:t>()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Removes one or more classes from the selected elements</a:t>
                      </a:r>
                      <a:endParaRPr lang="en-US" sz="20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err="1" smtClean="0"/>
                        <a:t>toggleClass</a:t>
                      </a:r>
                      <a:r>
                        <a:rPr lang="en-US" sz="2000" b="1" dirty="0" smtClean="0"/>
                        <a:t>() 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Toggles between adding/removing classes from the selected elements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err="1" smtClean="0"/>
                        <a:t>css</a:t>
                      </a:r>
                      <a:r>
                        <a:rPr lang="en-US" sz="2000" b="1" dirty="0" smtClean="0"/>
                        <a:t>()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Sets or returns the style attribute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2417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77334" y="2059025"/>
            <a:ext cx="9136367" cy="4135713"/>
          </a:xfrm>
        </p:spPr>
        <p:txBody>
          <a:bodyPr>
            <a:noAutofit/>
          </a:bodyPr>
          <a:lstStyle/>
          <a:p>
            <a:r>
              <a:rPr lang="en-US" sz="2400" dirty="0"/>
              <a:t>Return a CSS </a:t>
            </a:r>
            <a:r>
              <a:rPr lang="en-US" sz="2400" dirty="0" smtClean="0"/>
              <a:t>Property, </a:t>
            </a:r>
            <a:r>
              <a:rPr lang="en-US" sz="2400" dirty="0"/>
              <a:t>use the following syntax:</a:t>
            </a:r>
          </a:p>
          <a:p>
            <a:pPr marL="0" indent="0">
              <a:buNone/>
            </a:pPr>
            <a:r>
              <a:rPr lang="en-US" sz="2400" dirty="0" smtClean="0"/>
              <a:t>		</a:t>
            </a:r>
            <a:r>
              <a:rPr lang="en-US" sz="2400" dirty="0" err="1" smtClean="0">
                <a:solidFill>
                  <a:schemeClr val="accent5"/>
                </a:solidFill>
              </a:rPr>
              <a:t>css</a:t>
            </a:r>
            <a:r>
              <a:rPr lang="en-US" sz="2400" dirty="0">
                <a:solidFill>
                  <a:schemeClr val="accent5"/>
                </a:solidFill>
              </a:rPr>
              <a:t>("</a:t>
            </a:r>
            <a:r>
              <a:rPr lang="en-US" sz="2400" dirty="0" err="1">
                <a:solidFill>
                  <a:schemeClr val="accent5"/>
                </a:solidFill>
              </a:rPr>
              <a:t>propertyname</a:t>
            </a:r>
            <a:r>
              <a:rPr lang="en-US" sz="2400" dirty="0" smtClean="0">
                <a:solidFill>
                  <a:schemeClr val="accent5"/>
                </a:solidFill>
              </a:rPr>
              <a:t>");</a:t>
            </a:r>
          </a:p>
          <a:p>
            <a:pPr marL="0" indent="0">
              <a:buNone/>
            </a:pPr>
            <a:endParaRPr lang="en-US" sz="2400" dirty="0" smtClean="0">
              <a:solidFill>
                <a:schemeClr val="accent5"/>
              </a:solidFill>
            </a:endParaRPr>
          </a:p>
          <a:p>
            <a:r>
              <a:rPr lang="en-US" sz="2400" dirty="0"/>
              <a:t>To set a specified CSS property, use the following syntax:</a:t>
            </a:r>
          </a:p>
          <a:p>
            <a:pPr marL="0" indent="0">
              <a:buNone/>
            </a:pPr>
            <a:r>
              <a:rPr lang="en-US" sz="2400" dirty="0" smtClean="0"/>
              <a:t>		</a:t>
            </a:r>
            <a:r>
              <a:rPr lang="en-US" sz="2400" dirty="0" err="1" smtClean="0">
                <a:solidFill>
                  <a:schemeClr val="accent5"/>
                </a:solidFill>
              </a:rPr>
              <a:t>css</a:t>
            </a:r>
            <a:r>
              <a:rPr lang="en-US" sz="2400" dirty="0">
                <a:solidFill>
                  <a:schemeClr val="accent5"/>
                </a:solidFill>
              </a:rPr>
              <a:t>("</a:t>
            </a:r>
            <a:r>
              <a:rPr lang="en-US" sz="2400" i="1" dirty="0" err="1">
                <a:solidFill>
                  <a:schemeClr val="accent5"/>
                </a:solidFill>
              </a:rPr>
              <a:t>propertyname</a:t>
            </a:r>
            <a:r>
              <a:rPr lang="en-US" sz="2400" dirty="0">
                <a:solidFill>
                  <a:schemeClr val="accent5"/>
                </a:solidFill>
              </a:rPr>
              <a:t>","</a:t>
            </a:r>
            <a:r>
              <a:rPr lang="en-US" sz="2400" i="1" dirty="0">
                <a:solidFill>
                  <a:schemeClr val="accent5"/>
                </a:solidFill>
              </a:rPr>
              <a:t>value</a:t>
            </a:r>
            <a:r>
              <a:rPr lang="en-US" sz="2400" dirty="0" smtClean="0">
                <a:solidFill>
                  <a:schemeClr val="accent5"/>
                </a:solidFill>
              </a:rPr>
              <a:t>");</a:t>
            </a:r>
          </a:p>
          <a:p>
            <a:r>
              <a:rPr lang="en-US" sz="2400" dirty="0"/>
              <a:t>To set multiple CSS properties, use the following syntax:</a:t>
            </a:r>
            <a:endParaRPr lang="en-US" sz="2400" dirty="0">
              <a:solidFill>
                <a:schemeClr val="accent5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5"/>
                </a:solidFill>
              </a:rPr>
              <a:t>		</a:t>
            </a:r>
            <a:r>
              <a:rPr lang="en-US" sz="2400" dirty="0" err="1" smtClean="0">
                <a:solidFill>
                  <a:schemeClr val="accent5"/>
                </a:solidFill>
              </a:rPr>
              <a:t>css</a:t>
            </a:r>
            <a:r>
              <a:rPr lang="en-US" sz="2400" dirty="0">
                <a:solidFill>
                  <a:schemeClr val="accent5"/>
                </a:solidFill>
              </a:rPr>
              <a:t>({"</a:t>
            </a:r>
            <a:r>
              <a:rPr lang="en-US" sz="2400" dirty="0" err="1">
                <a:solidFill>
                  <a:schemeClr val="accent5"/>
                </a:solidFill>
              </a:rPr>
              <a:t>propertyname</a:t>
            </a:r>
            <a:r>
              <a:rPr lang="en-US" sz="2400" dirty="0">
                <a:solidFill>
                  <a:schemeClr val="accent5"/>
                </a:solidFill>
              </a:rPr>
              <a:t>":"value","</a:t>
            </a:r>
            <a:r>
              <a:rPr lang="en-US" sz="2400" dirty="0" err="1">
                <a:solidFill>
                  <a:schemeClr val="accent5"/>
                </a:solidFill>
              </a:rPr>
              <a:t>propertyname</a:t>
            </a:r>
            <a:r>
              <a:rPr lang="en-US" sz="2400" dirty="0">
                <a:solidFill>
                  <a:schemeClr val="accent5"/>
                </a:solidFill>
              </a:rPr>
              <a:t>":"value",...});</a:t>
            </a:r>
            <a:endParaRPr lang="en-US" sz="2400" dirty="0" smtClean="0">
              <a:solidFill>
                <a:schemeClr val="accent5"/>
              </a:solidFill>
            </a:endParaRPr>
          </a:p>
          <a:p>
            <a:endParaRPr lang="en-US" sz="2400" dirty="0" smtClean="0">
              <a:solidFill>
                <a:schemeClr val="accent5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jQuery CSS – CSS() method</a:t>
            </a:r>
            <a:r>
              <a:rPr lang="en-US" dirty="0" smtClean="0"/>
              <a:t/>
            </a:r>
            <a:br>
              <a:rPr lang="en-US" dirty="0" smtClean="0"/>
            </a:br>
            <a:endParaRPr lang="en-NZ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BF48A-F936-44E5-BD7B-3CB2A16D5348}" type="datetime1">
              <a:rPr lang="en-NZ" smtClean="0"/>
              <a:pPr/>
              <a:t>13/09/2015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ISCG6420 IWD - jQuery</a:t>
            </a:r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7855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77334" y="2059025"/>
            <a:ext cx="9136367" cy="4135713"/>
          </a:xfrm>
        </p:spPr>
        <p:txBody>
          <a:bodyPr>
            <a:noAutofit/>
          </a:bodyPr>
          <a:lstStyle/>
          <a:p>
            <a:r>
              <a:rPr lang="en-US" sz="2400" dirty="0" smtClean="0"/>
              <a:t>Example</a:t>
            </a:r>
          </a:p>
          <a:p>
            <a:pPr marL="800100" lvl="2" indent="0">
              <a:buNone/>
            </a:pPr>
            <a:r>
              <a:rPr lang="en-US" sz="2200" dirty="0">
                <a:solidFill>
                  <a:schemeClr val="accent5"/>
                </a:solidFill>
              </a:rPr>
              <a:t>$("button").click(function(){</a:t>
            </a:r>
          </a:p>
          <a:p>
            <a:pPr marL="800100" lvl="2" indent="0">
              <a:buNone/>
            </a:pPr>
            <a:r>
              <a:rPr lang="en-US" sz="2200" dirty="0">
                <a:solidFill>
                  <a:schemeClr val="accent5"/>
                </a:solidFill>
              </a:rPr>
              <a:t>        alert("Background color = " + </a:t>
            </a:r>
            <a:r>
              <a:rPr lang="en-US" sz="2200" dirty="0">
                <a:solidFill>
                  <a:srgbClr val="7030A0"/>
                </a:solidFill>
              </a:rPr>
              <a:t>$("p").</a:t>
            </a:r>
            <a:r>
              <a:rPr lang="en-US" sz="2200" dirty="0" err="1">
                <a:solidFill>
                  <a:srgbClr val="7030A0"/>
                </a:solidFill>
              </a:rPr>
              <a:t>css</a:t>
            </a:r>
            <a:r>
              <a:rPr lang="en-US" sz="2200" dirty="0">
                <a:solidFill>
                  <a:srgbClr val="7030A0"/>
                </a:solidFill>
              </a:rPr>
              <a:t>("background-color")</a:t>
            </a:r>
            <a:r>
              <a:rPr lang="en-US" sz="2200" dirty="0">
                <a:solidFill>
                  <a:schemeClr val="accent5"/>
                </a:solidFill>
              </a:rPr>
              <a:t>);</a:t>
            </a:r>
          </a:p>
          <a:p>
            <a:pPr marL="800100" lvl="2" indent="0">
              <a:buNone/>
            </a:pPr>
            <a:r>
              <a:rPr lang="en-US" sz="2200" dirty="0" smtClean="0">
                <a:solidFill>
                  <a:schemeClr val="accent5"/>
                </a:solidFill>
              </a:rPr>
              <a:t>});</a:t>
            </a:r>
          </a:p>
          <a:p>
            <a:pPr marL="0" indent="0">
              <a:buNone/>
            </a:pPr>
            <a:endParaRPr lang="en-US" sz="2200" dirty="0" smtClean="0"/>
          </a:p>
          <a:p>
            <a:pPr marL="800100" lvl="2" indent="0">
              <a:buNone/>
            </a:pPr>
            <a:r>
              <a:rPr lang="en-US" sz="2200" dirty="0">
                <a:solidFill>
                  <a:schemeClr val="accent5"/>
                </a:solidFill>
              </a:rPr>
              <a:t>$("button").click(function(){</a:t>
            </a:r>
          </a:p>
          <a:p>
            <a:pPr marL="800100" lvl="2" indent="0">
              <a:buNone/>
            </a:pPr>
            <a:r>
              <a:rPr lang="en-US" sz="2200" dirty="0">
                <a:solidFill>
                  <a:schemeClr val="accent5"/>
                </a:solidFill>
              </a:rPr>
              <a:t>        </a:t>
            </a:r>
            <a:r>
              <a:rPr lang="en-US" sz="2200" dirty="0">
                <a:solidFill>
                  <a:srgbClr val="7030A0"/>
                </a:solidFill>
              </a:rPr>
              <a:t>$("p").</a:t>
            </a:r>
            <a:r>
              <a:rPr lang="en-US" sz="2200" dirty="0" err="1">
                <a:solidFill>
                  <a:srgbClr val="7030A0"/>
                </a:solidFill>
              </a:rPr>
              <a:t>css</a:t>
            </a:r>
            <a:r>
              <a:rPr lang="en-US" sz="2200" dirty="0">
                <a:solidFill>
                  <a:srgbClr val="7030A0"/>
                </a:solidFill>
              </a:rPr>
              <a:t>("background-color", "yellow</a:t>
            </a:r>
            <a:r>
              <a:rPr lang="en-US" sz="2200" dirty="0" smtClean="0">
                <a:solidFill>
                  <a:srgbClr val="7030A0"/>
                </a:solidFill>
              </a:rPr>
              <a:t>");</a:t>
            </a:r>
          </a:p>
          <a:p>
            <a:pPr marL="800100" lvl="2" indent="0">
              <a:buNone/>
            </a:pPr>
            <a:r>
              <a:rPr lang="en-US" sz="2200" dirty="0" smtClean="0">
                <a:solidFill>
                  <a:schemeClr val="accent5"/>
                </a:solidFill>
              </a:rPr>
              <a:t>   });</a:t>
            </a:r>
          </a:p>
          <a:p>
            <a:endParaRPr lang="en-US" sz="2400" dirty="0" smtClean="0">
              <a:solidFill>
                <a:schemeClr val="accent5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jQuery CSS – CSS() method</a:t>
            </a:r>
            <a:r>
              <a:rPr lang="en-US" dirty="0" smtClean="0"/>
              <a:t/>
            </a:r>
            <a:br>
              <a:rPr lang="en-US" dirty="0" smtClean="0"/>
            </a:br>
            <a:endParaRPr lang="en-NZ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BF48A-F936-44E5-BD7B-3CB2A16D5348}" type="datetime1">
              <a:rPr lang="en-NZ" smtClean="0"/>
              <a:pPr/>
              <a:t>13/09/2015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ISCG6420 IWD - jQuery</a:t>
            </a:r>
            <a:endParaRPr lang="en-NZ"/>
          </a:p>
        </p:txBody>
      </p:sp>
      <p:sp>
        <p:nvSpPr>
          <p:cNvPr id="8" name="Rectangular Callout 7"/>
          <p:cNvSpPr/>
          <p:nvPr/>
        </p:nvSpPr>
        <p:spPr>
          <a:xfrm>
            <a:off x="8372622" y="1270000"/>
            <a:ext cx="2679520" cy="1118994"/>
          </a:xfrm>
          <a:prstGeom prst="wedgeRectCallout">
            <a:avLst>
              <a:gd name="adj1" fmla="val -38617"/>
              <a:gd name="adj2" fmla="val 96181"/>
            </a:avLst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Get CSS property</a:t>
            </a:r>
            <a:endParaRPr lang="en-US" dirty="0"/>
          </a:p>
        </p:txBody>
      </p:sp>
      <p:sp>
        <p:nvSpPr>
          <p:cNvPr id="10" name="Rectangular Callout 9"/>
          <p:cNvSpPr/>
          <p:nvPr/>
        </p:nvSpPr>
        <p:spPr>
          <a:xfrm>
            <a:off x="7134181" y="3732369"/>
            <a:ext cx="2679520" cy="1118994"/>
          </a:xfrm>
          <a:prstGeom prst="wedgeRectCallout">
            <a:avLst>
              <a:gd name="adj1" fmla="val -38617"/>
              <a:gd name="adj2" fmla="val 96181"/>
            </a:avLst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Set CSS property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726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sz="2200" dirty="0" err="1"/>
              <a:t>jQueryEffect</a:t>
            </a:r>
            <a:r>
              <a:rPr lang="en-NZ" sz="2200" dirty="0"/>
              <a:t> </a:t>
            </a:r>
            <a:r>
              <a:rPr lang="en-NZ" sz="2200" dirty="0" smtClean="0"/>
              <a:t>Exercise</a:t>
            </a:r>
          </a:p>
          <a:p>
            <a:r>
              <a:rPr lang="en-NZ" sz="2200" dirty="0"/>
              <a:t>jQuery </a:t>
            </a:r>
            <a:r>
              <a:rPr lang="en-NZ" sz="2200"/>
              <a:t>Simple </a:t>
            </a:r>
            <a:r>
              <a:rPr lang="en-NZ" sz="2200" smtClean="0"/>
              <a:t>Menu</a:t>
            </a:r>
            <a:endParaRPr lang="en-NZ" sz="22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50794-4C9C-4030-A2F2-E6583F08034F}" type="datetime1">
              <a:rPr lang="en-NZ" smtClean="0"/>
              <a:t>13/09/2015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ISCG6420 IWD - jQuery</a:t>
            </a:r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238606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0368" y="2404534"/>
            <a:ext cx="8703635" cy="1646302"/>
          </a:xfrm>
        </p:spPr>
        <p:txBody>
          <a:bodyPr/>
          <a:lstStyle/>
          <a:p>
            <a:r>
              <a:rPr lang="en-NZ" dirty="0" smtClean="0"/>
              <a:t>End of The Session 2</a:t>
            </a:r>
            <a:endParaRPr lang="en-N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NZ" sz="3600" dirty="0" smtClean="0"/>
              <a:t>Week 8 </a:t>
            </a:r>
            <a:endParaRPr lang="en-NZ" sz="3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71055-6582-43E2-8C26-D428414A7D0E}" type="datetime1">
              <a:rPr lang="en-NZ" smtClean="0"/>
              <a:t>13/09/2015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ISCG6420 IWD - jQuery</a:t>
            </a:r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72770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 of This session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>
                <a:solidFill>
                  <a:schemeClr val="tx1"/>
                </a:solidFill>
              </a:rPr>
              <a:t>Jquery</a:t>
            </a:r>
            <a:endParaRPr lang="en-US" sz="2400" dirty="0" smtClean="0">
              <a:solidFill>
                <a:schemeClr val="tx1"/>
              </a:solidFill>
            </a:endParaRPr>
          </a:p>
          <a:p>
            <a:pPr lvl="1"/>
            <a:r>
              <a:rPr lang="en-US" sz="2200" dirty="0" smtClean="0">
                <a:solidFill>
                  <a:schemeClr val="tx1"/>
                </a:solidFill>
              </a:rPr>
              <a:t>Effect(continue)</a:t>
            </a:r>
          </a:p>
          <a:p>
            <a:pPr lvl="1"/>
            <a:r>
              <a:rPr lang="en-US" sz="2200" dirty="0" smtClean="0">
                <a:solidFill>
                  <a:schemeClr val="tx1"/>
                </a:solidFill>
              </a:rPr>
              <a:t>HTML</a:t>
            </a:r>
          </a:p>
          <a:p>
            <a:pPr lvl="1"/>
            <a:r>
              <a:rPr lang="en-US" sz="2200" dirty="0" smtClean="0">
                <a:solidFill>
                  <a:schemeClr val="tx1"/>
                </a:solidFill>
              </a:rPr>
              <a:t>CSS</a:t>
            </a:r>
          </a:p>
          <a:p>
            <a:pPr marL="457200" lvl="1" indent="0">
              <a:buNone/>
            </a:pPr>
            <a:endParaRPr lang="en-US" sz="2000" dirty="0" smtClean="0">
              <a:solidFill>
                <a:schemeClr val="tx1"/>
              </a:solidFill>
            </a:endParaRPr>
          </a:p>
          <a:p>
            <a:pPr lvl="1"/>
            <a:endParaRPr lang="en-US" sz="2200" dirty="0" smtClean="0">
              <a:solidFill>
                <a:schemeClr val="tx1"/>
              </a:solidFill>
            </a:endParaRPr>
          </a:p>
          <a:p>
            <a:pPr lvl="1"/>
            <a:endParaRPr lang="en-US" sz="2200" dirty="0" smtClean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69F85-7DD0-4445-AC71-082CA9D2B83D}" type="datetime1">
              <a:rPr lang="en-NZ" smtClean="0"/>
              <a:t>13/09/2015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ISCG6420 IWD - jQuery</a:t>
            </a:r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924180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dirty="0" smtClean="0"/>
              <a:t>jQuery Effects</a:t>
            </a:r>
            <a:r>
              <a:rPr lang="en-NZ" dirty="0"/>
              <a:t> </a:t>
            </a:r>
            <a:r>
              <a:rPr lang="en-NZ" dirty="0" smtClean="0"/>
              <a:t>-</a:t>
            </a:r>
            <a:r>
              <a:rPr lang="en-US" dirty="0"/>
              <a:t> </a:t>
            </a:r>
            <a:r>
              <a:rPr lang="en-US" dirty="0" smtClean="0"/>
              <a:t>Slide</a:t>
            </a:r>
            <a:r>
              <a:rPr lang="en-US" dirty="0"/>
              <a:t/>
            </a:r>
            <a:br>
              <a:rPr lang="en-US" dirty="0"/>
            </a:b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Slide Down effect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5"/>
                </a:solidFill>
              </a:rPr>
              <a:t>	</a:t>
            </a:r>
            <a:r>
              <a:rPr lang="en-US" sz="2400" dirty="0">
                <a:solidFill>
                  <a:schemeClr val="accent5"/>
                </a:solidFill>
              </a:rPr>
              <a:t>$(selector).</a:t>
            </a:r>
            <a:r>
              <a:rPr lang="en-US" sz="2400" dirty="0" err="1">
                <a:solidFill>
                  <a:schemeClr val="accent5"/>
                </a:solidFill>
              </a:rPr>
              <a:t>slideDown</a:t>
            </a:r>
            <a:r>
              <a:rPr lang="en-US" sz="2400" dirty="0">
                <a:solidFill>
                  <a:schemeClr val="accent5"/>
                </a:solidFill>
              </a:rPr>
              <a:t>(</a:t>
            </a:r>
            <a:r>
              <a:rPr lang="en-US" sz="2400" dirty="0" err="1">
                <a:solidFill>
                  <a:schemeClr val="accent5"/>
                </a:solidFill>
              </a:rPr>
              <a:t>speed,callback</a:t>
            </a:r>
            <a:r>
              <a:rPr lang="en-US" sz="2400" dirty="0">
                <a:solidFill>
                  <a:schemeClr val="accent5"/>
                </a:solidFill>
              </a:rPr>
              <a:t>);</a:t>
            </a:r>
            <a:endParaRPr lang="en-US" sz="2400" dirty="0" smtClean="0">
              <a:solidFill>
                <a:schemeClr val="accent5"/>
              </a:solidFill>
            </a:endParaRPr>
          </a:p>
          <a:p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Slide Up effect</a:t>
            </a:r>
            <a:r>
              <a:rPr lang="en-US" sz="2400" dirty="0">
                <a:solidFill>
                  <a:schemeClr val="accent5"/>
                </a:solidFill>
              </a:rPr>
              <a:t/>
            </a:r>
            <a:br>
              <a:rPr lang="en-US" sz="2400" dirty="0">
                <a:solidFill>
                  <a:schemeClr val="accent5"/>
                </a:solidFill>
              </a:rPr>
            </a:br>
            <a:r>
              <a:rPr lang="en-US" sz="2400" dirty="0">
                <a:solidFill>
                  <a:schemeClr val="accent5"/>
                </a:solidFill>
              </a:rPr>
              <a:t>	$(selector).</a:t>
            </a:r>
            <a:r>
              <a:rPr lang="en-US" sz="2400" dirty="0" err="1">
                <a:solidFill>
                  <a:schemeClr val="accent5"/>
                </a:solidFill>
              </a:rPr>
              <a:t>slideUp</a:t>
            </a:r>
            <a:r>
              <a:rPr lang="en-US" sz="2400" dirty="0">
                <a:solidFill>
                  <a:schemeClr val="accent5"/>
                </a:solidFill>
              </a:rPr>
              <a:t>(</a:t>
            </a:r>
            <a:r>
              <a:rPr lang="en-US" sz="2400" dirty="0" err="1">
                <a:solidFill>
                  <a:schemeClr val="accent5"/>
                </a:solidFill>
              </a:rPr>
              <a:t>speed,callback</a:t>
            </a:r>
            <a:r>
              <a:rPr lang="en-US" sz="2400" dirty="0" smtClean="0">
                <a:solidFill>
                  <a:schemeClr val="accent5"/>
                </a:solidFill>
              </a:rPr>
              <a:t>);</a:t>
            </a:r>
          </a:p>
          <a:p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Slide Toggle effect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5"/>
                </a:solidFill>
              </a:rPr>
              <a:t>	$(selector).</a:t>
            </a:r>
            <a:r>
              <a:rPr lang="en-US" sz="2400" dirty="0" err="1">
                <a:solidFill>
                  <a:schemeClr val="accent5"/>
                </a:solidFill>
              </a:rPr>
              <a:t>slideToggle</a:t>
            </a:r>
            <a:r>
              <a:rPr lang="en-US" sz="2400" dirty="0">
                <a:solidFill>
                  <a:schemeClr val="accent5"/>
                </a:solidFill>
              </a:rPr>
              <a:t>(</a:t>
            </a:r>
            <a:r>
              <a:rPr lang="en-US" sz="2400" dirty="0" err="1">
                <a:solidFill>
                  <a:schemeClr val="accent5"/>
                </a:solidFill>
              </a:rPr>
              <a:t>speed,callback</a:t>
            </a:r>
            <a:r>
              <a:rPr lang="en-US" sz="2400" dirty="0">
                <a:solidFill>
                  <a:schemeClr val="accent5"/>
                </a:solidFill>
              </a:rPr>
              <a:t>);</a:t>
            </a:r>
            <a:endParaRPr lang="en-US" sz="22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7F27B-788C-41F3-8AB4-C1932044AFF8}" type="datetime1">
              <a:rPr lang="en-NZ" smtClean="0"/>
              <a:t>13/09/2015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ISCG6420 IWD - jQuery</a:t>
            </a:r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40141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dirty="0" smtClean="0"/>
              <a:t>jQuery Effects</a:t>
            </a:r>
            <a:r>
              <a:rPr lang="en-NZ" dirty="0"/>
              <a:t> </a:t>
            </a:r>
            <a:r>
              <a:rPr lang="en-NZ" dirty="0" smtClean="0"/>
              <a:t>-</a:t>
            </a:r>
            <a:r>
              <a:rPr lang="en-US" dirty="0" smtClean="0"/>
              <a:t>Animation</a:t>
            </a:r>
            <a:r>
              <a:rPr lang="en-US" dirty="0"/>
              <a:t/>
            </a:r>
            <a:br>
              <a:rPr lang="en-US" dirty="0"/>
            </a:b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71192"/>
            <a:ext cx="8596668" cy="4407636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Syntax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5"/>
                </a:solidFill>
              </a:rPr>
              <a:t>	</a:t>
            </a:r>
            <a:r>
              <a:rPr lang="en-US" sz="2400" dirty="0">
                <a:solidFill>
                  <a:schemeClr val="accent5"/>
                </a:solidFill>
              </a:rPr>
              <a:t>$(selector).animate({</a:t>
            </a:r>
            <a:r>
              <a:rPr lang="en-US" sz="2400" dirty="0" err="1">
                <a:solidFill>
                  <a:schemeClr val="accent5"/>
                </a:solidFill>
              </a:rPr>
              <a:t>params</a:t>
            </a:r>
            <a:r>
              <a:rPr lang="en-US" sz="2400" dirty="0">
                <a:solidFill>
                  <a:schemeClr val="accent5"/>
                </a:solidFill>
              </a:rPr>
              <a:t>},</a:t>
            </a:r>
            <a:r>
              <a:rPr lang="en-US" sz="2400" dirty="0" err="1">
                <a:solidFill>
                  <a:schemeClr val="accent5"/>
                </a:solidFill>
              </a:rPr>
              <a:t>speed,callback</a:t>
            </a:r>
            <a:r>
              <a:rPr lang="en-US" sz="2400" dirty="0" smtClean="0">
                <a:solidFill>
                  <a:schemeClr val="accent5"/>
                </a:solidFill>
              </a:rPr>
              <a:t>);</a:t>
            </a:r>
          </a:p>
          <a:p>
            <a:pPr marL="0" indent="0">
              <a:buNone/>
            </a:pPr>
            <a:endParaRPr lang="en-US" sz="2400" dirty="0" smtClean="0">
              <a:solidFill>
                <a:schemeClr val="accent5"/>
              </a:solidFill>
            </a:endParaRPr>
          </a:p>
          <a:p>
            <a:r>
              <a:rPr lang="en-US" sz="2200" dirty="0"/>
              <a:t>The </a:t>
            </a:r>
            <a:r>
              <a:rPr lang="en-US" sz="2200" b="1" i="1" dirty="0" err="1" smtClean="0">
                <a:solidFill>
                  <a:schemeClr val="accent5"/>
                </a:solidFill>
              </a:rPr>
              <a:t>params</a:t>
            </a:r>
            <a:r>
              <a:rPr lang="en-US" sz="2200" dirty="0" smtClean="0"/>
              <a:t> </a:t>
            </a:r>
            <a:r>
              <a:rPr lang="en-US" sz="2200" dirty="0"/>
              <a:t>parameter defines the CSS properties to be animated</a:t>
            </a:r>
            <a:r>
              <a:rPr lang="en-US" sz="2200" dirty="0" smtClean="0"/>
              <a:t>.</a:t>
            </a:r>
          </a:p>
          <a:p>
            <a:r>
              <a:rPr lang="en-US" sz="2200" dirty="0" smtClean="0"/>
              <a:t>Example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accent5"/>
                </a:solidFill>
              </a:rPr>
              <a:t>	</a:t>
            </a:r>
            <a:r>
              <a:rPr lang="en-US" sz="2200" dirty="0" smtClean="0">
                <a:solidFill>
                  <a:schemeClr val="accent5"/>
                </a:solidFill>
              </a:rPr>
              <a:t>				$("</a:t>
            </a:r>
            <a:r>
              <a:rPr lang="en-US" sz="2200" dirty="0">
                <a:solidFill>
                  <a:schemeClr val="accent5"/>
                </a:solidFill>
              </a:rPr>
              <a:t>button").click(function(){</a:t>
            </a:r>
          </a:p>
          <a:p>
            <a:pPr marL="2628900" lvl="6" indent="0">
              <a:buNone/>
            </a:pPr>
            <a:r>
              <a:rPr lang="en-US" sz="2200" dirty="0">
                <a:solidFill>
                  <a:schemeClr val="accent5"/>
                </a:solidFill>
              </a:rPr>
              <a:t>    $("div").animate({left: '250px</a:t>
            </a:r>
            <a:r>
              <a:rPr lang="en-US" sz="2200" dirty="0" smtClean="0">
                <a:solidFill>
                  <a:schemeClr val="accent5"/>
                </a:solidFill>
              </a:rPr>
              <a:t>'});</a:t>
            </a:r>
          </a:p>
          <a:p>
            <a:pPr marL="2628900" lvl="6" indent="0">
              <a:buNone/>
            </a:pPr>
            <a:r>
              <a:rPr lang="en-US" sz="2200" dirty="0" smtClean="0">
                <a:solidFill>
                  <a:schemeClr val="accent5"/>
                </a:solidFill>
              </a:rPr>
              <a:t>});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1CE5C-1C9D-4EA2-B93A-1386A5E5B7C3}" type="datetime1">
              <a:rPr lang="en-NZ" smtClean="0"/>
              <a:t>13/09/2015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ISCG6420 IWD - jQuery</a:t>
            </a:r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52859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dirty="0" smtClean="0"/>
              <a:t>jQuery Effects</a:t>
            </a:r>
            <a:r>
              <a:rPr lang="en-NZ" dirty="0"/>
              <a:t> </a:t>
            </a:r>
            <a:r>
              <a:rPr lang="en-NZ" dirty="0" smtClean="0"/>
              <a:t>–</a:t>
            </a:r>
            <a:r>
              <a:rPr lang="en-US" dirty="0" smtClean="0"/>
              <a:t>Callback function</a:t>
            </a:r>
            <a:r>
              <a:rPr lang="en-US" dirty="0"/>
              <a:t/>
            </a:r>
            <a:br>
              <a:rPr lang="en-US" dirty="0"/>
            </a:b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71192"/>
            <a:ext cx="8596668" cy="4407636"/>
          </a:xfrm>
        </p:spPr>
        <p:txBody>
          <a:bodyPr>
            <a:normAutofit/>
          </a:bodyPr>
          <a:lstStyle/>
          <a:p>
            <a:r>
              <a:rPr lang="en-US" sz="2400" dirty="0"/>
              <a:t>A callback function is executed after the current effect is 100% </a:t>
            </a:r>
            <a:r>
              <a:rPr lang="en-US" sz="2400" dirty="0" smtClean="0"/>
              <a:t>finished</a:t>
            </a:r>
          </a:p>
          <a:p>
            <a:pPr marL="0" indent="0">
              <a:buNone/>
            </a:pPr>
            <a:endParaRPr lang="en-US" sz="2400" dirty="0" smtClean="0"/>
          </a:p>
          <a:p>
            <a:pPr marL="2286000" lvl="5" indent="0">
              <a:buNone/>
            </a:pPr>
            <a:r>
              <a:rPr lang="en-US" sz="2400" dirty="0">
                <a:solidFill>
                  <a:schemeClr val="accent5"/>
                </a:solidFill>
              </a:rPr>
              <a:t>$("button").click(function</a:t>
            </a:r>
            <a:r>
              <a:rPr lang="en-US" sz="2400" dirty="0" smtClean="0">
                <a:solidFill>
                  <a:schemeClr val="accent5"/>
                </a:solidFill>
              </a:rPr>
              <a:t>(){</a:t>
            </a:r>
            <a:br>
              <a:rPr lang="en-US" sz="2400" dirty="0" smtClean="0">
                <a:solidFill>
                  <a:schemeClr val="accent5"/>
                </a:solidFill>
              </a:rPr>
            </a:br>
            <a:r>
              <a:rPr lang="en-US" sz="2400" dirty="0" smtClean="0">
                <a:solidFill>
                  <a:schemeClr val="accent5"/>
                </a:solidFill>
              </a:rPr>
              <a:t>    $("p").hide("slow", </a:t>
            </a:r>
            <a:r>
              <a:rPr lang="en-US" sz="2400" dirty="0" smtClean="0">
                <a:solidFill>
                  <a:srgbClr val="002060"/>
                </a:solidFill>
              </a:rPr>
              <a:t>function(){</a:t>
            </a:r>
            <a:br>
              <a:rPr lang="en-US" sz="2400" dirty="0" smtClean="0">
                <a:solidFill>
                  <a:srgbClr val="002060"/>
                </a:solidFill>
              </a:rPr>
            </a:br>
            <a:r>
              <a:rPr lang="en-US" sz="2400" dirty="0" smtClean="0">
                <a:solidFill>
                  <a:srgbClr val="002060"/>
                </a:solidFill>
              </a:rPr>
              <a:t>        alert("The paragraph is now hidden");</a:t>
            </a:r>
            <a:br>
              <a:rPr lang="en-US" sz="2400" dirty="0" smtClean="0">
                <a:solidFill>
                  <a:srgbClr val="002060"/>
                </a:solidFill>
              </a:rPr>
            </a:br>
            <a:r>
              <a:rPr lang="en-US" sz="2400" dirty="0" smtClean="0">
                <a:solidFill>
                  <a:srgbClr val="002060"/>
                </a:solidFill>
              </a:rPr>
              <a:t>    }</a:t>
            </a:r>
            <a:r>
              <a:rPr lang="en-US" sz="2400" dirty="0" smtClean="0">
                <a:solidFill>
                  <a:schemeClr val="accent5"/>
                </a:solidFill>
              </a:rPr>
              <a:t>);</a:t>
            </a:r>
            <a:br>
              <a:rPr lang="en-US" sz="2400" dirty="0" smtClean="0">
                <a:solidFill>
                  <a:schemeClr val="accent5"/>
                </a:solidFill>
              </a:rPr>
            </a:br>
            <a:r>
              <a:rPr lang="en-US" sz="2400" dirty="0" smtClean="0">
                <a:solidFill>
                  <a:schemeClr val="accent5"/>
                </a:solidFill>
              </a:rPr>
              <a:t>});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53429-119A-4E32-B6EE-DA42EAD51EE2}" type="datetime1">
              <a:rPr lang="en-NZ" smtClean="0"/>
              <a:t>13/09/2015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ISCG6420 IWD - jQuery</a:t>
            </a:r>
            <a:endParaRPr lang="en-NZ"/>
          </a:p>
        </p:txBody>
      </p:sp>
      <p:sp>
        <p:nvSpPr>
          <p:cNvPr id="6" name="Rectangular Callout 5"/>
          <p:cNvSpPr/>
          <p:nvPr/>
        </p:nvSpPr>
        <p:spPr>
          <a:xfrm>
            <a:off x="5846294" y="4687910"/>
            <a:ext cx="2679520" cy="1532586"/>
          </a:xfrm>
          <a:prstGeom prst="wedgeRectCallout">
            <a:avLst>
              <a:gd name="adj1" fmla="val -20833"/>
              <a:gd name="adj2" fmla="val -89500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This function is called when hide function is completed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592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dirty="0" smtClean="0"/>
              <a:t>jQuery  </a:t>
            </a:r>
            <a:r>
              <a:rPr lang="en-US" dirty="0" smtClean="0"/>
              <a:t>Method chaining</a:t>
            </a:r>
            <a:r>
              <a:rPr lang="en-US" dirty="0"/>
              <a:t/>
            </a:r>
            <a:br>
              <a:rPr lang="en-US" dirty="0"/>
            </a:b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71192"/>
            <a:ext cx="8596668" cy="4407636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Allows 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us to run multiple jQuery commands, one after the other, 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on 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same element(s)</a:t>
            </a:r>
            <a:r>
              <a:rPr lang="en-US" sz="2400" dirty="0" smtClean="0">
                <a:solidFill>
                  <a:schemeClr val="accent5"/>
                </a:solidFill>
              </a:rPr>
              <a:t>	</a:t>
            </a:r>
          </a:p>
          <a:p>
            <a:endParaRPr lang="en-US" sz="2400" dirty="0">
              <a:solidFill>
                <a:schemeClr val="accent5"/>
              </a:solidFill>
            </a:endParaRPr>
          </a:p>
          <a:p>
            <a:r>
              <a:rPr lang="en-US" sz="2400" dirty="0"/>
              <a:t>The following example chains together the </a:t>
            </a:r>
            <a:r>
              <a:rPr lang="en-US" sz="2400" dirty="0" err="1"/>
              <a:t>css</a:t>
            </a:r>
            <a:r>
              <a:rPr lang="en-US" sz="2400" dirty="0"/>
              <a:t>(), </a:t>
            </a:r>
            <a:r>
              <a:rPr lang="en-US" sz="2400" dirty="0" err="1"/>
              <a:t>slideUp</a:t>
            </a:r>
            <a:r>
              <a:rPr lang="en-US" sz="2400" dirty="0"/>
              <a:t>(), and </a:t>
            </a:r>
            <a:r>
              <a:rPr lang="en-US" sz="2400" dirty="0" err="1"/>
              <a:t>slideDown</a:t>
            </a:r>
            <a:r>
              <a:rPr lang="en-US" sz="2400" dirty="0"/>
              <a:t>() methods. The "p1" element first changes to red, then it slides up, and then it slides down</a:t>
            </a:r>
            <a:endParaRPr lang="en-US" sz="2400" dirty="0">
              <a:solidFill>
                <a:schemeClr val="accent5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5"/>
                </a:solidFill>
              </a:rPr>
              <a:t>	</a:t>
            </a:r>
            <a:r>
              <a:rPr lang="en-US" sz="2400" dirty="0" smtClean="0">
                <a:solidFill>
                  <a:schemeClr val="accent5"/>
                </a:solidFill>
              </a:rPr>
              <a:t>				$("#</a:t>
            </a:r>
            <a:r>
              <a:rPr lang="en-US" sz="2400" dirty="0">
                <a:solidFill>
                  <a:schemeClr val="accent5"/>
                </a:solidFill>
              </a:rPr>
              <a:t>p1").</a:t>
            </a:r>
            <a:r>
              <a:rPr lang="en-US" sz="2400" dirty="0" err="1">
                <a:solidFill>
                  <a:schemeClr val="accent5"/>
                </a:solidFill>
              </a:rPr>
              <a:t>css</a:t>
            </a:r>
            <a:r>
              <a:rPr lang="en-US" sz="2400" dirty="0">
                <a:solidFill>
                  <a:schemeClr val="accent5"/>
                </a:solidFill>
              </a:rPr>
              <a:t>("color", "red</a:t>
            </a:r>
            <a:r>
              <a:rPr lang="en-US" sz="2400" dirty="0" smtClean="0">
                <a:solidFill>
                  <a:schemeClr val="accent5"/>
                </a:solidFill>
              </a:rPr>
              <a:t>")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5"/>
                </a:solidFill>
              </a:rPr>
              <a:t>	</a:t>
            </a:r>
            <a:r>
              <a:rPr lang="en-US" sz="2400" dirty="0" smtClean="0">
                <a:solidFill>
                  <a:schemeClr val="accent5"/>
                </a:solidFill>
              </a:rPr>
              <a:t>				.</a:t>
            </a:r>
            <a:r>
              <a:rPr lang="en-US" sz="2400" dirty="0" err="1">
                <a:solidFill>
                  <a:schemeClr val="accent5"/>
                </a:solidFill>
              </a:rPr>
              <a:t>slideUp</a:t>
            </a:r>
            <a:r>
              <a:rPr lang="en-US" sz="2400" dirty="0">
                <a:solidFill>
                  <a:schemeClr val="accent5"/>
                </a:solidFill>
              </a:rPr>
              <a:t>(2000</a:t>
            </a:r>
            <a:r>
              <a:rPr lang="en-US" sz="2400" dirty="0" smtClean="0">
                <a:solidFill>
                  <a:schemeClr val="accent5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5"/>
                </a:solidFill>
              </a:rPr>
              <a:t>	</a:t>
            </a:r>
            <a:r>
              <a:rPr lang="en-US" sz="2400" dirty="0" smtClean="0">
                <a:solidFill>
                  <a:schemeClr val="accent5"/>
                </a:solidFill>
              </a:rPr>
              <a:t>				.</a:t>
            </a:r>
            <a:r>
              <a:rPr lang="en-US" sz="2400" dirty="0" err="1">
                <a:solidFill>
                  <a:schemeClr val="accent5"/>
                </a:solidFill>
              </a:rPr>
              <a:t>slideDown</a:t>
            </a:r>
            <a:r>
              <a:rPr lang="en-US" sz="2400" dirty="0">
                <a:solidFill>
                  <a:schemeClr val="accent5"/>
                </a:solidFill>
              </a:rPr>
              <a:t>(2000);</a:t>
            </a:r>
            <a:endParaRPr lang="en-US" sz="2400" dirty="0" smtClean="0">
              <a:solidFill>
                <a:schemeClr val="accent5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BF48A-F936-44E5-BD7B-3CB2A16D5348}" type="datetime1">
              <a:rPr lang="en-NZ" smtClean="0"/>
              <a:t>13/09/2015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ISCG6420 IWD - jQuery</a:t>
            </a:r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80310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jQuery HTML</a:t>
            </a:r>
            <a:r>
              <a:rPr lang="en-US" dirty="0" smtClean="0"/>
              <a:t/>
            </a:r>
            <a:br>
              <a:rPr lang="en-US" dirty="0" smtClean="0"/>
            </a:b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465129"/>
            <a:ext cx="9136367" cy="4987186"/>
          </a:xfrm>
        </p:spPr>
        <p:txBody>
          <a:bodyPr>
            <a:noAutofit/>
          </a:bodyPr>
          <a:lstStyle/>
          <a:p>
            <a:r>
              <a:rPr lang="en-US" sz="2400" dirty="0" smtClean="0"/>
              <a:t>jQuery contains powerful methods for changing and manipulating HTML elements and attributes.</a:t>
            </a:r>
          </a:p>
          <a:p>
            <a:r>
              <a:rPr lang="en-US" sz="2400" dirty="0" smtClean="0"/>
              <a:t>Simple jQuery methods for DOM manipulation are:</a:t>
            </a:r>
          </a:p>
          <a:p>
            <a:pPr marL="0" indent="0">
              <a:buNone/>
            </a:pPr>
            <a:endParaRPr lang="en-US" sz="24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BF48A-F936-44E5-BD7B-3CB2A16D5348}" type="datetime1">
              <a:rPr lang="en-NZ" smtClean="0"/>
              <a:pPr/>
              <a:t>13/09/2015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ISCG6420 IWD - jQuery</a:t>
            </a:r>
            <a:endParaRPr lang="en-NZ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9944845"/>
              </p:ext>
            </p:extLst>
          </p:nvPr>
        </p:nvGraphicFramePr>
        <p:xfrm>
          <a:off x="831878" y="3088759"/>
          <a:ext cx="7925753" cy="28448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1021"/>
                <a:gridCol w="534473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 Method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Description</a:t>
                      </a:r>
                      <a:endParaRPr lang="en-US" sz="2200" dirty="0"/>
                    </a:p>
                  </a:txBody>
                  <a:tcPr/>
                </a:tc>
              </a:tr>
              <a:tr h="802689">
                <a:tc>
                  <a:txBody>
                    <a:bodyPr/>
                    <a:lstStyle/>
                    <a:p>
                      <a:r>
                        <a:rPr lang="en-US" sz="2200" b="1" dirty="0" smtClean="0"/>
                        <a:t>text() </a:t>
                      </a:r>
                      <a:endParaRPr lang="en-US" sz="2200" b="1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Sets or returns the text content of selected elements</a:t>
                      </a:r>
                      <a:endParaRPr lang="en-US" sz="22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b="1" dirty="0" smtClean="0"/>
                        <a:t>html()</a:t>
                      </a:r>
                      <a:endParaRPr lang="en-US" sz="2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Sets or returns the content of selected elements (including HTML markup)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</a:t>
                      </a:r>
                      <a:r>
                        <a:rPr lang="en-US" sz="2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Sets or returns the value of form fields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attr</a:t>
                      </a:r>
                      <a:r>
                        <a:rPr lang="en-US" sz="2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Sets or returns the attribute values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4613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jQuery HTML</a:t>
            </a:r>
            <a:r>
              <a:rPr lang="en-US" dirty="0" smtClean="0"/>
              <a:t/>
            </a:r>
            <a:br>
              <a:rPr lang="en-US" dirty="0" smtClean="0"/>
            </a:b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465129"/>
            <a:ext cx="9136367" cy="4987186"/>
          </a:xfrm>
        </p:spPr>
        <p:txBody>
          <a:bodyPr>
            <a:noAutofit/>
          </a:bodyPr>
          <a:lstStyle/>
          <a:p>
            <a:r>
              <a:rPr lang="en-US" sz="2400" dirty="0" smtClean="0"/>
              <a:t>Example</a:t>
            </a:r>
          </a:p>
          <a:p>
            <a:endParaRPr lang="en-US" sz="2400" dirty="0"/>
          </a:p>
          <a:p>
            <a:pPr marL="1714500" lvl="4" indent="0">
              <a:buNone/>
            </a:pPr>
            <a:r>
              <a:rPr lang="en-US" sz="2400" dirty="0">
                <a:solidFill>
                  <a:schemeClr val="accent5"/>
                </a:solidFill>
              </a:rPr>
              <a:t>$("#btn1").click(function</a:t>
            </a:r>
            <a:r>
              <a:rPr lang="en-US" sz="2400" dirty="0" smtClean="0">
                <a:solidFill>
                  <a:schemeClr val="accent5"/>
                </a:solidFill>
              </a:rPr>
              <a:t>(){</a:t>
            </a:r>
            <a:endParaRPr lang="en-US" sz="2400" dirty="0">
              <a:solidFill>
                <a:schemeClr val="accent5"/>
              </a:solidFill>
            </a:endParaRPr>
          </a:p>
          <a:p>
            <a:pPr marL="1714500" lvl="4" indent="0">
              <a:buNone/>
            </a:pPr>
            <a:r>
              <a:rPr lang="en-US" sz="2400" dirty="0">
                <a:solidFill>
                  <a:schemeClr val="accent5"/>
                </a:solidFill>
              </a:rPr>
              <a:t>    alert("Text: " + $("#test").text());</a:t>
            </a:r>
          </a:p>
          <a:p>
            <a:pPr marL="1714500" lvl="4" indent="0">
              <a:buNone/>
            </a:pPr>
            <a:r>
              <a:rPr lang="en-US" sz="2400" dirty="0" smtClean="0">
                <a:solidFill>
                  <a:schemeClr val="accent5"/>
                </a:solidFill>
              </a:rPr>
              <a:t>});</a:t>
            </a:r>
          </a:p>
          <a:p>
            <a:pPr marL="1714500" lvl="4" indent="0">
              <a:buNone/>
            </a:pPr>
            <a:endParaRPr lang="en-US" sz="2400" dirty="0">
              <a:solidFill>
                <a:schemeClr val="accent5"/>
              </a:solidFill>
            </a:endParaRPr>
          </a:p>
          <a:p>
            <a:pPr marL="1714500" lvl="4" indent="0">
              <a:buNone/>
            </a:pPr>
            <a:r>
              <a:rPr lang="en-US" sz="2400" dirty="0">
                <a:solidFill>
                  <a:schemeClr val="accent5"/>
                </a:solidFill>
              </a:rPr>
              <a:t>$("#btn2").click(function(){</a:t>
            </a:r>
          </a:p>
          <a:p>
            <a:pPr marL="1714500" lvl="4" indent="0">
              <a:buNone/>
            </a:pPr>
            <a:r>
              <a:rPr lang="en-US" sz="2400" dirty="0">
                <a:solidFill>
                  <a:schemeClr val="accent5"/>
                </a:solidFill>
              </a:rPr>
              <a:t>    alert("HTML: " + $("#test").html());</a:t>
            </a:r>
          </a:p>
          <a:p>
            <a:pPr marL="1714500" lvl="4" indent="0">
              <a:buNone/>
            </a:pPr>
            <a:r>
              <a:rPr lang="en-US" sz="2400" dirty="0">
                <a:solidFill>
                  <a:schemeClr val="accent5"/>
                </a:solidFill>
              </a:rPr>
              <a:t>});</a:t>
            </a:r>
            <a:endParaRPr lang="en-US" sz="2400" dirty="0" smtClean="0">
              <a:solidFill>
                <a:schemeClr val="accent5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BF48A-F936-44E5-BD7B-3CB2A16D5348}" type="datetime1">
              <a:rPr lang="en-NZ" smtClean="0"/>
              <a:pPr/>
              <a:t>13/09/2015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ISCG6420 IWD - jQuery</a:t>
            </a:r>
            <a:endParaRPr lang="en-NZ"/>
          </a:p>
        </p:txBody>
      </p:sp>
      <p:sp>
        <p:nvSpPr>
          <p:cNvPr id="7" name="Rectangular Callout 6"/>
          <p:cNvSpPr/>
          <p:nvPr/>
        </p:nvSpPr>
        <p:spPr>
          <a:xfrm>
            <a:off x="7404029" y="1666935"/>
            <a:ext cx="2679520" cy="1118994"/>
          </a:xfrm>
          <a:prstGeom prst="wedgeRectCallout">
            <a:avLst>
              <a:gd name="adj1" fmla="val -38617"/>
              <a:gd name="adj2" fmla="val 96181"/>
            </a:avLst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Return only a text</a:t>
            </a:r>
            <a:endParaRPr lang="en-US" dirty="0"/>
          </a:p>
        </p:txBody>
      </p:sp>
      <p:sp>
        <p:nvSpPr>
          <p:cNvPr id="8" name="Rectangular Callout 7"/>
          <p:cNvSpPr/>
          <p:nvPr/>
        </p:nvSpPr>
        <p:spPr>
          <a:xfrm>
            <a:off x="7404029" y="3641458"/>
            <a:ext cx="2679520" cy="1118994"/>
          </a:xfrm>
          <a:prstGeom prst="wedgeRectCallout">
            <a:avLst>
              <a:gd name="adj1" fmla="val -38617"/>
              <a:gd name="adj2" fmla="val 96181"/>
            </a:avLst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Return only a text and Markup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919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77333" y="1465129"/>
            <a:ext cx="9136367" cy="4987186"/>
          </a:xfrm>
        </p:spPr>
        <p:txBody>
          <a:bodyPr>
            <a:noAutofit/>
          </a:bodyPr>
          <a:lstStyle/>
          <a:p>
            <a:r>
              <a:rPr lang="en-US" sz="2400" dirty="0" smtClean="0"/>
              <a:t>Methods </a:t>
            </a:r>
            <a:r>
              <a:rPr lang="en-US" sz="2400" dirty="0"/>
              <a:t>that are used to </a:t>
            </a:r>
            <a:r>
              <a:rPr lang="en-US" sz="2400" dirty="0" smtClean="0"/>
              <a:t>add/remove a content/element: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2" y="373488"/>
            <a:ext cx="8596668" cy="1271946"/>
          </a:xfrm>
        </p:spPr>
        <p:txBody>
          <a:bodyPr>
            <a:normAutofit/>
          </a:bodyPr>
          <a:lstStyle/>
          <a:p>
            <a:r>
              <a:rPr lang="en-NZ" dirty="0" smtClean="0"/>
              <a:t>jQuery HTML –Add/remove Element</a:t>
            </a:r>
            <a:r>
              <a:rPr lang="en-US" dirty="0" smtClean="0"/>
              <a:t/>
            </a:r>
            <a:br>
              <a:rPr lang="en-US" dirty="0" smtClean="0"/>
            </a:br>
            <a:endParaRPr lang="en-NZ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BF48A-F936-44E5-BD7B-3CB2A16D5348}" type="datetime1">
              <a:rPr lang="en-NZ" smtClean="0"/>
              <a:pPr/>
              <a:t>13/09/2015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ISCG6420 IWD - jQuery</a:t>
            </a:r>
            <a:endParaRPr lang="en-NZ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6514612"/>
              </p:ext>
            </p:extLst>
          </p:nvPr>
        </p:nvGraphicFramePr>
        <p:xfrm>
          <a:off x="844760" y="2081930"/>
          <a:ext cx="7925753" cy="422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1021"/>
                <a:gridCol w="5344732"/>
              </a:tblGrid>
              <a:tr h="40981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 Method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Description</a:t>
                      </a:r>
                      <a:endParaRPr lang="en-US" sz="2200" dirty="0"/>
                    </a:p>
                  </a:txBody>
                  <a:tcPr/>
                </a:tc>
              </a:tr>
              <a:tr h="713812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append() </a:t>
                      </a:r>
                      <a:endParaRPr lang="en-US" sz="2000" b="1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Inserts content at the end of the selected </a:t>
                      </a:r>
                      <a:endParaRPr lang="en-US" sz="20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67326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prepend() 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Inserts content at the beginning of the selected elements</a:t>
                      </a:r>
                      <a:endParaRPr lang="en-US" sz="20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80538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after() 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Inserts content after the selected elements</a:t>
                      </a:r>
                      <a:endParaRPr lang="en-US" sz="2000" dirty="0"/>
                    </a:p>
                  </a:txBody>
                  <a:tcPr/>
                </a:tc>
              </a:tr>
              <a:tr h="380538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before() 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Inserts content before the selected elements</a:t>
                      </a:r>
                      <a:endParaRPr lang="en-US" sz="2000" dirty="0"/>
                    </a:p>
                  </a:txBody>
                  <a:tcPr/>
                </a:tc>
              </a:tr>
              <a:tr h="67326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remove() 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Removes the selected element (and its child elements)</a:t>
                      </a:r>
                      <a:endParaRPr lang="en-US" sz="2000" dirty="0"/>
                    </a:p>
                  </a:txBody>
                  <a:tcPr/>
                </a:tc>
              </a:tr>
              <a:tr h="894468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empty() 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Removes the child elements from the selected element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5614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4102</TotalTime>
  <Words>494</Words>
  <Application>Microsoft Office PowerPoint</Application>
  <PresentationFormat>Widescreen</PresentationFormat>
  <Paragraphs>153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Trebuchet MS</vt:lpstr>
      <vt:lpstr>Wingdings 3</vt:lpstr>
      <vt:lpstr>Facet</vt:lpstr>
      <vt:lpstr>jQuery</vt:lpstr>
      <vt:lpstr>Contents of This session</vt:lpstr>
      <vt:lpstr>jQuery Effects - Slide </vt:lpstr>
      <vt:lpstr>jQuery Effects -Animation </vt:lpstr>
      <vt:lpstr>jQuery Effects –Callback function </vt:lpstr>
      <vt:lpstr>jQuery  Method chaining </vt:lpstr>
      <vt:lpstr>jQuery HTML </vt:lpstr>
      <vt:lpstr>jQuery HTML </vt:lpstr>
      <vt:lpstr>jQuery HTML –Add/remove Element </vt:lpstr>
      <vt:lpstr>jQuery HTML –Add/remove Element </vt:lpstr>
      <vt:lpstr>jQuery CSS </vt:lpstr>
      <vt:lpstr>jQuery CSS – CSS() method </vt:lpstr>
      <vt:lpstr>jQuery CSS – CSS() method </vt:lpstr>
      <vt:lpstr>Exercise</vt:lpstr>
      <vt:lpstr>End of The Session 2</vt:lpstr>
    </vt:vector>
  </TitlesOfParts>
  <Company>Unitec Institute of Technology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Markup for Structure</dc:title>
  <dc:creator>Kan Ngamakeur</dc:creator>
  <cp:lastModifiedBy>Xiaosong Li</cp:lastModifiedBy>
  <cp:revision>256</cp:revision>
  <dcterms:created xsi:type="dcterms:W3CDTF">2015-07-08T02:13:09Z</dcterms:created>
  <dcterms:modified xsi:type="dcterms:W3CDTF">2015-09-13T02:40:42Z</dcterms:modified>
</cp:coreProperties>
</file>