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84" r:id="rId4"/>
    <p:sldId id="258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fen Adolf" initials="SA" lastIdx="2" clrIdx="0">
    <p:extLst>
      <p:ext uri="{19B8F6BF-5375-455C-9EA6-DF929625EA0E}">
        <p15:presenceInfo xmlns:p15="http://schemas.microsoft.com/office/powerpoint/2012/main" userId="58f2658f870ee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173"/>
    <a:srgbClr val="6A9C78"/>
    <a:srgbClr val="66FF33"/>
    <a:srgbClr val="00FF00"/>
    <a:srgbClr val="1B3C59"/>
    <a:srgbClr val="C4E3CB"/>
    <a:srgbClr val="A6ED8E"/>
    <a:srgbClr val="FFF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1031" autoAdjust="0"/>
  </p:normalViewPr>
  <p:slideViewPr>
    <p:cSldViewPr snapToGrid="0" showGuides="1">
      <p:cViewPr varScale="1">
        <p:scale>
          <a:sx n="72" d="100"/>
          <a:sy n="72" d="100"/>
        </p:scale>
        <p:origin x="702" y="78"/>
      </p:cViewPr>
      <p:guideLst>
        <p:guide orient="horz" pos="3984"/>
        <p:guide pos="3840"/>
        <p:guide pos="192"/>
        <p:guide pos="7488"/>
        <p:guide orient="horz" pos="768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A4F2-9908-430B-9DA3-607B920C10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AF99-FF1D-40EA-B04A-652998394D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859-7B3A-4D41-A6F8-82D5A5BA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5B2F5-F201-4E81-8777-E402DAC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81CD-78A4-4692-B134-B6A662C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433D-9B52-4717-A139-9ECA0FAE3D84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5355-0F7B-40F6-8E16-6B937464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C22F-2D1D-483B-98D1-DFB596B8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2CA5-202A-482A-A3C9-064FAB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53A61-D4E8-4FE2-B031-2B57BEB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5EB2-3E36-4F00-997A-5F80E5B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E33D-C7C8-4F83-85F6-7EB3DDB8F4D1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1351-D45C-45D5-9B9F-C73EF62F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78A6-3AC4-4E41-A96A-A29007D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BC861-7F24-4821-9CB7-D7FC6E0A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1086-DB67-406B-8EBE-FBEF8F01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786D-6882-4FB8-84E5-BD29F89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47DD-69C0-4095-B497-66B24952404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2990-1AA1-4514-B49F-F78207C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E6CC-D504-40C5-8806-F98BA9B1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78A-6CC0-420C-9931-F0F2AF5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68E2-1139-4707-A3DE-C7B3F5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A011-F026-4B70-B7D7-2B25531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0E8-DDED-4700-A8B5-275E9AE6E267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1553-D68D-4DB8-B843-C5F2647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B2F0-EB1A-411D-AE89-39ABC820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C5A4-9FB1-4671-9B03-77E61F6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D71A-D7B9-40B5-A9CE-9145B0D9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BCB7-9AFE-41E2-8362-87976EE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93B-F0C8-4049-9233-9DBE6770CA66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4B6A-8664-45F8-BFD9-7852B1C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F9F1-5182-4FCB-AF6F-DB08D9A9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DCE4-3CB8-4D23-8475-372E68C6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1942-044B-43C1-B3E5-F7DA2A7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1979-02DE-4367-9DE2-46F6D57B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7250-CDD2-4481-8ED2-B0AFF55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F972-FDDE-415A-A972-7E4FABC270B4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5883-C386-4BBE-BEC1-21DF8D8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D936-9306-412F-ACD9-E360E83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3E8E-C047-4D3D-941E-B259ECA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E061-706B-4A2A-8E53-200AC7E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9C07-D67E-44CC-BF5A-E7120281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69EBA-9581-40D9-A5CD-4586466F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892CF-7212-4B40-9A1F-FBE0B5A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D238-1612-473A-B3A7-4FC89AC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A9-1133-49D5-899E-A4C0C84812F6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8008C-1D97-4898-9BBB-138D937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5D715-5BA7-42AB-AD42-02D0C3C0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112A-E3F5-4823-8615-78102ED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2A6AC-E36D-44AF-A8EE-7FDEB3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91F-D111-4C4F-8A6E-C990ACE91560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A7DB-6520-419C-BC3B-E653AB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BDFC0-6D3A-40FA-9B3C-C62CCFE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1F5F6-9760-4DF9-AC8E-565A594D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DE15-0094-48EB-98D8-5F549EEC56E5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7539-5463-4D95-933D-95833F4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072B-7560-424C-8AAA-C867F0D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FA80-B46B-40B1-BCF9-D7886B6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B2C7-3717-4664-A532-F0785558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376A6-B1D3-4E60-89BF-AFA482E7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C386-37BE-4382-B89B-DA00CA2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5A8-FE53-4075-B19F-0D61548534C5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025EA-EEAE-40BC-BEF1-748192C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45A4-879E-4342-910A-D21AA19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EF1-A514-4277-B1E2-E7782F4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5C4A-2464-4D2A-BF84-D8F3898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8DDA-451A-4FAB-88DF-5739CEE7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280-81B9-426F-88DD-6CB66D8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415-2544-4AC8-8ED3-AB7A31CFE766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9A5BE-9259-465C-A26A-72B650CB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9E06-EFAA-4908-B0FF-895FA49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9192D-D09A-4000-A32D-A573969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DBE1-16C6-42E7-9C06-0108C3D1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13C-1174-4368-8CB1-4DDC7B97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ABB-906F-4CD8-8B04-CE9713B45636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F27-8620-40F1-8848-D9456B83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8515-4C22-4BD5-8B40-1FD6C008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0" y="0"/>
            <a:ext cx="7353300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5617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E8A7A-8581-4D83-82EC-8B51F15FC67F}"/>
              </a:ext>
            </a:extLst>
          </p:cNvPr>
          <p:cNvGrpSpPr/>
          <p:nvPr/>
        </p:nvGrpSpPr>
        <p:grpSpPr>
          <a:xfrm>
            <a:off x="101600" y="718457"/>
            <a:ext cx="6426200" cy="4689851"/>
            <a:chOff x="431800" y="2442131"/>
            <a:chExt cx="6426200" cy="4224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C7C91-872C-4F33-92F5-592F00CD333C}"/>
                </a:ext>
              </a:extLst>
            </p:cNvPr>
            <p:cNvSpPr txBox="1"/>
            <p:nvPr/>
          </p:nvSpPr>
          <p:spPr>
            <a:xfrm>
              <a:off x="431800" y="3062473"/>
              <a:ext cx="6426200" cy="3603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BLACKWELL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Data Analytics</a:t>
              </a:r>
            </a:p>
            <a:p>
              <a:pPr algn="ctr">
                <a:lnSpc>
                  <a:spcPct val="150000"/>
                </a:lnSpc>
              </a:pPr>
              <a:r>
                <a:rPr lang="de-DE" sz="4800" b="1" dirty="0" err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Applications</a:t>
              </a:r>
              <a:r>
                <a:rPr lang="de-DE" sz="4800" b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4800" b="1" dirty="0" err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4800" b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4800" b="1" dirty="0" err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SmartSubmeters</a:t>
              </a:r>
              <a:endParaRPr lang="de-DE" sz="4800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600" b="1" dirty="0">
                  <a:solidFill>
                    <a:srgbClr val="00FF00"/>
                  </a:solidFill>
                  <a:latin typeface="+mj-lt"/>
                </a:rPr>
                <a:t>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2095D5-E4D1-401E-8B6F-9B28277C0555}"/>
                </a:ext>
              </a:extLst>
            </p:cNvPr>
            <p:cNvGrpSpPr/>
            <p:nvPr/>
          </p:nvGrpSpPr>
          <p:grpSpPr>
            <a:xfrm>
              <a:off x="3016250" y="2442131"/>
              <a:ext cx="495300" cy="498053"/>
              <a:chOff x="10455275" y="2498725"/>
              <a:chExt cx="285750" cy="287338"/>
            </a:xfrm>
            <a:solidFill>
              <a:schemeClr val="bg1"/>
            </a:solidFill>
          </p:grpSpPr>
          <p:sp>
            <p:nvSpPr>
              <p:cNvPr id="15" name="Freeform 214">
                <a:extLst>
                  <a:ext uri="{FF2B5EF4-FFF2-40B4-BE49-F238E27FC236}">
                    <a16:creationId xmlns:a16="http://schemas.microsoft.com/office/drawing/2014/main" id="{4A4A952B-AB89-40EE-BD9C-56318B088D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215">
                <a:extLst>
                  <a:ext uri="{FF2B5EF4-FFF2-40B4-BE49-F238E27FC236}">
                    <a16:creationId xmlns:a16="http://schemas.microsoft.com/office/drawing/2014/main" id="{6C792126-D78B-482E-8571-9F2B47811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649686" y="0"/>
            <a:ext cx="6542314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4E3C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90485438-6E26-4775-BD36-A0F1CD33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135061"/>
            <a:ext cx="6819900" cy="54034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92106"/>
            <a:ext cx="6032047" cy="866780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IV. Application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Clean Energy Mix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4471" y="825496"/>
            <a:ext cx="5807529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10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42BC7C52-1E47-4430-8362-E37FC13C9A86}"/>
              </a:ext>
            </a:extLst>
          </p:cNvPr>
          <p:cNvSpPr txBox="1"/>
          <p:nvPr/>
        </p:nvSpPr>
        <p:spPr>
          <a:xfrm>
            <a:off x="268964" y="1964515"/>
            <a:ext cx="5322804" cy="2753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Clean Index = Power Units / CO2 Emission</a:t>
            </a:r>
          </a:p>
          <a:p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 </a:t>
            </a:r>
            <a:r>
              <a:rPr lang="de-DE" sz="2400" dirty="0"/>
              <a:t>cleaner </a:t>
            </a:r>
            <a:r>
              <a:rPr lang="de-DE" sz="2400" dirty="0" err="1"/>
              <a:t>energy</a:t>
            </a:r>
            <a:r>
              <a:rPr lang="de-DE" sz="2400" dirty="0"/>
              <a:t>,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less</a:t>
            </a:r>
            <a:r>
              <a:rPr lang="de-DE" sz="2400" dirty="0"/>
              <a:t> CO2 Emission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1 </a:t>
            </a:r>
            <a:r>
              <a:rPr lang="de-DE" sz="2400" dirty="0" err="1"/>
              <a:t>produced</a:t>
            </a:r>
            <a:r>
              <a:rPr lang="de-DE" sz="2400" dirty="0"/>
              <a:t> power </a:t>
            </a:r>
            <a:r>
              <a:rPr lang="de-DE" sz="2400" dirty="0" err="1"/>
              <a:t>unit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169C472-2586-41E5-86B7-06155A2035C9}"/>
              </a:ext>
            </a:extLst>
          </p:cNvPr>
          <p:cNvSpPr/>
          <p:nvPr/>
        </p:nvSpPr>
        <p:spPr>
          <a:xfrm>
            <a:off x="0" y="2824603"/>
            <a:ext cx="352905" cy="327569"/>
          </a:xfrm>
          <a:prstGeom prst="rightArrow">
            <a:avLst/>
          </a:prstGeom>
          <a:solidFill>
            <a:srgbClr val="6A9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D4E47806-D661-467D-891D-0FF52B193C5A}"/>
              </a:ext>
            </a:extLst>
          </p:cNvPr>
          <p:cNvSpPr/>
          <p:nvPr/>
        </p:nvSpPr>
        <p:spPr>
          <a:xfrm>
            <a:off x="530225" y="4670219"/>
            <a:ext cx="59689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D2A428-9002-4DB8-AFBC-043B51B9F2CB}"/>
              </a:ext>
            </a:extLst>
          </p:cNvPr>
          <p:cNvSpPr txBox="1"/>
          <p:nvPr/>
        </p:nvSpPr>
        <p:spPr>
          <a:xfrm>
            <a:off x="1166710" y="4601097"/>
            <a:ext cx="352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using</a:t>
            </a:r>
            <a:r>
              <a:rPr lang="de-DE" sz="3200" b="1" dirty="0"/>
              <a:t> cleaner </a:t>
            </a:r>
            <a:r>
              <a:rPr lang="de-DE" sz="3200" b="1" dirty="0" err="1"/>
              <a:t>energy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777934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3DF2C7C-89B8-461D-8D92-434A9C7A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21" y="1671892"/>
            <a:ext cx="7509898" cy="37997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92106"/>
            <a:ext cx="6032047" cy="866780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V. Application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Irregularities of Appliances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4471" y="825496"/>
            <a:ext cx="5807529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11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D4E47806-D661-467D-891D-0FF52B193C5A}"/>
              </a:ext>
            </a:extLst>
          </p:cNvPr>
          <p:cNvSpPr/>
          <p:nvPr/>
        </p:nvSpPr>
        <p:spPr>
          <a:xfrm>
            <a:off x="352424" y="5566482"/>
            <a:ext cx="59689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D2A428-9002-4DB8-AFBC-043B51B9F2CB}"/>
              </a:ext>
            </a:extLst>
          </p:cNvPr>
          <p:cNvSpPr txBox="1"/>
          <p:nvPr/>
        </p:nvSpPr>
        <p:spPr>
          <a:xfrm>
            <a:off x="981777" y="5547188"/>
            <a:ext cx="338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detecting</a:t>
            </a:r>
            <a:r>
              <a:rPr lang="de-DE" sz="2800" b="1" dirty="0"/>
              <a:t> </a:t>
            </a:r>
            <a:r>
              <a:rPr lang="de-DE" sz="2800" b="1" dirty="0" err="1"/>
              <a:t>irregularities</a:t>
            </a:r>
            <a:endParaRPr lang="de-DE" sz="2800" b="1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1BE441-F9AE-4D5A-B72C-53376F9F9924}"/>
              </a:ext>
            </a:extLst>
          </p:cNvPr>
          <p:cNvCxnSpPr/>
          <p:nvPr/>
        </p:nvCxnSpPr>
        <p:spPr>
          <a:xfrm>
            <a:off x="4813744" y="37229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AE50B8-E653-40CA-9C5B-DA81B52BC085}"/>
              </a:ext>
            </a:extLst>
          </p:cNvPr>
          <p:cNvCxnSpPr/>
          <p:nvPr/>
        </p:nvCxnSpPr>
        <p:spPr>
          <a:xfrm>
            <a:off x="4813744" y="4604657"/>
            <a:ext cx="73782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30C1087-08B0-471C-BF6E-F865977A7094}"/>
              </a:ext>
            </a:extLst>
          </p:cNvPr>
          <p:cNvSpPr txBox="1"/>
          <p:nvPr/>
        </p:nvSpPr>
        <p:spPr>
          <a:xfrm>
            <a:off x="289272" y="2081260"/>
            <a:ext cx="387324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/>
              <a:t>Decomposing</a:t>
            </a:r>
            <a:r>
              <a:rPr lang="de-DE" sz="2000" dirty="0"/>
              <a:t> Time Series </a:t>
            </a:r>
            <a:r>
              <a:rPr lang="de-DE" sz="2000" dirty="0" err="1"/>
              <a:t>identifies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patterns</a:t>
            </a:r>
            <a:r>
              <a:rPr lang="de-DE" sz="2000" dirty="0"/>
              <a:t>: </a:t>
            </a:r>
            <a:r>
              <a:rPr lang="de-DE" sz="2000" b="1" dirty="0" err="1"/>
              <a:t>trend</a:t>
            </a:r>
            <a:r>
              <a:rPr lang="de-DE" sz="2000" b="1" dirty="0"/>
              <a:t>, </a:t>
            </a:r>
            <a:r>
              <a:rPr lang="de-DE" sz="2000" b="1" dirty="0" err="1"/>
              <a:t>season</a:t>
            </a:r>
            <a:r>
              <a:rPr lang="de-DE" sz="2000" b="1" dirty="0"/>
              <a:t> and </a:t>
            </a:r>
            <a:r>
              <a:rPr lang="de-DE" sz="2000" b="1" dirty="0" err="1"/>
              <a:t>random</a:t>
            </a:r>
            <a:endParaRPr lang="de-DE" sz="20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A06CA6-6A94-4AA0-87E7-324BF3131D76}"/>
              </a:ext>
            </a:extLst>
          </p:cNvPr>
          <p:cNvSpPr txBox="1"/>
          <p:nvPr/>
        </p:nvSpPr>
        <p:spPr>
          <a:xfrm>
            <a:off x="5324854" y="1322916"/>
            <a:ext cx="635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Decomposition</a:t>
            </a:r>
            <a:r>
              <a:rPr lang="de-DE" sz="2000" b="1" dirty="0"/>
              <a:t> Time Series – </a:t>
            </a:r>
            <a:r>
              <a:rPr lang="de-DE" sz="2000" b="1" dirty="0" err="1"/>
              <a:t>Submeter</a:t>
            </a:r>
            <a:r>
              <a:rPr lang="de-DE" sz="2000" b="1" dirty="0"/>
              <a:t> </a:t>
            </a:r>
            <a:r>
              <a:rPr lang="de-DE" sz="2000" b="1" dirty="0" err="1"/>
              <a:t>Laundry</a:t>
            </a:r>
            <a:r>
              <a:rPr lang="de-DE" sz="2000" b="1" dirty="0"/>
              <a:t> (2007-2010)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96A345-BD59-4E7A-87B3-6D4F2EC50E4A}"/>
              </a:ext>
            </a:extLst>
          </p:cNvPr>
          <p:cNvSpPr txBox="1"/>
          <p:nvPr/>
        </p:nvSpPr>
        <p:spPr>
          <a:xfrm>
            <a:off x="249810" y="3624793"/>
            <a:ext cx="4197111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warning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e.g. </a:t>
            </a:r>
            <a:r>
              <a:rPr lang="de-DE" dirty="0" err="1"/>
              <a:t>damaged</a:t>
            </a:r>
            <a:r>
              <a:rPr lang="de-DE" dirty="0"/>
              <a:t> </a:t>
            </a:r>
            <a:r>
              <a:rPr lang="de-DE" dirty="0" err="1"/>
              <a:t>refrigerator,washing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9B487E8-07F8-42E6-945A-5C2D8059C493}"/>
              </a:ext>
            </a:extLst>
          </p:cNvPr>
          <p:cNvCxnSpPr>
            <a:cxnSpLocks/>
          </p:cNvCxnSpPr>
          <p:nvPr/>
        </p:nvCxnSpPr>
        <p:spPr>
          <a:xfrm>
            <a:off x="4044604" y="3965592"/>
            <a:ext cx="446317" cy="47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88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-1" y="0"/>
            <a:ext cx="7443537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4E3C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C7C91-872C-4F33-92F5-592F00CD333C}"/>
              </a:ext>
            </a:extLst>
          </p:cNvPr>
          <p:cNvSpPr txBox="1"/>
          <p:nvPr/>
        </p:nvSpPr>
        <p:spPr>
          <a:xfrm>
            <a:off x="431800" y="2875004"/>
            <a:ext cx="549101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922818" y="0"/>
            <a:ext cx="6535882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45617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0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Agenda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7E94-7717-4FC1-B37C-289C2F8693C1}"/>
              </a:ext>
            </a:extLst>
          </p:cNvPr>
          <p:cNvSpPr txBox="1"/>
          <p:nvPr/>
        </p:nvSpPr>
        <p:spPr>
          <a:xfrm>
            <a:off x="571950" y="1451770"/>
            <a:ext cx="114312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1. </a:t>
            </a:r>
            <a:r>
              <a:rPr lang="de-DE" sz="2800" b="1" u="sng" dirty="0">
                <a:cs typeface="Arial" panose="020B0604020202020204" pitchFamily="34" charset="0"/>
              </a:rPr>
              <a:t>Review</a:t>
            </a:r>
            <a:r>
              <a:rPr lang="de-DE" sz="2800" b="1" dirty="0">
                <a:cs typeface="Arial" panose="020B0604020202020204" pitchFamily="34" charset="0"/>
              </a:rPr>
              <a:t>: Smart Home and Smart Submeters</a:t>
            </a:r>
            <a:endParaRPr lang="de-DE" sz="20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2. </a:t>
            </a:r>
            <a:r>
              <a:rPr lang="de-DE" sz="2800" b="1" u="sng" dirty="0" err="1">
                <a:cs typeface="Arial" panose="020B0604020202020204" pitchFamily="34" charset="0"/>
              </a:rPr>
              <a:t>Applications</a:t>
            </a:r>
            <a:endParaRPr lang="de-DE" sz="2800" b="1" u="sng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	- </a:t>
            </a:r>
            <a:r>
              <a:rPr lang="de-DE" sz="2800" b="1" dirty="0" err="1">
                <a:cs typeface="Arial" panose="020B0604020202020204" pitchFamily="34" charset="0"/>
              </a:rPr>
              <a:t>Forecasting</a:t>
            </a:r>
            <a:r>
              <a:rPr lang="de-DE" sz="2800" b="1" dirty="0">
                <a:cs typeface="Arial" panose="020B0604020202020204" pitchFamily="34" charset="0"/>
              </a:rPr>
              <a:t> Energy Costs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	- Energy </a:t>
            </a:r>
            <a:r>
              <a:rPr lang="de-DE" sz="2800" b="1" dirty="0" err="1">
                <a:cs typeface="Arial" panose="020B0604020202020204" pitchFamily="34" charset="0"/>
              </a:rPr>
              <a:t>Consumption</a:t>
            </a:r>
            <a:r>
              <a:rPr lang="de-DE" sz="2800" b="1" dirty="0">
                <a:cs typeface="Arial" panose="020B0604020202020204" pitchFamily="34" charset="0"/>
              </a:rPr>
              <a:t> &amp; </a:t>
            </a:r>
            <a:r>
              <a:rPr lang="de-DE" sz="2800" b="1" dirty="0" err="1">
                <a:cs typeface="Arial" panose="020B0604020202020204" pitchFamily="34" charset="0"/>
              </a:rPr>
              <a:t>Temperature</a:t>
            </a:r>
            <a:endParaRPr lang="de-DE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	- Energy </a:t>
            </a:r>
            <a:r>
              <a:rPr lang="de-DE" sz="2800" b="1" dirty="0" err="1">
                <a:cs typeface="Arial" panose="020B0604020202020204" pitchFamily="34" charset="0"/>
              </a:rPr>
              <a:t>Consumption</a:t>
            </a:r>
            <a:r>
              <a:rPr lang="de-DE" sz="2800" b="1" dirty="0">
                <a:cs typeface="Arial" panose="020B0604020202020204" pitchFamily="34" charset="0"/>
              </a:rPr>
              <a:t> &amp; Flexible </a:t>
            </a:r>
            <a:r>
              <a:rPr lang="de-DE" sz="2800" b="1" dirty="0" err="1">
                <a:cs typeface="Arial" panose="020B0604020202020204" pitchFamily="34" charset="0"/>
              </a:rPr>
              <a:t>Electricity</a:t>
            </a:r>
            <a:r>
              <a:rPr lang="de-DE" sz="2800" b="1" dirty="0">
                <a:cs typeface="Arial" panose="020B0604020202020204" pitchFamily="34" charset="0"/>
              </a:rPr>
              <a:t> </a:t>
            </a:r>
            <a:r>
              <a:rPr lang="en-GB" sz="2800" b="1" dirty="0">
                <a:cs typeface="Arial" panose="020B0604020202020204" pitchFamily="34" charset="0"/>
              </a:rPr>
              <a:t>Tariffs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cs typeface="Arial" panose="020B0604020202020204" pitchFamily="34" charset="0"/>
              </a:rPr>
              <a:t>	- Clean Energy: National Energy Mix &amp;  Private Consumption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cs typeface="Arial" panose="020B0604020202020204" pitchFamily="34" charset="0"/>
              </a:rPr>
              <a:t>	- Warnings:  Damaged Appliances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	</a:t>
            </a:r>
          </a:p>
          <a:p>
            <a:endParaRPr lang="de-DE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38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Review: Smart Homes/Submeters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F2610E8E-D76F-4335-B6AF-9D755E8AA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675113"/>
            <a:ext cx="4858181" cy="3275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1851747-B732-4A62-AC52-95C9465B63CB}"/>
              </a:ext>
            </a:extLst>
          </p:cNvPr>
          <p:cNvSpPr/>
          <p:nvPr/>
        </p:nvSpPr>
        <p:spPr>
          <a:xfrm>
            <a:off x="352424" y="1269373"/>
            <a:ext cx="5571989" cy="2229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/>
              <a:t>3 Submeters</a:t>
            </a:r>
          </a:p>
          <a:p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accent1"/>
                </a:solidFill>
              </a:rPr>
              <a:t>Kitchen:  </a:t>
            </a:r>
            <a:r>
              <a:rPr lang="de-DE" sz="2000" dirty="0" err="1"/>
              <a:t>dishwasher</a:t>
            </a:r>
            <a:r>
              <a:rPr lang="de-DE" sz="2000" dirty="0"/>
              <a:t>, </a:t>
            </a:r>
            <a:r>
              <a:rPr lang="de-DE" sz="2000" dirty="0" err="1"/>
              <a:t>oven</a:t>
            </a:r>
            <a:r>
              <a:rPr lang="de-DE" sz="2000" dirty="0"/>
              <a:t>, </a:t>
            </a:r>
            <a:r>
              <a:rPr lang="de-DE" sz="2000" dirty="0" err="1"/>
              <a:t>microwave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rgbClr val="FFC000"/>
                </a:solidFill>
              </a:rPr>
              <a:t>Laundry</a:t>
            </a:r>
            <a:r>
              <a:rPr lang="de-DE" sz="2000" dirty="0">
                <a:solidFill>
                  <a:srgbClr val="FFC000"/>
                </a:solidFill>
              </a:rPr>
              <a:t>: </a:t>
            </a:r>
            <a:r>
              <a:rPr lang="de-DE" sz="2000" dirty="0" err="1"/>
              <a:t>washing</a:t>
            </a:r>
            <a:r>
              <a:rPr lang="de-DE" sz="2000" dirty="0"/>
              <a:t> </a:t>
            </a:r>
            <a:r>
              <a:rPr lang="de-DE" sz="2000" dirty="0" err="1"/>
              <a:t>machine</a:t>
            </a:r>
            <a:r>
              <a:rPr lang="de-DE" sz="2000" dirty="0"/>
              <a:t>, </a:t>
            </a:r>
            <a:r>
              <a:rPr lang="de-DE" sz="2000" dirty="0" err="1"/>
              <a:t>tumble</a:t>
            </a:r>
            <a:r>
              <a:rPr lang="de-DE" sz="2000" dirty="0"/>
              <a:t> </a:t>
            </a:r>
            <a:r>
              <a:rPr lang="de-DE" sz="2000" dirty="0" err="1"/>
              <a:t>dryer</a:t>
            </a:r>
            <a:r>
              <a:rPr lang="de-DE" sz="2000" dirty="0"/>
              <a:t> </a:t>
            </a:r>
            <a:r>
              <a:rPr lang="de-DE" sz="2000" dirty="0" err="1"/>
              <a:t>refrigerator</a:t>
            </a:r>
            <a:r>
              <a:rPr lang="de-DE" sz="20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C00000"/>
                </a:solidFill>
              </a:rPr>
              <a:t>HVAC:      </a:t>
            </a:r>
            <a:r>
              <a:rPr lang="de-DE" sz="2000" dirty="0" err="1"/>
              <a:t>electric</a:t>
            </a:r>
            <a:r>
              <a:rPr lang="de-DE" sz="2000" dirty="0"/>
              <a:t> </a:t>
            </a:r>
            <a:r>
              <a:rPr lang="de-DE" sz="2000" dirty="0" err="1"/>
              <a:t>water</a:t>
            </a:r>
            <a:r>
              <a:rPr lang="de-DE" sz="2000" dirty="0"/>
              <a:t> </a:t>
            </a:r>
            <a:r>
              <a:rPr lang="de-DE" sz="2000" dirty="0" err="1"/>
              <a:t>heater</a:t>
            </a:r>
            <a:r>
              <a:rPr lang="de-DE" sz="2000" dirty="0"/>
              <a:t> and AC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FBB5E81-001D-49BE-81CE-F1C935AAB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0" y="3582199"/>
            <a:ext cx="5127774" cy="327580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83DB9F7-19AA-428D-9981-B30D4A217418}"/>
              </a:ext>
            </a:extLst>
          </p:cNvPr>
          <p:cNvSpPr/>
          <p:nvPr/>
        </p:nvSpPr>
        <p:spPr>
          <a:xfrm>
            <a:off x="352424" y="4342187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Kitchen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de-DE" sz="2000" dirty="0"/>
              <a:t>lunch &amp; </a:t>
            </a:r>
            <a:r>
              <a:rPr lang="de-DE" sz="2000" dirty="0" err="1"/>
              <a:t>dinner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Laundry</a:t>
            </a:r>
            <a:r>
              <a:rPr lang="de-DE" sz="2000" dirty="0"/>
              <a:t> : </a:t>
            </a:r>
            <a:r>
              <a:rPr lang="de-DE" sz="2000" dirty="0" err="1"/>
              <a:t>laundry</a:t>
            </a:r>
            <a:r>
              <a:rPr lang="de-DE" sz="2000" dirty="0"/>
              <a:t> </a:t>
            </a:r>
            <a:r>
              <a:rPr lang="de-DE" sz="2000" dirty="0" err="1"/>
              <a:t>day</a:t>
            </a:r>
            <a:r>
              <a:rPr lang="de-DE" sz="2000" dirty="0"/>
              <a:t>, </a:t>
            </a:r>
            <a:r>
              <a:rPr lang="de-DE" sz="2000" dirty="0" err="1"/>
              <a:t>refigerator</a:t>
            </a:r>
            <a:r>
              <a:rPr lang="de-DE" sz="2000" dirty="0"/>
              <a:t> </a:t>
            </a:r>
            <a:r>
              <a:rPr lang="de-DE" sz="2000" dirty="0" err="1"/>
              <a:t>constantly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C00000"/>
                </a:solidFill>
              </a:rPr>
              <a:t>HVAC </a:t>
            </a:r>
            <a:r>
              <a:rPr lang="de-DE" sz="2000" dirty="0"/>
              <a:t>:     </a:t>
            </a:r>
            <a:r>
              <a:rPr lang="de-DE" sz="2000" dirty="0" err="1"/>
              <a:t>heating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morning</a:t>
            </a:r>
            <a:endParaRPr lang="de-DE" sz="20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1A839A3-036A-4D99-9B4B-4D78E2AE3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21" y="3568947"/>
            <a:ext cx="5076483" cy="32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0CD6C8-8096-4896-96A4-A2F4D7AC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78" y="1508772"/>
            <a:ext cx="8343091" cy="435142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6227990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Total Power Consumption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80414" y="723901"/>
            <a:ext cx="5611586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4</a:t>
            </a:fld>
            <a:endParaRPr lang="en-US"/>
          </a:p>
        </p:txBody>
      </p:sp>
      <p:sp>
        <p:nvSpPr>
          <p:cNvPr id="69" name="Freeform 179">
            <a:extLst>
              <a:ext uri="{FF2B5EF4-FFF2-40B4-BE49-F238E27FC236}">
                <a16:creationId xmlns:a16="http://schemas.microsoft.com/office/drawing/2014/main" id="{49BD78BC-B51C-499F-947D-40D76D849883}"/>
              </a:ext>
            </a:extLst>
          </p:cNvPr>
          <p:cNvSpPr>
            <a:spLocks noEditPoints="1"/>
          </p:cNvSpPr>
          <p:nvPr/>
        </p:nvSpPr>
        <p:spPr bwMode="auto">
          <a:xfrm>
            <a:off x="6025357" y="2114051"/>
            <a:ext cx="141287" cy="284163"/>
          </a:xfrm>
          <a:custGeom>
            <a:avLst/>
            <a:gdLst>
              <a:gd name="T0" fmla="*/ 178 w 448"/>
              <a:gd name="T1" fmla="*/ 468 h 897"/>
              <a:gd name="T2" fmla="*/ 180 w 448"/>
              <a:gd name="T3" fmla="*/ 460 h 897"/>
              <a:gd name="T4" fmla="*/ 176 w 448"/>
              <a:gd name="T5" fmla="*/ 455 h 897"/>
              <a:gd name="T6" fmla="*/ 171 w 448"/>
              <a:gd name="T7" fmla="*/ 451 h 897"/>
              <a:gd name="T8" fmla="*/ 165 w 448"/>
              <a:gd name="T9" fmla="*/ 449 h 897"/>
              <a:gd name="T10" fmla="*/ 131 w 448"/>
              <a:gd name="T11" fmla="*/ 30 h 897"/>
              <a:gd name="T12" fmla="*/ 227 w 448"/>
              <a:gd name="T13" fmla="*/ 306 h 897"/>
              <a:gd name="T14" fmla="*/ 224 w 448"/>
              <a:gd name="T15" fmla="*/ 314 h 897"/>
              <a:gd name="T16" fmla="*/ 226 w 448"/>
              <a:gd name="T17" fmla="*/ 321 h 897"/>
              <a:gd name="T18" fmla="*/ 232 w 448"/>
              <a:gd name="T19" fmla="*/ 327 h 897"/>
              <a:gd name="T20" fmla="*/ 239 w 448"/>
              <a:gd name="T21" fmla="*/ 329 h 897"/>
              <a:gd name="T22" fmla="*/ 84 w 448"/>
              <a:gd name="T23" fmla="*/ 797 h 897"/>
              <a:gd name="T24" fmla="*/ 266 w 448"/>
              <a:gd name="T25" fmla="*/ 299 h 897"/>
              <a:gd name="T26" fmla="*/ 448 w 448"/>
              <a:gd name="T27" fmla="*/ 20 h 897"/>
              <a:gd name="T28" fmla="*/ 448 w 448"/>
              <a:gd name="T29" fmla="*/ 12 h 897"/>
              <a:gd name="T30" fmla="*/ 444 w 448"/>
              <a:gd name="T31" fmla="*/ 5 h 897"/>
              <a:gd name="T32" fmla="*/ 437 w 448"/>
              <a:gd name="T33" fmla="*/ 0 h 897"/>
              <a:gd name="T34" fmla="*/ 120 w 448"/>
              <a:gd name="T35" fmla="*/ 0 h 897"/>
              <a:gd name="T36" fmla="*/ 110 w 448"/>
              <a:gd name="T37" fmla="*/ 4 h 897"/>
              <a:gd name="T38" fmla="*/ 105 w 448"/>
              <a:gd name="T39" fmla="*/ 12 h 897"/>
              <a:gd name="T40" fmla="*/ 0 w 448"/>
              <a:gd name="T41" fmla="*/ 463 h 897"/>
              <a:gd name="T42" fmla="*/ 1 w 448"/>
              <a:gd name="T43" fmla="*/ 470 h 897"/>
              <a:gd name="T44" fmla="*/ 5 w 448"/>
              <a:gd name="T45" fmla="*/ 475 h 897"/>
              <a:gd name="T46" fmla="*/ 12 w 448"/>
              <a:gd name="T47" fmla="*/ 478 h 897"/>
              <a:gd name="T48" fmla="*/ 144 w 448"/>
              <a:gd name="T49" fmla="*/ 478 h 897"/>
              <a:gd name="T50" fmla="*/ 30 w 448"/>
              <a:gd name="T51" fmla="*/ 883 h 897"/>
              <a:gd name="T52" fmla="*/ 34 w 448"/>
              <a:gd name="T53" fmla="*/ 892 h 897"/>
              <a:gd name="T54" fmla="*/ 42 w 448"/>
              <a:gd name="T55" fmla="*/ 897 h 897"/>
              <a:gd name="T56" fmla="*/ 48 w 448"/>
              <a:gd name="T57" fmla="*/ 897 h 897"/>
              <a:gd name="T58" fmla="*/ 54 w 448"/>
              <a:gd name="T59" fmla="*/ 893 h 897"/>
              <a:gd name="T60" fmla="*/ 446 w 448"/>
              <a:gd name="T61" fmla="*/ 322 h 897"/>
              <a:gd name="T62" fmla="*/ 448 w 448"/>
              <a:gd name="T63" fmla="*/ 315 h 897"/>
              <a:gd name="T64" fmla="*/ 447 w 448"/>
              <a:gd name="T65" fmla="*/ 307 h 897"/>
              <a:gd name="T66" fmla="*/ 441 w 448"/>
              <a:gd name="T67" fmla="*/ 301 h 897"/>
              <a:gd name="T68" fmla="*/ 433 w 448"/>
              <a:gd name="T69" fmla="*/ 29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8" h="897">
                <a:moveTo>
                  <a:pt x="84" y="797"/>
                </a:moveTo>
                <a:lnTo>
                  <a:pt x="178" y="468"/>
                </a:lnTo>
                <a:lnTo>
                  <a:pt x="180" y="465"/>
                </a:lnTo>
                <a:lnTo>
                  <a:pt x="180" y="460"/>
                </a:lnTo>
                <a:lnTo>
                  <a:pt x="178" y="457"/>
                </a:lnTo>
                <a:lnTo>
                  <a:pt x="176" y="455"/>
                </a:lnTo>
                <a:lnTo>
                  <a:pt x="174" y="452"/>
                </a:lnTo>
                <a:lnTo>
                  <a:pt x="171" y="451"/>
                </a:lnTo>
                <a:lnTo>
                  <a:pt x="168" y="449"/>
                </a:lnTo>
                <a:lnTo>
                  <a:pt x="165" y="449"/>
                </a:lnTo>
                <a:lnTo>
                  <a:pt x="34" y="449"/>
                </a:lnTo>
                <a:lnTo>
                  <a:pt x="131" y="30"/>
                </a:lnTo>
                <a:lnTo>
                  <a:pt x="406" y="30"/>
                </a:lnTo>
                <a:lnTo>
                  <a:pt x="227" y="306"/>
                </a:lnTo>
                <a:lnTo>
                  <a:pt x="224" y="310"/>
                </a:lnTo>
                <a:lnTo>
                  <a:pt x="224" y="314"/>
                </a:lnTo>
                <a:lnTo>
                  <a:pt x="224" y="318"/>
                </a:lnTo>
                <a:lnTo>
                  <a:pt x="226" y="321"/>
                </a:lnTo>
                <a:lnTo>
                  <a:pt x="229" y="324"/>
                </a:lnTo>
                <a:lnTo>
                  <a:pt x="232" y="327"/>
                </a:lnTo>
                <a:lnTo>
                  <a:pt x="235" y="329"/>
                </a:lnTo>
                <a:lnTo>
                  <a:pt x="239" y="329"/>
                </a:lnTo>
                <a:lnTo>
                  <a:pt x="405" y="329"/>
                </a:lnTo>
                <a:lnTo>
                  <a:pt x="84" y="797"/>
                </a:lnTo>
                <a:close/>
                <a:moveTo>
                  <a:pt x="433" y="299"/>
                </a:moveTo>
                <a:lnTo>
                  <a:pt x="266" y="299"/>
                </a:lnTo>
                <a:lnTo>
                  <a:pt x="446" y="24"/>
                </a:lnTo>
                <a:lnTo>
                  <a:pt x="448" y="20"/>
                </a:lnTo>
                <a:lnTo>
                  <a:pt x="448" y="15"/>
                </a:lnTo>
                <a:lnTo>
                  <a:pt x="448" y="12"/>
                </a:lnTo>
                <a:lnTo>
                  <a:pt x="447" y="8"/>
                </a:lnTo>
                <a:lnTo>
                  <a:pt x="444" y="5"/>
                </a:lnTo>
                <a:lnTo>
                  <a:pt x="441" y="3"/>
                </a:lnTo>
                <a:lnTo>
                  <a:pt x="437" y="0"/>
                </a:lnTo>
                <a:lnTo>
                  <a:pt x="433" y="0"/>
                </a:lnTo>
                <a:lnTo>
                  <a:pt x="120" y="0"/>
                </a:lnTo>
                <a:lnTo>
                  <a:pt x="114" y="2"/>
                </a:lnTo>
                <a:lnTo>
                  <a:pt x="110" y="4"/>
                </a:lnTo>
                <a:lnTo>
                  <a:pt x="107" y="7"/>
                </a:lnTo>
                <a:lnTo>
                  <a:pt x="105" y="12"/>
                </a:lnTo>
                <a:lnTo>
                  <a:pt x="1" y="460"/>
                </a:lnTo>
                <a:lnTo>
                  <a:pt x="0" y="463"/>
                </a:lnTo>
                <a:lnTo>
                  <a:pt x="0" y="467"/>
                </a:lnTo>
                <a:lnTo>
                  <a:pt x="1" y="470"/>
                </a:lnTo>
                <a:lnTo>
                  <a:pt x="3" y="473"/>
                </a:lnTo>
                <a:lnTo>
                  <a:pt x="5" y="475"/>
                </a:lnTo>
                <a:lnTo>
                  <a:pt x="8" y="477"/>
                </a:lnTo>
                <a:lnTo>
                  <a:pt x="12" y="478"/>
                </a:lnTo>
                <a:lnTo>
                  <a:pt x="15" y="478"/>
                </a:lnTo>
                <a:lnTo>
                  <a:pt x="144" y="478"/>
                </a:lnTo>
                <a:lnTo>
                  <a:pt x="31" y="877"/>
                </a:lnTo>
                <a:lnTo>
                  <a:pt x="30" y="883"/>
                </a:lnTo>
                <a:lnTo>
                  <a:pt x="31" y="888"/>
                </a:lnTo>
                <a:lnTo>
                  <a:pt x="34" y="892"/>
                </a:lnTo>
                <a:lnTo>
                  <a:pt x="38" y="895"/>
                </a:lnTo>
                <a:lnTo>
                  <a:pt x="42" y="897"/>
                </a:lnTo>
                <a:lnTo>
                  <a:pt x="45" y="897"/>
                </a:lnTo>
                <a:lnTo>
                  <a:pt x="48" y="897"/>
                </a:lnTo>
                <a:lnTo>
                  <a:pt x="51" y="895"/>
                </a:lnTo>
                <a:lnTo>
                  <a:pt x="54" y="893"/>
                </a:lnTo>
                <a:lnTo>
                  <a:pt x="58" y="890"/>
                </a:lnTo>
                <a:lnTo>
                  <a:pt x="446" y="322"/>
                </a:lnTo>
                <a:lnTo>
                  <a:pt x="448" y="319"/>
                </a:lnTo>
                <a:lnTo>
                  <a:pt x="448" y="315"/>
                </a:lnTo>
                <a:lnTo>
                  <a:pt x="448" y="311"/>
                </a:lnTo>
                <a:lnTo>
                  <a:pt x="447" y="307"/>
                </a:lnTo>
                <a:lnTo>
                  <a:pt x="444" y="304"/>
                </a:lnTo>
                <a:lnTo>
                  <a:pt x="441" y="301"/>
                </a:lnTo>
                <a:lnTo>
                  <a:pt x="437" y="300"/>
                </a:lnTo>
                <a:lnTo>
                  <a:pt x="433" y="299"/>
                </a:lnTo>
                <a:lnTo>
                  <a:pt x="433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55EE33-1A50-48FC-94A4-E2E72DAEF192}"/>
              </a:ext>
            </a:extLst>
          </p:cNvPr>
          <p:cNvGrpSpPr/>
          <p:nvPr/>
        </p:nvGrpSpPr>
        <p:grpSpPr>
          <a:xfrm>
            <a:off x="5952331" y="5150938"/>
            <a:ext cx="287338" cy="287338"/>
            <a:chOff x="8736013" y="1925638"/>
            <a:chExt cx="287338" cy="287338"/>
          </a:xfrm>
          <a:solidFill>
            <a:schemeClr val="bg1"/>
          </a:solidFill>
        </p:grpSpPr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081655D8-DB3B-42F9-8B94-5992E710E9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6013" y="1925638"/>
              <a:ext cx="287338" cy="287338"/>
            </a:xfrm>
            <a:custGeom>
              <a:avLst/>
              <a:gdLst>
                <a:gd name="T0" fmla="*/ 481 w 902"/>
                <a:gd name="T1" fmla="*/ 863 h 902"/>
                <a:gd name="T2" fmla="*/ 872 w 902"/>
                <a:gd name="T3" fmla="*/ 219 h 902"/>
                <a:gd name="T4" fmla="*/ 30 w 902"/>
                <a:gd name="T5" fmla="*/ 219 h 902"/>
                <a:gd name="T6" fmla="*/ 451 w 902"/>
                <a:gd name="T7" fmla="*/ 864 h 902"/>
                <a:gd name="T8" fmla="*/ 30 w 902"/>
                <a:gd name="T9" fmla="*/ 219 h 902"/>
                <a:gd name="T10" fmla="*/ 54 w 902"/>
                <a:gd name="T11" fmla="*/ 197 h 902"/>
                <a:gd name="T12" fmla="*/ 648 w 902"/>
                <a:gd name="T13" fmla="*/ 290 h 902"/>
                <a:gd name="T14" fmla="*/ 466 w 902"/>
                <a:gd name="T15" fmla="*/ 32 h 902"/>
                <a:gd name="T16" fmla="*/ 683 w 902"/>
                <a:gd name="T17" fmla="*/ 274 h 902"/>
                <a:gd name="T18" fmla="*/ 466 w 902"/>
                <a:gd name="T19" fmla="*/ 32 h 902"/>
                <a:gd name="T20" fmla="*/ 902 w 902"/>
                <a:gd name="T21" fmla="*/ 195 h 902"/>
                <a:gd name="T22" fmla="*/ 901 w 902"/>
                <a:gd name="T23" fmla="*/ 191 h 902"/>
                <a:gd name="T24" fmla="*/ 901 w 902"/>
                <a:gd name="T25" fmla="*/ 190 h 902"/>
                <a:gd name="T26" fmla="*/ 898 w 902"/>
                <a:gd name="T27" fmla="*/ 186 h 902"/>
                <a:gd name="T28" fmla="*/ 898 w 902"/>
                <a:gd name="T29" fmla="*/ 185 h 902"/>
                <a:gd name="T30" fmla="*/ 896 w 902"/>
                <a:gd name="T31" fmla="*/ 184 h 902"/>
                <a:gd name="T32" fmla="*/ 893 w 902"/>
                <a:gd name="T33" fmla="*/ 183 h 902"/>
                <a:gd name="T34" fmla="*/ 892 w 902"/>
                <a:gd name="T35" fmla="*/ 182 h 902"/>
                <a:gd name="T36" fmla="*/ 469 w 902"/>
                <a:gd name="T37" fmla="*/ 0 h 902"/>
                <a:gd name="T38" fmla="*/ 463 w 902"/>
                <a:gd name="T39" fmla="*/ 0 h 902"/>
                <a:gd name="T40" fmla="*/ 10 w 902"/>
                <a:gd name="T41" fmla="*/ 182 h 902"/>
                <a:gd name="T42" fmla="*/ 9 w 902"/>
                <a:gd name="T43" fmla="*/ 183 h 902"/>
                <a:gd name="T44" fmla="*/ 6 w 902"/>
                <a:gd name="T45" fmla="*/ 184 h 902"/>
                <a:gd name="T46" fmla="*/ 4 w 902"/>
                <a:gd name="T47" fmla="*/ 185 h 902"/>
                <a:gd name="T48" fmla="*/ 4 w 902"/>
                <a:gd name="T49" fmla="*/ 186 h 902"/>
                <a:gd name="T50" fmla="*/ 1 w 902"/>
                <a:gd name="T51" fmla="*/ 189 h 902"/>
                <a:gd name="T52" fmla="*/ 1 w 902"/>
                <a:gd name="T53" fmla="*/ 190 h 902"/>
                <a:gd name="T54" fmla="*/ 0 w 902"/>
                <a:gd name="T55" fmla="*/ 195 h 902"/>
                <a:gd name="T56" fmla="*/ 0 w 902"/>
                <a:gd name="T57" fmla="*/ 195 h 902"/>
                <a:gd name="T58" fmla="*/ 0 w 902"/>
                <a:gd name="T59" fmla="*/ 195 h 902"/>
                <a:gd name="T60" fmla="*/ 0 w 902"/>
                <a:gd name="T61" fmla="*/ 681 h 902"/>
                <a:gd name="T62" fmla="*/ 5 w 902"/>
                <a:gd name="T63" fmla="*/ 688 h 902"/>
                <a:gd name="T64" fmla="*/ 460 w 902"/>
                <a:gd name="T65" fmla="*/ 901 h 902"/>
                <a:gd name="T66" fmla="*/ 461 w 902"/>
                <a:gd name="T67" fmla="*/ 901 h 902"/>
                <a:gd name="T68" fmla="*/ 466 w 902"/>
                <a:gd name="T69" fmla="*/ 902 h 902"/>
                <a:gd name="T70" fmla="*/ 472 w 902"/>
                <a:gd name="T71" fmla="*/ 901 h 902"/>
                <a:gd name="T72" fmla="*/ 472 w 902"/>
                <a:gd name="T73" fmla="*/ 900 h 902"/>
                <a:gd name="T74" fmla="*/ 897 w 902"/>
                <a:gd name="T75" fmla="*/ 688 h 902"/>
                <a:gd name="T76" fmla="*/ 901 w 902"/>
                <a:gd name="T77" fmla="*/ 681 h 902"/>
                <a:gd name="T78" fmla="*/ 902 w 902"/>
                <a:gd name="T79" fmla="*/ 195 h 902"/>
                <a:gd name="T80" fmla="*/ 902 w 902"/>
                <a:gd name="T81" fmla="*/ 19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8">
              <a:extLst>
                <a:ext uri="{FF2B5EF4-FFF2-40B4-BE49-F238E27FC236}">
                  <a16:creationId xmlns:a16="http://schemas.microsoft.com/office/drawing/2014/main" id="{7BB4C0E1-87CF-48C2-8836-4A61C903D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2041525"/>
              <a:ext cx="77788" cy="100013"/>
            </a:xfrm>
            <a:custGeom>
              <a:avLst/>
              <a:gdLst>
                <a:gd name="T0" fmla="*/ 211 w 241"/>
                <a:gd name="T1" fmla="*/ 278 h 315"/>
                <a:gd name="T2" fmla="*/ 30 w 241"/>
                <a:gd name="T3" fmla="*/ 201 h 315"/>
                <a:gd name="T4" fmla="*/ 30 w 241"/>
                <a:gd name="T5" fmla="*/ 38 h 315"/>
                <a:gd name="T6" fmla="*/ 211 w 241"/>
                <a:gd name="T7" fmla="*/ 115 h 315"/>
                <a:gd name="T8" fmla="*/ 211 w 241"/>
                <a:gd name="T9" fmla="*/ 278 h 315"/>
                <a:gd name="T10" fmla="*/ 231 w 241"/>
                <a:gd name="T11" fmla="*/ 92 h 315"/>
                <a:gd name="T12" fmla="*/ 21 w 241"/>
                <a:gd name="T13" fmla="*/ 2 h 315"/>
                <a:gd name="T14" fmla="*/ 17 w 241"/>
                <a:gd name="T15" fmla="*/ 0 h 315"/>
                <a:gd name="T16" fmla="*/ 14 w 241"/>
                <a:gd name="T17" fmla="*/ 0 h 315"/>
                <a:gd name="T18" fmla="*/ 11 w 241"/>
                <a:gd name="T19" fmla="*/ 0 h 315"/>
                <a:gd name="T20" fmla="*/ 6 w 241"/>
                <a:gd name="T21" fmla="*/ 3 h 315"/>
                <a:gd name="T22" fmla="*/ 4 w 241"/>
                <a:gd name="T23" fmla="*/ 5 h 315"/>
                <a:gd name="T24" fmla="*/ 2 w 241"/>
                <a:gd name="T25" fmla="*/ 8 h 315"/>
                <a:gd name="T26" fmla="*/ 1 w 241"/>
                <a:gd name="T27" fmla="*/ 11 h 315"/>
                <a:gd name="T28" fmla="*/ 0 w 241"/>
                <a:gd name="T29" fmla="*/ 15 h 315"/>
                <a:gd name="T30" fmla="*/ 0 w 241"/>
                <a:gd name="T31" fmla="*/ 210 h 315"/>
                <a:gd name="T32" fmla="*/ 1 w 241"/>
                <a:gd name="T33" fmla="*/ 215 h 315"/>
                <a:gd name="T34" fmla="*/ 2 w 241"/>
                <a:gd name="T35" fmla="*/ 219 h 315"/>
                <a:gd name="T36" fmla="*/ 5 w 241"/>
                <a:gd name="T37" fmla="*/ 222 h 315"/>
                <a:gd name="T38" fmla="*/ 10 w 241"/>
                <a:gd name="T39" fmla="*/ 224 h 315"/>
                <a:gd name="T40" fmla="*/ 220 w 241"/>
                <a:gd name="T41" fmla="*/ 314 h 315"/>
                <a:gd name="T42" fmla="*/ 223 w 241"/>
                <a:gd name="T43" fmla="*/ 315 h 315"/>
                <a:gd name="T44" fmla="*/ 226 w 241"/>
                <a:gd name="T45" fmla="*/ 315 h 315"/>
                <a:gd name="T46" fmla="*/ 230 w 241"/>
                <a:gd name="T47" fmla="*/ 315 h 315"/>
                <a:gd name="T48" fmla="*/ 234 w 241"/>
                <a:gd name="T49" fmla="*/ 313 h 315"/>
                <a:gd name="T50" fmla="*/ 237 w 241"/>
                <a:gd name="T51" fmla="*/ 311 h 315"/>
                <a:gd name="T52" fmla="*/ 239 w 241"/>
                <a:gd name="T53" fmla="*/ 308 h 315"/>
                <a:gd name="T54" fmla="*/ 240 w 241"/>
                <a:gd name="T55" fmla="*/ 305 h 315"/>
                <a:gd name="T56" fmla="*/ 241 w 241"/>
                <a:gd name="T57" fmla="*/ 300 h 315"/>
                <a:gd name="T58" fmla="*/ 241 w 241"/>
                <a:gd name="T59" fmla="*/ 105 h 315"/>
                <a:gd name="T60" fmla="*/ 240 w 241"/>
                <a:gd name="T61" fmla="*/ 101 h 315"/>
                <a:gd name="T62" fmla="*/ 238 w 241"/>
                <a:gd name="T63" fmla="*/ 97 h 315"/>
                <a:gd name="T64" fmla="*/ 236 w 241"/>
                <a:gd name="T65" fmla="*/ 94 h 315"/>
                <a:gd name="T66" fmla="*/ 231 w 241"/>
                <a:gd name="T67" fmla="*/ 92 h 315"/>
                <a:gd name="T68" fmla="*/ 231 w 241"/>
                <a:gd name="T69" fmla="*/ 9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5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B2DD3318-8907-4001-B3F1-B72357BB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74851"/>
              </p:ext>
            </p:extLst>
          </p:nvPr>
        </p:nvGraphicFramePr>
        <p:xfrm>
          <a:off x="355371" y="1973410"/>
          <a:ext cx="2787198" cy="3177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199">
                  <a:extLst>
                    <a:ext uri="{9D8B030D-6E8A-4147-A177-3AD203B41FA5}">
                      <a16:colId xmlns:a16="http://schemas.microsoft.com/office/drawing/2014/main" val="3784491317"/>
                    </a:ext>
                  </a:extLst>
                </a:gridCol>
                <a:gridCol w="1741999">
                  <a:extLst>
                    <a:ext uri="{9D8B030D-6E8A-4147-A177-3AD203B41FA5}">
                      <a16:colId xmlns:a16="http://schemas.microsoft.com/office/drawing/2014/main" val="3403980612"/>
                    </a:ext>
                  </a:extLst>
                </a:gridCol>
              </a:tblGrid>
              <a:tr h="829404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Year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Total </a:t>
                      </a:r>
                      <a:r>
                        <a:rPr lang="de-DE" sz="2000" u="none" strike="noStrike" dirty="0" err="1">
                          <a:effectLst/>
                        </a:rPr>
                        <a:t>Consumption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80206"/>
                  </a:ext>
                </a:extLst>
              </a:tr>
              <a:tr h="782708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2007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9.710 </a:t>
                      </a:r>
                      <a:r>
                        <a:rPr lang="de-DE" sz="2000" u="none" strike="noStrike" dirty="0" err="1">
                          <a:effectLst/>
                        </a:rPr>
                        <a:t>kwH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39418"/>
                  </a:ext>
                </a:extLst>
              </a:tr>
              <a:tr h="782708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2008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9.415 </a:t>
                      </a:r>
                      <a:r>
                        <a:rPr lang="de-DE" sz="2000" u="none" strike="noStrike" dirty="0" err="1">
                          <a:effectLst/>
                        </a:rPr>
                        <a:t>kwH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46747"/>
                  </a:ext>
                </a:extLst>
              </a:tr>
              <a:tr h="782708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2009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9.370 </a:t>
                      </a:r>
                      <a:r>
                        <a:rPr lang="de-DE" sz="2000" u="none" strike="noStrike" dirty="0" err="1">
                          <a:effectLst/>
                        </a:rPr>
                        <a:t>kwH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3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966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276223" y="420685"/>
            <a:ext cx="6581777" cy="885825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 I. Application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Forecasting Energy Costs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16311" y="407986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58000" y="863598"/>
            <a:ext cx="5208814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BD18618C-626E-4F87-AC4E-DBEBD3A4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43" y="1255707"/>
            <a:ext cx="7743825" cy="47910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F1F8C21-BA59-44A8-A2A1-9597F2644CA0}"/>
              </a:ext>
            </a:extLst>
          </p:cNvPr>
          <p:cNvSpPr txBox="1"/>
          <p:nvPr/>
        </p:nvSpPr>
        <p:spPr>
          <a:xfrm>
            <a:off x="248047" y="2311489"/>
            <a:ext cx="35795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/>
              <a:t>Electricity</a:t>
            </a:r>
            <a:r>
              <a:rPr lang="de-DE" sz="2000" dirty="0"/>
              <a:t> </a:t>
            </a:r>
            <a:r>
              <a:rPr lang="de-DE" sz="2000" dirty="0" err="1"/>
              <a:t>Tariff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Paris (EDF)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0.1244 €/</a:t>
            </a:r>
            <a:r>
              <a:rPr lang="de-DE" sz="2000" dirty="0" err="1"/>
              <a:t>kwH</a:t>
            </a:r>
            <a:r>
              <a:rPr lang="de-DE" sz="2000" dirty="0"/>
              <a:t> (00:00-07:00)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0.1593 €/</a:t>
            </a:r>
            <a:r>
              <a:rPr lang="de-DE" sz="2000" dirty="0" err="1"/>
              <a:t>kwH</a:t>
            </a:r>
            <a:r>
              <a:rPr lang="de-DE" sz="2000" dirty="0"/>
              <a:t> (07:00-00:00)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D39E98-F8A1-4654-951C-650A3361FB4F}"/>
              </a:ext>
            </a:extLst>
          </p:cNvPr>
          <p:cNvSpPr txBox="1"/>
          <p:nvPr/>
        </p:nvSpPr>
        <p:spPr>
          <a:xfrm>
            <a:off x="162931" y="3974702"/>
            <a:ext cx="4339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  </a:t>
            </a:r>
            <a:r>
              <a:rPr lang="de-DE" sz="2000" dirty="0" err="1"/>
              <a:t>Forecasting</a:t>
            </a:r>
            <a:r>
              <a:rPr lang="de-DE" sz="2000" dirty="0"/>
              <a:t> Method: </a:t>
            </a:r>
            <a:r>
              <a:rPr lang="de-DE" sz="2000" dirty="0" err="1"/>
              <a:t>Expon</a:t>
            </a:r>
            <a:r>
              <a:rPr lang="de-DE" sz="2000" dirty="0"/>
              <a:t>. </a:t>
            </a:r>
            <a:r>
              <a:rPr lang="de-DE" sz="2000" dirty="0" err="1"/>
              <a:t>Smoothing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</a:t>
            </a:r>
            <a:r>
              <a:rPr lang="de-DE" sz="2000" dirty="0"/>
              <a:t> </a:t>
            </a:r>
            <a:r>
              <a:rPr lang="de-DE" sz="2000" dirty="0" err="1"/>
              <a:t>continued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 </a:t>
            </a:r>
            <a:r>
              <a:rPr lang="de-DE" sz="2000" dirty="0" err="1"/>
              <a:t>Weighted</a:t>
            </a:r>
            <a:r>
              <a:rPr lang="de-DE" sz="2000" dirty="0"/>
              <a:t> </a:t>
            </a:r>
            <a:r>
              <a:rPr lang="de-DE" sz="2000" dirty="0" err="1"/>
              <a:t>average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past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de-DE" sz="2000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575EE7C-F1D1-496E-9929-02B33DE0FCFD}"/>
              </a:ext>
            </a:extLst>
          </p:cNvPr>
          <p:cNvSpPr txBox="1"/>
          <p:nvPr/>
        </p:nvSpPr>
        <p:spPr>
          <a:xfrm>
            <a:off x="205760" y="1714468"/>
            <a:ext cx="298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Submeter</a:t>
            </a:r>
            <a:r>
              <a:rPr lang="de-DE" sz="2400" dirty="0"/>
              <a:t> Data + Costs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1608B61-558D-4B2A-B06E-167B77280EDF}"/>
              </a:ext>
            </a:extLst>
          </p:cNvPr>
          <p:cNvSpPr/>
          <p:nvPr/>
        </p:nvSpPr>
        <p:spPr>
          <a:xfrm>
            <a:off x="88288" y="5754986"/>
            <a:ext cx="59689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0B4D727-7F8E-4167-99FD-4455452C7E80}"/>
              </a:ext>
            </a:extLst>
          </p:cNvPr>
          <p:cNvSpPr txBox="1"/>
          <p:nvPr/>
        </p:nvSpPr>
        <p:spPr>
          <a:xfrm>
            <a:off x="825346" y="5789376"/>
            <a:ext cx="3713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transparency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annual </a:t>
            </a:r>
            <a:r>
              <a:rPr lang="de-DE" sz="2400" b="1" dirty="0" err="1"/>
              <a:t>costs</a:t>
            </a:r>
            <a:endParaRPr lang="de-DE" sz="24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3988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324E536-1FD5-49F4-9E2C-A7DB59885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68" y="747711"/>
            <a:ext cx="4698050" cy="2913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7086599" y="723902"/>
            <a:ext cx="5105401" cy="394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6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: Rounded Corners 5">
            <a:extLst>
              <a:ext uri="{FF2B5EF4-FFF2-40B4-BE49-F238E27FC236}">
                <a16:creationId xmlns:a16="http://schemas.microsoft.com/office/drawing/2014/main" id="{8F3D8B6B-E9F1-4C4C-8D60-5743B8A7F785}"/>
              </a:ext>
            </a:extLst>
          </p:cNvPr>
          <p:cNvSpPr/>
          <p:nvPr/>
        </p:nvSpPr>
        <p:spPr>
          <a:xfrm>
            <a:off x="276223" y="420685"/>
            <a:ext cx="6581777" cy="858504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II. Application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Adjustment to Temperature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B626BB8-C0A7-4938-AC7D-1022C4E4C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066"/>
            <a:ext cx="4635118" cy="299375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5F6B78B-0215-42CD-BC83-B7D93E1A4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95" y="3905755"/>
            <a:ext cx="946210" cy="265566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4516E8E-9E63-4BEB-A89E-C3C4ADC63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7" y="853756"/>
            <a:ext cx="789028" cy="2654479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7D886C1F-780A-45E1-BC69-6833F0CD4BC4}"/>
              </a:ext>
            </a:extLst>
          </p:cNvPr>
          <p:cNvSpPr txBox="1"/>
          <p:nvPr/>
        </p:nvSpPr>
        <p:spPr>
          <a:xfrm>
            <a:off x="4858161" y="1544424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Spring &amp;</a:t>
            </a:r>
          </a:p>
          <a:p>
            <a:r>
              <a:rPr lang="de-DE" sz="2400" dirty="0"/>
              <a:t>Summer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3A45248-07A9-449B-84EB-1C679930624E}"/>
              </a:ext>
            </a:extLst>
          </p:cNvPr>
          <p:cNvSpPr txBox="1"/>
          <p:nvPr/>
        </p:nvSpPr>
        <p:spPr>
          <a:xfrm>
            <a:off x="4811255" y="4780902"/>
            <a:ext cx="145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Autumn &amp;</a:t>
            </a:r>
          </a:p>
          <a:p>
            <a:r>
              <a:rPr lang="de-DE" sz="2400" dirty="0"/>
              <a:t>Winter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E351949-F22E-456C-A8CF-6387F728D81A}"/>
              </a:ext>
            </a:extLst>
          </p:cNvPr>
          <p:cNvSpPr/>
          <p:nvPr/>
        </p:nvSpPr>
        <p:spPr>
          <a:xfrm>
            <a:off x="0" y="1980887"/>
            <a:ext cx="5688288" cy="3650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 -</a:t>
            </a:r>
            <a:r>
              <a:rPr lang="de-DE" sz="2400" dirty="0" err="1"/>
              <a:t>Submeter</a:t>
            </a:r>
            <a:r>
              <a:rPr lang="de-DE" sz="2400" dirty="0"/>
              <a:t> </a:t>
            </a:r>
            <a:r>
              <a:rPr lang="de-DE" sz="2400" dirty="0" err="1"/>
              <a:t>combining</a:t>
            </a:r>
            <a:r>
              <a:rPr lang="de-DE" sz="2400" dirty="0"/>
              <a:t> </a:t>
            </a:r>
            <a:r>
              <a:rPr lang="de-DE" sz="2400" dirty="0" err="1"/>
              <a:t>Heating</a:t>
            </a:r>
            <a:r>
              <a:rPr lang="de-DE" sz="2400" dirty="0"/>
              <a:t> and AC</a:t>
            </a:r>
          </a:p>
          <a:p>
            <a:pPr>
              <a:lnSpc>
                <a:spcPct val="150000"/>
              </a:lnSpc>
            </a:pPr>
            <a:endParaRPr lang="de-DE" sz="2400" dirty="0"/>
          </a:p>
          <a:p>
            <a:r>
              <a:rPr lang="de-DE" sz="2400" dirty="0"/>
              <a:t> -Average </a:t>
            </a:r>
            <a:r>
              <a:rPr lang="de-DE" sz="2400" dirty="0" err="1"/>
              <a:t>household</a:t>
            </a:r>
            <a:r>
              <a:rPr lang="de-DE" sz="2400" dirty="0"/>
              <a:t>: 1/3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energy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HVAC</a:t>
            </a:r>
          </a:p>
          <a:p>
            <a:endParaRPr lang="de-DE" sz="2400" dirty="0"/>
          </a:p>
          <a:p>
            <a:r>
              <a:rPr lang="de-DE" sz="2400" dirty="0"/>
              <a:t>-</a:t>
            </a:r>
            <a:r>
              <a:rPr lang="de-DE" sz="2400" dirty="0" err="1"/>
              <a:t>Heating</a:t>
            </a:r>
            <a:r>
              <a:rPr lang="de-DE" sz="2400" dirty="0"/>
              <a:t> </a:t>
            </a:r>
            <a:r>
              <a:rPr lang="de-DE" sz="2400" dirty="0" err="1"/>
              <a:t>dominates</a:t>
            </a:r>
            <a:r>
              <a:rPr lang="de-DE" sz="2400" dirty="0"/>
              <a:t> power </a:t>
            </a:r>
            <a:r>
              <a:rPr lang="de-DE" sz="2400" dirty="0" err="1"/>
              <a:t>consumption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-Separation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deeper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necessary</a:t>
            </a:r>
            <a:endParaRPr lang="de-DE" sz="2400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42D2CF02-AE7A-42E3-BAC0-C3EFF3A0ABB6}"/>
              </a:ext>
            </a:extLst>
          </p:cNvPr>
          <p:cNvSpPr/>
          <p:nvPr/>
        </p:nvSpPr>
        <p:spPr>
          <a:xfrm>
            <a:off x="249461" y="432426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192879"/>
            <a:ext cx="6834439" cy="895351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 II. Application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Adjustment to Temperature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3" y="253204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86862" y="640555"/>
            <a:ext cx="5005138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9C09AC78-3793-464B-8ACA-8A9131784EE0}"/>
              </a:ext>
            </a:extLst>
          </p:cNvPr>
          <p:cNvSpPr/>
          <p:nvPr/>
        </p:nvSpPr>
        <p:spPr>
          <a:xfrm>
            <a:off x="200026" y="1588174"/>
            <a:ext cx="4049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/>
              <a:t>Submeter</a:t>
            </a:r>
            <a:r>
              <a:rPr lang="de-DE" sz="2400" dirty="0"/>
              <a:t> Data + </a:t>
            </a:r>
            <a:r>
              <a:rPr lang="de-DE" sz="2400" dirty="0" err="1"/>
              <a:t>Temperature</a:t>
            </a:r>
            <a:endParaRPr lang="de-DE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119A029-AA11-49D1-B2AE-CA3713C24EA1}"/>
              </a:ext>
            </a:extLst>
          </p:cNvPr>
          <p:cNvSpPr txBox="1"/>
          <p:nvPr/>
        </p:nvSpPr>
        <p:spPr>
          <a:xfrm>
            <a:off x="-114600" y="2481724"/>
            <a:ext cx="5085345" cy="309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           </a:t>
            </a:r>
            <a:r>
              <a:rPr lang="de-DE" sz="2400" dirty="0"/>
              <a:t>outside </a:t>
            </a:r>
            <a:r>
              <a:rPr lang="de-DE" sz="2400" dirty="0" err="1"/>
              <a:t>temperatures</a:t>
            </a:r>
            <a:r>
              <a:rPr lang="de-DE" sz="2400" dirty="0"/>
              <a:t> </a:t>
            </a:r>
            <a:r>
              <a:rPr lang="de-DE" sz="2400" dirty="0" err="1"/>
              <a:t>rise</a:t>
            </a:r>
            <a:r>
              <a:rPr lang="de-DE" sz="24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         AC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harder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         </a:t>
            </a:r>
            <a:r>
              <a:rPr lang="de-DE" sz="2400" dirty="0" err="1"/>
              <a:t>adjusting</a:t>
            </a:r>
            <a:r>
              <a:rPr lang="de-DE" sz="2400" dirty="0"/>
              <a:t> T </a:t>
            </a:r>
            <a:r>
              <a:rPr lang="de-DE" sz="2400" dirty="0" err="1"/>
              <a:t>closer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outside T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          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  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EDB2B54-7CF2-4976-B450-76047BCD0FA4}"/>
              </a:ext>
            </a:extLst>
          </p:cNvPr>
          <p:cNvSpPr txBox="1"/>
          <p:nvPr/>
        </p:nvSpPr>
        <p:spPr>
          <a:xfrm>
            <a:off x="1578207" y="4631875"/>
            <a:ext cx="267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saving</a:t>
            </a:r>
            <a:r>
              <a:rPr lang="de-DE" sz="3200" b="1" dirty="0"/>
              <a:t> </a:t>
            </a:r>
            <a:r>
              <a:rPr lang="de-DE" sz="3200" b="1" dirty="0" err="1"/>
              <a:t>energy</a:t>
            </a:r>
            <a:r>
              <a:rPr lang="de-DE" sz="3200" b="1" dirty="0"/>
              <a:t> 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224794A0-BCC4-469E-9931-1AC7BE1D14B6}"/>
              </a:ext>
            </a:extLst>
          </p:cNvPr>
          <p:cNvSpPr/>
          <p:nvPr/>
        </p:nvSpPr>
        <p:spPr>
          <a:xfrm>
            <a:off x="657730" y="4651169"/>
            <a:ext cx="59689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DD3B80B-C214-4FE0-A2F0-E4165FD4DE80}"/>
              </a:ext>
            </a:extLst>
          </p:cNvPr>
          <p:cNvSpPr/>
          <p:nvPr/>
        </p:nvSpPr>
        <p:spPr>
          <a:xfrm>
            <a:off x="58509" y="3235481"/>
            <a:ext cx="338744" cy="346477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BF612225-D22D-4E21-BCE2-7E88EBB7ABB6}"/>
              </a:ext>
            </a:extLst>
          </p:cNvPr>
          <p:cNvSpPr/>
          <p:nvPr/>
        </p:nvSpPr>
        <p:spPr>
          <a:xfrm>
            <a:off x="58509" y="3756845"/>
            <a:ext cx="338744" cy="346477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ACD81C4-86EA-4A13-A0A9-3D02DF75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92" y="1685895"/>
            <a:ext cx="7241205" cy="40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94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274132"/>
            <a:ext cx="6834440" cy="908553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III. Application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Adjustment to flexible Tariffs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3" y="341058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7186863" y="682623"/>
            <a:ext cx="5005137" cy="16669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E26ED955-2FE5-4BDC-A8A3-D4140270C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86" y="1327152"/>
            <a:ext cx="7800975" cy="48482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29B443E-C3B4-45D0-BE8B-E3EEF43670C4}"/>
              </a:ext>
            </a:extLst>
          </p:cNvPr>
          <p:cNvSpPr txBox="1"/>
          <p:nvPr/>
        </p:nvSpPr>
        <p:spPr>
          <a:xfrm>
            <a:off x="206823" y="2445064"/>
            <a:ext cx="3994500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dirty="0" err="1"/>
              <a:t>Electricity</a:t>
            </a:r>
            <a:r>
              <a:rPr lang="de-DE" sz="2400" dirty="0"/>
              <a:t> </a:t>
            </a:r>
            <a:r>
              <a:rPr lang="de-DE" sz="2400" dirty="0" err="1"/>
              <a:t>Tariff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Paris (EDF)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0.1244 €/</a:t>
            </a:r>
            <a:r>
              <a:rPr lang="de-DE" sz="2400" dirty="0" err="1"/>
              <a:t>kwH</a:t>
            </a:r>
            <a:r>
              <a:rPr lang="de-DE" sz="2400" dirty="0"/>
              <a:t> (00:00-07:00)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0.1593 €/</a:t>
            </a:r>
            <a:r>
              <a:rPr lang="de-DE" sz="2400" dirty="0" err="1"/>
              <a:t>kwH</a:t>
            </a:r>
            <a:r>
              <a:rPr lang="de-DE" sz="2400" dirty="0"/>
              <a:t> (07:00-00:00)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9779B7-4357-49A1-943E-F6DFAC7DDE1C}"/>
              </a:ext>
            </a:extLst>
          </p:cNvPr>
          <p:cNvSpPr/>
          <p:nvPr/>
        </p:nvSpPr>
        <p:spPr>
          <a:xfrm>
            <a:off x="1159833" y="4841097"/>
            <a:ext cx="2329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/>
              <a:t>saving</a:t>
            </a:r>
            <a:r>
              <a:rPr lang="de-DE" sz="3600" b="1" dirty="0"/>
              <a:t> </a:t>
            </a:r>
            <a:r>
              <a:rPr lang="de-DE" sz="3600" b="1" dirty="0" err="1"/>
              <a:t>costs</a:t>
            </a:r>
            <a:endParaRPr lang="de-DE" sz="3600" b="1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0601BDB-4BDF-4109-B7E2-F0B182BE9623}"/>
              </a:ext>
            </a:extLst>
          </p:cNvPr>
          <p:cNvSpPr/>
          <p:nvPr/>
        </p:nvSpPr>
        <p:spPr>
          <a:xfrm>
            <a:off x="396420" y="4893485"/>
            <a:ext cx="59689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EBE5857-CC2D-45F8-AE87-0BFF144A1056}"/>
              </a:ext>
            </a:extLst>
          </p:cNvPr>
          <p:cNvSpPr/>
          <p:nvPr/>
        </p:nvSpPr>
        <p:spPr>
          <a:xfrm>
            <a:off x="169316" y="1813444"/>
            <a:ext cx="394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/>
              <a:t>Submeter</a:t>
            </a:r>
            <a:r>
              <a:rPr lang="de-DE" sz="2400" dirty="0"/>
              <a:t> Data+ flexible </a:t>
            </a:r>
            <a:r>
              <a:rPr lang="de-DE" sz="2400" dirty="0" err="1"/>
              <a:t>Tariffs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16414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5743577" cy="851694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IV. Application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Clean Energy Mix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898524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833039"/>
            <a:ext cx="6096000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9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D8F65D4F-3999-436E-982E-7E0587BF1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18" y="1589205"/>
            <a:ext cx="7363853" cy="43347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B6B01CA-DE38-4915-95E9-7AB9954DBECA}"/>
              </a:ext>
            </a:extLst>
          </p:cNvPr>
          <p:cNvSpPr txBox="1"/>
          <p:nvPr/>
        </p:nvSpPr>
        <p:spPr>
          <a:xfrm>
            <a:off x="596898" y="2048420"/>
            <a:ext cx="42261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France‘s</a:t>
            </a:r>
            <a:r>
              <a:rPr lang="de-DE" sz="2400" dirty="0"/>
              <a:t> </a:t>
            </a:r>
            <a:r>
              <a:rPr lang="de-DE" sz="2400" dirty="0" err="1"/>
              <a:t>energy</a:t>
            </a:r>
            <a:r>
              <a:rPr lang="de-DE" sz="2400" dirty="0"/>
              <a:t> mix </a:t>
            </a:r>
            <a:r>
              <a:rPr lang="de-DE" sz="2400" dirty="0" err="1"/>
              <a:t>dominated</a:t>
            </a:r>
            <a:r>
              <a:rPr lang="de-DE" sz="2400" dirty="0"/>
              <a:t>      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nuclear</a:t>
            </a:r>
            <a:r>
              <a:rPr lang="de-DE" sz="2400" dirty="0"/>
              <a:t> power</a:t>
            </a:r>
          </a:p>
          <a:p>
            <a:endParaRPr lang="de-DE" sz="2400" dirty="0"/>
          </a:p>
          <a:p>
            <a:r>
              <a:rPr lang="de-DE" sz="2400" dirty="0"/>
              <a:t>Hydropower </a:t>
            </a:r>
            <a:r>
              <a:rPr lang="de-DE" sz="2400" dirty="0" err="1"/>
              <a:t>very</a:t>
            </a:r>
            <a:r>
              <a:rPr lang="de-DE" sz="2400" dirty="0"/>
              <a:t> flexible </a:t>
            </a:r>
            <a:r>
              <a:rPr lang="de-DE" sz="2400" dirty="0" err="1"/>
              <a:t>used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Other </a:t>
            </a:r>
            <a:r>
              <a:rPr lang="de-DE" sz="2400" dirty="0" err="1"/>
              <a:t>markets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fitting</a:t>
            </a:r>
            <a:r>
              <a:rPr lang="de-DE" sz="2400" dirty="0"/>
              <a:t>: Germany, </a:t>
            </a:r>
            <a:r>
              <a:rPr lang="de-DE" sz="2400" dirty="0" err="1"/>
              <a:t>Denmark</a:t>
            </a:r>
            <a:r>
              <a:rPr lang="de-DE" sz="2400" dirty="0"/>
              <a:t>, </a:t>
            </a:r>
            <a:r>
              <a:rPr lang="de-DE" sz="2400" dirty="0" err="1"/>
              <a:t>Netherlands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84283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Steffen Adolf</cp:lastModifiedBy>
  <cp:revision>347</cp:revision>
  <dcterms:created xsi:type="dcterms:W3CDTF">2018-07-23T08:44:17Z</dcterms:created>
  <dcterms:modified xsi:type="dcterms:W3CDTF">2019-09-08T20:34:44Z</dcterms:modified>
</cp:coreProperties>
</file>