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84" r:id="rId4"/>
    <p:sldId id="258" r:id="rId5"/>
    <p:sldId id="285" r:id="rId6"/>
    <p:sldId id="286" r:id="rId7"/>
    <p:sldId id="287" r:id="rId8"/>
    <p:sldId id="288" r:id="rId9"/>
    <p:sldId id="289" r:id="rId10"/>
    <p:sldId id="29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fen Adolf" initials="SA" lastIdx="1" clrIdx="0">
    <p:extLst>
      <p:ext uri="{19B8F6BF-5375-455C-9EA6-DF929625EA0E}">
        <p15:presenceInfo xmlns:p15="http://schemas.microsoft.com/office/powerpoint/2012/main" userId="58f2658f870ee4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173"/>
    <a:srgbClr val="00FF00"/>
    <a:srgbClr val="6A9C78"/>
    <a:srgbClr val="66FF33"/>
    <a:srgbClr val="1B3C59"/>
    <a:srgbClr val="C4E3CB"/>
    <a:srgbClr val="A6ED8E"/>
    <a:srgbClr val="FFF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1031" autoAdjust="0"/>
  </p:normalViewPr>
  <p:slideViewPr>
    <p:cSldViewPr snapToGrid="0" showGuides="1">
      <p:cViewPr varScale="1">
        <p:scale>
          <a:sx n="59" d="100"/>
          <a:sy n="59" d="100"/>
        </p:scale>
        <p:origin x="1218" y="42"/>
      </p:cViewPr>
      <p:guideLst>
        <p:guide orient="horz" pos="3984"/>
        <p:guide pos="3840"/>
        <p:guide pos="192"/>
        <p:guide pos="7488"/>
        <p:guide orient="horz" pos="768"/>
        <p:guide orient="horz"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8A4F2-9908-430B-9DA3-607B920C10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AF99-FF1D-40EA-B04A-652998394D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D859-7B3A-4D41-A6F8-82D5A5BA2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5B2F5-F201-4E81-8777-E402DAC9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81CD-78A4-4692-B134-B6A662C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433D-9B52-4717-A139-9ECA0FAE3D84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5355-0F7B-40F6-8E16-6B937464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C22F-2D1D-483B-98D1-DFB596B8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2CA5-202A-482A-A3C9-064FAB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53A61-D4E8-4FE2-B031-2B57BEBA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5EB2-3E36-4F00-997A-5F80E5BA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E33D-C7C8-4F83-85F6-7EB3DDB8F4D1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1351-D45C-45D5-9B9F-C73EF62F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78A6-3AC4-4E41-A96A-A29007D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BC861-7F24-4821-9CB7-D7FC6E0A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1086-DB67-406B-8EBE-FBEF8F01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786D-6882-4FB8-84E5-BD29F89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47DD-69C0-4095-B497-66B24952404F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2990-1AA1-4514-B49F-F78207C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E6CC-D504-40C5-8806-F98BA9B1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78A-6CC0-420C-9931-F0F2AF5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68E2-1139-4707-A3DE-C7B3F5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A011-F026-4B70-B7D7-2B25531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0E8-DDED-4700-A8B5-275E9AE6E267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1553-D68D-4DB8-B843-C5F2647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B2F0-EB1A-411D-AE89-39ABC820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C5A4-9FB1-4671-9B03-77E61F65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D71A-D7B9-40B5-A9CE-9145B0D9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BCB7-9AFE-41E2-8362-87976EE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93B-F0C8-4049-9233-9DBE6770CA66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4B6A-8664-45F8-BFD9-7852B1C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F9F1-5182-4FCB-AF6F-DB08D9A9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DCE4-3CB8-4D23-8475-372E68C6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1942-044B-43C1-B3E5-F7DA2A75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21979-02DE-4367-9DE2-46F6D57B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7250-CDD2-4481-8ED2-B0AFF55C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F972-FDDE-415A-A972-7E4FABC270B4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5883-C386-4BBE-BEC1-21DF8D8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D936-9306-412F-ACD9-E360E835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3E8E-C047-4D3D-941E-B259ECA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E061-706B-4A2A-8E53-200AC7E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B9C07-D67E-44CC-BF5A-E7120281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69EBA-9581-40D9-A5CD-4586466F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892CF-7212-4B40-9A1F-FBE0B5A6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D238-1612-473A-B3A7-4FC89AC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45A9-1133-49D5-899E-A4C0C84812F6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8008C-1D97-4898-9BBB-138D9378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5D715-5BA7-42AB-AD42-02D0C3C0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112A-E3F5-4823-8615-78102ED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2A6AC-E36D-44AF-A8EE-7FDEB30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91F-D111-4C4F-8A6E-C990ACE91560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A7DB-6520-419C-BC3B-E653AB1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BDFC0-6D3A-40FA-9B3C-C62CCFE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1F5F6-9760-4DF9-AC8E-565A594D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DE15-0094-48EB-98D8-5F549EEC56E5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37539-5463-4D95-933D-95833F40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A072B-7560-424C-8AAA-C867F0DD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FA80-B46B-40B1-BCF9-D7886B62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B2C7-3717-4664-A532-F0785558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376A6-B1D3-4E60-89BF-AFA482E7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C386-37BE-4382-B89B-DA00CA2E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5A8-FE53-4075-B19F-0D61548534C5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025EA-EEAE-40BC-BEF1-748192CB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45A4-879E-4342-910A-D21AA19F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EF1-A514-4277-B1E2-E7782F4C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5C4A-2464-4D2A-BF84-D8F38981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8DDA-451A-4FAB-88DF-5739CEE7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280-81B9-426F-88DD-6CB66D82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415-2544-4AC8-8ED3-AB7A31CFE766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9A5BE-9259-465C-A26A-72B650CB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9E06-EFAA-4908-B0FF-895FA49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9192D-D09A-4000-A32D-A5739690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DBE1-16C6-42E7-9C06-0108C3D1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13C-1174-4368-8CB1-4DDC7B978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ABB-906F-4CD8-8B04-CE9713B45636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9F27-8620-40F1-8848-D9456B837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8515-4C22-4BD5-8B40-1FD6C008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0" y="0"/>
            <a:ext cx="7353300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5617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E8A7A-8581-4D83-82EC-8B51F15FC67F}"/>
              </a:ext>
            </a:extLst>
          </p:cNvPr>
          <p:cNvGrpSpPr/>
          <p:nvPr/>
        </p:nvGrpSpPr>
        <p:grpSpPr>
          <a:xfrm>
            <a:off x="101600" y="718457"/>
            <a:ext cx="6426200" cy="4197409"/>
            <a:chOff x="431800" y="2442131"/>
            <a:chExt cx="6426200" cy="37804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CC7C91-872C-4F33-92F5-592F00CD333C}"/>
                </a:ext>
              </a:extLst>
            </p:cNvPr>
            <p:cNvSpPr txBox="1"/>
            <p:nvPr/>
          </p:nvSpPr>
          <p:spPr>
            <a:xfrm>
              <a:off x="431800" y="3062473"/>
              <a:ext cx="6426200" cy="3160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BLACKWELL</a:t>
              </a:r>
            </a:p>
            <a:p>
              <a:pPr algn="ctr">
                <a:lnSpc>
                  <a:spcPct val="1500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Data Analytics</a:t>
              </a:r>
            </a:p>
            <a:p>
              <a:pPr>
                <a:lnSpc>
                  <a:spcPct val="150000"/>
                </a:lnSpc>
              </a:pPr>
              <a:r>
                <a:rPr lang="en-GB" sz="3200" b="1" i="1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Smart </a:t>
              </a:r>
              <a:r>
                <a:rPr lang="en-GB" sz="3200" b="1" i="1" dirty="0" err="1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SubMetering</a:t>
              </a:r>
              <a:r>
                <a:rPr lang="en-GB" sz="3200" b="1" i="1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&amp;</a:t>
              </a:r>
            </a:p>
            <a:p>
              <a:r>
                <a:rPr lang="en-GB" sz="3200" b="1" i="1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Innovative Energy Management Systems</a:t>
              </a:r>
              <a:endParaRPr lang="de-DE" sz="3200" i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600" b="1" dirty="0">
                  <a:solidFill>
                    <a:srgbClr val="00FF00"/>
                  </a:solidFill>
                  <a:latin typeface="+mj-lt"/>
                </a:rPr>
                <a:t>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2095D5-E4D1-401E-8B6F-9B28277C0555}"/>
                </a:ext>
              </a:extLst>
            </p:cNvPr>
            <p:cNvGrpSpPr/>
            <p:nvPr/>
          </p:nvGrpSpPr>
          <p:grpSpPr>
            <a:xfrm>
              <a:off x="3016250" y="2442131"/>
              <a:ext cx="495300" cy="498053"/>
              <a:chOff x="10455275" y="2498725"/>
              <a:chExt cx="285750" cy="287338"/>
            </a:xfrm>
            <a:solidFill>
              <a:schemeClr val="bg1"/>
            </a:solidFill>
          </p:grpSpPr>
          <p:sp>
            <p:nvSpPr>
              <p:cNvPr id="15" name="Freeform 214">
                <a:extLst>
                  <a:ext uri="{FF2B5EF4-FFF2-40B4-BE49-F238E27FC236}">
                    <a16:creationId xmlns:a16="http://schemas.microsoft.com/office/drawing/2014/main" id="{4A4A952B-AB89-40EE-BD9C-56318B088D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5275" y="2593975"/>
                <a:ext cx="285750" cy="192088"/>
              </a:xfrm>
              <a:custGeom>
                <a:avLst/>
                <a:gdLst>
                  <a:gd name="T0" fmla="*/ 812 w 903"/>
                  <a:gd name="T1" fmla="*/ 30 h 601"/>
                  <a:gd name="T2" fmla="*/ 512 w 903"/>
                  <a:gd name="T3" fmla="*/ 571 h 601"/>
                  <a:gd name="T4" fmla="*/ 602 w 903"/>
                  <a:gd name="T5" fmla="*/ 571 h 601"/>
                  <a:gd name="T6" fmla="*/ 301 w 903"/>
                  <a:gd name="T7" fmla="*/ 210 h 601"/>
                  <a:gd name="T8" fmla="*/ 301 w 903"/>
                  <a:gd name="T9" fmla="*/ 571 h 601"/>
                  <a:gd name="T10" fmla="*/ 181 w 903"/>
                  <a:gd name="T11" fmla="*/ 421 h 601"/>
                  <a:gd name="T12" fmla="*/ 888 w 903"/>
                  <a:gd name="T13" fmla="*/ 571 h 601"/>
                  <a:gd name="T14" fmla="*/ 842 w 903"/>
                  <a:gd name="T15" fmla="*/ 12 h 601"/>
                  <a:gd name="T16" fmla="*/ 838 w 903"/>
                  <a:gd name="T17" fmla="*/ 5 h 601"/>
                  <a:gd name="T18" fmla="*/ 830 w 903"/>
                  <a:gd name="T19" fmla="*/ 0 h 601"/>
                  <a:gd name="T20" fmla="*/ 704 w 903"/>
                  <a:gd name="T21" fmla="*/ 0 h 601"/>
                  <a:gd name="T22" fmla="*/ 696 w 903"/>
                  <a:gd name="T23" fmla="*/ 5 h 601"/>
                  <a:gd name="T24" fmla="*/ 692 w 903"/>
                  <a:gd name="T25" fmla="*/ 12 h 601"/>
                  <a:gd name="T26" fmla="*/ 632 w 903"/>
                  <a:gd name="T27" fmla="*/ 571 h 601"/>
                  <a:gd name="T28" fmla="*/ 631 w 903"/>
                  <a:gd name="T29" fmla="*/ 280 h 601"/>
                  <a:gd name="T30" fmla="*/ 626 w 903"/>
                  <a:gd name="T31" fmla="*/ 274 h 601"/>
                  <a:gd name="T32" fmla="*/ 617 w 903"/>
                  <a:gd name="T33" fmla="*/ 270 h 601"/>
                  <a:gd name="T34" fmla="*/ 491 w 903"/>
                  <a:gd name="T35" fmla="*/ 271 h 601"/>
                  <a:gd name="T36" fmla="*/ 484 w 903"/>
                  <a:gd name="T37" fmla="*/ 278 h 601"/>
                  <a:gd name="T38" fmla="*/ 482 w 903"/>
                  <a:gd name="T39" fmla="*/ 285 h 601"/>
                  <a:gd name="T40" fmla="*/ 421 w 903"/>
                  <a:gd name="T41" fmla="*/ 195 h 601"/>
                  <a:gd name="T42" fmla="*/ 419 w 903"/>
                  <a:gd name="T43" fmla="*/ 187 h 601"/>
                  <a:gd name="T44" fmla="*/ 412 w 903"/>
                  <a:gd name="T45" fmla="*/ 181 h 601"/>
                  <a:gd name="T46" fmla="*/ 286 w 903"/>
                  <a:gd name="T47" fmla="*/ 180 h 601"/>
                  <a:gd name="T48" fmla="*/ 277 w 903"/>
                  <a:gd name="T49" fmla="*/ 184 h 601"/>
                  <a:gd name="T50" fmla="*/ 272 w 903"/>
                  <a:gd name="T51" fmla="*/ 190 h 601"/>
                  <a:gd name="T52" fmla="*/ 271 w 903"/>
                  <a:gd name="T53" fmla="*/ 571 h 601"/>
                  <a:gd name="T54" fmla="*/ 211 w 903"/>
                  <a:gd name="T55" fmla="*/ 403 h 601"/>
                  <a:gd name="T56" fmla="*/ 207 w 903"/>
                  <a:gd name="T57" fmla="*/ 396 h 601"/>
                  <a:gd name="T58" fmla="*/ 199 w 903"/>
                  <a:gd name="T59" fmla="*/ 391 h 601"/>
                  <a:gd name="T60" fmla="*/ 73 w 903"/>
                  <a:gd name="T61" fmla="*/ 391 h 601"/>
                  <a:gd name="T62" fmla="*/ 65 w 903"/>
                  <a:gd name="T63" fmla="*/ 396 h 601"/>
                  <a:gd name="T64" fmla="*/ 61 w 903"/>
                  <a:gd name="T65" fmla="*/ 403 h 601"/>
                  <a:gd name="T66" fmla="*/ 16 w 903"/>
                  <a:gd name="T67" fmla="*/ 571 h 601"/>
                  <a:gd name="T68" fmla="*/ 7 w 903"/>
                  <a:gd name="T69" fmla="*/ 573 h 601"/>
                  <a:gd name="T70" fmla="*/ 2 w 903"/>
                  <a:gd name="T71" fmla="*/ 581 h 601"/>
                  <a:gd name="T72" fmla="*/ 1 w 903"/>
                  <a:gd name="T73" fmla="*/ 590 h 601"/>
                  <a:gd name="T74" fmla="*/ 5 w 903"/>
                  <a:gd name="T75" fmla="*/ 597 h 601"/>
                  <a:gd name="T76" fmla="*/ 13 w 903"/>
                  <a:gd name="T77" fmla="*/ 601 h 601"/>
                  <a:gd name="T78" fmla="*/ 196 w 903"/>
                  <a:gd name="T79" fmla="*/ 601 h 601"/>
                  <a:gd name="T80" fmla="*/ 497 w 903"/>
                  <a:gd name="T81" fmla="*/ 601 h 601"/>
                  <a:gd name="T82" fmla="*/ 827 w 903"/>
                  <a:gd name="T83" fmla="*/ 601 h 601"/>
                  <a:gd name="T84" fmla="*/ 893 w 903"/>
                  <a:gd name="T85" fmla="*/ 600 h 601"/>
                  <a:gd name="T86" fmla="*/ 900 w 903"/>
                  <a:gd name="T87" fmla="*/ 595 h 601"/>
                  <a:gd name="T88" fmla="*/ 903 w 903"/>
                  <a:gd name="T89" fmla="*/ 586 h 601"/>
                  <a:gd name="T90" fmla="*/ 900 w 903"/>
                  <a:gd name="T91" fmla="*/ 578 h 601"/>
                  <a:gd name="T92" fmla="*/ 893 w 903"/>
                  <a:gd name="T93" fmla="*/ 572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3" h="601">
                    <a:moveTo>
                      <a:pt x="722" y="571"/>
                    </a:moveTo>
                    <a:lnTo>
                      <a:pt x="722" y="30"/>
                    </a:lnTo>
                    <a:lnTo>
                      <a:pt x="812" y="30"/>
                    </a:lnTo>
                    <a:lnTo>
                      <a:pt x="812" y="571"/>
                    </a:lnTo>
                    <a:lnTo>
                      <a:pt x="722" y="571"/>
                    </a:lnTo>
                    <a:close/>
                    <a:moveTo>
                      <a:pt x="512" y="571"/>
                    </a:moveTo>
                    <a:lnTo>
                      <a:pt x="512" y="300"/>
                    </a:lnTo>
                    <a:lnTo>
                      <a:pt x="602" y="300"/>
                    </a:lnTo>
                    <a:lnTo>
                      <a:pt x="602" y="571"/>
                    </a:lnTo>
                    <a:lnTo>
                      <a:pt x="512" y="571"/>
                    </a:lnTo>
                    <a:close/>
                    <a:moveTo>
                      <a:pt x="301" y="571"/>
                    </a:moveTo>
                    <a:lnTo>
                      <a:pt x="301" y="210"/>
                    </a:lnTo>
                    <a:lnTo>
                      <a:pt x="391" y="210"/>
                    </a:lnTo>
                    <a:lnTo>
                      <a:pt x="391" y="571"/>
                    </a:lnTo>
                    <a:lnTo>
                      <a:pt x="301" y="571"/>
                    </a:lnTo>
                    <a:close/>
                    <a:moveTo>
                      <a:pt x="91" y="571"/>
                    </a:moveTo>
                    <a:lnTo>
                      <a:pt x="91" y="421"/>
                    </a:lnTo>
                    <a:lnTo>
                      <a:pt x="181" y="421"/>
                    </a:lnTo>
                    <a:lnTo>
                      <a:pt x="181" y="571"/>
                    </a:lnTo>
                    <a:lnTo>
                      <a:pt x="91" y="571"/>
                    </a:lnTo>
                    <a:close/>
                    <a:moveTo>
                      <a:pt x="888" y="571"/>
                    </a:moveTo>
                    <a:lnTo>
                      <a:pt x="842" y="571"/>
                    </a:lnTo>
                    <a:lnTo>
                      <a:pt x="842" y="15"/>
                    </a:lnTo>
                    <a:lnTo>
                      <a:pt x="842" y="12"/>
                    </a:lnTo>
                    <a:lnTo>
                      <a:pt x="841" y="9"/>
                    </a:lnTo>
                    <a:lnTo>
                      <a:pt x="840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3" y="1"/>
                    </a:lnTo>
                    <a:lnTo>
                      <a:pt x="830" y="0"/>
                    </a:lnTo>
                    <a:lnTo>
                      <a:pt x="827" y="0"/>
                    </a:lnTo>
                    <a:lnTo>
                      <a:pt x="707" y="0"/>
                    </a:lnTo>
                    <a:lnTo>
                      <a:pt x="704" y="0"/>
                    </a:lnTo>
                    <a:lnTo>
                      <a:pt x="702" y="1"/>
                    </a:lnTo>
                    <a:lnTo>
                      <a:pt x="698" y="3"/>
                    </a:lnTo>
                    <a:lnTo>
                      <a:pt x="696" y="5"/>
                    </a:lnTo>
                    <a:lnTo>
                      <a:pt x="694" y="7"/>
                    </a:lnTo>
                    <a:lnTo>
                      <a:pt x="693" y="9"/>
                    </a:lnTo>
                    <a:lnTo>
                      <a:pt x="692" y="12"/>
                    </a:lnTo>
                    <a:lnTo>
                      <a:pt x="692" y="15"/>
                    </a:lnTo>
                    <a:lnTo>
                      <a:pt x="692" y="571"/>
                    </a:lnTo>
                    <a:lnTo>
                      <a:pt x="632" y="571"/>
                    </a:lnTo>
                    <a:lnTo>
                      <a:pt x="632" y="285"/>
                    </a:lnTo>
                    <a:lnTo>
                      <a:pt x="632" y="283"/>
                    </a:lnTo>
                    <a:lnTo>
                      <a:pt x="631" y="280"/>
                    </a:lnTo>
                    <a:lnTo>
                      <a:pt x="630" y="278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2" y="271"/>
                    </a:lnTo>
                    <a:lnTo>
                      <a:pt x="620" y="271"/>
                    </a:lnTo>
                    <a:lnTo>
                      <a:pt x="617" y="270"/>
                    </a:lnTo>
                    <a:lnTo>
                      <a:pt x="497" y="270"/>
                    </a:lnTo>
                    <a:lnTo>
                      <a:pt x="494" y="271"/>
                    </a:lnTo>
                    <a:lnTo>
                      <a:pt x="491" y="271"/>
                    </a:lnTo>
                    <a:lnTo>
                      <a:pt x="488" y="274"/>
                    </a:lnTo>
                    <a:lnTo>
                      <a:pt x="486" y="275"/>
                    </a:lnTo>
                    <a:lnTo>
                      <a:pt x="484" y="278"/>
                    </a:lnTo>
                    <a:lnTo>
                      <a:pt x="483" y="280"/>
                    </a:lnTo>
                    <a:lnTo>
                      <a:pt x="482" y="283"/>
                    </a:lnTo>
                    <a:lnTo>
                      <a:pt x="482" y="285"/>
                    </a:lnTo>
                    <a:lnTo>
                      <a:pt x="482" y="571"/>
                    </a:lnTo>
                    <a:lnTo>
                      <a:pt x="421" y="571"/>
                    </a:lnTo>
                    <a:lnTo>
                      <a:pt x="421" y="195"/>
                    </a:lnTo>
                    <a:lnTo>
                      <a:pt x="421" y="192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4"/>
                    </a:lnTo>
                    <a:lnTo>
                      <a:pt x="412" y="181"/>
                    </a:lnTo>
                    <a:lnTo>
                      <a:pt x="409" y="180"/>
                    </a:lnTo>
                    <a:lnTo>
                      <a:pt x="406" y="180"/>
                    </a:lnTo>
                    <a:lnTo>
                      <a:pt x="286" y="180"/>
                    </a:lnTo>
                    <a:lnTo>
                      <a:pt x="283" y="180"/>
                    </a:lnTo>
                    <a:lnTo>
                      <a:pt x="281" y="181"/>
                    </a:lnTo>
                    <a:lnTo>
                      <a:pt x="277" y="184"/>
                    </a:lnTo>
                    <a:lnTo>
                      <a:pt x="275" y="185"/>
                    </a:lnTo>
                    <a:lnTo>
                      <a:pt x="274" y="187"/>
                    </a:lnTo>
                    <a:lnTo>
                      <a:pt x="272" y="190"/>
                    </a:lnTo>
                    <a:lnTo>
                      <a:pt x="271" y="192"/>
                    </a:lnTo>
                    <a:lnTo>
                      <a:pt x="271" y="195"/>
                    </a:lnTo>
                    <a:lnTo>
                      <a:pt x="271" y="571"/>
                    </a:lnTo>
                    <a:lnTo>
                      <a:pt x="211" y="571"/>
                    </a:lnTo>
                    <a:lnTo>
                      <a:pt x="211" y="406"/>
                    </a:lnTo>
                    <a:lnTo>
                      <a:pt x="211" y="403"/>
                    </a:lnTo>
                    <a:lnTo>
                      <a:pt x="210" y="400"/>
                    </a:lnTo>
                    <a:lnTo>
                      <a:pt x="209" y="398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2"/>
                    </a:lnTo>
                    <a:lnTo>
                      <a:pt x="199" y="391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1"/>
                    </a:lnTo>
                    <a:lnTo>
                      <a:pt x="70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8"/>
                    </a:lnTo>
                    <a:lnTo>
                      <a:pt x="62" y="400"/>
                    </a:lnTo>
                    <a:lnTo>
                      <a:pt x="61" y="403"/>
                    </a:lnTo>
                    <a:lnTo>
                      <a:pt x="61" y="406"/>
                    </a:lnTo>
                    <a:lnTo>
                      <a:pt x="61" y="571"/>
                    </a:lnTo>
                    <a:lnTo>
                      <a:pt x="16" y="571"/>
                    </a:lnTo>
                    <a:lnTo>
                      <a:pt x="13" y="571"/>
                    </a:lnTo>
                    <a:lnTo>
                      <a:pt x="10" y="572"/>
                    </a:lnTo>
                    <a:lnTo>
                      <a:pt x="7" y="573"/>
                    </a:lnTo>
                    <a:lnTo>
                      <a:pt x="5" y="576"/>
                    </a:lnTo>
                    <a:lnTo>
                      <a:pt x="3" y="578"/>
                    </a:lnTo>
                    <a:lnTo>
                      <a:pt x="2" y="581"/>
                    </a:lnTo>
                    <a:lnTo>
                      <a:pt x="1" y="583"/>
                    </a:lnTo>
                    <a:lnTo>
                      <a:pt x="0" y="586"/>
                    </a:lnTo>
                    <a:lnTo>
                      <a:pt x="1" y="590"/>
                    </a:lnTo>
                    <a:lnTo>
                      <a:pt x="2" y="593"/>
                    </a:lnTo>
                    <a:lnTo>
                      <a:pt x="3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10" y="600"/>
                    </a:lnTo>
                    <a:lnTo>
                      <a:pt x="13" y="601"/>
                    </a:lnTo>
                    <a:lnTo>
                      <a:pt x="16" y="601"/>
                    </a:lnTo>
                    <a:lnTo>
                      <a:pt x="76" y="601"/>
                    </a:lnTo>
                    <a:lnTo>
                      <a:pt x="196" y="601"/>
                    </a:lnTo>
                    <a:lnTo>
                      <a:pt x="286" y="601"/>
                    </a:lnTo>
                    <a:lnTo>
                      <a:pt x="406" y="601"/>
                    </a:lnTo>
                    <a:lnTo>
                      <a:pt x="497" y="601"/>
                    </a:lnTo>
                    <a:lnTo>
                      <a:pt x="617" y="601"/>
                    </a:lnTo>
                    <a:lnTo>
                      <a:pt x="707" y="601"/>
                    </a:lnTo>
                    <a:lnTo>
                      <a:pt x="827" y="601"/>
                    </a:lnTo>
                    <a:lnTo>
                      <a:pt x="888" y="601"/>
                    </a:lnTo>
                    <a:lnTo>
                      <a:pt x="890" y="601"/>
                    </a:lnTo>
                    <a:lnTo>
                      <a:pt x="893" y="600"/>
                    </a:lnTo>
                    <a:lnTo>
                      <a:pt x="896" y="599"/>
                    </a:lnTo>
                    <a:lnTo>
                      <a:pt x="898" y="597"/>
                    </a:lnTo>
                    <a:lnTo>
                      <a:pt x="900" y="595"/>
                    </a:lnTo>
                    <a:lnTo>
                      <a:pt x="901" y="593"/>
                    </a:lnTo>
                    <a:lnTo>
                      <a:pt x="902" y="590"/>
                    </a:lnTo>
                    <a:lnTo>
                      <a:pt x="903" y="586"/>
                    </a:lnTo>
                    <a:lnTo>
                      <a:pt x="902" y="583"/>
                    </a:lnTo>
                    <a:lnTo>
                      <a:pt x="901" y="581"/>
                    </a:lnTo>
                    <a:lnTo>
                      <a:pt x="900" y="578"/>
                    </a:lnTo>
                    <a:lnTo>
                      <a:pt x="898" y="576"/>
                    </a:lnTo>
                    <a:lnTo>
                      <a:pt x="896" y="573"/>
                    </a:lnTo>
                    <a:lnTo>
                      <a:pt x="893" y="572"/>
                    </a:lnTo>
                    <a:lnTo>
                      <a:pt x="890" y="571"/>
                    </a:lnTo>
                    <a:lnTo>
                      <a:pt x="888" y="5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215">
                <a:extLst>
                  <a:ext uri="{FF2B5EF4-FFF2-40B4-BE49-F238E27FC236}">
                    <a16:creationId xmlns:a16="http://schemas.microsoft.com/office/drawing/2014/main" id="{6C792126-D78B-482E-8571-9F2B478110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4325" y="2498725"/>
                <a:ext cx="252413" cy="157163"/>
              </a:xfrm>
              <a:custGeom>
                <a:avLst/>
                <a:gdLst>
                  <a:gd name="T0" fmla="*/ 83 w 796"/>
                  <a:gd name="T1" fmla="*/ 417 h 496"/>
                  <a:gd name="T2" fmla="*/ 89 w 796"/>
                  <a:gd name="T3" fmla="*/ 431 h 496"/>
                  <a:gd name="T4" fmla="*/ 76 w 796"/>
                  <a:gd name="T5" fmla="*/ 461 h 496"/>
                  <a:gd name="T6" fmla="*/ 43 w 796"/>
                  <a:gd name="T7" fmla="*/ 461 h 496"/>
                  <a:gd name="T8" fmla="*/ 30 w 796"/>
                  <a:gd name="T9" fmla="*/ 430 h 496"/>
                  <a:gd name="T10" fmla="*/ 54 w 796"/>
                  <a:gd name="T11" fmla="*/ 407 h 496"/>
                  <a:gd name="T12" fmla="*/ 302 w 796"/>
                  <a:gd name="T13" fmla="*/ 216 h 496"/>
                  <a:gd name="T14" fmla="*/ 315 w 796"/>
                  <a:gd name="T15" fmla="*/ 247 h 496"/>
                  <a:gd name="T16" fmla="*/ 291 w 796"/>
                  <a:gd name="T17" fmla="*/ 270 h 496"/>
                  <a:gd name="T18" fmla="*/ 260 w 796"/>
                  <a:gd name="T19" fmla="*/ 257 h 496"/>
                  <a:gd name="T20" fmla="*/ 260 w 796"/>
                  <a:gd name="T21" fmla="*/ 224 h 496"/>
                  <a:gd name="T22" fmla="*/ 511 w 796"/>
                  <a:gd name="T23" fmla="*/ 301 h 496"/>
                  <a:gd name="T24" fmla="*/ 530 w 796"/>
                  <a:gd name="T25" fmla="*/ 308 h 496"/>
                  <a:gd name="T26" fmla="*/ 541 w 796"/>
                  <a:gd name="T27" fmla="*/ 331 h 496"/>
                  <a:gd name="T28" fmla="*/ 523 w 796"/>
                  <a:gd name="T29" fmla="*/ 359 h 496"/>
                  <a:gd name="T30" fmla="*/ 490 w 796"/>
                  <a:gd name="T31" fmla="*/ 353 h 496"/>
                  <a:gd name="T32" fmla="*/ 483 w 796"/>
                  <a:gd name="T33" fmla="*/ 320 h 496"/>
                  <a:gd name="T34" fmla="*/ 511 w 796"/>
                  <a:gd name="T35" fmla="*/ 301 h 496"/>
                  <a:gd name="T36" fmla="*/ 757 w 796"/>
                  <a:gd name="T37" fmla="*/ 39 h 496"/>
                  <a:gd name="T38" fmla="*/ 764 w 796"/>
                  <a:gd name="T39" fmla="*/ 72 h 496"/>
                  <a:gd name="T40" fmla="*/ 736 w 796"/>
                  <a:gd name="T41" fmla="*/ 90 h 496"/>
                  <a:gd name="T42" fmla="*/ 708 w 796"/>
                  <a:gd name="T43" fmla="*/ 72 h 496"/>
                  <a:gd name="T44" fmla="*/ 716 w 796"/>
                  <a:gd name="T45" fmla="*/ 39 h 496"/>
                  <a:gd name="T46" fmla="*/ 60 w 796"/>
                  <a:gd name="T47" fmla="*/ 496 h 496"/>
                  <a:gd name="T48" fmla="*/ 93 w 796"/>
                  <a:gd name="T49" fmla="*/ 487 h 496"/>
                  <a:gd name="T50" fmla="*/ 115 w 796"/>
                  <a:gd name="T51" fmla="*/ 460 h 496"/>
                  <a:gd name="T52" fmla="*/ 118 w 796"/>
                  <a:gd name="T53" fmla="*/ 422 h 496"/>
                  <a:gd name="T54" fmla="*/ 276 w 796"/>
                  <a:gd name="T55" fmla="*/ 300 h 496"/>
                  <a:gd name="T56" fmla="*/ 318 w 796"/>
                  <a:gd name="T57" fmla="*/ 291 h 496"/>
                  <a:gd name="T58" fmla="*/ 451 w 796"/>
                  <a:gd name="T59" fmla="*/ 331 h 496"/>
                  <a:gd name="T60" fmla="*/ 461 w 796"/>
                  <a:gd name="T61" fmla="*/ 365 h 496"/>
                  <a:gd name="T62" fmla="*/ 487 w 796"/>
                  <a:gd name="T63" fmla="*/ 387 h 496"/>
                  <a:gd name="T64" fmla="*/ 523 w 796"/>
                  <a:gd name="T65" fmla="*/ 390 h 496"/>
                  <a:gd name="T66" fmla="*/ 554 w 796"/>
                  <a:gd name="T67" fmla="*/ 373 h 496"/>
                  <a:gd name="T68" fmla="*/ 570 w 796"/>
                  <a:gd name="T69" fmla="*/ 343 h 496"/>
                  <a:gd name="T70" fmla="*/ 559 w 796"/>
                  <a:gd name="T71" fmla="*/ 296 h 496"/>
                  <a:gd name="T72" fmla="*/ 742 w 796"/>
                  <a:gd name="T73" fmla="*/ 120 h 496"/>
                  <a:gd name="T74" fmla="*/ 775 w 796"/>
                  <a:gd name="T75" fmla="*/ 106 h 496"/>
                  <a:gd name="T76" fmla="*/ 794 w 796"/>
                  <a:gd name="T77" fmla="*/ 79 h 496"/>
                  <a:gd name="T78" fmla="*/ 794 w 796"/>
                  <a:gd name="T79" fmla="*/ 43 h 496"/>
                  <a:gd name="T80" fmla="*/ 775 w 796"/>
                  <a:gd name="T81" fmla="*/ 14 h 496"/>
                  <a:gd name="T82" fmla="*/ 742 w 796"/>
                  <a:gd name="T83" fmla="*/ 0 h 496"/>
                  <a:gd name="T84" fmla="*/ 708 w 796"/>
                  <a:gd name="T85" fmla="*/ 8 h 496"/>
                  <a:gd name="T86" fmla="*/ 683 w 796"/>
                  <a:gd name="T87" fmla="*/ 31 h 496"/>
                  <a:gd name="T88" fmla="*/ 677 w 796"/>
                  <a:gd name="T89" fmla="*/ 70 h 496"/>
                  <a:gd name="T90" fmla="*/ 524 w 796"/>
                  <a:gd name="T91" fmla="*/ 272 h 496"/>
                  <a:gd name="T92" fmla="*/ 483 w 796"/>
                  <a:gd name="T93" fmla="*/ 278 h 496"/>
                  <a:gd name="T94" fmla="*/ 345 w 796"/>
                  <a:gd name="T95" fmla="*/ 245 h 496"/>
                  <a:gd name="T96" fmla="*/ 339 w 796"/>
                  <a:gd name="T97" fmla="*/ 212 h 496"/>
                  <a:gd name="T98" fmla="*/ 314 w 796"/>
                  <a:gd name="T99" fmla="*/ 188 h 496"/>
                  <a:gd name="T100" fmla="*/ 280 w 796"/>
                  <a:gd name="T101" fmla="*/ 181 h 496"/>
                  <a:gd name="T102" fmla="*/ 247 w 796"/>
                  <a:gd name="T103" fmla="*/ 194 h 496"/>
                  <a:gd name="T104" fmla="*/ 228 w 796"/>
                  <a:gd name="T105" fmla="*/ 223 h 496"/>
                  <a:gd name="T106" fmla="*/ 229 w 796"/>
                  <a:gd name="T107" fmla="*/ 262 h 496"/>
                  <a:gd name="T108" fmla="*/ 60 w 796"/>
                  <a:gd name="T109" fmla="*/ 376 h 496"/>
                  <a:gd name="T110" fmla="*/ 26 w 796"/>
                  <a:gd name="T111" fmla="*/ 387 h 496"/>
                  <a:gd name="T112" fmla="*/ 4 w 796"/>
                  <a:gd name="T113" fmla="*/ 413 h 496"/>
                  <a:gd name="T114" fmla="*/ 1 w 796"/>
                  <a:gd name="T115" fmla="*/ 448 h 496"/>
                  <a:gd name="T116" fmla="*/ 17 w 796"/>
                  <a:gd name="T117" fmla="*/ 479 h 496"/>
                  <a:gd name="T118" fmla="*/ 47 w 796"/>
                  <a:gd name="T119" fmla="*/ 49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6" h="496">
                    <a:moveTo>
                      <a:pt x="60" y="406"/>
                    </a:moveTo>
                    <a:lnTo>
                      <a:pt x="66" y="407"/>
                    </a:lnTo>
                    <a:lnTo>
                      <a:pt x="73" y="410"/>
                    </a:lnTo>
                    <a:lnTo>
                      <a:pt x="78" y="413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6" y="421"/>
                    </a:lnTo>
                    <a:lnTo>
                      <a:pt x="88" y="426"/>
                    </a:lnTo>
                    <a:lnTo>
                      <a:pt x="89" y="431"/>
                    </a:lnTo>
                    <a:lnTo>
                      <a:pt x="90" y="436"/>
                    </a:lnTo>
                    <a:lnTo>
                      <a:pt x="89" y="443"/>
                    </a:lnTo>
                    <a:lnTo>
                      <a:pt x="88" y="448"/>
                    </a:lnTo>
                    <a:lnTo>
                      <a:pt x="85" y="453"/>
                    </a:lnTo>
                    <a:lnTo>
                      <a:pt x="81" y="458"/>
                    </a:lnTo>
                    <a:lnTo>
                      <a:pt x="76" y="461"/>
                    </a:lnTo>
                    <a:lnTo>
                      <a:pt x="72" y="464"/>
                    </a:lnTo>
                    <a:lnTo>
                      <a:pt x="65" y="466"/>
                    </a:lnTo>
                    <a:lnTo>
                      <a:pt x="60" y="466"/>
                    </a:lnTo>
                    <a:lnTo>
                      <a:pt x="54" y="466"/>
                    </a:lnTo>
                    <a:lnTo>
                      <a:pt x="48" y="464"/>
                    </a:lnTo>
                    <a:lnTo>
                      <a:pt x="43" y="461"/>
                    </a:lnTo>
                    <a:lnTo>
                      <a:pt x="39" y="458"/>
                    </a:lnTo>
                    <a:lnTo>
                      <a:pt x="34" y="453"/>
                    </a:lnTo>
                    <a:lnTo>
                      <a:pt x="32" y="448"/>
                    </a:lnTo>
                    <a:lnTo>
                      <a:pt x="30" y="443"/>
                    </a:lnTo>
                    <a:lnTo>
                      <a:pt x="30" y="436"/>
                    </a:lnTo>
                    <a:lnTo>
                      <a:pt x="30" y="430"/>
                    </a:lnTo>
                    <a:lnTo>
                      <a:pt x="32" y="425"/>
                    </a:lnTo>
                    <a:lnTo>
                      <a:pt x="34" y="419"/>
                    </a:lnTo>
                    <a:lnTo>
                      <a:pt x="39" y="415"/>
                    </a:lnTo>
                    <a:lnTo>
                      <a:pt x="43" y="412"/>
                    </a:lnTo>
                    <a:lnTo>
                      <a:pt x="48" y="409"/>
                    </a:lnTo>
                    <a:lnTo>
                      <a:pt x="54" y="407"/>
                    </a:lnTo>
                    <a:lnTo>
                      <a:pt x="60" y="406"/>
                    </a:lnTo>
                    <a:lnTo>
                      <a:pt x="60" y="406"/>
                    </a:lnTo>
                    <a:close/>
                    <a:moveTo>
                      <a:pt x="285" y="211"/>
                    </a:moveTo>
                    <a:lnTo>
                      <a:pt x="291" y="211"/>
                    </a:lnTo>
                    <a:lnTo>
                      <a:pt x="297" y="214"/>
                    </a:lnTo>
                    <a:lnTo>
                      <a:pt x="302" y="216"/>
                    </a:lnTo>
                    <a:lnTo>
                      <a:pt x="306" y="220"/>
                    </a:lnTo>
                    <a:lnTo>
                      <a:pt x="311" y="224"/>
                    </a:lnTo>
                    <a:lnTo>
                      <a:pt x="313" y="230"/>
                    </a:lnTo>
                    <a:lnTo>
                      <a:pt x="315" y="235"/>
                    </a:lnTo>
                    <a:lnTo>
                      <a:pt x="315" y="241"/>
                    </a:lnTo>
                    <a:lnTo>
                      <a:pt x="315" y="247"/>
                    </a:lnTo>
                    <a:lnTo>
                      <a:pt x="313" y="253"/>
                    </a:lnTo>
                    <a:lnTo>
                      <a:pt x="311" y="257"/>
                    </a:lnTo>
                    <a:lnTo>
                      <a:pt x="306" y="262"/>
                    </a:lnTo>
                    <a:lnTo>
                      <a:pt x="302" y="266"/>
                    </a:lnTo>
                    <a:lnTo>
                      <a:pt x="297" y="268"/>
                    </a:lnTo>
                    <a:lnTo>
                      <a:pt x="291" y="270"/>
                    </a:lnTo>
                    <a:lnTo>
                      <a:pt x="285" y="271"/>
                    </a:lnTo>
                    <a:lnTo>
                      <a:pt x="280" y="270"/>
                    </a:lnTo>
                    <a:lnTo>
                      <a:pt x="273" y="268"/>
                    </a:lnTo>
                    <a:lnTo>
                      <a:pt x="269" y="266"/>
                    </a:lnTo>
                    <a:lnTo>
                      <a:pt x="264" y="262"/>
                    </a:lnTo>
                    <a:lnTo>
                      <a:pt x="260" y="257"/>
                    </a:lnTo>
                    <a:lnTo>
                      <a:pt x="257" y="253"/>
                    </a:lnTo>
                    <a:lnTo>
                      <a:pt x="256" y="247"/>
                    </a:lnTo>
                    <a:lnTo>
                      <a:pt x="255" y="241"/>
                    </a:lnTo>
                    <a:lnTo>
                      <a:pt x="256" y="235"/>
                    </a:lnTo>
                    <a:lnTo>
                      <a:pt x="257" y="230"/>
                    </a:lnTo>
                    <a:lnTo>
                      <a:pt x="260" y="224"/>
                    </a:lnTo>
                    <a:lnTo>
                      <a:pt x="264" y="220"/>
                    </a:lnTo>
                    <a:lnTo>
                      <a:pt x="269" y="216"/>
                    </a:lnTo>
                    <a:lnTo>
                      <a:pt x="273" y="214"/>
                    </a:lnTo>
                    <a:lnTo>
                      <a:pt x="280" y="211"/>
                    </a:lnTo>
                    <a:lnTo>
                      <a:pt x="285" y="211"/>
                    </a:lnTo>
                    <a:close/>
                    <a:moveTo>
                      <a:pt x="511" y="301"/>
                    </a:moveTo>
                    <a:lnTo>
                      <a:pt x="516" y="301"/>
                    </a:lnTo>
                    <a:lnTo>
                      <a:pt x="521" y="302"/>
                    </a:lnTo>
                    <a:lnTo>
                      <a:pt x="526" y="306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5" y="313"/>
                    </a:lnTo>
                    <a:lnTo>
                      <a:pt x="538" y="319"/>
                    </a:lnTo>
                    <a:lnTo>
                      <a:pt x="540" y="325"/>
                    </a:lnTo>
                    <a:lnTo>
                      <a:pt x="541" y="331"/>
                    </a:lnTo>
                    <a:lnTo>
                      <a:pt x="540" y="337"/>
                    </a:lnTo>
                    <a:lnTo>
                      <a:pt x="539" y="343"/>
                    </a:lnTo>
                    <a:lnTo>
                      <a:pt x="536" y="347"/>
                    </a:lnTo>
                    <a:lnTo>
                      <a:pt x="532" y="353"/>
                    </a:lnTo>
                    <a:lnTo>
                      <a:pt x="527" y="356"/>
                    </a:lnTo>
                    <a:lnTo>
                      <a:pt x="523" y="359"/>
                    </a:lnTo>
                    <a:lnTo>
                      <a:pt x="516" y="360"/>
                    </a:lnTo>
                    <a:lnTo>
                      <a:pt x="511" y="361"/>
                    </a:lnTo>
                    <a:lnTo>
                      <a:pt x="505" y="360"/>
                    </a:lnTo>
                    <a:lnTo>
                      <a:pt x="499" y="359"/>
                    </a:lnTo>
                    <a:lnTo>
                      <a:pt x="494" y="356"/>
                    </a:lnTo>
                    <a:lnTo>
                      <a:pt x="490" y="353"/>
                    </a:lnTo>
                    <a:lnTo>
                      <a:pt x="486" y="349"/>
                    </a:lnTo>
                    <a:lnTo>
                      <a:pt x="483" y="343"/>
                    </a:lnTo>
                    <a:lnTo>
                      <a:pt x="481" y="337"/>
                    </a:lnTo>
                    <a:lnTo>
                      <a:pt x="481" y="331"/>
                    </a:lnTo>
                    <a:lnTo>
                      <a:pt x="481" y="325"/>
                    </a:lnTo>
                    <a:lnTo>
                      <a:pt x="483" y="320"/>
                    </a:lnTo>
                    <a:lnTo>
                      <a:pt x="486" y="314"/>
                    </a:lnTo>
                    <a:lnTo>
                      <a:pt x="490" y="310"/>
                    </a:lnTo>
                    <a:lnTo>
                      <a:pt x="494" y="307"/>
                    </a:lnTo>
                    <a:lnTo>
                      <a:pt x="499" y="304"/>
                    </a:lnTo>
                    <a:lnTo>
                      <a:pt x="505" y="301"/>
                    </a:lnTo>
                    <a:lnTo>
                      <a:pt x="511" y="301"/>
                    </a:lnTo>
                    <a:lnTo>
                      <a:pt x="511" y="301"/>
                    </a:lnTo>
                    <a:close/>
                    <a:moveTo>
                      <a:pt x="736" y="30"/>
                    </a:moveTo>
                    <a:lnTo>
                      <a:pt x="742" y="31"/>
                    </a:lnTo>
                    <a:lnTo>
                      <a:pt x="748" y="33"/>
                    </a:lnTo>
                    <a:lnTo>
                      <a:pt x="753" y="36"/>
                    </a:lnTo>
                    <a:lnTo>
                      <a:pt x="757" y="39"/>
                    </a:lnTo>
                    <a:lnTo>
                      <a:pt x="762" y="43"/>
                    </a:lnTo>
                    <a:lnTo>
                      <a:pt x="764" y="49"/>
                    </a:lnTo>
                    <a:lnTo>
                      <a:pt x="766" y="55"/>
                    </a:lnTo>
                    <a:lnTo>
                      <a:pt x="766" y="60"/>
                    </a:lnTo>
                    <a:lnTo>
                      <a:pt x="766" y="67"/>
                    </a:lnTo>
                    <a:lnTo>
                      <a:pt x="764" y="72"/>
                    </a:lnTo>
                    <a:lnTo>
                      <a:pt x="762" y="78"/>
                    </a:lnTo>
                    <a:lnTo>
                      <a:pt x="757" y="82"/>
                    </a:lnTo>
                    <a:lnTo>
                      <a:pt x="753" y="85"/>
                    </a:lnTo>
                    <a:lnTo>
                      <a:pt x="748" y="88"/>
                    </a:lnTo>
                    <a:lnTo>
                      <a:pt x="742" y="90"/>
                    </a:lnTo>
                    <a:lnTo>
                      <a:pt x="736" y="90"/>
                    </a:lnTo>
                    <a:lnTo>
                      <a:pt x="731" y="90"/>
                    </a:lnTo>
                    <a:lnTo>
                      <a:pt x="724" y="88"/>
                    </a:lnTo>
                    <a:lnTo>
                      <a:pt x="720" y="85"/>
                    </a:lnTo>
                    <a:lnTo>
                      <a:pt x="716" y="82"/>
                    </a:lnTo>
                    <a:lnTo>
                      <a:pt x="711" y="78"/>
                    </a:lnTo>
                    <a:lnTo>
                      <a:pt x="708" y="72"/>
                    </a:lnTo>
                    <a:lnTo>
                      <a:pt x="707" y="67"/>
                    </a:lnTo>
                    <a:lnTo>
                      <a:pt x="706" y="60"/>
                    </a:lnTo>
                    <a:lnTo>
                      <a:pt x="707" y="55"/>
                    </a:lnTo>
                    <a:lnTo>
                      <a:pt x="708" y="49"/>
                    </a:lnTo>
                    <a:lnTo>
                      <a:pt x="711" y="43"/>
                    </a:lnTo>
                    <a:lnTo>
                      <a:pt x="716" y="39"/>
                    </a:lnTo>
                    <a:lnTo>
                      <a:pt x="720" y="36"/>
                    </a:lnTo>
                    <a:lnTo>
                      <a:pt x="724" y="33"/>
                    </a:lnTo>
                    <a:lnTo>
                      <a:pt x="731" y="31"/>
                    </a:lnTo>
                    <a:lnTo>
                      <a:pt x="736" y="30"/>
                    </a:lnTo>
                    <a:lnTo>
                      <a:pt x="736" y="30"/>
                    </a:lnTo>
                    <a:close/>
                    <a:moveTo>
                      <a:pt x="60" y="496"/>
                    </a:moveTo>
                    <a:lnTo>
                      <a:pt x="66" y="496"/>
                    </a:lnTo>
                    <a:lnTo>
                      <a:pt x="72" y="495"/>
                    </a:lnTo>
                    <a:lnTo>
                      <a:pt x="77" y="494"/>
                    </a:lnTo>
                    <a:lnTo>
                      <a:pt x="84" y="492"/>
                    </a:lnTo>
                    <a:lnTo>
                      <a:pt x="89" y="489"/>
                    </a:lnTo>
                    <a:lnTo>
                      <a:pt x="93" y="487"/>
                    </a:lnTo>
                    <a:lnTo>
                      <a:pt x="98" y="482"/>
                    </a:lnTo>
                    <a:lnTo>
                      <a:pt x="102" y="479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3" y="465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8"/>
                    </a:lnTo>
                    <a:lnTo>
                      <a:pt x="120" y="443"/>
                    </a:lnTo>
                    <a:lnTo>
                      <a:pt x="120" y="436"/>
                    </a:lnTo>
                    <a:lnTo>
                      <a:pt x="119" y="429"/>
                    </a:lnTo>
                    <a:lnTo>
                      <a:pt x="118" y="422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1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6" y="300"/>
                    </a:lnTo>
                    <a:lnTo>
                      <a:pt x="285" y="301"/>
                    </a:lnTo>
                    <a:lnTo>
                      <a:pt x="292" y="300"/>
                    </a:lnTo>
                    <a:lnTo>
                      <a:pt x="300" y="299"/>
                    </a:lnTo>
                    <a:lnTo>
                      <a:pt x="306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6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1"/>
                    </a:lnTo>
                    <a:lnTo>
                      <a:pt x="451" y="338"/>
                    </a:lnTo>
                    <a:lnTo>
                      <a:pt x="452" y="343"/>
                    </a:lnTo>
                    <a:lnTo>
                      <a:pt x="453" y="350"/>
                    </a:lnTo>
                    <a:lnTo>
                      <a:pt x="455" y="355"/>
                    </a:lnTo>
                    <a:lnTo>
                      <a:pt x="457" y="360"/>
                    </a:lnTo>
                    <a:lnTo>
                      <a:pt x="461" y="365"/>
                    </a:lnTo>
                    <a:lnTo>
                      <a:pt x="464" y="370"/>
                    </a:lnTo>
                    <a:lnTo>
                      <a:pt x="468" y="374"/>
                    </a:lnTo>
                    <a:lnTo>
                      <a:pt x="472" y="377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7" y="387"/>
                    </a:lnTo>
                    <a:lnTo>
                      <a:pt x="493" y="388"/>
                    </a:lnTo>
                    <a:lnTo>
                      <a:pt x="498" y="390"/>
                    </a:lnTo>
                    <a:lnTo>
                      <a:pt x="505" y="391"/>
                    </a:lnTo>
                    <a:lnTo>
                      <a:pt x="511" y="391"/>
                    </a:lnTo>
                    <a:lnTo>
                      <a:pt x="517" y="391"/>
                    </a:lnTo>
                    <a:lnTo>
                      <a:pt x="523" y="390"/>
                    </a:lnTo>
                    <a:lnTo>
                      <a:pt x="529" y="388"/>
                    </a:lnTo>
                    <a:lnTo>
                      <a:pt x="535" y="387"/>
                    </a:lnTo>
                    <a:lnTo>
                      <a:pt x="540" y="384"/>
                    </a:lnTo>
                    <a:lnTo>
                      <a:pt x="544" y="381"/>
                    </a:lnTo>
                    <a:lnTo>
                      <a:pt x="550" y="377"/>
                    </a:lnTo>
                    <a:lnTo>
                      <a:pt x="554" y="373"/>
                    </a:lnTo>
                    <a:lnTo>
                      <a:pt x="557" y="370"/>
                    </a:lnTo>
                    <a:lnTo>
                      <a:pt x="560" y="365"/>
                    </a:lnTo>
                    <a:lnTo>
                      <a:pt x="564" y="360"/>
                    </a:lnTo>
                    <a:lnTo>
                      <a:pt x="567" y="355"/>
                    </a:lnTo>
                    <a:lnTo>
                      <a:pt x="568" y="350"/>
                    </a:lnTo>
                    <a:lnTo>
                      <a:pt x="570" y="343"/>
                    </a:lnTo>
                    <a:lnTo>
                      <a:pt x="571" y="338"/>
                    </a:lnTo>
                    <a:lnTo>
                      <a:pt x="571" y="331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59" y="296"/>
                    </a:lnTo>
                    <a:lnTo>
                      <a:pt x="710" y="115"/>
                    </a:lnTo>
                    <a:lnTo>
                      <a:pt x="717" y="117"/>
                    </a:lnTo>
                    <a:lnTo>
                      <a:pt x="723" y="119"/>
                    </a:lnTo>
                    <a:lnTo>
                      <a:pt x="730" y="120"/>
                    </a:lnTo>
                    <a:lnTo>
                      <a:pt x="736" y="120"/>
                    </a:lnTo>
                    <a:lnTo>
                      <a:pt x="742" y="120"/>
                    </a:lnTo>
                    <a:lnTo>
                      <a:pt x="749" y="119"/>
                    </a:lnTo>
                    <a:lnTo>
                      <a:pt x="754" y="118"/>
                    </a:lnTo>
                    <a:lnTo>
                      <a:pt x="760" y="116"/>
                    </a:lnTo>
                    <a:lnTo>
                      <a:pt x="765" y="114"/>
                    </a:lnTo>
                    <a:lnTo>
                      <a:pt x="770" y="111"/>
                    </a:lnTo>
                    <a:lnTo>
                      <a:pt x="775" y="106"/>
                    </a:lnTo>
                    <a:lnTo>
                      <a:pt x="779" y="103"/>
                    </a:lnTo>
                    <a:lnTo>
                      <a:pt x="783" y="99"/>
                    </a:lnTo>
                    <a:lnTo>
                      <a:pt x="786" y="95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4" y="79"/>
                    </a:lnTo>
                    <a:lnTo>
                      <a:pt x="795" y="73"/>
                    </a:lnTo>
                    <a:lnTo>
                      <a:pt x="796" y="67"/>
                    </a:lnTo>
                    <a:lnTo>
                      <a:pt x="796" y="60"/>
                    </a:lnTo>
                    <a:lnTo>
                      <a:pt x="796" y="54"/>
                    </a:lnTo>
                    <a:lnTo>
                      <a:pt x="795" y="49"/>
                    </a:lnTo>
                    <a:lnTo>
                      <a:pt x="794" y="43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6" y="27"/>
                    </a:lnTo>
                    <a:lnTo>
                      <a:pt x="783" y="23"/>
                    </a:lnTo>
                    <a:lnTo>
                      <a:pt x="779" y="19"/>
                    </a:lnTo>
                    <a:lnTo>
                      <a:pt x="775" y="14"/>
                    </a:lnTo>
                    <a:lnTo>
                      <a:pt x="770" y="11"/>
                    </a:lnTo>
                    <a:lnTo>
                      <a:pt x="765" y="8"/>
                    </a:lnTo>
                    <a:lnTo>
                      <a:pt x="760" y="5"/>
                    </a:lnTo>
                    <a:lnTo>
                      <a:pt x="754" y="4"/>
                    </a:lnTo>
                    <a:lnTo>
                      <a:pt x="749" y="1"/>
                    </a:lnTo>
                    <a:lnTo>
                      <a:pt x="742" y="0"/>
                    </a:lnTo>
                    <a:lnTo>
                      <a:pt x="736" y="0"/>
                    </a:lnTo>
                    <a:lnTo>
                      <a:pt x="731" y="0"/>
                    </a:lnTo>
                    <a:lnTo>
                      <a:pt x="724" y="1"/>
                    </a:lnTo>
                    <a:lnTo>
                      <a:pt x="719" y="4"/>
                    </a:lnTo>
                    <a:lnTo>
                      <a:pt x="712" y="5"/>
                    </a:lnTo>
                    <a:lnTo>
                      <a:pt x="708" y="8"/>
                    </a:lnTo>
                    <a:lnTo>
                      <a:pt x="703" y="11"/>
                    </a:lnTo>
                    <a:lnTo>
                      <a:pt x="698" y="14"/>
                    </a:lnTo>
                    <a:lnTo>
                      <a:pt x="694" y="19"/>
                    </a:lnTo>
                    <a:lnTo>
                      <a:pt x="690" y="22"/>
                    </a:lnTo>
                    <a:lnTo>
                      <a:pt x="687" y="27"/>
                    </a:lnTo>
                    <a:lnTo>
                      <a:pt x="683" y="31"/>
                    </a:lnTo>
                    <a:lnTo>
                      <a:pt x="681" y="37"/>
                    </a:lnTo>
                    <a:lnTo>
                      <a:pt x="679" y="43"/>
                    </a:lnTo>
                    <a:lnTo>
                      <a:pt x="677" y="49"/>
                    </a:lnTo>
                    <a:lnTo>
                      <a:pt x="676" y="54"/>
                    </a:lnTo>
                    <a:lnTo>
                      <a:pt x="676" y="60"/>
                    </a:lnTo>
                    <a:lnTo>
                      <a:pt x="677" y="70"/>
                    </a:lnTo>
                    <a:lnTo>
                      <a:pt x="679" y="80"/>
                    </a:lnTo>
                    <a:lnTo>
                      <a:pt x="682" y="88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0" y="275"/>
                    </a:lnTo>
                    <a:lnTo>
                      <a:pt x="524" y="272"/>
                    </a:lnTo>
                    <a:lnTo>
                      <a:pt x="517" y="271"/>
                    </a:lnTo>
                    <a:lnTo>
                      <a:pt x="511" y="271"/>
                    </a:lnTo>
                    <a:lnTo>
                      <a:pt x="504" y="271"/>
                    </a:lnTo>
                    <a:lnTo>
                      <a:pt x="496" y="272"/>
                    </a:lnTo>
                    <a:lnTo>
                      <a:pt x="490" y="275"/>
                    </a:lnTo>
                    <a:lnTo>
                      <a:pt x="483" y="278"/>
                    </a:lnTo>
                    <a:lnTo>
                      <a:pt x="478" y="281"/>
                    </a:lnTo>
                    <a:lnTo>
                      <a:pt x="472" y="285"/>
                    </a:lnTo>
                    <a:lnTo>
                      <a:pt x="467" y="291"/>
                    </a:lnTo>
                    <a:lnTo>
                      <a:pt x="463" y="296"/>
                    </a:lnTo>
                    <a:lnTo>
                      <a:pt x="345" y="249"/>
                    </a:lnTo>
                    <a:lnTo>
                      <a:pt x="345" y="245"/>
                    </a:lnTo>
                    <a:lnTo>
                      <a:pt x="345" y="241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2"/>
                    </a:lnTo>
                    <a:lnTo>
                      <a:pt x="335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2"/>
                    </a:lnTo>
                    <a:lnTo>
                      <a:pt x="291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2"/>
                    </a:lnTo>
                    <a:lnTo>
                      <a:pt x="268" y="184"/>
                    </a:lnTo>
                    <a:lnTo>
                      <a:pt x="261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7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2" y="212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1"/>
                    </a:lnTo>
                    <a:lnTo>
                      <a:pt x="226" y="248"/>
                    </a:lnTo>
                    <a:lnTo>
                      <a:pt x="227" y="255"/>
                    </a:lnTo>
                    <a:lnTo>
                      <a:pt x="229" y="262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3"/>
                    </a:lnTo>
                    <a:lnTo>
                      <a:pt x="78" y="380"/>
                    </a:lnTo>
                    <a:lnTo>
                      <a:pt x="69" y="377"/>
                    </a:lnTo>
                    <a:lnTo>
                      <a:pt x="60" y="376"/>
                    </a:lnTo>
                    <a:lnTo>
                      <a:pt x="54" y="376"/>
                    </a:lnTo>
                    <a:lnTo>
                      <a:pt x="47" y="377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4"/>
                    </a:lnTo>
                    <a:lnTo>
                      <a:pt x="26" y="387"/>
                    </a:lnTo>
                    <a:lnTo>
                      <a:pt x="21" y="390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10" y="403"/>
                    </a:lnTo>
                    <a:lnTo>
                      <a:pt x="6" y="407"/>
                    </a:lnTo>
                    <a:lnTo>
                      <a:pt x="4" y="413"/>
                    </a:lnTo>
                    <a:lnTo>
                      <a:pt x="2" y="418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6"/>
                    </a:lnTo>
                    <a:lnTo>
                      <a:pt x="0" y="443"/>
                    </a:lnTo>
                    <a:lnTo>
                      <a:pt x="1" y="448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5"/>
                    </a:lnTo>
                    <a:lnTo>
                      <a:pt x="10" y="470"/>
                    </a:lnTo>
                    <a:lnTo>
                      <a:pt x="13" y="475"/>
                    </a:lnTo>
                    <a:lnTo>
                      <a:pt x="17" y="479"/>
                    </a:lnTo>
                    <a:lnTo>
                      <a:pt x="21" y="482"/>
                    </a:lnTo>
                    <a:lnTo>
                      <a:pt x="26" y="487"/>
                    </a:lnTo>
                    <a:lnTo>
                      <a:pt x="31" y="489"/>
                    </a:lnTo>
                    <a:lnTo>
                      <a:pt x="36" y="492"/>
                    </a:lnTo>
                    <a:lnTo>
                      <a:pt x="42" y="494"/>
                    </a:lnTo>
                    <a:lnTo>
                      <a:pt x="47" y="495"/>
                    </a:lnTo>
                    <a:lnTo>
                      <a:pt x="54" y="496"/>
                    </a:lnTo>
                    <a:lnTo>
                      <a:pt x="60" y="4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649686" y="0"/>
            <a:ext cx="6542314" cy="6858000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rgbClr val="C4E3C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407192"/>
            <a:ext cx="7452634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Potential Applications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805057" y="723901"/>
            <a:ext cx="4386943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10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Additionszeichen 19">
            <a:extLst>
              <a:ext uri="{FF2B5EF4-FFF2-40B4-BE49-F238E27FC236}">
                <a16:creationId xmlns:a16="http://schemas.microsoft.com/office/drawing/2014/main" id="{EA535B81-33EF-494E-8D69-132F946FBC44}"/>
              </a:ext>
            </a:extLst>
          </p:cNvPr>
          <p:cNvSpPr/>
          <p:nvPr/>
        </p:nvSpPr>
        <p:spPr>
          <a:xfrm>
            <a:off x="1019173" y="2085560"/>
            <a:ext cx="530225" cy="444023"/>
          </a:xfrm>
          <a:prstGeom prst="mathPlus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62D05F01-D80C-4242-8DFC-13A389BE5376}"/>
              </a:ext>
            </a:extLst>
          </p:cNvPr>
          <p:cNvSpPr/>
          <p:nvPr/>
        </p:nvSpPr>
        <p:spPr>
          <a:xfrm>
            <a:off x="1004093" y="2984977"/>
            <a:ext cx="530225" cy="444023"/>
          </a:xfrm>
          <a:prstGeom prst="mathPlus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64451C0F-9CB4-482B-8DB6-79689F160D7B}"/>
              </a:ext>
            </a:extLst>
          </p:cNvPr>
          <p:cNvSpPr/>
          <p:nvPr/>
        </p:nvSpPr>
        <p:spPr>
          <a:xfrm>
            <a:off x="1019173" y="3894850"/>
            <a:ext cx="530225" cy="444023"/>
          </a:xfrm>
          <a:prstGeom prst="mathPlus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2838C358-689A-4741-9CCB-DD3C6C6CB9BF}"/>
              </a:ext>
            </a:extLst>
          </p:cNvPr>
          <p:cNvSpPr/>
          <p:nvPr/>
        </p:nvSpPr>
        <p:spPr>
          <a:xfrm>
            <a:off x="1024523" y="4794267"/>
            <a:ext cx="530225" cy="444023"/>
          </a:xfrm>
          <a:prstGeom prst="mathPlus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4053EC-660E-415D-9AE2-97B0585F3AFA}"/>
              </a:ext>
            </a:extLst>
          </p:cNvPr>
          <p:cNvSpPr txBox="1"/>
          <p:nvPr/>
        </p:nvSpPr>
        <p:spPr>
          <a:xfrm>
            <a:off x="1549398" y="1998103"/>
            <a:ext cx="696421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Listing Submeters: App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consumption</a:t>
            </a:r>
            <a:r>
              <a:rPr lang="de-DE" sz="2000" dirty="0"/>
              <a:t> </a:t>
            </a:r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Warning</a:t>
            </a:r>
            <a:r>
              <a:rPr lang="de-DE" sz="2000" dirty="0"/>
              <a:t>-System: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peaks</a:t>
            </a:r>
            <a:r>
              <a:rPr lang="de-DE" sz="2000" dirty="0"/>
              <a:t> 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unusual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Smart Self-Scheduling-System: </a:t>
            </a:r>
            <a:r>
              <a:rPr lang="de-DE" sz="2000" dirty="0" err="1"/>
              <a:t>appliances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prices</a:t>
            </a:r>
            <a:r>
              <a:rPr lang="de-DE" sz="2000" dirty="0"/>
              <a:t> </a:t>
            </a:r>
            <a:r>
              <a:rPr lang="de-DE" sz="2000" dirty="0" err="1"/>
              <a:t>low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 Security System: </a:t>
            </a:r>
            <a:r>
              <a:rPr lang="de-DE" sz="2000" dirty="0" err="1"/>
              <a:t>warning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power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rises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absence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C006DBF-538D-4DA7-A454-065450291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50" y="1364439"/>
            <a:ext cx="3911695" cy="476966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77934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-1" y="0"/>
            <a:ext cx="7443537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4E3C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C7C91-872C-4F33-92F5-592F00CD333C}"/>
              </a:ext>
            </a:extLst>
          </p:cNvPr>
          <p:cNvSpPr txBox="1"/>
          <p:nvPr/>
        </p:nvSpPr>
        <p:spPr>
          <a:xfrm>
            <a:off x="431800" y="2875004"/>
            <a:ext cx="549101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YOU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922818" y="0"/>
            <a:ext cx="6535882" cy="6858000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rgbClr val="45617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90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5743576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Agenda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723901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657E94-7717-4FC1-B37C-289C2F8693C1}"/>
              </a:ext>
            </a:extLst>
          </p:cNvPr>
          <p:cNvSpPr txBox="1"/>
          <p:nvPr/>
        </p:nvSpPr>
        <p:spPr>
          <a:xfrm>
            <a:off x="615948" y="2561933"/>
            <a:ext cx="114312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cs typeface="Arial" panose="020B0604020202020204" pitchFamily="34" charset="0"/>
              </a:rPr>
              <a:t>1. Smart Homes &amp; </a:t>
            </a:r>
            <a:r>
              <a:rPr lang="de-DE" sz="2800" dirty="0" err="1">
                <a:cs typeface="Arial" panose="020B0604020202020204" pitchFamily="34" charset="0"/>
              </a:rPr>
              <a:t>Electrical</a:t>
            </a:r>
            <a:r>
              <a:rPr lang="de-DE" sz="2800" dirty="0">
                <a:cs typeface="Arial" panose="020B0604020202020204" pitchFamily="34" charset="0"/>
              </a:rPr>
              <a:t> </a:t>
            </a:r>
            <a:r>
              <a:rPr lang="de-DE" sz="2800" dirty="0" err="1">
                <a:cs typeface="Arial" panose="020B0604020202020204" pitchFamily="34" charset="0"/>
              </a:rPr>
              <a:t>Submetering</a:t>
            </a:r>
            <a:endParaRPr lang="de-DE" sz="2800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de-DE" sz="2000" dirty="0">
              <a:cs typeface="Arial" panose="020B0604020202020204" pitchFamily="34" charset="0"/>
            </a:endParaRPr>
          </a:p>
          <a:p>
            <a:r>
              <a:rPr lang="de-DE" sz="2800" dirty="0">
                <a:cs typeface="Arial" panose="020B0604020202020204" pitchFamily="34" charset="0"/>
              </a:rPr>
              <a:t>2. </a:t>
            </a:r>
            <a:r>
              <a:rPr lang="de-DE" sz="2800" dirty="0" err="1">
                <a:cs typeface="Arial" panose="020B0604020202020204" pitchFamily="34" charset="0"/>
              </a:rPr>
              <a:t>IoT</a:t>
            </a:r>
            <a:r>
              <a:rPr lang="de-DE" sz="2800" dirty="0">
                <a:cs typeface="Arial" panose="020B0604020202020204" pitchFamily="34" charset="0"/>
              </a:rPr>
              <a:t> Data Analytics </a:t>
            </a:r>
            <a:r>
              <a:rPr lang="de-DE" sz="2800" dirty="0" err="1">
                <a:cs typeface="Arial" panose="020B0604020202020204" pitchFamily="34" charset="0"/>
              </a:rPr>
              <a:t>for</a:t>
            </a:r>
            <a:r>
              <a:rPr lang="de-DE" sz="2800" dirty="0">
                <a:cs typeface="Arial" panose="020B0604020202020204" pitchFamily="34" charset="0"/>
              </a:rPr>
              <a:t> Smart Homes</a:t>
            </a:r>
          </a:p>
          <a:p>
            <a:endParaRPr lang="de-DE" sz="2800" dirty="0">
              <a:cs typeface="Arial" panose="020B0604020202020204" pitchFamily="34" charset="0"/>
            </a:endParaRPr>
          </a:p>
          <a:p>
            <a:r>
              <a:rPr lang="de-DE" sz="2800" dirty="0">
                <a:cs typeface="Arial" panose="020B0604020202020204" pitchFamily="34" charset="0"/>
              </a:rPr>
              <a:t>3. Initial Data Exploration of </a:t>
            </a:r>
            <a:r>
              <a:rPr lang="de-DE" sz="2800" dirty="0" err="1">
                <a:cs typeface="Arial" panose="020B0604020202020204" pitchFamily="34" charset="0"/>
              </a:rPr>
              <a:t>Electrical</a:t>
            </a:r>
            <a:r>
              <a:rPr lang="de-DE" sz="2800" dirty="0">
                <a:cs typeface="Arial" panose="020B0604020202020204" pitchFamily="34" charset="0"/>
              </a:rPr>
              <a:t> Submeters</a:t>
            </a:r>
          </a:p>
          <a:p>
            <a:endParaRPr lang="de-DE" sz="2800" dirty="0">
              <a:cs typeface="Arial" panose="020B0604020202020204" pitchFamily="34" charset="0"/>
            </a:endParaRPr>
          </a:p>
          <a:p>
            <a:r>
              <a:rPr lang="de-DE" sz="2800" dirty="0">
                <a:cs typeface="Arial" panose="020B0604020202020204" pitchFamily="34" charset="0"/>
              </a:rPr>
              <a:t>4. Innovative Potentials and </a:t>
            </a:r>
            <a:r>
              <a:rPr lang="de-DE" sz="2800" dirty="0" err="1">
                <a:cs typeface="Arial" panose="020B0604020202020204" pitchFamily="34" charset="0"/>
              </a:rPr>
              <a:t>Recommendations</a:t>
            </a:r>
            <a:endParaRPr lang="de-DE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38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751FC23-ED2B-4087-BC87-FDF8F62E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559" y="445135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A00F5EA-AC32-477B-A176-5502CC0FF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188" y="1203217"/>
            <a:ext cx="1904999" cy="2779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5743576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Business Challenge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723901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627D5A4-29F0-44FA-B7FC-4D61508EC13D}"/>
              </a:ext>
            </a:extLst>
          </p:cNvPr>
          <p:cNvSpPr txBox="1"/>
          <p:nvPr/>
        </p:nvSpPr>
        <p:spPr>
          <a:xfrm>
            <a:off x="1286809" y="1908542"/>
            <a:ext cx="105208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smart </a:t>
            </a:r>
            <a:r>
              <a:rPr lang="de-DE" sz="2000" dirty="0" err="1"/>
              <a:t>submetering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monitor </a:t>
            </a:r>
            <a:r>
              <a:rPr lang="de-DE" sz="2000" dirty="0" err="1"/>
              <a:t>electricity</a:t>
            </a:r>
            <a:r>
              <a:rPr lang="de-DE" sz="2000" dirty="0"/>
              <a:t> </a:t>
            </a:r>
            <a:r>
              <a:rPr lang="de-DE" sz="2000" dirty="0" err="1"/>
              <a:t>consumption</a:t>
            </a:r>
            <a:r>
              <a:rPr lang="de-DE" sz="2000" dirty="0"/>
              <a:t> of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rooms</a:t>
            </a:r>
            <a:r>
              <a:rPr lang="de-DE" sz="2000" dirty="0"/>
              <a:t> &amp; </a:t>
            </a:r>
            <a:r>
              <a:rPr lang="de-DE" sz="2000" dirty="0" err="1"/>
              <a:t>appliances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tracks</a:t>
            </a:r>
            <a:r>
              <a:rPr lang="de-DE" sz="2000" dirty="0"/>
              <a:t> power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continiously</a:t>
            </a:r>
            <a:r>
              <a:rPr lang="de-DE" sz="2000" dirty="0"/>
              <a:t> and </a:t>
            </a:r>
            <a:r>
              <a:rPr lang="de-DE" sz="2000" dirty="0" err="1"/>
              <a:t>transmits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instantly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sz="2000" dirty="0"/>
              <a:t> </a:t>
            </a:r>
            <a:r>
              <a:rPr lang="de-DE" sz="2000" dirty="0" err="1"/>
              <a:t>opens</a:t>
            </a:r>
            <a:r>
              <a:rPr lang="de-DE" sz="2000" dirty="0"/>
              <a:t> </a:t>
            </a:r>
            <a:r>
              <a:rPr lang="de-DE" sz="2000" dirty="0" err="1"/>
              <a:t>insights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consumption</a:t>
            </a:r>
            <a:r>
              <a:rPr lang="de-DE" sz="2000" dirty="0"/>
              <a:t> in </a:t>
            </a:r>
            <a:r>
              <a:rPr lang="de-DE" sz="2000" dirty="0" err="1"/>
              <a:t>details</a:t>
            </a:r>
            <a:r>
              <a:rPr lang="de-DE" sz="2000" dirty="0"/>
              <a:t>!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where energy is </a:t>
            </a:r>
            <a:r>
              <a:rPr lang="en-GB" sz="2000" dirty="0" err="1"/>
              <a:t>beeing</a:t>
            </a:r>
            <a:r>
              <a:rPr lang="en-GB" sz="2000" dirty="0"/>
              <a:t> used, how is it </a:t>
            </a:r>
            <a:r>
              <a:rPr lang="en-GB" sz="2000" dirty="0" err="1"/>
              <a:t>beeing</a:t>
            </a:r>
            <a:r>
              <a:rPr lang="en-GB" sz="2000" dirty="0"/>
              <a:t> used and who is it </a:t>
            </a:r>
            <a:r>
              <a:rPr lang="en-GB" sz="2000" dirty="0" err="1"/>
              <a:t>beeing</a:t>
            </a:r>
            <a:r>
              <a:rPr lang="en-GB" sz="2000" dirty="0"/>
              <a:t> using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peaks</a:t>
            </a:r>
            <a:r>
              <a:rPr lang="de-DE" sz="2000" dirty="0"/>
              <a:t>, </a:t>
            </a:r>
            <a:r>
              <a:rPr lang="de-DE" sz="2000" dirty="0" err="1"/>
              <a:t>wastage</a:t>
            </a:r>
            <a:r>
              <a:rPr lang="de-DE" sz="2000" dirty="0"/>
              <a:t>, </a:t>
            </a:r>
            <a:r>
              <a:rPr lang="de-DE" sz="2000" dirty="0" err="1"/>
              <a:t>inefficiencies</a:t>
            </a:r>
            <a:r>
              <a:rPr lang="de-DE" sz="2000" dirty="0"/>
              <a:t>, </a:t>
            </a:r>
            <a:r>
              <a:rPr lang="de-DE" sz="2000" dirty="0" err="1"/>
              <a:t>irregularities</a:t>
            </a:r>
            <a:endParaRPr lang="de-DE" sz="2000" dirty="0"/>
          </a:p>
          <a:p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4A33C878-C92D-4287-B311-8DD7F07F642F}"/>
              </a:ext>
            </a:extLst>
          </p:cNvPr>
          <p:cNvSpPr/>
          <p:nvPr/>
        </p:nvSpPr>
        <p:spPr>
          <a:xfrm>
            <a:off x="308401" y="2560525"/>
            <a:ext cx="978408" cy="484632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5AD067EF-5463-4603-B539-3E01415C63D7}"/>
              </a:ext>
            </a:extLst>
          </p:cNvPr>
          <p:cNvSpPr/>
          <p:nvPr/>
        </p:nvSpPr>
        <p:spPr>
          <a:xfrm>
            <a:off x="308401" y="3698543"/>
            <a:ext cx="978408" cy="484632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485D5C7-0D2B-47EA-B3ED-E9E0D74E0406}"/>
              </a:ext>
            </a:extLst>
          </p:cNvPr>
          <p:cNvSpPr/>
          <p:nvPr/>
        </p:nvSpPr>
        <p:spPr>
          <a:xfrm>
            <a:off x="1465009" y="5316982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8F3877-F113-4973-9E61-7F67396637A5}"/>
              </a:ext>
            </a:extLst>
          </p:cNvPr>
          <p:cNvSpPr txBox="1"/>
          <p:nvPr/>
        </p:nvSpPr>
        <p:spPr>
          <a:xfrm>
            <a:off x="2613331" y="5036360"/>
            <a:ext cx="588161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Smart </a:t>
            </a:r>
            <a:r>
              <a:rPr lang="de-DE" sz="2000" dirty="0" err="1"/>
              <a:t>reduction</a:t>
            </a:r>
            <a:r>
              <a:rPr lang="de-DE" sz="2000" dirty="0"/>
              <a:t> and </a:t>
            </a:r>
            <a:r>
              <a:rPr lang="de-DE" sz="2000" dirty="0" err="1"/>
              <a:t>smoothing</a:t>
            </a:r>
            <a:r>
              <a:rPr lang="de-DE" sz="2000" dirty="0"/>
              <a:t> of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consumption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Reducing</a:t>
            </a:r>
            <a:r>
              <a:rPr lang="de-DE" sz="2000" dirty="0"/>
              <a:t> </a:t>
            </a:r>
            <a:r>
              <a:rPr lang="de-DE" sz="2000" dirty="0" err="1"/>
              <a:t>costs</a:t>
            </a:r>
            <a:r>
              <a:rPr lang="de-DE" sz="2000" dirty="0"/>
              <a:t> and </a:t>
            </a:r>
            <a:r>
              <a:rPr lang="de-DE" sz="2000" dirty="0" err="1"/>
              <a:t>waste</a:t>
            </a:r>
            <a:r>
              <a:rPr lang="de-DE" sz="2000" dirty="0"/>
              <a:t> of </a:t>
            </a:r>
            <a:r>
              <a:rPr lang="de-DE" sz="2000" dirty="0" err="1"/>
              <a:t>ressources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90749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44EC938-2C5F-4A73-9497-AD8B2E314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32" y="1135060"/>
            <a:ext cx="7420167" cy="5003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6227990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Smart Electrical Submeters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80414" y="723901"/>
            <a:ext cx="5611586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4</a:t>
            </a:fld>
            <a:endParaRPr lang="en-US"/>
          </a:p>
        </p:txBody>
      </p:sp>
      <p:sp>
        <p:nvSpPr>
          <p:cNvPr id="69" name="Freeform 179">
            <a:extLst>
              <a:ext uri="{FF2B5EF4-FFF2-40B4-BE49-F238E27FC236}">
                <a16:creationId xmlns:a16="http://schemas.microsoft.com/office/drawing/2014/main" id="{49BD78BC-B51C-499F-947D-40D76D849883}"/>
              </a:ext>
            </a:extLst>
          </p:cNvPr>
          <p:cNvSpPr>
            <a:spLocks noEditPoints="1"/>
          </p:cNvSpPr>
          <p:nvPr/>
        </p:nvSpPr>
        <p:spPr bwMode="auto">
          <a:xfrm>
            <a:off x="6025357" y="2114051"/>
            <a:ext cx="141287" cy="284163"/>
          </a:xfrm>
          <a:custGeom>
            <a:avLst/>
            <a:gdLst>
              <a:gd name="T0" fmla="*/ 178 w 448"/>
              <a:gd name="T1" fmla="*/ 468 h 897"/>
              <a:gd name="T2" fmla="*/ 180 w 448"/>
              <a:gd name="T3" fmla="*/ 460 h 897"/>
              <a:gd name="T4" fmla="*/ 176 w 448"/>
              <a:gd name="T5" fmla="*/ 455 h 897"/>
              <a:gd name="T6" fmla="*/ 171 w 448"/>
              <a:gd name="T7" fmla="*/ 451 h 897"/>
              <a:gd name="T8" fmla="*/ 165 w 448"/>
              <a:gd name="T9" fmla="*/ 449 h 897"/>
              <a:gd name="T10" fmla="*/ 131 w 448"/>
              <a:gd name="T11" fmla="*/ 30 h 897"/>
              <a:gd name="T12" fmla="*/ 227 w 448"/>
              <a:gd name="T13" fmla="*/ 306 h 897"/>
              <a:gd name="T14" fmla="*/ 224 w 448"/>
              <a:gd name="T15" fmla="*/ 314 h 897"/>
              <a:gd name="T16" fmla="*/ 226 w 448"/>
              <a:gd name="T17" fmla="*/ 321 h 897"/>
              <a:gd name="T18" fmla="*/ 232 w 448"/>
              <a:gd name="T19" fmla="*/ 327 h 897"/>
              <a:gd name="T20" fmla="*/ 239 w 448"/>
              <a:gd name="T21" fmla="*/ 329 h 897"/>
              <a:gd name="T22" fmla="*/ 84 w 448"/>
              <a:gd name="T23" fmla="*/ 797 h 897"/>
              <a:gd name="T24" fmla="*/ 266 w 448"/>
              <a:gd name="T25" fmla="*/ 299 h 897"/>
              <a:gd name="T26" fmla="*/ 448 w 448"/>
              <a:gd name="T27" fmla="*/ 20 h 897"/>
              <a:gd name="T28" fmla="*/ 448 w 448"/>
              <a:gd name="T29" fmla="*/ 12 h 897"/>
              <a:gd name="T30" fmla="*/ 444 w 448"/>
              <a:gd name="T31" fmla="*/ 5 h 897"/>
              <a:gd name="T32" fmla="*/ 437 w 448"/>
              <a:gd name="T33" fmla="*/ 0 h 897"/>
              <a:gd name="T34" fmla="*/ 120 w 448"/>
              <a:gd name="T35" fmla="*/ 0 h 897"/>
              <a:gd name="T36" fmla="*/ 110 w 448"/>
              <a:gd name="T37" fmla="*/ 4 h 897"/>
              <a:gd name="T38" fmla="*/ 105 w 448"/>
              <a:gd name="T39" fmla="*/ 12 h 897"/>
              <a:gd name="T40" fmla="*/ 0 w 448"/>
              <a:gd name="T41" fmla="*/ 463 h 897"/>
              <a:gd name="T42" fmla="*/ 1 w 448"/>
              <a:gd name="T43" fmla="*/ 470 h 897"/>
              <a:gd name="T44" fmla="*/ 5 w 448"/>
              <a:gd name="T45" fmla="*/ 475 h 897"/>
              <a:gd name="T46" fmla="*/ 12 w 448"/>
              <a:gd name="T47" fmla="*/ 478 h 897"/>
              <a:gd name="T48" fmla="*/ 144 w 448"/>
              <a:gd name="T49" fmla="*/ 478 h 897"/>
              <a:gd name="T50" fmla="*/ 30 w 448"/>
              <a:gd name="T51" fmla="*/ 883 h 897"/>
              <a:gd name="T52" fmla="*/ 34 w 448"/>
              <a:gd name="T53" fmla="*/ 892 h 897"/>
              <a:gd name="T54" fmla="*/ 42 w 448"/>
              <a:gd name="T55" fmla="*/ 897 h 897"/>
              <a:gd name="T56" fmla="*/ 48 w 448"/>
              <a:gd name="T57" fmla="*/ 897 h 897"/>
              <a:gd name="T58" fmla="*/ 54 w 448"/>
              <a:gd name="T59" fmla="*/ 893 h 897"/>
              <a:gd name="T60" fmla="*/ 446 w 448"/>
              <a:gd name="T61" fmla="*/ 322 h 897"/>
              <a:gd name="T62" fmla="*/ 448 w 448"/>
              <a:gd name="T63" fmla="*/ 315 h 897"/>
              <a:gd name="T64" fmla="*/ 447 w 448"/>
              <a:gd name="T65" fmla="*/ 307 h 897"/>
              <a:gd name="T66" fmla="*/ 441 w 448"/>
              <a:gd name="T67" fmla="*/ 301 h 897"/>
              <a:gd name="T68" fmla="*/ 433 w 448"/>
              <a:gd name="T69" fmla="*/ 29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8" h="897">
                <a:moveTo>
                  <a:pt x="84" y="797"/>
                </a:moveTo>
                <a:lnTo>
                  <a:pt x="178" y="468"/>
                </a:lnTo>
                <a:lnTo>
                  <a:pt x="180" y="465"/>
                </a:lnTo>
                <a:lnTo>
                  <a:pt x="180" y="460"/>
                </a:lnTo>
                <a:lnTo>
                  <a:pt x="178" y="457"/>
                </a:lnTo>
                <a:lnTo>
                  <a:pt x="176" y="455"/>
                </a:lnTo>
                <a:lnTo>
                  <a:pt x="174" y="452"/>
                </a:lnTo>
                <a:lnTo>
                  <a:pt x="171" y="451"/>
                </a:lnTo>
                <a:lnTo>
                  <a:pt x="168" y="449"/>
                </a:lnTo>
                <a:lnTo>
                  <a:pt x="165" y="449"/>
                </a:lnTo>
                <a:lnTo>
                  <a:pt x="34" y="449"/>
                </a:lnTo>
                <a:lnTo>
                  <a:pt x="131" y="30"/>
                </a:lnTo>
                <a:lnTo>
                  <a:pt x="406" y="30"/>
                </a:lnTo>
                <a:lnTo>
                  <a:pt x="227" y="306"/>
                </a:lnTo>
                <a:lnTo>
                  <a:pt x="224" y="310"/>
                </a:lnTo>
                <a:lnTo>
                  <a:pt x="224" y="314"/>
                </a:lnTo>
                <a:lnTo>
                  <a:pt x="224" y="318"/>
                </a:lnTo>
                <a:lnTo>
                  <a:pt x="226" y="321"/>
                </a:lnTo>
                <a:lnTo>
                  <a:pt x="229" y="324"/>
                </a:lnTo>
                <a:lnTo>
                  <a:pt x="232" y="327"/>
                </a:lnTo>
                <a:lnTo>
                  <a:pt x="235" y="329"/>
                </a:lnTo>
                <a:lnTo>
                  <a:pt x="239" y="329"/>
                </a:lnTo>
                <a:lnTo>
                  <a:pt x="405" y="329"/>
                </a:lnTo>
                <a:lnTo>
                  <a:pt x="84" y="797"/>
                </a:lnTo>
                <a:close/>
                <a:moveTo>
                  <a:pt x="433" y="299"/>
                </a:moveTo>
                <a:lnTo>
                  <a:pt x="266" y="299"/>
                </a:lnTo>
                <a:lnTo>
                  <a:pt x="446" y="24"/>
                </a:lnTo>
                <a:lnTo>
                  <a:pt x="448" y="20"/>
                </a:lnTo>
                <a:lnTo>
                  <a:pt x="448" y="15"/>
                </a:lnTo>
                <a:lnTo>
                  <a:pt x="448" y="12"/>
                </a:lnTo>
                <a:lnTo>
                  <a:pt x="447" y="8"/>
                </a:lnTo>
                <a:lnTo>
                  <a:pt x="444" y="5"/>
                </a:lnTo>
                <a:lnTo>
                  <a:pt x="441" y="3"/>
                </a:lnTo>
                <a:lnTo>
                  <a:pt x="437" y="0"/>
                </a:lnTo>
                <a:lnTo>
                  <a:pt x="433" y="0"/>
                </a:lnTo>
                <a:lnTo>
                  <a:pt x="120" y="0"/>
                </a:lnTo>
                <a:lnTo>
                  <a:pt x="114" y="2"/>
                </a:lnTo>
                <a:lnTo>
                  <a:pt x="110" y="4"/>
                </a:lnTo>
                <a:lnTo>
                  <a:pt x="107" y="7"/>
                </a:lnTo>
                <a:lnTo>
                  <a:pt x="105" y="12"/>
                </a:lnTo>
                <a:lnTo>
                  <a:pt x="1" y="460"/>
                </a:lnTo>
                <a:lnTo>
                  <a:pt x="0" y="463"/>
                </a:lnTo>
                <a:lnTo>
                  <a:pt x="0" y="467"/>
                </a:lnTo>
                <a:lnTo>
                  <a:pt x="1" y="470"/>
                </a:lnTo>
                <a:lnTo>
                  <a:pt x="3" y="473"/>
                </a:lnTo>
                <a:lnTo>
                  <a:pt x="5" y="475"/>
                </a:lnTo>
                <a:lnTo>
                  <a:pt x="8" y="477"/>
                </a:lnTo>
                <a:lnTo>
                  <a:pt x="12" y="478"/>
                </a:lnTo>
                <a:lnTo>
                  <a:pt x="15" y="478"/>
                </a:lnTo>
                <a:lnTo>
                  <a:pt x="144" y="478"/>
                </a:lnTo>
                <a:lnTo>
                  <a:pt x="31" y="877"/>
                </a:lnTo>
                <a:lnTo>
                  <a:pt x="30" y="883"/>
                </a:lnTo>
                <a:lnTo>
                  <a:pt x="31" y="888"/>
                </a:lnTo>
                <a:lnTo>
                  <a:pt x="34" y="892"/>
                </a:lnTo>
                <a:lnTo>
                  <a:pt x="38" y="895"/>
                </a:lnTo>
                <a:lnTo>
                  <a:pt x="42" y="897"/>
                </a:lnTo>
                <a:lnTo>
                  <a:pt x="45" y="897"/>
                </a:lnTo>
                <a:lnTo>
                  <a:pt x="48" y="897"/>
                </a:lnTo>
                <a:lnTo>
                  <a:pt x="51" y="895"/>
                </a:lnTo>
                <a:lnTo>
                  <a:pt x="54" y="893"/>
                </a:lnTo>
                <a:lnTo>
                  <a:pt x="58" y="890"/>
                </a:lnTo>
                <a:lnTo>
                  <a:pt x="446" y="322"/>
                </a:lnTo>
                <a:lnTo>
                  <a:pt x="448" y="319"/>
                </a:lnTo>
                <a:lnTo>
                  <a:pt x="448" y="315"/>
                </a:lnTo>
                <a:lnTo>
                  <a:pt x="448" y="311"/>
                </a:lnTo>
                <a:lnTo>
                  <a:pt x="447" y="307"/>
                </a:lnTo>
                <a:lnTo>
                  <a:pt x="444" y="304"/>
                </a:lnTo>
                <a:lnTo>
                  <a:pt x="441" y="301"/>
                </a:lnTo>
                <a:lnTo>
                  <a:pt x="437" y="300"/>
                </a:lnTo>
                <a:lnTo>
                  <a:pt x="433" y="299"/>
                </a:lnTo>
                <a:lnTo>
                  <a:pt x="433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55EE33-1A50-48FC-94A4-E2E72DAEF192}"/>
              </a:ext>
            </a:extLst>
          </p:cNvPr>
          <p:cNvGrpSpPr/>
          <p:nvPr/>
        </p:nvGrpSpPr>
        <p:grpSpPr>
          <a:xfrm>
            <a:off x="5952331" y="5150938"/>
            <a:ext cx="287338" cy="287338"/>
            <a:chOff x="8736013" y="1925638"/>
            <a:chExt cx="287338" cy="287338"/>
          </a:xfrm>
          <a:solidFill>
            <a:schemeClr val="bg1"/>
          </a:solidFill>
        </p:grpSpPr>
        <p:sp>
          <p:nvSpPr>
            <p:cNvPr id="74" name="Freeform 97">
              <a:extLst>
                <a:ext uri="{FF2B5EF4-FFF2-40B4-BE49-F238E27FC236}">
                  <a16:creationId xmlns:a16="http://schemas.microsoft.com/office/drawing/2014/main" id="{081655D8-DB3B-42F9-8B94-5992E710E9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6013" y="1925638"/>
              <a:ext cx="287338" cy="287338"/>
            </a:xfrm>
            <a:custGeom>
              <a:avLst/>
              <a:gdLst>
                <a:gd name="T0" fmla="*/ 481 w 902"/>
                <a:gd name="T1" fmla="*/ 863 h 902"/>
                <a:gd name="T2" fmla="*/ 872 w 902"/>
                <a:gd name="T3" fmla="*/ 219 h 902"/>
                <a:gd name="T4" fmla="*/ 30 w 902"/>
                <a:gd name="T5" fmla="*/ 219 h 902"/>
                <a:gd name="T6" fmla="*/ 451 w 902"/>
                <a:gd name="T7" fmla="*/ 864 h 902"/>
                <a:gd name="T8" fmla="*/ 30 w 902"/>
                <a:gd name="T9" fmla="*/ 219 h 902"/>
                <a:gd name="T10" fmla="*/ 54 w 902"/>
                <a:gd name="T11" fmla="*/ 197 h 902"/>
                <a:gd name="T12" fmla="*/ 648 w 902"/>
                <a:gd name="T13" fmla="*/ 290 h 902"/>
                <a:gd name="T14" fmla="*/ 466 w 902"/>
                <a:gd name="T15" fmla="*/ 32 h 902"/>
                <a:gd name="T16" fmla="*/ 683 w 902"/>
                <a:gd name="T17" fmla="*/ 274 h 902"/>
                <a:gd name="T18" fmla="*/ 466 w 902"/>
                <a:gd name="T19" fmla="*/ 32 h 902"/>
                <a:gd name="T20" fmla="*/ 902 w 902"/>
                <a:gd name="T21" fmla="*/ 195 h 902"/>
                <a:gd name="T22" fmla="*/ 901 w 902"/>
                <a:gd name="T23" fmla="*/ 191 h 902"/>
                <a:gd name="T24" fmla="*/ 901 w 902"/>
                <a:gd name="T25" fmla="*/ 190 h 902"/>
                <a:gd name="T26" fmla="*/ 898 w 902"/>
                <a:gd name="T27" fmla="*/ 186 h 902"/>
                <a:gd name="T28" fmla="*/ 898 w 902"/>
                <a:gd name="T29" fmla="*/ 185 h 902"/>
                <a:gd name="T30" fmla="*/ 896 w 902"/>
                <a:gd name="T31" fmla="*/ 184 h 902"/>
                <a:gd name="T32" fmla="*/ 893 w 902"/>
                <a:gd name="T33" fmla="*/ 183 h 902"/>
                <a:gd name="T34" fmla="*/ 892 w 902"/>
                <a:gd name="T35" fmla="*/ 182 h 902"/>
                <a:gd name="T36" fmla="*/ 469 w 902"/>
                <a:gd name="T37" fmla="*/ 0 h 902"/>
                <a:gd name="T38" fmla="*/ 463 w 902"/>
                <a:gd name="T39" fmla="*/ 0 h 902"/>
                <a:gd name="T40" fmla="*/ 10 w 902"/>
                <a:gd name="T41" fmla="*/ 182 h 902"/>
                <a:gd name="T42" fmla="*/ 9 w 902"/>
                <a:gd name="T43" fmla="*/ 183 h 902"/>
                <a:gd name="T44" fmla="*/ 6 w 902"/>
                <a:gd name="T45" fmla="*/ 184 h 902"/>
                <a:gd name="T46" fmla="*/ 4 w 902"/>
                <a:gd name="T47" fmla="*/ 185 h 902"/>
                <a:gd name="T48" fmla="*/ 4 w 902"/>
                <a:gd name="T49" fmla="*/ 186 h 902"/>
                <a:gd name="T50" fmla="*/ 1 w 902"/>
                <a:gd name="T51" fmla="*/ 189 h 902"/>
                <a:gd name="T52" fmla="*/ 1 w 902"/>
                <a:gd name="T53" fmla="*/ 190 h 902"/>
                <a:gd name="T54" fmla="*/ 0 w 902"/>
                <a:gd name="T55" fmla="*/ 195 h 902"/>
                <a:gd name="T56" fmla="*/ 0 w 902"/>
                <a:gd name="T57" fmla="*/ 195 h 902"/>
                <a:gd name="T58" fmla="*/ 0 w 902"/>
                <a:gd name="T59" fmla="*/ 195 h 902"/>
                <a:gd name="T60" fmla="*/ 0 w 902"/>
                <a:gd name="T61" fmla="*/ 681 h 902"/>
                <a:gd name="T62" fmla="*/ 5 w 902"/>
                <a:gd name="T63" fmla="*/ 688 h 902"/>
                <a:gd name="T64" fmla="*/ 460 w 902"/>
                <a:gd name="T65" fmla="*/ 901 h 902"/>
                <a:gd name="T66" fmla="*/ 461 w 902"/>
                <a:gd name="T67" fmla="*/ 901 h 902"/>
                <a:gd name="T68" fmla="*/ 466 w 902"/>
                <a:gd name="T69" fmla="*/ 902 h 902"/>
                <a:gd name="T70" fmla="*/ 472 w 902"/>
                <a:gd name="T71" fmla="*/ 901 h 902"/>
                <a:gd name="T72" fmla="*/ 472 w 902"/>
                <a:gd name="T73" fmla="*/ 900 h 902"/>
                <a:gd name="T74" fmla="*/ 897 w 902"/>
                <a:gd name="T75" fmla="*/ 688 h 902"/>
                <a:gd name="T76" fmla="*/ 901 w 902"/>
                <a:gd name="T77" fmla="*/ 681 h 902"/>
                <a:gd name="T78" fmla="*/ 902 w 902"/>
                <a:gd name="T79" fmla="*/ 195 h 902"/>
                <a:gd name="T80" fmla="*/ 902 w 902"/>
                <a:gd name="T81" fmla="*/ 19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902">
                  <a:moveTo>
                    <a:pt x="872" y="668"/>
                  </a:moveTo>
                  <a:lnTo>
                    <a:pt x="481" y="863"/>
                  </a:lnTo>
                  <a:lnTo>
                    <a:pt x="481" y="401"/>
                  </a:lnTo>
                  <a:lnTo>
                    <a:pt x="872" y="219"/>
                  </a:lnTo>
                  <a:lnTo>
                    <a:pt x="872" y="668"/>
                  </a:lnTo>
                  <a:close/>
                  <a:moveTo>
                    <a:pt x="30" y="219"/>
                  </a:moveTo>
                  <a:lnTo>
                    <a:pt x="451" y="401"/>
                  </a:lnTo>
                  <a:lnTo>
                    <a:pt x="451" y="864"/>
                  </a:lnTo>
                  <a:lnTo>
                    <a:pt x="30" y="667"/>
                  </a:lnTo>
                  <a:lnTo>
                    <a:pt x="30" y="219"/>
                  </a:lnTo>
                  <a:close/>
                  <a:moveTo>
                    <a:pt x="466" y="374"/>
                  </a:moveTo>
                  <a:lnTo>
                    <a:pt x="54" y="197"/>
                  </a:lnTo>
                  <a:lnTo>
                    <a:pt x="266" y="112"/>
                  </a:lnTo>
                  <a:lnTo>
                    <a:pt x="648" y="290"/>
                  </a:lnTo>
                  <a:lnTo>
                    <a:pt x="466" y="374"/>
                  </a:lnTo>
                  <a:close/>
                  <a:moveTo>
                    <a:pt x="466" y="32"/>
                  </a:moveTo>
                  <a:lnTo>
                    <a:pt x="851" y="197"/>
                  </a:lnTo>
                  <a:lnTo>
                    <a:pt x="683" y="274"/>
                  </a:lnTo>
                  <a:lnTo>
                    <a:pt x="304" y="97"/>
                  </a:lnTo>
                  <a:lnTo>
                    <a:pt x="466" y="32"/>
                  </a:lnTo>
                  <a:close/>
                  <a:moveTo>
                    <a:pt x="902" y="195"/>
                  </a:moveTo>
                  <a:lnTo>
                    <a:pt x="902" y="195"/>
                  </a:lnTo>
                  <a:lnTo>
                    <a:pt x="902" y="193"/>
                  </a:lnTo>
                  <a:lnTo>
                    <a:pt x="901" y="191"/>
                  </a:lnTo>
                  <a:lnTo>
                    <a:pt x="901" y="190"/>
                  </a:lnTo>
                  <a:lnTo>
                    <a:pt x="901" y="190"/>
                  </a:lnTo>
                  <a:lnTo>
                    <a:pt x="900" y="188"/>
                  </a:lnTo>
                  <a:lnTo>
                    <a:pt x="898" y="186"/>
                  </a:lnTo>
                  <a:lnTo>
                    <a:pt x="898" y="186"/>
                  </a:lnTo>
                  <a:lnTo>
                    <a:pt x="898" y="185"/>
                  </a:lnTo>
                  <a:lnTo>
                    <a:pt x="897" y="184"/>
                  </a:lnTo>
                  <a:lnTo>
                    <a:pt x="896" y="184"/>
                  </a:lnTo>
                  <a:lnTo>
                    <a:pt x="895" y="183"/>
                  </a:lnTo>
                  <a:lnTo>
                    <a:pt x="893" y="183"/>
                  </a:lnTo>
                  <a:lnTo>
                    <a:pt x="893" y="183"/>
                  </a:lnTo>
                  <a:lnTo>
                    <a:pt x="892" y="182"/>
                  </a:lnTo>
                  <a:lnTo>
                    <a:pt x="471" y="2"/>
                  </a:lnTo>
                  <a:lnTo>
                    <a:pt x="469" y="0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10" y="182"/>
                  </a:lnTo>
                  <a:lnTo>
                    <a:pt x="9" y="182"/>
                  </a:lnTo>
                  <a:lnTo>
                    <a:pt x="9" y="183"/>
                  </a:lnTo>
                  <a:lnTo>
                    <a:pt x="8" y="183"/>
                  </a:lnTo>
                  <a:lnTo>
                    <a:pt x="6" y="184"/>
                  </a:lnTo>
                  <a:lnTo>
                    <a:pt x="5" y="184"/>
                  </a:lnTo>
                  <a:lnTo>
                    <a:pt x="4" y="185"/>
                  </a:lnTo>
                  <a:lnTo>
                    <a:pt x="4" y="185"/>
                  </a:lnTo>
                  <a:lnTo>
                    <a:pt x="4" y="186"/>
                  </a:lnTo>
                  <a:lnTo>
                    <a:pt x="2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676"/>
                  </a:lnTo>
                  <a:lnTo>
                    <a:pt x="0" y="681"/>
                  </a:lnTo>
                  <a:lnTo>
                    <a:pt x="2" y="685"/>
                  </a:lnTo>
                  <a:lnTo>
                    <a:pt x="5" y="688"/>
                  </a:lnTo>
                  <a:lnTo>
                    <a:pt x="9" y="690"/>
                  </a:lnTo>
                  <a:lnTo>
                    <a:pt x="460" y="901"/>
                  </a:lnTo>
                  <a:lnTo>
                    <a:pt x="460" y="901"/>
                  </a:lnTo>
                  <a:lnTo>
                    <a:pt x="461" y="901"/>
                  </a:lnTo>
                  <a:lnTo>
                    <a:pt x="463" y="902"/>
                  </a:lnTo>
                  <a:lnTo>
                    <a:pt x="466" y="902"/>
                  </a:lnTo>
                  <a:lnTo>
                    <a:pt x="469" y="902"/>
                  </a:lnTo>
                  <a:lnTo>
                    <a:pt x="472" y="901"/>
                  </a:lnTo>
                  <a:lnTo>
                    <a:pt x="472" y="901"/>
                  </a:lnTo>
                  <a:lnTo>
                    <a:pt x="472" y="900"/>
                  </a:lnTo>
                  <a:lnTo>
                    <a:pt x="893" y="690"/>
                  </a:lnTo>
                  <a:lnTo>
                    <a:pt x="897" y="688"/>
                  </a:lnTo>
                  <a:lnTo>
                    <a:pt x="900" y="685"/>
                  </a:lnTo>
                  <a:lnTo>
                    <a:pt x="901" y="681"/>
                  </a:lnTo>
                  <a:lnTo>
                    <a:pt x="902" y="676"/>
                  </a:lnTo>
                  <a:lnTo>
                    <a:pt x="902" y="195"/>
                  </a:lnTo>
                  <a:lnTo>
                    <a:pt x="902" y="195"/>
                  </a:lnTo>
                  <a:lnTo>
                    <a:pt x="90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8">
              <a:extLst>
                <a:ext uri="{FF2B5EF4-FFF2-40B4-BE49-F238E27FC236}">
                  <a16:creationId xmlns:a16="http://schemas.microsoft.com/office/drawing/2014/main" id="{7BB4C0E1-87CF-48C2-8836-4A61C903D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2041525"/>
              <a:ext cx="77788" cy="100013"/>
            </a:xfrm>
            <a:custGeom>
              <a:avLst/>
              <a:gdLst>
                <a:gd name="T0" fmla="*/ 211 w 241"/>
                <a:gd name="T1" fmla="*/ 278 h 315"/>
                <a:gd name="T2" fmla="*/ 30 w 241"/>
                <a:gd name="T3" fmla="*/ 201 h 315"/>
                <a:gd name="T4" fmla="*/ 30 w 241"/>
                <a:gd name="T5" fmla="*/ 38 h 315"/>
                <a:gd name="T6" fmla="*/ 211 w 241"/>
                <a:gd name="T7" fmla="*/ 115 h 315"/>
                <a:gd name="T8" fmla="*/ 211 w 241"/>
                <a:gd name="T9" fmla="*/ 278 h 315"/>
                <a:gd name="T10" fmla="*/ 231 w 241"/>
                <a:gd name="T11" fmla="*/ 92 h 315"/>
                <a:gd name="T12" fmla="*/ 21 w 241"/>
                <a:gd name="T13" fmla="*/ 2 h 315"/>
                <a:gd name="T14" fmla="*/ 17 w 241"/>
                <a:gd name="T15" fmla="*/ 0 h 315"/>
                <a:gd name="T16" fmla="*/ 14 w 241"/>
                <a:gd name="T17" fmla="*/ 0 h 315"/>
                <a:gd name="T18" fmla="*/ 11 w 241"/>
                <a:gd name="T19" fmla="*/ 0 h 315"/>
                <a:gd name="T20" fmla="*/ 6 w 241"/>
                <a:gd name="T21" fmla="*/ 3 h 315"/>
                <a:gd name="T22" fmla="*/ 4 w 241"/>
                <a:gd name="T23" fmla="*/ 5 h 315"/>
                <a:gd name="T24" fmla="*/ 2 w 241"/>
                <a:gd name="T25" fmla="*/ 8 h 315"/>
                <a:gd name="T26" fmla="*/ 1 w 241"/>
                <a:gd name="T27" fmla="*/ 11 h 315"/>
                <a:gd name="T28" fmla="*/ 0 w 241"/>
                <a:gd name="T29" fmla="*/ 15 h 315"/>
                <a:gd name="T30" fmla="*/ 0 w 241"/>
                <a:gd name="T31" fmla="*/ 210 h 315"/>
                <a:gd name="T32" fmla="*/ 1 w 241"/>
                <a:gd name="T33" fmla="*/ 215 h 315"/>
                <a:gd name="T34" fmla="*/ 2 w 241"/>
                <a:gd name="T35" fmla="*/ 219 h 315"/>
                <a:gd name="T36" fmla="*/ 5 w 241"/>
                <a:gd name="T37" fmla="*/ 222 h 315"/>
                <a:gd name="T38" fmla="*/ 10 w 241"/>
                <a:gd name="T39" fmla="*/ 224 h 315"/>
                <a:gd name="T40" fmla="*/ 220 w 241"/>
                <a:gd name="T41" fmla="*/ 314 h 315"/>
                <a:gd name="T42" fmla="*/ 223 w 241"/>
                <a:gd name="T43" fmla="*/ 315 h 315"/>
                <a:gd name="T44" fmla="*/ 226 w 241"/>
                <a:gd name="T45" fmla="*/ 315 h 315"/>
                <a:gd name="T46" fmla="*/ 230 w 241"/>
                <a:gd name="T47" fmla="*/ 315 h 315"/>
                <a:gd name="T48" fmla="*/ 234 w 241"/>
                <a:gd name="T49" fmla="*/ 313 h 315"/>
                <a:gd name="T50" fmla="*/ 237 w 241"/>
                <a:gd name="T51" fmla="*/ 311 h 315"/>
                <a:gd name="T52" fmla="*/ 239 w 241"/>
                <a:gd name="T53" fmla="*/ 308 h 315"/>
                <a:gd name="T54" fmla="*/ 240 w 241"/>
                <a:gd name="T55" fmla="*/ 305 h 315"/>
                <a:gd name="T56" fmla="*/ 241 w 241"/>
                <a:gd name="T57" fmla="*/ 300 h 315"/>
                <a:gd name="T58" fmla="*/ 241 w 241"/>
                <a:gd name="T59" fmla="*/ 105 h 315"/>
                <a:gd name="T60" fmla="*/ 240 w 241"/>
                <a:gd name="T61" fmla="*/ 101 h 315"/>
                <a:gd name="T62" fmla="*/ 238 w 241"/>
                <a:gd name="T63" fmla="*/ 97 h 315"/>
                <a:gd name="T64" fmla="*/ 236 w 241"/>
                <a:gd name="T65" fmla="*/ 94 h 315"/>
                <a:gd name="T66" fmla="*/ 231 w 241"/>
                <a:gd name="T67" fmla="*/ 92 h 315"/>
                <a:gd name="T68" fmla="*/ 231 w 241"/>
                <a:gd name="T69" fmla="*/ 9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15">
                  <a:moveTo>
                    <a:pt x="211" y="278"/>
                  </a:moveTo>
                  <a:lnTo>
                    <a:pt x="30" y="201"/>
                  </a:lnTo>
                  <a:lnTo>
                    <a:pt x="30" y="38"/>
                  </a:lnTo>
                  <a:lnTo>
                    <a:pt x="211" y="115"/>
                  </a:lnTo>
                  <a:lnTo>
                    <a:pt x="211" y="278"/>
                  </a:lnTo>
                  <a:close/>
                  <a:moveTo>
                    <a:pt x="231" y="92"/>
                  </a:move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210"/>
                  </a:lnTo>
                  <a:lnTo>
                    <a:pt x="1" y="215"/>
                  </a:lnTo>
                  <a:lnTo>
                    <a:pt x="2" y="219"/>
                  </a:lnTo>
                  <a:lnTo>
                    <a:pt x="5" y="222"/>
                  </a:lnTo>
                  <a:lnTo>
                    <a:pt x="10" y="224"/>
                  </a:lnTo>
                  <a:lnTo>
                    <a:pt x="220" y="314"/>
                  </a:lnTo>
                  <a:lnTo>
                    <a:pt x="223" y="315"/>
                  </a:lnTo>
                  <a:lnTo>
                    <a:pt x="226" y="315"/>
                  </a:lnTo>
                  <a:lnTo>
                    <a:pt x="230" y="315"/>
                  </a:lnTo>
                  <a:lnTo>
                    <a:pt x="234" y="313"/>
                  </a:lnTo>
                  <a:lnTo>
                    <a:pt x="237" y="311"/>
                  </a:lnTo>
                  <a:lnTo>
                    <a:pt x="239" y="308"/>
                  </a:lnTo>
                  <a:lnTo>
                    <a:pt x="240" y="305"/>
                  </a:lnTo>
                  <a:lnTo>
                    <a:pt x="241" y="300"/>
                  </a:lnTo>
                  <a:lnTo>
                    <a:pt x="241" y="105"/>
                  </a:lnTo>
                  <a:lnTo>
                    <a:pt x="240" y="101"/>
                  </a:lnTo>
                  <a:lnTo>
                    <a:pt x="238" y="97"/>
                  </a:lnTo>
                  <a:lnTo>
                    <a:pt x="236" y="94"/>
                  </a:lnTo>
                  <a:lnTo>
                    <a:pt x="231" y="92"/>
                  </a:lnTo>
                  <a:lnTo>
                    <a:pt x="2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ED2D8ABF-7915-4265-97CA-2746AEF1332F}"/>
              </a:ext>
            </a:extLst>
          </p:cNvPr>
          <p:cNvSpPr txBox="1"/>
          <p:nvPr/>
        </p:nvSpPr>
        <p:spPr>
          <a:xfrm>
            <a:off x="352423" y="1619021"/>
            <a:ext cx="6946448" cy="435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Master Meter </a:t>
            </a:r>
            <a:r>
              <a:rPr lang="de-DE" sz="2000" dirty="0" err="1"/>
              <a:t>connects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smart </a:t>
            </a:r>
            <a:r>
              <a:rPr lang="de-DE" sz="2000" dirty="0" err="1"/>
              <a:t>grid</a:t>
            </a:r>
            <a:endParaRPr lang="de-DE" sz="2000" dirty="0"/>
          </a:p>
          <a:p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and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exchange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Submeters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Master </a:t>
            </a:r>
            <a:r>
              <a:rPr lang="de-DE" sz="2000" dirty="0" err="1"/>
              <a:t>Meeter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b="1" u="sng" dirty="0"/>
              <a:t>3 Submeters</a:t>
            </a:r>
          </a:p>
          <a:p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Kitchen: </a:t>
            </a:r>
            <a:r>
              <a:rPr lang="de-DE" sz="2000" dirty="0" err="1"/>
              <a:t>dishwasher</a:t>
            </a:r>
            <a:r>
              <a:rPr lang="de-DE" sz="2000" dirty="0"/>
              <a:t>, </a:t>
            </a:r>
            <a:r>
              <a:rPr lang="de-DE" sz="2000" dirty="0" err="1"/>
              <a:t>oven</a:t>
            </a:r>
            <a:r>
              <a:rPr lang="de-DE" sz="2000" dirty="0"/>
              <a:t>, </a:t>
            </a:r>
            <a:r>
              <a:rPr lang="de-DE" sz="2000" dirty="0" err="1"/>
              <a:t>microwave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Laundry</a:t>
            </a:r>
            <a:r>
              <a:rPr lang="de-DE" sz="2000" dirty="0"/>
              <a:t>: </a:t>
            </a:r>
            <a:r>
              <a:rPr lang="de-DE" sz="2000" dirty="0" err="1"/>
              <a:t>washing</a:t>
            </a:r>
            <a:r>
              <a:rPr lang="de-DE" sz="2000" dirty="0"/>
              <a:t> </a:t>
            </a:r>
            <a:r>
              <a:rPr lang="de-DE" sz="2000" dirty="0" err="1"/>
              <a:t>machine</a:t>
            </a:r>
            <a:r>
              <a:rPr lang="de-DE" sz="2000" dirty="0"/>
              <a:t>, </a:t>
            </a:r>
            <a:r>
              <a:rPr lang="de-DE" sz="2000" dirty="0" err="1"/>
              <a:t>tumble</a:t>
            </a:r>
            <a:r>
              <a:rPr lang="de-DE" sz="2000" dirty="0"/>
              <a:t> </a:t>
            </a:r>
            <a:r>
              <a:rPr lang="de-DE" sz="2000" dirty="0" err="1"/>
              <a:t>dryer</a:t>
            </a:r>
            <a:r>
              <a:rPr lang="de-DE" sz="2000" dirty="0"/>
              <a:t>,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                 </a:t>
            </a:r>
            <a:r>
              <a:rPr lang="de-DE" sz="2000" dirty="0" err="1"/>
              <a:t>refrigerator</a:t>
            </a:r>
            <a:r>
              <a:rPr lang="de-DE" sz="2000" dirty="0"/>
              <a:t> and a light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HVAC: </a:t>
            </a:r>
            <a:r>
              <a:rPr lang="de-DE" sz="2000" dirty="0" err="1"/>
              <a:t>electric</a:t>
            </a:r>
            <a:r>
              <a:rPr lang="de-DE" sz="2000" dirty="0"/>
              <a:t> </a:t>
            </a:r>
            <a:r>
              <a:rPr lang="de-DE" sz="2000" dirty="0" err="1"/>
              <a:t>water</a:t>
            </a:r>
            <a:r>
              <a:rPr lang="de-DE" sz="2000" dirty="0"/>
              <a:t> </a:t>
            </a:r>
            <a:r>
              <a:rPr lang="de-DE" sz="2000" dirty="0" err="1"/>
              <a:t>heater</a:t>
            </a:r>
            <a:r>
              <a:rPr lang="de-DE" sz="2000" dirty="0"/>
              <a:t> and </a:t>
            </a:r>
            <a:r>
              <a:rPr lang="de-DE" sz="2000" dirty="0" err="1"/>
              <a:t>air</a:t>
            </a:r>
            <a:r>
              <a:rPr lang="de-DE" sz="2000" dirty="0"/>
              <a:t> </a:t>
            </a:r>
            <a:r>
              <a:rPr lang="de-DE" sz="2000" dirty="0" err="1"/>
              <a:t>conditioner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81966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F0E941E-37C3-4F68-8923-07676C851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34" y="1715133"/>
            <a:ext cx="2517866" cy="3673795"/>
          </a:xfrm>
          <a:prstGeom prst="rect">
            <a:avLst/>
          </a:prstGeom>
          <a:effectLst>
            <a:outerShdw blurRad="304800" dist="50800" dir="5400000" algn="ctr" rotWithShape="0">
              <a:srgbClr val="000000">
                <a:alpha val="21000"/>
              </a:srgbClr>
            </a:outerShdw>
            <a:softEdge rad="15240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407192"/>
            <a:ext cx="6587219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Data Analytics for Submeters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39642" y="723901"/>
            <a:ext cx="5252358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5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3A16D57-5F53-4752-9193-C1E1D305B072}"/>
              </a:ext>
            </a:extLst>
          </p:cNvPr>
          <p:cNvSpPr txBox="1"/>
          <p:nvPr/>
        </p:nvSpPr>
        <p:spPr>
          <a:xfrm>
            <a:off x="739773" y="1278037"/>
            <a:ext cx="633352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sz="2000" dirty="0"/>
              <a:t>Technology </a:t>
            </a:r>
            <a:r>
              <a:rPr lang="de-DE" sz="2000" dirty="0" err="1"/>
              <a:t>isn‘t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, but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measure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Continious</a:t>
            </a:r>
            <a:r>
              <a:rPr lang="de-DE" sz="2000" dirty="0"/>
              <a:t> </a:t>
            </a:r>
            <a:r>
              <a:rPr lang="de-DE" sz="2000" dirty="0" err="1"/>
              <a:t>flow</a:t>
            </a:r>
            <a:r>
              <a:rPr lang="de-DE" sz="2000" dirty="0"/>
              <a:t> of </a:t>
            </a:r>
            <a:r>
              <a:rPr lang="de-DE" sz="2000" dirty="0" err="1"/>
              <a:t>huge</a:t>
            </a:r>
            <a:r>
              <a:rPr lang="de-DE" sz="2000" dirty="0"/>
              <a:t> </a:t>
            </a:r>
            <a:r>
              <a:rPr lang="de-DE" sz="2000" dirty="0" err="1"/>
              <a:t>amount</a:t>
            </a:r>
            <a:r>
              <a:rPr lang="de-DE" sz="2000" dirty="0"/>
              <a:t> of private </a:t>
            </a:r>
            <a:r>
              <a:rPr lang="de-DE" sz="2000" dirty="0" err="1"/>
              <a:t>data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-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protection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anonymisation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-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management</a:t>
            </a:r>
            <a:r>
              <a:rPr lang="de-DE" sz="2000" dirty="0"/>
              <a:t> and </a:t>
            </a:r>
            <a:r>
              <a:rPr lang="de-DE" sz="2000" dirty="0" err="1"/>
              <a:t>storage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Converting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actionable</a:t>
            </a:r>
            <a:r>
              <a:rPr lang="de-DE" sz="2000" dirty="0"/>
              <a:t> </a:t>
            </a:r>
            <a:r>
              <a:rPr lang="de-DE" sz="2000" dirty="0" err="1"/>
              <a:t>items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 err="1"/>
              <a:t>Provide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and </a:t>
            </a:r>
            <a:r>
              <a:rPr lang="de-DE" sz="2000" dirty="0" err="1"/>
              <a:t>visualisations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Smart Home </a:t>
            </a:r>
            <a:r>
              <a:rPr lang="de-DE" sz="2000" dirty="0" err="1"/>
              <a:t>users</a:t>
            </a:r>
            <a:r>
              <a:rPr lang="de-DE" sz="2000" dirty="0"/>
              <a:t> 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Task: </a:t>
            </a:r>
            <a:r>
              <a:rPr lang="de-DE" sz="2000" dirty="0" err="1"/>
              <a:t>uncovering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conservation</a:t>
            </a:r>
            <a:r>
              <a:rPr lang="de-DE" sz="2000" dirty="0"/>
              <a:t> </a:t>
            </a:r>
            <a:r>
              <a:rPr lang="de-DE" sz="2000" dirty="0" err="1"/>
              <a:t>opportunities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D71FA4-FF47-4EC2-9F81-210B57352D7C}"/>
              </a:ext>
            </a:extLst>
          </p:cNvPr>
          <p:cNvSpPr txBox="1"/>
          <p:nvPr/>
        </p:nvSpPr>
        <p:spPr>
          <a:xfrm>
            <a:off x="9867900" y="2274757"/>
            <a:ext cx="17906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Time</a:t>
            </a:r>
          </a:p>
          <a:p>
            <a:r>
              <a:rPr lang="de-DE" sz="2000" dirty="0" err="1"/>
              <a:t>Active</a:t>
            </a:r>
            <a:r>
              <a:rPr lang="de-DE" sz="2000" dirty="0"/>
              <a:t> Power</a:t>
            </a:r>
          </a:p>
          <a:p>
            <a:r>
              <a:rPr lang="de-DE" sz="2000" dirty="0" err="1"/>
              <a:t>Reactive</a:t>
            </a:r>
            <a:r>
              <a:rPr lang="de-DE" sz="2000" dirty="0"/>
              <a:t> Power</a:t>
            </a:r>
          </a:p>
          <a:p>
            <a:r>
              <a:rPr lang="de-DE" sz="2000" dirty="0" err="1"/>
              <a:t>Voltage</a:t>
            </a:r>
            <a:endParaRPr lang="de-DE" sz="2000" dirty="0"/>
          </a:p>
          <a:p>
            <a:r>
              <a:rPr lang="de-DE" sz="2000" dirty="0"/>
              <a:t>Global </a:t>
            </a:r>
            <a:r>
              <a:rPr lang="de-DE" sz="2000" dirty="0" err="1"/>
              <a:t>Intensity</a:t>
            </a:r>
            <a:endParaRPr lang="de-DE" sz="2000" dirty="0"/>
          </a:p>
          <a:p>
            <a:r>
              <a:rPr lang="de-DE" sz="2000" dirty="0"/>
              <a:t>sub-meter 1</a:t>
            </a:r>
          </a:p>
          <a:p>
            <a:r>
              <a:rPr lang="de-DE" sz="2000" dirty="0"/>
              <a:t>sub-meter 2</a:t>
            </a:r>
          </a:p>
          <a:p>
            <a:r>
              <a:rPr lang="de-DE" sz="2000" dirty="0"/>
              <a:t>sub-meter 3</a:t>
            </a:r>
          </a:p>
        </p:txBody>
      </p:sp>
    </p:spTree>
    <p:extLst>
      <p:ext uri="{BB962C8B-B14F-4D97-AF65-F5344CB8AC3E}">
        <p14:creationId xmlns:p14="http://schemas.microsoft.com/office/powerpoint/2010/main" val="42243988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407192"/>
            <a:ext cx="6372810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total energy consumption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725233" y="723901"/>
            <a:ext cx="5466767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6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F812EEA1-35B2-44A4-9C3E-3622D779F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3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1" y="1245290"/>
            <a:ext cx="7539789" cy="4901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225CDEE4-B313-4245-A764-F99911888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60446"/>
              </p:ext>
            </p:extLst>
          </p:nvPr>
        </p:nvGraphicFramePr>
        <p:xfrm>
          <a:off x="9024258" y="1265937"/>
          <a:ext cx="2171701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92">
                  <a:extLst>
                    <a:ext uri="{9D8B030D-6E8A-4147-A177-3AD203B41FA5}">
                      <a16:colId xmlns:a16="http://schemas.microsoft.com/office/drawing/2014/main" val="320098941"/>
                    </a:ext>
                  </a:extLst>
                </a:gridCol>
                <a:gridCol w="789421">
                  <a:extLst>
                    <a:ext uri="{9D8B030D-6E8A-4147-A177-3AD203B41FA5}">
                      <a16:colId xmlns:a16="http://schemas.microsoft.com/office/drawing/2014/main" val="3203594487"/>
                    </a:ext>
                  </a:extLst>
                </a:gridCol>
                <a:gridCol w="760888">
                  <a:extLst>
                    <a:ext uri="{9D8B030D-6E8A-4147-A177-3AD203B41FA5}">
                      <a16:colId xmlns:a16="http://schemas.microsoft.com/office/drawing/2014/main" val="2449585866"/>
                    </a:ext>
                  </a:extLst>
                </a:gridCol>
              </a:tblGrid>
              <a:tr h="14332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1" u="none" strike="noStrike" dirty="0">
                          <a:effectLst/>
                        </a:rPr>
                        <a:t>Year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 err="1">
                          <a:effectLst/>
                        </a:rPr>
                        <a:t>submeters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effectLst/>
                        </a:rPr>
                        <a:t>total power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471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 dirty="0">
                          <a:effectLst/>
                        </a:rPr>
                        <a:t>2007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4519 kWh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9710 kWh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009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2008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4427 kWh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9416 kWh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6961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effectLst/>
                        </a:rPr>
                        <a:t>2009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4741 kWh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9371 kWh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470410"/>
                  </a:ext>
                </a:extLst>
              </a:tr>
            </a:tbl>
          </a:graphicData>
        </a:graphic>
      </p:graphicFrame>
      <p:sp>
        <p:nvSpPr>
          <p:cNvPr id="20" name="Textfeld 19">
            <a:extLst>
              <a:ext uri="{FF2B5EF4-FFF2-40B4-BE49-F238E27FC236}">
                <a16:creationId xmlns:a16="http://schemas.microsoft.com/office/drawing/2014/main" id="{39E85745-B6CA-4435-946C-8DCE32E7144A}"/>
              </a:ext>
            </a:extLst>
          </p:cNvPr>
          <p:cNvSpPr txBox="1"/>
          <p:nvPr/>
        </p:nvSpPr>
        <p:spPr>
          <a:xfrm>
            <a:off x="596898" y="1897536"/>
            <a:ext cx="42564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Submeters </a:t>
            </a:r>
            <a:r>
              <a:rPr lang="de-DE" sz="2000" dirty="0" err="1"/>
              <a:t>contain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50% of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consumption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Clearer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of </a:t>
            </a:r>
            <a:r>
              <a:rPr lang="de-DE" sz="2000" dirty="0" err="1"/>
              <a:t>submeters</a:t>
            </a:r>
            <a:r>
              <a:rPr lang="de-DE" sz="2000" dirty="0"/>
              <a:t> and </a:t>
            </a:r>
          </a:p>
          <a:p>
            <a:r>
              <a:rPr lang="de-DE" sz="2000" dirty="0" err="1"/>
              <a:t>allocation</a:t>
            </a:r>
            <a:r>
              <a:rPr lang="de-DE" sz="2000" dirty="0"/>
              <a:t> of </a:t>
            </a:r>
            <a:r>
              <a:rPr lang="de-DE" sz="2000" dirty="0" err="1"/>
              <a:t>electric</a:t>
            </a:r>
            <a:r>
              <a:rPr lang="de-DE" sz="2000" dirty="0"/>
              <a:t> </a:t>
            </a:r>
            <a:r>
              <a:rPr lang="de-DE" sz="2000" dirty="0" err="1"/>
              <a:t>appliances</a:t>
            </a:r>
            <a:r>
              <a:rPr lang="de-DE" sz="2000" dirty="0"/>
              <a:t> </a:t>
            </a:r>
            <a:r>
              <a:rPr lang="de-DE" sz="2000" dirty="0" err="1"/>
              <a:t>useful</a:t>
            </a:r>
            <a:endParaRPr lang="de-DE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D089CC4-6D54-4A86-A6D6-9C92A6E5BE33}"/>
              </a:ext>
            </a:extLst>
          </p:cNvPr>
          <p:cNvSpPr txBox="1"/>
          <p:nvPr/>
        </p:nvSpPr>
        <p:spPr>
          <a:xfrm>
            <a:off x="631070" y="3779109"/>
            <a:ext cx="3365503" cy="222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Total power </a:t>
            </a:r>
            <a:r>
              <a:rPr lang="de-DE" sz="2000" dirty="0" err="1"/>
              <a:t>consumption</a:t>
            </a:r>
            <a:r>
              <a:rPr lang="de-DE" sz="2000" dirty="0"/>
              <a:t> 2010: </a:t>
            </a:r>
            <a:r>
              <a:rPr lang="de-DE" sz="2000" b="1" dirty="0"/>
              <a:t>9710 kWh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Average </a:t>
            </a:r>
            <a:r>
              <a:rPr lang="de-DE" sz="2000" dirty="0" err="1"/>
              <a:t>househould</a:t>
            </a:r>
            <a:r>
              <a:rPr lang="de-DE" sz="2000" dirty="0"/>
              <a:t> in France: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2010: </a:t>
            </a:r>
            <a:r>
              <a:rPr lang="de-DE" sz="2000" b="1" dirty="0"/>
              <a:t>6343 kWh</a:t>
            </a:r>
          </a:p>
          <a:p>
            <a:pPr>
              <a:lnSpc>
                <a:spcPct val="150000"/>
              </a:lnSpc>
            </a:pPr>
            <a:r>
              <a:rPr lang="de-DE" sz="1400" dirty="0"/>
              <a:t>Source: World Energy Council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0737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192879"/>
            <a:ext cx="6834439" cy="895351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Example: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Energy consumption per week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86862" y="640555"/>
            <a:ext cx="5005138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7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7D3C548-DA27-4B7B-ACE5-DD4AB63D3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42" y="1059271"/>
            <a:ext cx="8577554" cy="547964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587D1A3-F44E-4911-8A61-44A7576BFFC2}"/>
              </a:ext>
            </a:extLst>
          </p:cNvPr>
          <p:cNvSpPr txBox="1"/>
          <p:nvPr/>
        </p:nvSpPr>
        <p:spPr>
          <a:xfrm>
            <a:off x="208707" y="2133131"/>
            <a:ext cx="4042451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Kitchen (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oven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microwave,dishwasher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       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weekdays</a:t>
            </a:r>
            <a:r>
              <a:rPr lang="de-DE" dirty="0"/>
              <a:t> </a:t>
            </a:r>
            <a:r>
              <a:rPr lang="de-DE" dirty="0" err="1"/>
              <a:t>dinner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       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weekend</a:t>
            </a:r>
            <a:r>
              <a:rPr lang="de-DE" dirty="0"/>
              <a:t> lunch &amp; </a:t>
            </a:r>
            <a:r>
              <a:rPr lang="de-DE" dirty="0" err="1"/>
              <a:t>dinner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Laundry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Washing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Machine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, Dryer,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Refrigerator,Light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laundry</a:t>
            </a:r>
            <a:r>
              <a:rPr lang="de-DE" dirty="0"/>
              <a:t> on Tuesday,</a:t>
            </a:r>
          </a:p>
          <a:p>
            <a:pPr>
              <a:lnSpc>
                <a:spcPct val="150000"/>
              </a:lnSpc>
            </a:pPr>
            <a:r>
              <a:rPr lang="de-DE" dirty="0"/>
              <a:t>     </a:t>
            </a:r>
            <a:r>
              <a:rPr lang="de-DE" dirty="0" err="1"/>
              <a:t>refrigerator</a:t>
            </a:r>
            <a:r>
              <a:rPr lang="de-DE" dirty="0"/>
              <a:t> </a:t>
            </a:r>
            <a:r>
              <a:rPr lang="de-DE" dirty="0" err="1"/>
              <a:t>pulls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frequently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5443763-8053-42DB-B10D-FB97056F7044}"/>
              </a:ext>
            </a:extLst>
          </p:cNvPr>
          <p:cNvSpPr/>
          <p:nvPr/>
        </p:nvSpPr>
        <p:spPr>
          <a:xfrm>
            <a:off x="190497" y="2925814"/>
            <a:ext cx="425451" cy="142875"/>
          </a:xfrm>
          <a:prstGeom prst="rightArrow">
            <a:avLst/>
          </a:prstGeom>
          <a:solidFill>
            <a:srgbClr val="45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0F6011E5-8E71-4989-9A8F-23549910773A}"/>
              </a:ext>
            </a:extLst>
          </p:cNvPr>
          <p:cNvSpPr/>
          <p:nvPr/>
        </p:nvSpPr>
        <p:spPr>
          <a:xfrm>
            <a:off x="150809" y="4881094"/>
            <a:ext cx="465139" cy="16351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3594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274132"/>
            <a:ext cx="6834440" cy="908553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 Example: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Energy Consumption of a day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3" y="341058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7186863" y="682623"/>
            <a:ext cx="5005137" cy="16669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47870074-004E-4AEC-BC82-9280140D8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95" y="1360948"/>
            <a:ext cx="8285245" cy="517796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16DEDCD-D757-4D8A-87FF-3E44E0EF47B8}"/>
              </a:ext>
            </a:extLst>
          </p:cNvPr>
          <p:cNvSpPr txBox="1"/>
          <p:nvPr/>
        </p:nvSpPr>
        <p:spPr>
          <a:xfrm>
            <a:off x="352423" y="1715284"/>
            <a:ext cx="375435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rgbClr val="FF0000"/>
              </a:solidFill>
            </a:endParaRPr>
          </a:p>
          <a:p>
            <a:endParaRPr lang="de-DE" sz="2000" dirty="0">
              <a:solidFill>
                <a:srgbClr val="FF0000"/>
              </a:solidFill>
            </a:endParaRPr>
          </a:p>
          <a:p>
            <a:r>
              <a:rPr lang="de-DE" sz="2000" dirty="0" err="1">
                <a:solidFill>
                  <a:srgbClr val="FF0000"/>
                </a:solidFill>
              </a:rPr>
              <a:t>Heater</a:t>
            </a:r>
            <a:r>
              <a:rPr lang="de-DE" sz="2000" dirty="0">
                <a:solidFill>
                  <a:srgbClr val="FF0000"/>
                </a:solidFill>
              </a:rPr>
              <a:t>/AC </a:t>
            </a:r>
          </a:p>
          <a:p>
            <a:r>
              <a:rPr lang="de-DE" sz="2000" dirty="0" err="1"/>
              <a:t>used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morning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solidFill>
                  <a:schemeClr val="accent1"/>
                </a:solidFill>
              </a:rPr>
              <a:t>Kitchen(</a:t>
            </a:r>
            <a:r>
              <a:rPr lang="de-DE" sz="2000" dirty="0" err="1">
                <a:solidFill>
                  <a:schemeClr val="accent1"/>
                </a:solidFill>
              </a:rPr>
              <a:t>oven</a:t>
            </a:r>
            <a:r>
              <a:rPr lang="de-DE" sz="2000" dirty="0">
                <a:solidFill>
                  <a:schemeClr val="accent1"/>
                </a:solidFill>
              </a:rPr>
              <a:t>, </a:t>
            </a:r>
            <a:r>
              <a:rPr lang="de-DE" sz="2000" dirty="0" err="1">
                <a:solidFill>
                  <a:schemeClr val="accent1"/>
                </a:solidFill>
              </a:rPr>
              <a:t>microwave</a:t>
            </a:r>
            <a:r>
              <a:rPr lang="de-DE" sz="2000" dirty="0">
                <a:solidFill>
                  <a:schemeClr val="accent1"/>
                </a:solidFill>
              </a:rPr>
              <a:t>, </a:t>
            </a:r>
            <a:r>
              <a:rPr lang="de-DE" sz="2000" dirty="0" err="1">
                <a:solidFill>
                  <a:schemeClr val="accent1"/>
                </a:solidFill>
              </a:rPr>
              <a:t>dishwasher</a:t>
            </a:r>
            <a:r>
              <a:rPr lang="de-DE" sz="2000" dirty="0">
                <a:solidFill>
                  <a:schemeClr val="accent1"/>
                </a:solidFill>
              </a:rPr>
              <a:t>)</a:t>
            </a:r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late</a:t>
            </a:r>
            <a:r>
              <a:rPr lang="de-DE" sz="2000" dirty="0"/>
              <a:t> </a:t>
            </a:r>
            <a:r>
              <a:rPr lang="de-DE" sz="2000" dirty="0" err="1"/>
              <a:t>night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dinner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Laundry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washing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machine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dryer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refrigerator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, light)</a:t>
            </a:r>
          </a:p>
          <a:p>
            <a:r>
              <a:rPr lang="de-DE" sz="2000" dirty="0"/>
              <a:t>not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except</a:t>
            </a:r>
            <a:r>
              <a:rPr lang="de-DE" sz="2000" dirty="0"/>
              <a:t> </a:t>
            </a:r>
            <a:r>
              <a:rPr lang="de-DE" sz="2000" dirty="0" err="1"/>
              <a:t>refrigerator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414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407192"/>
            <a:ext cx="6701519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Change Data Configuration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053942" y="723901"/>
            <a:ext cx="5138058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9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691CFF01-0B01-4448-B9A5-1EC7C8D33C98}"/>
              </a:ext>
            </a:extLst>
          </p:cNvPr>
          <p:cNvSpPr txBox="1"/>
          <p:nvPr/>
        </p:nvSpPr>
        <p:spPr>
          <a:xfrm>
            <a:off x="513592" y="1088230"/>
            <a:ext cx="6923841" cy="604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000" dirty="0" err="1"/>
              <a:t>separating</a:t>
            </a:r>
            <a:r>
              <a:rPr lang="de-DE" sz="2000" dirty="0"/>
              <a:t> </a:t>
            </a:r>
            <a:r>
              <a:rPr lang="de-DE" sz="2000" dirty="0" err="1"/>
              <a:t>water</a:t>
            </a:r>
            <a:r>
              <a:rPr lang="de-DE" sz="2000" dirty="0"/>
              <a:t> </a:t>
            </a:r>
            <a:r>
              <a:rPr lang="de-DE" sz="2000" dirty="0" err="1"/>
              <a:t>heating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air</a:t>
            </a:r>
            <a:r>
              <a:rPr lang="de-DE" sz="2000" dirty="0"/>
              <a:t> </a:t>
            </a:r>
            <a:r>
              <a:rPr lang="de-DE" sz="2000" dirty="0" err="1"/>
              <a:t>conditioning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000" dirty="0"/>
              <a:t>Average </a:t>
            </a:r>
            <a:r>
              <a:rPr lang="de-DE" sz="2000" dirty="0" err="1"/>
              <a:t>household</a:t>
            </a:r>
            <a:r>
              <a:rPr lang="de-DE" sz="2000" dirty="0"/>
              <a:t>: 1/3 of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HVAC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000" dirty="0" err="1"/>
              <a:t>Heating</a:t>
            </a:r>
            <a:r>
              <a:rPr lang="de-DE" sz="2000" dirty="0"/>
              <a:t> and AC </a:t>
            </a:r>
            <a:r>
              <a:rPr lang="de-DE" sz="2000" dirty="0" err="1"/>
              <a:t>anticyclical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season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000" dirty="0" err="1"/>
              <a:t>Measure</a:t>
            </a:r>
            <a:r>
              <a:rPr lang="de-DE" sz="2000" dirty="0"/>
              <a:t> </a:t>
            </a:r>
            <a:r>
              <a:rPr lang="de-DE" sz="2000" dirty="0" err="1"/>
              <a:t>outdoor</a:t>
            </a:r>
            <a:r>
              <a:rPr lang="de-DE" sz="2000" dirty="0"/>
              <a:t> </a:t>
            </a:r>
            <a:r>
              <a:rPr lang="de-DE" sz="2000" dirty="0" err="1"/>
              <a:t>temperature</a:t>
            </a:r>
            <a:r>
              <a:rPr lang="de-DE" sz="2000" dirty="0"/>
              <a:t>, </a:t>
            </a:r>
            <a:r>
              <a:rPr lang="de-DE" sz="2000" dirty="0" err="1"/>
              <a:t>humditity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 err="1"/>
              <a:t>measuring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costs</a:t>
            </a:r>
            <a:r>
              <a:rPr lang="de-DE" sz="20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 err="1"/>
              <a:t>Important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customers</a:t>
            </a:r>
            <a:r>
              <a:rPr lang="de-DE" sz="2000" dirty="0"/>
              <a:t> </a:t>
            </a:r>
            <a:r>
              <a:rPr lang="de-DE" sz="2000" dirty="0" err="1"/>
              <a:t>applications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000" dirty="0"/>
              <a:t>About 50% of </a:t>
            </a:r>
            <a:r>
              <a:rPr lang="de-DE" sz="2000" dirty="0" err="1"/>
              <a:t>energy</a:t>
            </a:r>
            <a:r>
              <a:rPr lang="de-DE" sz="2000" dirty="0"/>
              <a:t> </a:t>
            </a:r>
            <a:r>
              <a:rPr lang="de-DE" sz="2000" dirty="0" err="1"/>
              <a:t>consumption</a:t>
            </a:r>
            <a:r>
              <a:rPr lang="de-DE" sz="2000" dirty="0"/>
              <a:t> not </a:t>
            </a:r>
            <a:r>
              <a:rPr lang="de-DE" sz="2000" dirty="0" err="1"/>
              <a:t>captured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submeter</a:t>
            </a:r>
            <a:r>
              <a:rPr lang="de-DE" sz="2000" dirty="0"/>
              <a:t>? New </a:t>
            </a:r>
            <a:r>
              <a:rPr lang="de-DE" sz="2000" dirty="0" err="1"/>
              <a:t>partitioning</a:t>
            </a:r>
            <a:r>
              <a:rPr lang="de-DE" sz="2000" dirty="0"/>
              <a:t> of </a:t>
            </a:r>
            <a:r>
              <a:rPr lang="de-DE" sz="2000" dirty="0" err="1"/>
              <a:t>appliances</a:t>
            </a:r>
            <a:r>
              <a:rPr lang="de-DE" sz="2000" dirty="0"/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0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4CFBE182-B52C-412F-95E3-83EF6C1EE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37318"/>
            <a:ext cx="1264582" cy="181471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384F120-3702-4621-A97B-8776495BB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59000"/>
                    </a14:imgEffect>
                    <a14:imgEffect>
                      <a14:brightnessContrast bright="2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3" y="3676727"/>
            <a:ext cx="2373232" cy="155940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842839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143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Steffen Adolf</cp:lastModifiedBy>
  <cp:revision>267</cp:revision>
  <dcterms:created xsi:type="dcterms:W3CDTF">2018-07-23T08:44:17Z</dcterms:created>
  <dcterms:modified xsi:type="dcterms:W3CDTF">2019-07-09T12:54:16Z</dcterms:modified>
</cp:coreProperties>
</file>