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56" r:id="rId3"/>
    <p:sldId id="284" r:id="rId4"/>
    <p:sldId id="258" r:id="rId5"/>
    <p:sldId id="285" r:id="rId6"/>
    <p:sldId id="286" r:id="rId7"/>
    <p:sldId id="287" r:id="rId8"/>
    <p:sldId id="288" r:id="rId9"/>
    <p:sldId id="289" r:id="rId10"/>
    <p:sldId id="291" r:id="rId11"/>
    <p:sldId id="293" r:id="rId12"/>
    <p:sldId id="29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6" orient="horz" pos="23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fen Adolf" initials="SA" lastIdx="2" clrIdx="0">
    <p:extLst>
      <p:ext uri="{19B8F6BF-5375-455C-9EA6-DF929625EA0E}">
        <p15:presenceInfo xmlns:p15="http://schemas.microsoft.com/office/powerpoint/2012/main" userId="58f2658f870ee4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173"/>
    <a:srgbClr val="6A9C78"/>
    <a:srgbClr val="66FF33"/>
    <a:srgbClr val="00FF00"/>
    <a:srgbClr val="1B3C59"/>
    <a:srgbClr val="C4E3CB"/>
    <a:srgbClr val="A6ED8E"/>
    <a:srgbClr val="FFF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1031" autoAdjust="0"/>
  </p:normalViewPr>
  <p:slideViewPr>
    <p:cSldViewPr snapToGrid="0" showGuides="1">
      <p:cViewPr varScale="1">
        <p:scale>
          <a:sx n="59" d="100"/>
          <a:sy n="59" d="100"/>
        </p:scale>
        <p:origin x="1218" y="60"/>
      </p:cViewPr>
      <p:guideLst>
        <p:guide orient="horz" pos="3984"/>
        <p:guide pos="3840"/>
        <p:guide pos="192"/>
        <p:guide pos="7488"/>
        <p:guide orient="horz" pos="768"/>
        <p:guide orient="horz"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8A4F2-9908-430B-9DA3-607B920C10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EAF99-FF1D-40EA-B04A-652998394D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0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2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1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0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3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9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2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D859-7B3A-4D41-A6F8-82D5A5BA2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5B2F5-F201-4E81-8777-E402DAC91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81CD-78A4-4692-B134-B6A662CE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433D-9B52-4717-A139-9ECA0FAE3D84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5355-0F7B-40F6-8E16-6B937464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C22F-2D1D-483B-98D1-DFB596B8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0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2CA5-202A-482A-A3C9-064FAB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53A61-D4E8-4FE2-B031-2B57BEBA3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5EB2-3E36-4F00-997A-5F80E5BA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E33D-C7C8-4F83-85F6-7EB3DDB8F4D1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01351-D45C-45D5-9B9F-C73EF62F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78A6-3AC4-4E41-A96A-A29007D4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1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BC861-7F24-4821-9CB7-D7FC6E0A4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1086-DB67-406B-8EBE-FBEF8F01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786D-6882-4FB8-84E5-BD29F89D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47DD-69C0-4095-B497-66B24952404F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2990-1AA1-4514-B49F-F78207CA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4E6CC-D504-40C5-8806-F98BA9B1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78A-6CC0-420C-9931-F0F2AF56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68E2-1139-4707-A3DE-C7B3F54E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A011-F026-4B70-B7D7-2B25531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D0E8-DDED-4700-A8B5-275E9AE6E267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1553-D68D-4DB8-B843-C5F26477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B2F0-EB1A-411D-AE89-39ABC820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C5A4-9FB1-4671-9B03-77E61F65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CD71A-D7B9-40B5-A9CE-9145B0D9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BCB7-9AFE-41E2-8362-87976EED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B93B-F0C8-4049-9233-9DBE6770CA66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4B6A-8664-45F8-BFD9-7852B1CC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F9F1-5182-4FCB-AF6F-DB08D9A9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6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DCE4-3CB8-4D23-8475-372E68C6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1942-044B-43C1-B3E5-F7DA2A759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21979-02DE-4367-9DE2-46F6D57B2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F7250-CDD2-4481-8ED2-B0AFF55C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F972-FDDE-415A-A972-7E4FABC270B4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5883-C386-4BBE-BEC1-21DF8D82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2D936-9306-412F-ACD9-E360E835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3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3E8E-C047-4D3D-941E-B259ECAD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E061-706B-4A2A-8E53-200AC7E6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B9C07-D67E-44CC-BF5A-E7120281D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69EBA-9581-40D9-A5CD-4586466F0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892CF-7212-4B40-9A1F-FBE0B5A6E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8D238-1612-473A-B3A7-4FC89AC5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45A9-1133-49D5-899E-A4C0C84812F6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8008C-1D97-4898-9BBB-138D9378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5D715-5BA7-42AB-AD42-02D0C3C0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8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112A-E3F5-4823-8615-78102EDE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2A6AC-E36D-44AF-A8EE-7FDEB308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91F-D111-4C4F-8A6E-C990ACE91560}" type="datetime1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7A7DB-6520-419C-BC3B-E653AB1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BDFC0-6D3A-40FA-9B3C-C62CCFE2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5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1F5F6-9760-4DF9-AC8E-565A594D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DE15-0094-48EB-98D8-5F549EEC56E5}" type="datetime1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37539-5463-4D95-933D-95833F40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A072B-7560-424C-8AAA-C867F0DD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FA80-B46B-40B1-BCF9-D7886B62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B2C7-3717-4664-A532-F0785558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376A6-B1D3-4E60-89BF-AFA482E74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4C386-37BE-4382-B89B-DA00CA2E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5A8-FE53-4075-B19F-0D61548534C5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025EA-EEAE-40BC-BEF1-748192CB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45A4-879E-4342-910A-D21AA19F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EF1-A514-4277-B1E2-E7782F4C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65C4A-2464-4D2A-BF84-D8F38981A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8DDA-451A-4FAB-88DF-5739CEE72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C280-81B9-426F-88DD-6CB66D82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415-2544-4AC8-8ED3-AB7A31CFE766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9A5BE-9259-465C-A26A-72B650CB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39E06-EFAA-4908-B0FF-895FA497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9192D-D09A-4000-A32D-A5739690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DBE1-16C6-42E7-9C06-0108C3D1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313C-1174-4368-8CB1-4DDC7B978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8ABB-906F-4CD8-8B04-CE9713B45636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9F27-8620-40F1-8848-D9456B837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8515-4C22-4BD5-8B40-1FD6C008B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37CE-56CC-4263-A743-6EA01FAEC4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B78C2F-0144-4B00-82F6-AFA1399F9A24}"/>
              </a:ext>
            </a:extLst>
          </p:cNvPr>
          <p:cNvSpPr/>
          <p:nvPr/>
        </p:nvSpPr>
        <p:spPr>
          <a:xfrm>
            <a:off x="0" y="0"/>
            <a:ext cx="7353300" cy="6858000"/>
          </a:xfrm>
          <a:custGeom>
            <a:avLst/>
            <a:gdLst>
              <a:gd name="connsiteX0" fmla="*/ 0 w 7353300"/>
              <a:gd name="connsiteY0" fmla="*/ 0 h 6858000"/>
              <a:gd name="connsiteX1" fmla="*/ 7353300 w 7353300"/>
              <a:gd name="connsiteY1" fmla="*/ 0 h 6858000"/>
              <a:gd name="connsiteX2" fmla="*/ 5638800 w 7353300"/>
              <a:gd name="connsiteY2" fmla="*/ 6858000 h 6858000"/>
              <a:gd name="connsiteX3" fmla="*/ 0 w 7353300"/>
              <a:gd name="connsiteY3" fmla="*/ 6858000 h 6858000"/>
              <a:gd name="connsiteX4" fmla="*/ 0 w 73533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300" h="6858000">
                <a:moveTo>
                  <a:pt x="0" y="0"/>
                </a:moveTo>
                <a:lnTo>
                  <a:pt x="7353300" y="0"/>
                </a:lnTo>
                <a:lnTo>
                  <a:pt x="56388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5617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9E8A7A-8581-4D83-82EC-8B51F15FC67F}"/>
              </a:ext>
            </a:extLst>
          </p:cNvPr>
          <p:cNvGrpSpPr/>
          <p:nvPr/>
        </p:nvGrpSpPr>
        <p:grpSpPr>
          <a:xfrm>
            <a:off x="101600" y="718457"/>
            <a:ext cx="6426200" cy="4074298"/>
            <a:chOff x="431800" y="2442131"/>
            <a:chExt cx="6426200" cy="36696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CC7C91-872C-4F33-92F5-592F00CD333C}"/>
                </a:ext>
              </a:extLst>
            </p:cNvPr>
            <p:cNvSpPr txBox="1"/>
            <p:nvPr/>
          </p:nvSpPr>
          <p:spPr>
            <a:xfrm>
              <a:off x="431800" y="3062473"/>
              <a:ext cx="6426200" cy="3049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+mj-lt"/>
                </a:rPr>
                <a:t>BLACKWELL</a:t>
              </a:r>
            </a:p>
            <a:p>
              <a:pPr algn="ctr">
                <a:lnSpc>
                  <a:spcPct val="150000"/>
                </a:lnSpc>
              </a:pPr>
              <a:r>
                <a:rPr lang="en-US" sz="2800" b="1" dirty="0">
                  <a:solidFill>
                    <a:schemeClr val="bg1"/>
                  </a:solidFill>
                  <a:latin typeface="+mj-lt"/>
                </a:rPr>
                <a:t>Data Analytics</a:t>
              </a:r>
            </a:p>
            <a:p>
              <a:pPr algn="ctr">
                <a:lnSpc>
                  <a:spcPct val="150000"/>
                </a:lnSpc>
              </a:pPr>
              <a:endParaRPr lang="en-US" sz="2800" b="1" dirty="0">
                <a:solidFill>
                  <a:schemeClr val="bg1"/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de-DE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WIFI LOCATIONING </a:t>
              </a:r>
              <a:endParaRPr lang="de-DE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600" b="1" dirty="0">
                  <a:solidFill>
                    <a:srgbClr val="00FF00"/>
                  </a:solidFill>
                  <a:latin typeface="+mj-lt"/>
                </a:rPr>
                <a:t>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2095D5-E4D1-401E-8B6F-9B28277C0555}"/>
                </a:ext>
              </a:extLst>
            </p:cNvPr>
            <p:cNvGrpSpPr/>
            <p:nvPr/>
          </p:nvGrpSpPr>
          <p:grpSpPr>
            <a:xfrm>
              <a:off x="3016250" y="2442131"/>
              <a:ext cx="495300" cy="498053"/>
              <a:chOff x="10455275" y="2498725"/>
              <a:chExt cx="285750" cy="287338"/>
            </a:xfrm>
            <a:solidFill>
              <a:schemeClr val="bg1"/>
            </a:solidFill>
          </p:grpSpPr>
          <p:sp>
            <p:nvSpPr>
              <p:cNvPr id="15" name="Freeform 214">
                <a:extLst>
                  <a:ext uri="{FF2B5EF4-FFF2-40B4-BE49-F238E27FC236}">
                    <a16:creationId xmlns:a16="http://schemas.microsoft.com/office/drawing/2014/main" id="{4A4A952B-AB89-40EE-BD9C-56318B088D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5275" y="2593975"/>
                <a:ext cx="285750" cy="192088"/>
              </a:xfrm>
              <a:custGeom>
                <a:avLst/>
                <a:gdLst>
                  <a:gd name="T0" fmla="*/ 812 w 903"/>
                  <a:gd name="T1" fmla="*/ 30 h 601"/>
                  <a:gd name="T2" fmla="*/ 512 w 903"/>
                  <a:gd name="T3" fmla="*/ 571 h 601"/>
                  <a:gd name="T4" fmla="*/ 602 w 903"/>
                  <a:gd name="T5" fmla="*/ 571 h 601"/>
                  <a:gd name="T6" fmla="*/ 301 w 903"/>
                  <a:gd name="T7" fmla="*/ 210 h 601"/>
                  <a:gd name="T8" fmla="*/ 301 w 903"/>
                  <a:gd name="T9" fmla="*/ 571 h 601"/>
                  <a:gd name="T10" fmla="*/ 181 w 903"/>
                  <a:gd name="T11" fmla="*/ 421 h 601"/>
                  <a:gd name="T12" fmla="*/ 888 w 903"/>
                  <a:gd name="T13" fmla="*/ 571 h 601"/>
                  <a:gd name="T14" fmla="*/ 842 w 903"/>
                  <a:gd name="T15" fmla="*/ 12 h 601"/>
                  <a:gd name="T16" fmla="*/ 838 w 903"/>
                  <a:gd name="T17" fmla="*/ 5 h 601"/>
                  <a:gd name="T18" fmla="*/ 830 w 903"/>
                  <a:gd name="T19" fmla="*/ 0 h 601"/>
                  <a:gd name="T20" fmla="*/ 704 w 903"/>
                  <a:gd name="T21" fmla="*/ 0 h 601"/>
                  <a:gd name="T22" fmla="*/ 696 w 903"/>
                  <a:gd name="T23" fmla="*/ 5 h 601"/>
                  <a:gd name="T24" fmla="*/ 692 w 903"/>
                  <a:gd name="T25" fmla="*/ 12 h 601"/>
                  <a:gd name="T26" fmla="*/ 632 w 903"/>
                  <a:gd name="T27" fmla="*/ 571 h 601"/>
                  <a:gd name="T28" fmla="*/ 631 w 903"/>
                  <a:gd name="T29" fmla="*/ 280 h 601"/>
                  <a:gd name="T30" fmla="*/ 626 w 903"/>
                  <a:gd name="T31" fmla="*/ 274 h 601"/>
                  <a:gd name="T32" fmla="*/ 617 w 903"/>
                  <a:gd name="T33" fmla="*/ 270 h 601"/>
                  <a:gd name="T34" fmla="*/ 491 w 903"/>
                  <a:gd name="T35" fmla="*/ 271 h 601"/>
                  <a:gd name="T36" fmla="*/ 484 w 903"/>
                  <a:gd name="T37" fmla="*/ 278 h 601"/>
                  <a:gd name="T38" fmla="*/ 482 w 903"/>
                  <a:gd name="T39" fmla="*/ 285 h 601"/>
                  <a:gd name="T40" fmla="*/ 421 w 903"/>
                  <a:gd name="T41" fmla="*/ 195 h 601"/>
                  <a:gd name="T42" fmla="*/ 419 w 903"/>
                  <a:gd name="T43" fmla="*/ 187 h 601"/>
                  <a:gd name="T44" fmla="*/ 412 w 903"/>
                  <a:gd name="T45" fmla="*/ 181 h 601"/>
                  <a:gd name="T46" fmla="*/ 286 w 903"/>
                  <a:gd name="T47" fmla="*/ 180 h 601"/>
                  <a:gd name="T48" fmla="*/ 277 w 903"/>
                  <a:gd name="T49" fmla="*/ 184 h 601"/>
                  <a:gd name="T50" fmla="*/ 272 w 903"/>
                  <a:gd name="T51" fmla="*/ 190 h 601"/>
                  <a:gd name="T52" fmla="*/ 271 w 903"/>
                  <a:gd name="T53" fmla="*/ 571 h 601"/>
                  <a:gd name="T54" fmla="*/ 211 w 903"/>
                  <a:gd name="T55" fmla="*/ 403 h 601"/>
                  <a:gd name="T56" fmla="*/ 207 w 903"/>
                  <a:gd name="T57" fmla="*/ 396 h 601"/>
                  <a:gd name="T58" fmla="*/ 199 w 903"/>
                  <a:gd name="T59" fmla="*/ 391 h 601"/>
                  <a:gd name="T60" fmla="*/ 73 w 903"/>
                  <a:gd name="T61" fmla="*/ 391 h 601"/>
                  <a:gd name="T62" fmla="*/ 65 w 903"/>
                  <a:gd name="T63" fmla="*/ 396 h 601"/>
                  <a:gd name="T64" fmla="*/ 61 w 903"/>
                  <a:gd name="T65" fmla="*/ 403 h 601"/>
                  <a:gd name="T66" fmla="*/ 16 w 903"/>
                  <a:gd name="T67" fmla="*/ 571 h 601"/>
                  <a:gd name="T68" fmla="*/ 7 w 903"/>
                  <a:gd name="T69" fmla="*/ 573 h 601"/>
                  <a:gd name="T70" fmla="*/ 2 w 903"/>
                  <a:gd name="T71" fmla="*/ 581 h 601"/>
                  <a:gd name="T72" fmla="*/ 1 w 903"/>
                  <a:gd name="T73" fmla="*/ 590 h 601"/>
                  <a:gd name="T74" fmla="*/ 5 w 903"/>
                  <a:gd name="T75" fmla="*/ 597 h 601"/>
                  <a:gd name="T76" fmla="*/ 13 w 903"/>
                  <a:gd name="T77" fmla="*/ 601 h 601"/>
                  <a:gd name="T78" fmla="*/ 196 w 903"/>
                  <a:gd name="T79" fmla="*/ 601 h 601"/>
                  <a:gd name="T80" fmla="*/ 497 w 903"/>
                  <a:gd name="T81" fmla="*/ 601 h 601"/>
                  <a:gd name="T82" fmla="*/ 827 w 903"/>
                  <a:gd name="T83" fmla="*/ 601 h 601"/>
                  <a:gd name="T84" fmla="*/ 893 w 903"/>
                  <a:gd name="T85" fmla="*/ 600 h 601"/>
                  <a:gd name="T86" fmla="*/ 900 w 903"/>
                  <a:gd name="T87" fmla="*/ 595 h 601"/>
                  <a:gd name="T88" fmla="*/ 903 w 903"/>
                  <a:gd name="T89" fmla="*/ 586 h 601"/>
                  <a:gd name="T90" fmla="*/ 900 w 903"/>
                  <a:gd name="T91" fmla="*/ 578 h 601"/>
                  <a:gd name="T92" fmla="*/ 893 w 903"/>
                  <a:gd name="T93" fmla="*/ 572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03" h="601">
                    <a:moveTo>
                      <a:pt x="722" y="571"/>
                    </a:moveTo>
                    <a:lnTo>
                      <a:pt x="722" y="30"/>
                    </a:lnTo>
                    <a:lnTo>
                      <a:pt x="812" y="30"/>
                    </a:lnTo>
                    <a:lnTo>
                      <a:pt x="812" y="571"/>
                    </a:lnTo>
                    <a:lnTo>
                      <a:pt x="722" y="571"/>
                    </a:lnTo>
                    <a:close/>
                    <a:moveTo>
                      <a:pt x="512" y="571"/>
                    </a:moveTo>
                    <a:lnTo>
                      <a:pt x="512" y="300"/>
                    </a:lnTo>
                    <a:lnTo>
                      <a:pt x="602" y="300"/>
                    </a:lnTo>
                    <a:lnTo>
                      <a:pt x="602" y="571"/>
                    </a:lnTo>
                    <a:lnTo>
                      <a:pt x="512" y="571"/>
                    </a:lnTo>
                    <a:close/>
                    <a:moveTo>
                      <a:pt x="301" y="571"/>
                    </a:moveTo>
                    <a:lnTo>
                      <a:pt x="301" y="210"/>
                    </a:lnTo>
                    <a:lnTo>
                      <a:pt x="391" y="210"/>
                    </a:lnTo>
                    <a:lnTo>
                      <a:pt x="391" y="571"/>
                    </a:lnTo>
                    <a:lnTo>
                      <a:pt x="301" y="571"/>
                    </a:lnTo>
                    <a:close/>
                    <a:moveTo>
                      <a:pt x="91" y="571"/>
                    </a:moveTo>
                    <a:lnTo>
                      <a:pt x="91" y="421"/>
                    </a:lnTo>
                    <a:lnTo>
                      <a:pt x="181" y="421"/>
                    </a:lnTo>
                    <a:lnTo>
                      <a:pt x="181" y="571"/>
                    </a:lnTo>
                    <a:lnTo>
                      <a:pt x="91" y="571"/>
                    </a:lnTo>
                    <a:close/>
                    <a:moveTo>
                      <a:pt x="888" y="571"/>
                    </a:moveTo>
                    <a:lnTo>
                      <a:pt x="842" y="571"/>
                    </a:lnTo>
                    <a:lnTo>
                      <a:pt x="842" y="15"/>
                    </a:lnTo>
                    <a:lnTo>
                      <a:pt x="842" y="12"/>
                    </a:lnTo>
                    <a:lnTo>
                      <a:pt x="841" y="9"/>
                    </a:lnTo>
                    <a:lnTo>
                      <a:pt x="840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3" y="1"/>
                    </a:lnTo>
                    <a:lnTo>
                      <a:pt x="830" y="0"/>
                    </a:lnTo>
                    <a:lnTo>
                      <a:pt x="827" y="0"/>
                    </a:lnTo>
                    <a:lnTo>
                      <a:pt x="707" y="0"/>
                    </a:lnTo>
                    <a:lnTo>
                      <a:pt x="704" y="0"/>
                    </a:lnTo>
                    <a:lnTo>
                      <a:pt x="702" y="1"/>
                    </a:lnTo>
                    <a:lnTo>
                      <a:pt x="698" y="3"/>
                    </a:lnTo>
                    <a:lnTo>
                      <a:pt x="696" y="5"/>
                    </a:lnTo>
                    <a:lnTo>
                      <a:pt x="694" y="7"/>
                    </a:lnTo>
                    <a:lnTo>
                      <a:pt x="693" y="9"/>
                    </a:lnTo>
                    <a:lnTo>
                      <a:pt x="692" y="12"/>
                    </a:lnTo>
                    <a:lnTo>
                      <a:pt x="692" y="15"/>
                    </a:lnTo>
                    <a:lnTo>
                      <a:pt x="692" y="571"/>
                    </a:lnTo>
                    <a:lnTo>
                      <a:pt x="632" y="571"/>
                    </a:lnTo>
                    <a:lnTo>
                      <a:pt x="632" y="285"/>
                    </a:lnTo>
                    <a:lnTo>
                      <a:pt x="632" y="283"/>
                    </a:lnTo>
                    <a:lnTo>
                      <a:pt x="631" y="280"/>
                    </a:lnTo>
                    <a:lnTo>
                      <a:pt x="630" y="278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2" y="271"/>
                    </a:lnTo>
                    <a:lnTo>
                      <a:pt x="620" y="271"/>
                    </a:lnTo>
                    <a:lnTo>
                      <a:pt x="617" y="270"/>
                    </a:lnTo>
                    <a:lnTo>
                      <a:pt x="497" y="270"/>
                    </a:lnTo>
                    <a:lnTo>
                      <a:pt x="494" y="271"/>
                    </a:lnTo>
                    <a:lnTo>
                      <a:pt x="491" y="271"/>
                    </a:lnTo>
                    <a:lnTo>
                      <a:pt x="488" y="274"/>
                    </a:lnTo>
                    <a:lnTo>
                      <a:pt x="486" y="275"/>
                    </a:lnTo>
                    <a:lnTo>
                      <a:pt x="484" y="278"/>
                    </a:lnTo>
                    <a:lnTo>
                      <a:pt x="483" y="280"/>
                    </a:lnTo>
                    <a:lnTo>
                      <a:pt x="482" y="283"/>
                    </a:lnTo>
                    <a:lnTo>
                      <a:pt x="482" y="285"/>
                    </a:lnTo>
                    <a:lnTo>
                      <a:pt x="482" y="571"/>
                    </a:lnTo>
                    <a:lnTo>
                      <a:pt x="421" y="571"/>
                    </a:lnTo>
                    <a:lnTo>
                      <a:pt x="421" y="195"/>
                    </a:lnTo>
                    <a:lnTo>
                      <a:pt x="421" y="192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4"/>
                    </a:lnTo>
                    <a:lnTo>
                      <a:pt x="412" y="181"/>
                    </a:lnTo>
                    <a:lnTo>
                      <a:pt x="409" y="180"/>
                    </a:lnTo>
                    <a:lnTo>
                      <a:pt x="406" y="180"/>
                    </a:lnTo>
                    <a:lnTo>
                      <a:pt x="286" y="180"/>
                    </a:lnTo>
                    <a:lnTo>
                      <a:pt x="283" y="180"/>
                    </a:lnTo>
                    <a:lnTo>
                      <a:pt x="281" y="181"/>
                    </a:lnTo>
                    <a:lnTo>
                      <a:pt x="277" y="184"/>
                    </a:lnTo>
                    <a:lnTo>
                      <a:pt x="275" y="185"/>
                    </a:lnTo>
                    <a:lnTo>
                      <a:pt x="274" y="187"/>
                    </a:lnTo>
                    <a:lnTo>
                      <a:pt x="272" y="190"/>
                    </a:lnTo>
                    <a:lnTo>
                      <a:pt x="271" y="192"/>
                    </a:lnTo>
                    <a:lnTo>
                      <a:pt x="271" y="195"/>
                    </a:lnTo>
                    <a:lnTo>
                      <a:pt x="271" y="571"/>
                    </a:lnTo>
                    <a:lnTo>
                      <a:pt x="211" y="571"/>
                    </a:lnTo>
                    <a:lnTo>
                      <a:pt x="211" y="406"/>
                    </a:lnTo>
                    <a:lnTo>
                      <a:pt x="211" y="403"/>
                    </a:lnTo>
                    <a:lnTo>
                      <a:pt x="210" y="400"/>
                    </a:lnTo>
                    <a:lnTo>
                      <a:pt x="209" y="398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2"/>
                    </a:lnTo>
                    <a:lnTo>
                      <a:pt x="199" y="391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1"/>
                    </a:lnTo>
                    <a:lnTo>
                      <a:pt x="70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8"/>
                    </a:lnTo>
                    <a:lnTo>
                      <a:pt x="62" y="400"/>
                    </a:lnTo>
                    <a:lnTo>
                      <a:pt x="61" y="403"/>
                    </a:lnTo>
                    <a:lnTo>
                      <a:pt x="61" y="406"/>
                    </a:lnTo>
                    <a:lnTo>
                      <a:pt x="61" y="571"/>
                    </a:lnTo>
                    <a:lnTo>
                      <a:pt x="16" y="571"/>
                    </a:lnTo>
                    <a:lnTo>
                      <a:pt x="13" y="571"/>
                    </a:lnTo>
                    <a:lnTo>
                      <a:pt x="10" y="572"/>
                    </a:lnTo>
                    <a:lnTo>
                      <a:pt x="7" y="573"/>
                    </a:lnTo>
                    <a:lnTo>
                      <a:pt x="5" y="576"/>
                    </a:lnTo>
                    <a:lnTo>
                      <a:pt x="3" y="578"/>
                    </a:lnTo>
                    <a:lnTo>
                      <a:pt x="2" y="581"/>
                    </a:lnTo>
                    <a:lnTo>
                      <a:pt x="1" y="583"/>
                    </a:lnTo>
                    <a:lnTo>
                      <a:pt x="0" y="586"/>
                    </a:lnTo>
                    <a:lnTo>
                      <a:pt x="1" y="590"/>
                    </a:lnTo>
                    <a:lnTo>
                      <a:pt x="2" y="593"/>
                    </a:lnTo>
                    <a:lnTo>
                      <a:pt x="3" y="595"/>
                    </a:lnTo>
                    <a:lnTo>
                      <a:pt x="5" y="597"/>
                    </a:lnTo>
                    <a:lnTo>
                      <a:pt x="7" y="599"/>
                    </a:lnTo>
                    <a:lnTo>
                      <a:pt x="10" y="600"/>
                    </a:lnTo>
                    <a:lnTo>
                      <a:pt x="13" y="601"/>
                    </a:lnTo>
                    <a:lnTo>
                      <a:pt x="16" y="601"/>
                    </a:lnTo>
                    <a:lnTo>
                      <a:pt x="76" y="601"/>
                    </a:lnTo>
                    <a:lnTo>
                      <a:pt x="196" y="601"/>
                    </a:lnTo>
                    <a:lnTo>
                      <a:pt x="286" y="601"/>
                    </a:lnTo>
                    <a:lnTo>
                      <a:pt x="406" y="601"/>
                    </a:lnTo>
                    <a:lnTo>
                      <a:pt x="497" y="601"/>
                    </a:lnTo>
                    <a:lnTo>
                      <a:pt x="617" y="601"/>
                    </a:lnTo>
                    <a:lnTo>
                      <a:pt x="707" y="601"/>
                    </a:lnTo>
                    <a:lnTo>
                      <a:pt x="827" y="601"/>
                    </a:lnTo>
                    <a:lnTo>
                      <a:pt x="888" y="601"/>
                    </a:lnTo>
                    <a:lnTo>
                      <a:pt x="890" y="601"/>
                    </a:lnTo>
                    <a:lnTo>
                      <a:pt x="893" y="600"/>
                    </a:lnTo>
                    <a:lnTo>
                      <a:pt x="896" y="599"/>
                    </a:lnTo>
                    <a:lnTo>
                      <a:pt x="898" y="597"/>
                    </a:lnTo>
                    <a:lnTo>
                      <a:pt x="900" y="595"/>
                    </a:lnTo>
                    <a:lnTo>
                      <a:pt x="901" y="593"/>
                    </a:lnTo>
                    <a:lnTo>
                      <a:pt x="902" y="590"/>
                    </a:lnTo>
                    <a:lnTo>
                      <a:pt x="903" y="586"/>
                    </a:lnTo>
                    <a:lnTo>
                      <a:pt x="902" y="583"/>
                    </a:lnTo>
                    <a:lnTo>
                      <a:pt x="901" y="581"/>
                    </a:lnTo>
                    <a:lnTo>
                      <a:pt x="900" y="578"/>
                    </a:lnTo>
                    <a:lnTo>
                      <a:pt x="898" y="576"/>
                    </a:lnTo>
                    <a:lnTo>
                      <a:pt x="896" y="573"/>
                    </a:lnTo>
                    <a:lnTo>
                      <a:pt x="893" y="572"/>
                    </a:lnTo>
                    <a:lnTo>
                      <a:pt x="890" y="571"/>
                    </a:lnTo>
                    <a:lnTo>
                      <a:pt x="888" y="5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215">
                <a:extLst>
                  <a:ext uri="{FF2B5EF4-FFF2-40B4-BE49-F238E27FC236}">
                    <a16:creationId xmlns:a16="http://schemas.microsoft.com/office/drawing/2014/main" id="{6C792126-D78B-482E-8571-9F2B478110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4325" y="2498725"/>
                <a:ext cx="252413" cy="157163"/>
              </a:xfrm>
              <a:custGeom>
                <a:avLst/>
                <a:gdLst>
                  <a:gd name="T0" fmla="*/ 83 w 796"/>
                  <a:gd name="T1" fmla="*/ 417 h 496"/>
                  <a:gd name="T2" fmla="*/ 89 w 796"/>
                  <a:gd name="T3" fmla="*/ 431 h 496"/>
                  <a:gd name="T4" fmla="*/ 76 w 796"/>
                  <a:gd name="T5" fmla="*/ 461 h 496"/>
                  <a:gd name="T6" fmla="*/ 43 w 796"/>
                  <a:gd name="T7" fmla="*/ 461 h 496"/>
                  <a:gd name="T8" fmla="*/ 30 w 796"/>
                  <a:gd name="T9" fmla="*/ 430 h 496"/>
                  <a:gd name="T10" fmla="*/ 54 w 796"/>
                  <a:gd name="T11" fmla="*/ 407 h 496"/>
                  <a:gd name="T12" fmla="*/ 302 w 796"/>
                  <a:gd name="T13" fmla="*/ 216 h 496"/>
                  <a:gd name="T14" fmla="*/ 315 w 796"/>
                  <a:gd name="T15" fmla="*/ 247 h 496"/>
                  <a:gd name="T16" fmla="*/ 291 w 796"/>
                  <a:gd name="T17" fmla="*/ 270 h 496"/>
                  <a:gd name="T18" fmla="*/ 260 w 796"/>
                  <a:gd name="T19" fmla="*/ 257 h 496"/>
                  <a:gd name="T20" fmla="*/ 260 w 796"/>
                  <a:gd name="T21" fmla="*/ 224 h 496"/>
                  <a:gd name="T22" fmla="*/ 511 w 796"/>
                  <a:gd name="T23" fmla="*/ 301 h 496"/>
                  <a:gd name="T24" fmla="*/ 530 w 796"/>
                  <a:gd name="T25" fmla="*/ 308 h 496"/>
                  <a:gd name="T26" fmla="*/ 541 w 796"/>
                  <a:gd name="T27" fmla="*/ 331 h 496"/>
                  <a:gd name="T28" fmla="*/ 523 w 796"/>
                  <a:gd name="T29" fmla="*/ 359 h 496"/>
                  <a:gd name="T30" fmla="*/ 490 w 796"/>
                  <a:gd name="T31" fmla="*/ 353 h 496"/>
                  <a:gd name="T32" fmla="*/ 483 w 796"/>
                  <a:gd name="T33" fmla="*/ 320 h 496"/>
                  <a:gd name="T34" fmla="*/ 511 w 796"/>
                  <a:gd name="T35" fmla="*/ 301 h 496"/>
                  <a:gd name="T36" fmla="*/ 757 w 796"/>
                  <a:gd name="T37" fmla="*/ 39 h 496"/>
                  <a:gd name="T38" fmla="*/ 764 w 796"/>
                  <a:gd name="T39" fmla="*/ 72 h 496"/>
                  <a:gd name="T40" fmla="*/ 736 w 796"/>
                  <a:gd name="T41" fmla="*/ 90 h 496"/>
                  <a:gd name="T42" fmla="*/ 708 w 796"/>
                  <a:gd name="T43" fmla="*/ 72 h 496"/>
                  <a:gd name="T44" fmla="*/ 716 w 796"/>
                  <a:gd name="T45" fmla="*/ 39 h 496"/>
                  <a:gd name="T46" fmla="*/ 60 w 796"/>
                  <a:gd name="T47" fmla="*/ 496 h 496"/>
                  <a:gd name="T48" fmla="*/ 93 w 796"/>
                  <a:gd name="T49" fmla="*/ 487 h 496"/>
                  <a:gd name="T50" fmla="*/ 115 w 796"/>
                  <a:gd name="T51" fmla="*/ 460 h 496"/>
                  <a:gd name="T52" fmla="*/ 118 w 796"/>
                  <a:gd name="T53" fmla="*/ 422 h 496"/>
                  <a:gd name="T54" fmla="*/ 276 w 796"/>
                  <a:gd name="T55" fmla="*/ 300 h 496"/>
                  <a:gd name="T56" fmla="*/ 318 w 796"/>
                  <a:gd name="T57" fmla="*/ 291 h 496"/>
                  <a:gd name="T58" fmla="*/ 451 w 796"/>
                  <a:gd name="T59" fmla="*/ 331 h 496"/>
                  <a:gd name="T60" fmla="*/ 461 w 796"/>
                  <a:gd name="T61" fmla="*/ 365 h 496"/>
                  <a:gd name="T62" fmla="*/ 487 w 796"/>
                  <a:gd name="T63" fmla="*/ 387 h 496"/>
                  <a:gd name="T64" fmla="*/ 523 w 796"/>
                  <a:gd name="T65" fmla="*/ 390 h 496"/>
                  <a:gd name="T66" fmla="*/ 554 w 796"/>
                  <a:gd name="T67" fmla="*/ 373 h 496"/>
                  <a:gd name="T68" fmla="*/ 570 w 796"/>
                  <a:gd name="T69" fmla="*/ 343 h 496"/>
                  <a:gd name="T70" fmla="*/ 559 w 796"/>
                  <a:gd name="T71" fmla="*/ 296 h 496"/>
                  <a:gd name="T72" fmla="*/ 742 w 796"/>
                  <a:gd name="T73" fmla="*/ 120 h 496"/>
                  <a:gd name="T74" fmla="*/ 775 w 796"/>
                  <a:gd name="T75" fmla="*/ 106 h 496"/>
                  <a:gd name="T76" fmla="*/ 794 w 796"/>
                  <a:gd name="T77" fmla="*/ 79 h 496"/>
                  <a:gd name="T78" fmla="*/ 794 w 796"/>
                  <a:gd name="T79" fmla="*/ 43 h 496"/>
                  <a:gd name="T80" fmla="*/ 775 w 796"/>
                  <a:gd name="T81" fmla="*/ 14 h 496"/>
                  <a:gd name="T82" fmla="*/ 742 w 796"/>
                  <a:gd name="T83" fmla="*/ 0 h 496"/>
                  <a:gd name="T84" fmla="*/ 708 w 796"/>
                  <a:gd name="T85" fmla="*/ 8 h 496"/>
                  <a:gd name="T86" fmla="*/ 683 w 796"/>
                  <a:gd name="T87" fmla="*/ 31 h 496"/>
                  <a:gd name="T88" fmla="*/ 677 w 796"/>
                  <a:gd name="T89" fmla="*/ 70 h 496"/>
                  <a:gd name="T90" fmla="*/ 524 w 796"/>
                  <a:gd name="T91" fmla="*/ 272 h 496"/>
                  <a:gd name="T92" fmla="*/ 483 w 796"/>
                  <a:gd name="T93" fmla="*/ 278 h 496"/>
                  <a:gd name="T94" fmla="*/ 345 w 796"/>
                  <a:gd name="T95" fmla="*/ 245 h 496"/>
                  <a:gd name="T96" fmla="*/ 339 w 796"/>
                  <a:gd name="T97" fmla="*/ 212 h 496"/>
                  <a:gd name="T98" fmla="*/ 314 w 796"/>
                  <a:gd name="T99" fmla="*/ 188 h 496"/>
                  <a:gd name="T100" fmla="*/ 280 w 796"/>
                  <a:gd name="T101" fmla="*/ 181 h 496"/>
                  <a:gd name="T102" fmla="*/ 247 w 796"/>
                  <a:gd name="T103" fmla="*/ 194 h 496"/>
                  <a:gd name="T104" fmla="*/ 228 w 796"/>
                  <a:gd name="T105" fmla="*/ 223 h 496"/>
                  <a:gd name="T106" fmla="*/ 229 w 796"/>
                  <a:gd name="T107" fmla="*/ 262 h 496"/>
                  <a:gd name="T108" fmla="*/ 60 w 796"/>
                  <a:gd name="T109" fmla="*/ 376 h 496"/>
                  <a:gd name="T110" fmla="*/ 26 w 796"/>
                  <a:gd name="T111" fmla="*/ 387 h 496"/>
                  <a:gd name="T112" fmla="*/ 4 w 796"/>
                  <a:gd name="T113" fmla="*/ 413 h 496"/>
                  <a:gd name="T114" fmla="*/ 1 w 796"/>
                  <a:gd name="T115" fmla="*/ 448 h 496"/>
                  <a:gd name="T116" fmla="*/ 17 w 796"/>
                  <a:gd name="T117" fmla="*/ 479 h 496"/>
                  <a:gd name="T118" fmla="*/ 47 w 796"/>
                  <a:gd name="T119" fmla="*/ 49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6" h="496">
                    <a:moveTo>
                      <a:pt x="60" y="406"/>
                    </a:moveTo>
                    <a:lnTo>
                      <a:pt x="66" y="407"/>
                    </a:lnTo>
                    <a:lnTo>
                      <a:pt x="73" y="410"/>
                    </a:lnTo>
                    <a:lnTo>
                      <a:pt x="78" y="413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3" y="417"/>
                    </a:lnTo>
                    <a:lnTo>
                      <a:pt x="86" y="421"/>
                    </a:lnTo>
                    <a:lnTo>
                      <a:pt x="88" y="426"/>
                    </a:lnTo>
                    <a:lnTo>
                      <a:pt x="89" y="431"/>
                    </a:lnTo>
                    <a:lnTo>
                      <a:pt x="90" y="436"/>
                    </a:lnTo>
                    <a:lnTo>
                      <a:pt x="89" y="443"/>
                    </a:lnTo>
                    <a:lnTo>
                      <a:pt x="88" y="448"/>
                    </a:lnTo>
                    <a:lnTo>
                      <a:pt x="85" y="453"/>
                    </a:lnTo>
                    <a:lnTo>
                      <a:pt x="81" y="458"/>
                    </a:lnTo>
                    <a:lnTo>
                      <a:pt x="76" y="461"/>
                    </a:lnTo>
                    <a:lnTo>
                      <a:pt x="72" y="464"/>
                    </a:lnTo>
                    <a:lnTo>
                      <a:pt x="65" y="466"/>
                    </a:lnTo>
                    <a:lnTo>
                      <a:pt x="60" y="466"/>
                    </a:lnTo>
                    <a:lnTo>
                      <a:pt x="54" y="466"/>
                    </a:lnTo>
                    <a:lnTo>
                      <a:pt x="48" y="464"/>
                    </a:lnTo>
                    <a:lnTo>
                      <a:pt x="43" y="461"/>
                    </a:lnTo>
                    <a:lnTo>
                      <a:pt x="39" y="458"/>
                    </a:lnTo>
                    <a:lnTo>
                      <a:pt x="34" y="453"/>
                    </a:lnTo>
                    <a:lnTo>
                      <a:pt x="32" y="448"/>
                    </a:lnTo>
                    <a:lnTo>
                      <a:pt x="30" y="443"/>
                    </a:lnTo>
                    <a:lnTo>
                      <a:pt x="30" y="436"/>
                    </a:lnTo>
                    <a:lnTo>
                      <a:pt x="30" y="430"/>
                    </a:lnTo>
                    <a:lnTo>
                      <a:pt x="32" y="425"/>
                    </a:lnTo>
                    <a:lnTo>
                      <a:pt x="34" y="419"/>
                    </a:lnTo>
                    <a:lnTo>
                      <a:pt x="39" y="415"/>
                    </a:lnTo>
                    <a:lnTo>
                      <a:pt x="43" y="412"/>
                    </a:lnTo>
                    <a:lnTo>
                      <a:pt x="48" y="409"/>
                    </a:lnTo>
                    <a:lnTo>
                      <a:pt x="54" y="407"/>
                    </a:lnTo>
                    <a:lnTo>
                      <a:pt x="60" y="406"/>
                    </a:lnTo>
                    <a:lnTo>
                      <a:pt x="60" y="406"/>
                    </a:lnTo>
                    <a:close/>
                    <a:moveTo>
                      <a:pt x="285" y="211"/>
                    </a:moveTo>
                    <a:lnTo>
                      <a:pt x="291" y="211"/>
                    </a:lnTo>
                    <a:lnTo>
                      <a:pt x="297" y="214"/>
                    </a:lnTo>
                    <a:lnTo>
                      <a:pt x="302" y="216"/>
                    </a:lnTo>
                    <a:lnTo>
                      <a:pt x="306" y="220"/>
                    </a:lnTo>
                    <a:lnTo>
                      <a:pt x="311" y="224"/>
                    </a:lnTo>
                    <a:lnTo>
                      <a:pt x="313" y="230"/>
                    </a:lnTo>
                    <a:lnTo>
                      <a:pt x="315" y="235"/>
                    </a:lnTo>
                    <a:lnTo>
                      <a:pt x="315" y="241"/>
                    </a:lnTo>
                    <a:lnTo>
                      <a:pt x="315" y="247"/>
                    </a:lnTo>
                    <a:lnTo>
                      <a:pt x="313" y="253"/>
                    </a:lnTo>
                    <a:lnTo>
                      <a:pt x="311" y="257"/>
                    </a:lnTo>
                    <a:lnTo>
                      <a:pt x="306" y="262"/>
                    </a:lnTo>
                    <a:lnTo>
                      <a:pt x="302" y="266"/>
                    </a:lnTo>
                    <a:lnTo>
                      <a:pt x="297" y="268"/>
                    </a:lnTo>
                    <a:lnTo>
                      <a:pt x="291" y="270"/>
                    </a:lnTo>
                    <a:lnTo>
                      <a:pt x="285" y="271"/>
                    </a:lnTo>
                    <a:lnTo>
                      <a:pt x="280" y="270"/>
                    </a:lnTo>
                    <a:lnTo>
                      <a:pt x="273" y="268"/>
                    </a:lnTo>
                    <a:lnTo>
                      <a:pt x="269" y="266"/>
                    </a:lnTo>
                    <a:lnTo>
                      <a:pt x="264" y="262"/>
                    </a:lnTo>
                    <a:lnTo>
                      <a:pt x="260" y="257"/>
                    </a:lnTo>
                    <a:lnTo>
                      <a:pt x="257" y="253"/>
                    </a:lnTo>
                    <a:lnTo>
                      <a:pt x="256" y="247"/>
                    </a:lnTo>
                    <a:lnTo>
                      <a:pt x="255" y="241"/>
                    </a:lnTo>
                    <a:lnTo>
                      <a:pt x="256" y="235"/>
                    </a:lnTo>
                    <a:lnTo>
                      <a:pt x="257" y="230"/>
                    </a:lnTo>
                    <a:lnTo>
                      <a:pt x="260" y="224"/>
                    </a:lnTo>
                    <a:lnTo>
                      <a:pt x="264" y="220"/>
                    </a:lnTo>
                    <a:lnTo>
                      <a:pt x="269" y="216"/>
                    </a:lnTo>
                    <a:lnTo>
                      <a:pt x="273" y="214"/>
                    </a:lnTo>
                    <a:lnTo>
                      <a:pt x="280" y="211"/>
                    </a:lnTo>
                    <a:lnTo>
                      <a:pt x="285" y="211"/>
                    </a:lnTo>
                    <a:close/>
                    <a:moveTo>
                      <a:pt x="511" y="301"/>
                    </a:moveTo>
                    <a:lnTo>
                      <a:pt x="516" y="301"/>
                    </a:lnTo>
                    <a:lnTo>
                      <a:pt x="521" y="302"/>
                    </a:lnTo>
                    <a:lnTo>
                      <a:pt x="526" y="306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0" y="308"/>
                    </a:lnTo>
                    <a:lnTo>
                      <a:pt x="535" y="313"/>
                    </a:lnTo>
                    <a:lnTo>
                      <a:pt x="538" y="319"/>
                    </a:lnTo>
                    <a:lnTo>
                      <a:pt x="540" y="325"/>
                    </a:lnTo>
                    <a:lnTo>
                      <a:pt x="541" y="331"/>
                    </a:lnTo>
                    <a:lnTo>
                      <a:pt x="540" y="337"/>
                    </a:lnTo>
                    <a:lnTo>
                      <a:pt x="539" y="343"/>
                    </a:lnTo>
                    <a:lnTo>
                      <a:pt x="536" y="347"/>
                    </a:lnTo>
                    <a:lnTo>
                      <a:pt x="532" y="353"/>
                    </a:lnTo>
                    <a:lnTo>
                      <a:pt x="527" y="356"/>
                    </a:lnTo>
                    <a:lnTo>
                      <a:pt x="523" y="359"/>
                    </a:lnTo>
                    <a:lnTo>
                      <a:pt x="516" y="360"/>
                    </a:lnTo>
                    <a:lnTo>
                      <a:pt x="511" y="361"/>
                    </a:lnTo>
                    <a:lnTo>
                      <a:pt x="505" y="360"/>
                    </a:lnTo>
                    <a:lnTo>
                      <a:pt x="499" y="359"/>
                    </a:lnTo>
                    <a:lnTo>
                      <a:pt x="494" y="356"/>
                    </a:lnTo>
                    <a:lnTo>
                      <a:pt x="490" y="353"/>
                    </a:lnTo>
                    <a:lnTo>
                      <a:pt x="486" y="349"/>
                    </a:lnTo>
                    <a:lnTo>
                      <a:pt x="483" y="343"/>
                    </a:lnTo>
                    <a:lnTo>
                      <a:pt x="481" y="337"/>
                    </a:lnTo>
                    <a:lnTo>
                      <a:pt x="481" y="331"/>
                    </a:lnTo>
                    <a:lnTo>
                      <a:pt x="481" y="325"/>
                    </a:lnTo>
                    <a:lnTo>
                      <a:pt x="483" y="320"/>
                    </a:lnTo>
                    <a:lnTo>
                      <a:pt x="486" y="314"/>
                    </a:lnTo>
                    <a:lnTo>
                      <a:pt x="490" y="310"/>
                    </a:lnTo>
                    <a:lnTo>
                      <a:pt x="494" y="307"/>
                    </a:lnTo>
                    <a:lnTo>
                      <a:pt x="499" y="304"/>
                    </a:lnTo>
                    <a:lnTo>
                      <a:pt x="505" y="301"/>
                    </a:lnTo>
                    <a:lnTo>
                      <a:pt x="511" y="301"/>
                    </a:lnTo>
                    <a:lnTo>
                      <a:pt x="511" y="301"/>
                    </a:lnTo>
                    <a:close/>
                    <a:moveTo>
                      <a:pt x="736" y="30"/>
                    </a:moveTo>
                    <a:lnTo>
                      <a:pt x="742" y="31"/>
                    </a:lnTo>
                    <a:lnTo>
                      <a:pt x="748" y="33"/>
                    </a:lnTo>
                    <a:lnTo>
                      <a:pt x="753" y="36"/>
                    </a:lnTo>
                    <a:lnTo>
                      <a:pt x="757" y="39"/>
                    </a:lnTo>
                    <a:lnTo>
                      <a:pt x="762" y="43"/>
                    </a:lnTo>
                    <a:lnTo>
                      <a:pt x="764" y="49"/>
                    </a:lnTo>
                    <a:lnTo>
                      <a:pt x="766" y="55"/>
                    </a:lnTo>
                    <a:lnTo>
                      <a:pt x="766" y="60"/>
                    </a:lnTo>
                    <a:lnTo>
                      <a:pt x="766" y="67"/>
                    </a:lnTo>
                    <a:lnTo>
                      <a:pt x="764" y="72"/>
                    </a:lnTo>
                    <a:lnTo>
                      <a:pt x="762" y="78"/>
                    </a:lnTo>
                    <a:lnTo>
                      <a:pt x="757" y="82"/>
                    </a:lnTo>
                    <a:lnTo>
                      <a:pt x="753" y="85"/>
                    </a:lnTo>
                    <a:lnTo>
                      <a:pt x="748" y="88"/>
                    </a:lnTo>
                    <a:lnTo>
                      <a:pt x="742" y="90"/>
                    </a:lnTo>
                    <a:lnTo>
                      <a:pt x="736" y="90"/>
                    </a:lnTo>
                    <a:lnTo>
                      <a:pt x="731" y="90"/>
                    </a:lnTo>
                    <a:lnTo>
                      <a:pt x="724" y="88"/>
                    </a:lnTo>
                    <a:lnTo>
                      <a:pt x="720" y="85"/>
                    </a:lnTo>
                    <a:lnTo>
                      <a:pt x="716" y="82"/>
                    </a:lnTo>
                    <a:lnTo>
                      <a:pt x="711" y="78"/>
                    </a:lnTo>
                    <a:lnTo>
                      <a:pt x="708" y="72"/>
                    </a:lnTo>
                    <a:lnTo>
                      <a:pt x="707" y="67"/>
                    </a:lnTo>
                    <a:lnTo>
                      <a:pt x="706" y="60"/>
                    </a:lnTo>
                    <a:lnTo>
                      <a:pt x="707" y="55"/>
                    </a:lnTo>
                    <a:lnTo>
                      <a:pt x="708" y="49"/>
                    </a:lnTo>
                    <a:lnTo>
                      <a:pt x="711" y="43"/>
                    </a:lnTo>
                    <a:lnTo>
                      <a:pt x="716" y="39"/>
                    </a:lnTo>
                    <a:lnTo>
                      <a:pt x="720" y="36"/>
                    </a:lnTo>
                    <a:lnTo>
                      <a:pt x="724" y="33"/>
                    </a:lnTo>
                    <a:lnTo>
                      <a:pt x="731" y="31"/>
                    </a:lnTo>
                    <a:lnTo>
                      <a:pt x="736" y="30"/>
                    </a:lnTo>
                    <a:lnTo>
                      <a:pt x="736" y="30"/>
                    </a:lnTo>
                    <a:close/>
                    <a:moveTo>
                      <a:pt x="60" y="496"/>
                    </a:moveTo>
                    <a:lnTo>
                      <a:pt x="66" y="496"/>
                    </a:lnTo>
                    <a:lnTo>
                      <a:pt x="72" y="495"/>
                    </a:lnTo>
                    <a:lnTo>
                      <a:pt x="77" y="494"/>
                    </a:lnTo>
                    <a:lnTo>
                      <a:pt x="84" y="492"/>
                    </a:lnTo>
                    <a:lnTo>
                      <a:pt x="89" y="489"/>
                    </a:lnTo>
                    <a:lnTo>
                      <a:pt x="93" y="487"/>
                    </a:lnTo>
                    <a:lnTo>
                      <a:pt x="98" y="482"/>
                    </a:lnTo>
                    <a:lnTo>
                      <a:pt x="102" y="479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3" y="465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8"/>
                    </a:lnTo>
                    <a:lnTo>
                      <a:pt x="120" y="443"/>
                    </a:lnTo>
                    <a:lnTo>
                      <a:pt x="120" y="436"/>
                    </a:lnTo>
                    <a:lnTo>
                      <a:pt x="119" y="429"/>
                    </a:lnTo>
                    <a:lnTo>
                      <a:pt x="118" y="422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1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6" y="300"/>
                    </a:lnTo>
                    <a:lnTo>
                      <a:pt x="285" y="301"/>
                    </a:lnTo>
                    <a:lnTo>
                      <a:pt x="292" y="300"/>
                    </a:lnTo>
                    <a:lnTo>
                      <a:pt x="300" y="299"/>
                    </a:lnTo>
                    <a:lnTo>
                      <a:pt x="306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6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1"/>
                    </a:lnTo>
                    <a:lnTo>
                      <a:pt x="451" y="338"/>
                    </a:lnTo>
                    <a:lnTo>
                      <a:pt x="452" y="343"/>
                    </a:lnTo>
                    <a:lnTo>
                      <a:pt x="453" y="350"/>
                    </a:lnTo>
                    <a:lnTo>
                      <a:pt x="455" y="355"/>
                    </a:lnTo>
                    <a:lnTo>
                      <a:pt x="457" y="360"/>
                    </a:lnTo>
                    <a:lnTo>
                      <a:pt x="461" y="365"/>
                    </a:lnTo>
                    <a:lnTo>
                      <a:pt x="464" y="370"/>
                    </a:lnTo>
                    <a:lnTo>
                      <a:pt x="468" y="374"/>
                    </a:lnTo>
                    <a:lnTo>
                      <a:pt x="472" y="377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7" y="387"/>
                    </a:lnTo>
                    <a:lnTo>
                      <a:pt x="493" y="388"/>
                    </a:lnTo>
                    <a:lnTo>
                      <a:pt x="498" y="390"/>
                    </a:lnTo>
                    <a:lnTo>
                      <a:pt x="505" y="391"/>
                    </a:lnTo>
                    <a:lnTo>
                      <a:pt x="511" y="391"/>
                    </a:lnTo>
                    <a:lnTo>
                      <a:pt x="517" y="391"/>
                    </a:lnTo>
                    <a:lnTo>
                      <a:pt x="523" y="390"/>
                    </a:lnTo>
                    <a:lnTo>
                      <a:pt x="529" y="388"/>
                    </a:lnTo>
                    <a:lnTo>
                      <a:pt x="535" y="387"/>
                    </a:lnTo>
                    <a:lnTo>
                      <a:pt x="540" y="384"/>
                    </a:lnTo>
                    <a:lnTo>
                      <a:pt x="544" y="381"/>
                    </a:lnTo>
                    <a:lnTo>
                      <a:pt x="550" y="377"/>
                    </a:lnTo>
                    <a:lnTo>
                      <a:pt x="554" y="373"/>
                    </a:lnTo>
                    <a:lnTo>
                      <a:pt x="557" y="370"/>
                    </a:lnTo>
                    <a:lnTo>
                      <a:pt x="560" y="365"/>
                    </a:lnTo>
                    <a:lnTo>
                      <a:pt x="564" y="360"/>
                    </a:lnTo>
                    <a:lnTo>
                      <a:pt x="567" y="355"/>
                    </a:lnTo>
                    <a:lnTo>
                      <a:pt x="568" y="350"/>
                    </a:lnTo>
                    <a:lnTo>
                      <a:pt x="570" y="343"/>
                    </a:lnTo>
                    <a:lnTo>
                      <a:pt x="571" y="338"/>
                    </a:lnTo>
                    <a:lnTo>
                      <a:pt x="571" y="331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59" y="296"/>
                    </a:lnTo>
                    <a:lnTo>
                      <a:pt x="710" y="115"/>
                    </a:lnTo>
                    <a:lnTo>
                      <a:pt x="717" y="117"/>
                    </a:lnTo>
                    <a:lnTo>
                      <a:pt x="723" y="119"/>
                    </a:lnTo>
                    <a:lnTo>
                      <a:pt x="730" y="120"/>
                    </a:lnTo>
                    <a:lnTo>
                      <a:pt x="736" y="120"/>
                    </a:lnTo>
                    <a:lnTo>
                      <a:pt x="742" y="120"/>
                    </a:lnTo>
                    <a:lnTo>
                      <a:pt x="749" y="119"/>
                    </a:lnTo>
                    <a:lnTo>
                      <a:pt x="754" y="118"/>
                    </a:lnTo>
                    <a:lnTo>
                      <a:pt x="760" y="116"/>
                    </a:lnTo>
                    <a:lnTo>
                      <a:pt x="765" y="114"/>
                    </a:lnTo>
                    <a:lnTo>
                      <a:pt x="770" y="111"/>
                    </a:lnTo>
                    <a:lnTo>
                      <a:pt x="775" y="106"/>
                    </a:lnTo>
                    <a:lnTo>
                      <a:pt x="779" y="103"/>
                    </a:lnTo>
                    <a:lnTo>
                      <a:pt x="783" y="99"/>
                    </a:lnTo>
                    <a:lnTo>
                      <a:pt x="786" y="95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4" y="79"/>
                    </a:lnTo>
                    <a:lnTo>
                      <a:pt x="795" y="73"/>
                    </a:lnTo>
                    <a:lnTo>
                      <a:pt x="796" y="67"/>
                    </a:lnTo>
                    <a:lnTo>
                      <a:pt x="796" y="60"/>
                    </a:lnTo>
                    <a:lnTo>
                      <a:pt x="796" y="54"/>
                    </a:lnTo>
                    <a:lnTo>
                      <a:pt x="795" y="49"/>
                    </a:lnTo>
                    <a:lnTo>
                      <a:pt x="794" y="43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6" y="27"/>
                    </a:lnTo>
                    <a:lnTo>
                      <a:pt x="783" y="23"/>
                    </a:lnTo>
                    <a:lnTo>
                      <a:pt x="779" y="19"/>
                    </a:lnTo>
                    <a:lnTo>
                      <a:pt x="775" y="14"/>
                    </a:lnTo>
                    <a:lnTo>
                      <a:pt x="770" y="11"/>
                    </a:lnTo>
                    <a:lnTo>
                      <a:pt x="765" y="8"/>
                    </a:lnTo>
                    <a:lnTo>
                      <a:pt x="760" y="5"/>
                    </a:lnTo>
                    <a:lnTo>
                      <a:pt x="754" y="4"/>
                    </a:lnTo>
                    <a:lnTo>
                      <a:pt x="749" y="1"/>
                    </a:lnTo>
                    <a:lnTo>
                      <a:pt x="742" y="0"/>
                    </a:lnTo>
                    <a:lnTo>
                      <a:pt x="736" y="0"/>
                    </a:lnTo>
                    <a:lnTo>
                      <a:pt x="731" y="0"/>
                    </a:lnTo>
                    <a:lnTo>
                      <a:pt x="724" y="1"/>
                    </a:lnTo>
                    <a:lnTo>
                      <a:pt x="719" y="4"/>
                    </a:lnTo>
                    <a:lnTo>
                      <a:pt x="712" y="5"/>
                    </a:lnTo>
                    <a:lnTo>
                      <a:pt x="708" y="8"/>
                    </a:lnTo>
                    <a:lnTo>
                      <a:pt x="703" y="11"/>
                    </a:lnTo>
                    <a:lnTo>
                      <a:pt x="698" y="14"/>
                    </a:lnTo>
                    <a:lnTo>
                      <a:pt x="694" y="19"/>
                    </a:lnTo>
                    <a:lnTo>
                      <a:pt x="690" y="22"/>
                    </a:lnTo>
                    <a:lnTo>
                      <a:pt x="687" y="27"/>
                    </a:lnTo>
                    <a:lnTo>
                      <a:pt x="683" y="31"/>
                    </a:lnTo>
                    <a:lnTo>
                      <a:pt x="681" y="37"/>
                    </a:lnTo>
                    <a:lnTo>
                      <a:pt x="679" y="43"/>
                    </a:lnTo>
                    <a:lnTo>
                      <a:pt x="677" y="49"/>
                    </a:lnTo>
                    <a:lnTo>
                      <a:pt x="676" y="54"/>
                    </a:lnTo>
                    <a:lnTo>
                      <a:pt x="676" y="60"/>
                    </a:lnTo>
                    <a:lnTo>
                      <a:pt x="677" y="70"/>
                    </a:lnTo>
                    <a:lnTo>
                      <a:pt x="679" y="80"/>
                    </a:lnTo>
                    <a:lnTo>
                      <a:pt x="682" y="88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0" y="275"/>
                    </a:lnTo>
                    <a:lnTo>
                      <a:pt x="524" y="272"/>
                    </a:lnTo>
                    <a:lnTo>
                      <a:pt x="517" y="271"/>
                    </a:lnTo>
                    <a:lnTo>
                      <a:pt x="511" y="271"/>
                    </a:lnTo>
                    <a:lnTo>
                      <a:pt x="504" y="271"/>
                    </a:lnTo>
                    <a:lnTo>
                      <a:pt x="496" y="272"/>
                    </a:lnTo>
                    <a:lnTo>
                      <a:pt x="490" y="275"/>
                    </a:lnTo>
                    <a:lnTo>
                      <a:pt x="483" y="278"/>
                    </a:lnTo>
                    <a:lnTo>
                      <a:pt x="478" y="281"/>
                    </a:lnTo>
                    <a:lnTo>
                      <a:pt x="472" y="285"/>
                    </a:lnTo>
                    <a:lnTo>
                      <a:pt x="467" y="291"/>
                    </a:lnTo>
                    <a:lnTo>
                      <a:pt x="463" y="296"/>
                    </a:lnTo>
                    <a:lnTo>
                      <a:pt x="345" y="249"/>
                    </a:lnTo>
                    <a:lnTo>
                      <a:pt x="345" y="245"/>
                    </a:lnTo>
                    <a:lnTo>
                      <a:pt x="345" y="241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2"/>
                    </a:lnTo>
                    <a:lnTo>
                      <a:pt x="335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2"/>
                    </a:lnTo>
                    <a:lnTo>
                      <a:pt x="291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2"/>
                    </a:lnTo>
                    <a:lnTo>
                      <a:pt x="268" y="184"/>
                    </a:lnTo>
                    <a:lnTo>
                      <a:pt x="261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7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2" y="212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1"/>
                    </a:lnTo>
                    <a:lnTo>
                      <a:pt x="226" y="248"/>
                    </a:lnTo>
                    <a:lnTo>
                      <a:pt x="227" y="255"/>
                    </a:lnTo>
                    <a:lnTo>
                      <a:pt x="229" y="262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3"/>
                    </a:lnTo>
                    <a:lnTo>
                      <a:pt x="78" y="380"/>
                    </a:lnTo>
                    <a:lnTo>
                      <a:pt x="69" y="377"/>
                    </a:lnTo>
                    <a:lnTo>
                      <a:pt x="60" y="376"/>
                    </a:lnTo>
                    <a:lnTo>
                      <a:pt x="54" y="376"/>
                    </a:lnTo>
                    <a:lnTo>
                      <a:pt x="47" y="377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4"/>
                    </a:lnTo>
                    <a:lnTo>
                      <a:pt x="26" y="387"/>
                    </a:lnTo>
                    <a:lnTo>
                      <a:pt x="21" y="390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10" y="403"/>
                    </a:lnTo>
                    <a:lnTo>
                      <a:pt x="6" y="407"/>
                    </a:lnTo>
                    <a:lnTo>
                      <a:pt x="4" y="413"/>
                    </a:lnTo>
                    <a:lnTo>
                      <a:pt x="2" y="418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6"/>
                    </a:lnTo>
                    <a:lnTo>
                      <a:pt x="0" y="443"/>
                    </a:lnTo>
                    <a:lnTo>
                      <a:pt x="1" y="448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5"/>
                    </a:lnTo>
                    <a:lnTo>
                      <a:pt x="10" y="470"/>
                    </a:lnTo>
                    <a:lnTo>
                      <a:pt x="13" y="475"/>
                    </a:lnTo>
                    <a:lnTo>
                      <a:pt x="17" y="479"/>
                    </a:lnTo>
                    <a:lnTo>
                      <a:pt x="21" y="482"/>
                    </a:lnTo>
                    <a:lnTo>
                      <a:pt x="26" y="487"/>
                    </a:lnTo>
                    <a:lnTo>
                      <a:pt x="31" y="489"/>
                    </a:lnTo>
                    <a:lnTo>
                      <a:pt x="36" y="492"/>
                    </a:lnTo>
                    <a:lnTo>
                      <a:pt x="42" y="494"/>
                    </a:lnTo>
                    <a:lnTo>
                      <a:pt x="47" y="495"/>
                    </a:lnTo>
                    <a:lnTo>
                      <a:pt x="54" y="496"/>
                    </a:lnTo>
                    <a:lnTo>
                      <a:pt x="60" y="4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29FF456-82FE-4BAE-8322-9CDA6CE0D371}"/>
              </a:ext>
            </a:extLst>
          </p:cNvPr>
          <p:cNvSpPr/>
          <p:nvPr/>
        </p:nvSpPr>
        <p:spPr>
          <a:xfrm>
            <a:off x="5638800" y="53008"/>
            <a:ext cx="6553200" cy="6751983"/>
          </a:xfrm>
          <a:custGeom>
            <a:avLst/>
            <a:gdLst>
              <a:gd name="connsiteX0" fmla="*/ 1714500 w 6426200"/>
              <a:gd name="connsiteY0" fmla="*/ 0 h 6858000"/>
              <a:gd name="connsiteX1" fmla="*/ 6426200 w 6426200"/>
              <a:gd name="connsiteY1" fmla="*/ 0 h 6858000"/>
              <a:gd name="connsiteX2" fmla="*/ 6426200 w 6426200"/>
              <a:gd name="connsiteY2" fmla="*/ 6858000 h 6858000"/>
              <a:gd name="connsiteX3" fmla="*/ 0 w 6426200"/>
              <a:gd name="connsiteY3" fmla="*/ 6858000 h 6858000"/>
              <a:gd name="connsiteX4" fmla="*/ 1714500 w 64262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200" h="6858000">
                <a:moveTo>
                  <a:pt x="1714500" y="0"/>
                </a:moveTo>
                <a:lnTo>
                  <a:pt x="6426200" y="0"/>
                </a:lnTo>
                <a:lnTo>
                  <a:pt x="64262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rgbClr val="C4E3CB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92106"/>
            <a:ext cx="6032047" cy="866780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        Predicting BUILDING ID  III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84471" y="825496"/>
            <a:ext cx="5807529" cy="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10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EFEE748C-1837-44A6-80A2-F8988487A6CB}"/>
              </a:ext>
            </a:extLst>
          </p:cNvPr>
          <p:cNvSpPr txBox="1"/>
          <p:nvPr/>
        </p:nvSpPr>
        <p:spPr>
          <a:xfrm>
            <a:off x="352424" y="1477034"/>
            <a:ext cx="5354607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Random Forest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-constructing a multitude of decision trees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-what features allow to split observations so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that the groups are as different as possible?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 Each tree gives prediction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 Class with most predictions -&gt; model’s prediction</a:t>
            </a:r>
            <a:endParaRPr lang="en-US" sz="2000" u="sng" dirty="0"/>
          </a:p>
          <a:p>
            <a:endParaRPr lang="de-DE" sz="2400" u="sng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D1E0DA-F73A-4B0F-9C7E-4A0D9556A790}"/>
              </a:ext>
            </a:extLst>
          </p:cNvPr>
          <p:cNvSpPr txBox="1"/>
          <p:nvPr/>
        </p:nvSpPr>
        <p:spPr>
          <a:xfrm>
            <a:off x="7816151" y="1514203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       Random Forest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B87A118-BACA-424F-ADB9-9A7015514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07" y="1920875"/>
            <a:ext cx="2922746" cy="2614413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AF59573-5BDD-4871-8FFA-8FCACFE69098}"/>
              </a:ext>
            </a:extLst>
          </p:cNvPr>
          <p:cNvSpPr txBox="1"/>
          <p:nvPr/>
        </p:nvSpPr>
        <p:spPr>
          <a:xfrm>
            <a:off x="596898" y="4535288"/>
            <a:ext cx="3021276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err="1"/>
              <a:t>accuracy_score</a:t>
            </a:r>
            <a:r>
              <a:rPr lang="de-DE" sz="2400" b="1" dirty="0"/>
              <a:t>: 99.8 %</a:t>
            </a:r>
          </a:p>
          <a:p>
            <a:pPr>
              <a:lnSpc>
                <a:spcPct val="150000"/>
              </a:lnSpc>
            </a:pPr>
            <a:r>
              <a:rPr lang="de-DE" sz="2400" b="1" dirty="0" err="1"/>
              <a:t>kappa_score</a:t>
            </a:r>
            <a:r>
              <a:rPr lang="de-DE" sz="2400" b="1" dirty="0"/>
              <a:t>:      99.8 %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2D06FA4-5190-4486-9695-BB617ED59D00}"/>
              </a:ext>
            </a:extLst>
          </p:cNvPr>
          <p:cNvSpPr txBox="1"/>
          <p:nvPr/>
        </p:nvSpPr>
        <p:spPr>
          <a:xfrm>
            <a:off x="7508107" y="4708819"/>
            <a:ext cx="320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n_estimators</a:t>
            </a:r>
            <a:r>
              <a:rPr lang="de-DE" dirty="0"/>
              <a:t>': 50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9346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92106"/>
            <a:ext cx="6032047" cy="866780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 </a:t>
            </a:r>
            <a:r>
              <a:rPr lang="en-US" sz="2800" b="1" dirty="0">
                <a:solidFill>
                  <a:schemeClr val="bg1"/>
                </a:solidFill>
              </a:rPr>
              <a:t>Predicting ‘FLOOR’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84471" y="825496"/>
            <a:ext cx="5807529" cy="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11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21BE441-F9AE-4D5A-B72C-53376F9F9924}"/>
              </a:ext>
            </a:extLst>
          </p:cNvPr>
          <p:cNvCxnSpPr/>
          <p:nvPr/>
        </p:nvCxnSpPr>
        <p:spPr>
          <a:xfrm>
            <a:off x="4813744" y="37229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241AF72-5B5C-4DE8-BD04-702C1412B4A9}"/>
              </a:ext>
            </a:extLst>
          </p:cNvPr>
          <p:cNvSpPr txBox="1"/>
          <p:nvPr/>
        </p:nvSpPr>
        <p:spPr>
          <a:xfrm>
            <a:off x="882648" y="1433924"/>
            <a:ext cx="2634632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Random Forest</a:t>
            </a:r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b="1" dirty="0" err="1"/>
              <a:t>accuracy_score</a:t>
            </a:r>
            <a:r>
              <a:rPr lang="de-DE" sz="2000" b="1" dirty="0"/>
              <a:t>: 91.1 %</a:t>
            </a:r>
          </a:p>
          <a:p>
            <a:pPr>
              <a:lnSpc>
                <a:spcPct val="150000"/>
              </a:lnSpc>
            </a:pPr>
            <a:r>
              <a:rPr lang="de-DE" sz="2000" b="1" dirty="0" err="1"/>
              <a:t>kappa_score</a:t>
            </a:r>
            <a:r>
              <a:rPr lang="de-DE" sz="2000" b="1" dirty="0"/>
              <a:t>:      87.6 %</a:t>
            </a:r>
          </a:p>
          <a:p>
            <a:endParaRPr lang="de-DE" sz="2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85642A2-A66E-46EB-895E-9D35C160D8C5}"/>
              </a:ext>
            </a:extLst>
          </p:cNvPr>
          <p:cNvSpPr txBox="1"/>
          <p:nvPr/>
        </p:nvSpPr>
        <p:spPr>
          <a:xfrm>
            <a:off x="5334856" y="1412205"/>
            <a:ext cx="2099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BUILDING 0</a:t>
            </a:r>
          </a:p>
          <a:p>
            <a:pPr>
              <a:lnSpc>
                <a:spcPct val="150000"/>
              </a:lnSpc>
            </a:pPr>
            <a:r>
              <a:rPr lang="de-DE" sz="1600" dirty="0" err="1"/>
              <a:t>accuracy_score</a:t>
            </a:r>
            <a:r>
              <a:rPr lang="de-DE" sz="1600" dirty="0"/>
              <a:t>: </a:t>
            </a:r>
            <a:r>
              <a:rPr lang="de-DE" sz="1600" b="1" dirty="0"/>
              <a:t>97.6 %</a:t>
            </a:r>
          </a:p>
          <a:p>
            <a:endParaRPr lang="de-DE" sz="20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A8B3FD0-C9B9-40A5-8064-368D26D651EB}"/>
              </a:ext>
            </a:extLst>
          </p:cNvPr>
          <p:cNvSpPr txBox="1"/>
          <p:nvPr/>
        </p:nvSpPr>
        <p:spPr>
          <a:xfrm>
            <a:off x="7353965" y="1397675"/>
            <a:ext cx="20992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BUILDING 1</a:t>
            </a:r>
          </a:p>
          <a:p>
            <a:pPr>
              <a:lnSpc>
                <a:spcPct val="150000"/>
              </a:lnSpc>
            </a:pPr>
            <a:r>
              <a:rPr lang="de-DE" sz="1600" dirty="0" err="1"/>
              <a:t>accuracy_score</a:t>
            </a:r>
            <a:r>
              <a:rPr lang="de-DE" sz="1600" dirty="0"/>
              <a:t>: </a:t>
            </a:r>
            <a:r>
              <a:rPr lang="de-DE" sz="1600" b="1" dirty="0"/>
              <a:t>79.8 %</a:t>
            </a:r>
          </a:p>
          <a:p>
            <a:pPr>
              <a:lnSpc>
                <a:spcPct val="150000"/>
              </a:lnSpc>
            </a:pPr>
            <a:endParaRPr lang="de-DE" sz="2000" b="1" dirty="0"/>
          </a:p>
          <a:p>
            <a:endParaRPr lang="de-DE" sz="2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FF490AC-008A-4547-96ED-8B36F4D4C3F9}"/>
              </a:ext>
            </a:extLst>
          </p:cNvPr>
          <p:cNvSpPr txBox="1"/>
          <p:nvPr/>
        </p:nvSpPr>
        <p:spPr>
          <a:xfrm>
            <a:off x="9453194" y="1397675"/>
            <a:ext cx="20992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BUILDING 3</a:t>
            </a:r>
          </a:p>
          <a:p>
            <a:pPr>
              <a:lnSpc>
                <a:spcPct val="150000"/>
              </a:lnSpc>
            </a:pPr>
            <a:r>
              <a:rPr lang="de-DE" sz="1600" dirty="0" err="1"/>
              <a:t>accuracy_score</a:t>
            </a:r>
            <a:r>
              <a:rPr lang="de-DE" sz="1600" dirty="0"/>
              <a:t>: </a:t>
            </a:r>
            <a:r>
              <a:rPr lang="de-DE" sz="1600" b="1" dirty="0"/>
              <a:t>90.7 %</a:t>
            </a:r>
          </a:p>
          <a:p>
            <a:pPr>
              <a:lnSpc>
                <a:spcPct val="150000"/>
              </a:lnSpc>
            </a:pPr>
            <a:endParaRPr lang="de-DE" sz="2000" b="1" dirty="0"/>
          </a:p>
          <a:p>
            <a:endParaRPr lang="de-DE" sz="20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F65697C-DA25-4C99-BCEE-4776F69A9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13" y="2019863"/>
            <a:ext cx="6847922" cy="258532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8C80C9B-906A-410A-AB25-C5B44DF7A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70" y="4601188"/>
            <a:ext cx="6782821" cy="158115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A45F815-0379-4F98-8B46-19E555044821}"/>
              </a:ext>
            </a:extLst>
          </p:cNvPr>
          <p:cNvSpPr txBox="1"/>
          <p:nvPr/>
        </p:nvSpPr>
        <p:spPr>
          <a:xfrm>
            <a:off x="807580" y="3096728"/>
            <a:ext cx="3184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u="sng" dirty="0"/>
          </a:p>
          <a:p>
            <a:endParaRPr lang="de-DE" u="sng" dirty="0"/>
          </a:p>
          <a:p>
            <a:r>
              <a:rPr lang="de-DE" u="sng" dirty="0"/>
              <a:t> </a:t>
            </a:r>
            <a:r>
              <a:rPr lang="de-DE" u="sng" dirty="0" err="1"/>
              <a:t>reasons</a:t>
            </a:r>
            <a:r>
              <a:rPr lang="de-DE" u="sng" dirty="0"/>
              <a:t>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wrong</a:t>
            </a:r>
            <a:r>
              <a:rPr lang="de-DE" u="sng" dirty="0"/>
              <a:t> </a:t>
            </a:r>
            <a:r>
              <a:rPr lang="de-DE" u="sng" dirty="0" err="1"/>
              <a:t>predictions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-human </a:t>
            </a:r>
            <a:r>
              <a:rPr lang="de-DE" dirty="0" err="1"/>
              <a:t>error</a:t>
            </a:r>
            <a:r>
              <a:rPr lang="de-DE" dirty="0"/>
              <a:t>? </a:t>
            </a:r>
            <a:r>
              <a:rPr lang="de-DE" dirty="0" err="1"/>
              <a:t>confound</a:t>
            </a:r>
            <a:r>
              <a:rPr lang="de-DE" dirty="0"/>
              <a:t> </a:t>
            </a:r>
            <a:r>
              <a:rPr lang="de-DE" dirty="0" err="1"/>
              <a:t>floors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placement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WAPs?</a:t>
            </a:r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speculative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5288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392106"/>
            <a:ext cx="6032047" cy="866780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 </a:t>
            </a:r>
            <a:r>
              <a:rPr lang="en-US" sz="2800" b="1" dirty="0">
                <a:solidFill>
                  <a:schemeClr val="bg1"/>
                </a:solidFill>
              </a:rPr>
              <a:t>Predicting Longitude/Latitude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84471" y="825496"/>
            <a:ext cx="5807529" cy="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12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21BE441-F9AE-4D5A-B72C-53376F9F9924}"/>
              </a:ext>
            </a:extLst>
          </p:cNvPr>
          <p:cNvCxnSpPr/>
          <p:nvPr/>
        </p:nvCxnSpPr>
        <p:spPr>
          <a:xfrm>
            <a:off x="4813744" y="37229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241AF72-5B5C-4DE8-BD04-702C1412B4A9}"/>
              </a:ext>
            </a:extLst>
          </p:cNvPr>
          <p:cNvSpPr txBox="1"/>
          <p:nvPr/>
        </p:nvSpPr>
        <p:spPr>
          <a:xfrm>
            <a:off x="440424" y="1440480"/>
            <a:ext cx="3201261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K-</a:t>
            </a:r>
            <a:r>
              <a:rPr lang="de-DE" sz="2400" b="1" dirty="0" err="1"/>
              <a:t>nearest</a:t>
            </a:r>
            <a:r>
              <a:rPr lang="de-DE" sz="2400" b="1" dirty="0"/>
              <a:t> </a:t>
            </a:r>
            <a:r>
              <a:rPr lang="de-DE" sz="2400" b="1" dirty="0" err="1"/>
              <a:t>neighbor</a:t>
            </a:r>
            <a:r>
              <a:rPr lang="de-DE" sz="2400" b="1" dirty="0"/>
              <a:t> </a:t>
            </a:r>
            <a:r>
              <a:rPr lang="de-DE" sz="2400" dirty="0"/>
              <a:t>(K=2</a:t>
            </a:r>
            <a:r>
              <a:rPr lang="de-DE" sz="2000" dirty="0"/>
              <a:t>)</a:t>
            </a:r>
          </a:p>
          <a:p>
            <a:pPr>
              <a:lnSpc>
                <a:spcPct val="150000"/>
              </a:lnSpc>
            </a:pPr>
            <a:r>
              <a:rPr lang="de-DE" sz="2000" dirty="0" err="1"/>
              <a:t>Longitude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b="1" dirty="0" err="1"/>
              <a:t>mean</a:t>
            </a:r>
            <a:r>
              <a:rPr lang="de-DE" sz="2000" b="1" dirty="0"/>
              <a:t> absolute </a:t>
            </a:r>
            <a:r>
              <a:rPr lang="de-DE" sz="2000" b="1" dirty="0" err="1"/>
              <a:t>error</a:t>
            </a:r>
            <a:r>
              <a:rPr lang="de-DE" sz="2000" b="1" dirty="0"/>
              <a:t>: 6.20 m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Latitude</a:t>
            </a:r>
          </a:p>
          <a:p>
            <a:pPr>
              <a:lnSpc>
                <a:spcPct val="150000"/>
              </a:lnSpc>
            </a:pPr>
            <a:r>
              <a:rPr lang="de-DE" sz="2000" b="1" dirty="0" err="1"/>
              <a:t>mean</a:t>
            </a:r>
            <a:r>
              <a:rPr lang="de-DE" sz="2000" b="1" dirty="0"/>
              <a:t> absolute </a:t>
            </a:r>
            <a:r>
              <a:rPr lang="de-DE" sz="2000" b="1" dirty="0" err="1"/>
              <a:t>error</a:t>
            </a:r>
            <a:r>
              <a:rPr lang="de-DE" sz="2000" b="1" dirty="0"/>
              <a:t>: 5.58 m</a:t>
            </a:r>
          </a:p>
          <a:p>
            <a:pPr>
              <a:lnSpc>
                <a:spcPct val="150000"/>
              </a:lnSpc>
            </a:pPr>
            <a:endParaRPr lang="de-DE" b="1" dirty="0"/>
          </a:p>
          <a:p>
            <a:endParaRPr lang="de-DE" sz="2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EA8E395-AEC1-4988-8D5A-1695A3803EBC}"/>
              </a:ext>
            </a:extLst>
          </p:cNvPr>
          <p:cNvSpPr txBox="1"/>
          <p:nvPr/>
        </p:nvSpPr>
        <p:spPr>
          <a:xfrm>
            <a:off x="1077674" y="3836468"/>
            <a:ext cx="403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 err="1"/>
              <a:t>average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400" dirty="0"/>
              <a:t>:  </a:t>
            </a:r>
            <a:r>
              <a:rPr lang="de-DE" sz="2800" b="1" dirty="0"/>
              <a:t>8.34 m</a:t>
            </a:r>
          </a:p>
          <a:p>
            <a:endParaRPr lang="de-DE" dirty="0"/>
          </a:p>
          <a:p>
            <a:endParaRPr lang="de-DE" sz="2000" dirty="0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50885F3D-69A0-4EF6-A607-1B6C685574F5}"/>
              </a:ext>
            </a:extLst>
          </p:cNvPr>
          <p:cNvSpPr/>
          <p:nvPr/>
        </p:nvSpPr>
        <p:spPr>
          <a:xfrm>
            <a:off x="502124" y="4156716"/>
            <a:ext cx="513850" cy="2113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7E8E3CAE-87D2-4CFA-9C78-0372A1980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36" y="1440480"/>
            <a:ext cx="6883439" cy="46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662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B78C2F-0144-4B00-82F6-AFA1399F9A24}"/>
              </a:ext>
            </a:extLst>
          </p:cNvPr>
          <p:cNvSpPr/>
          <p:nvPr/>
        </p:nvSpPr>
        <p:spPr>
          <a:xfrm>
            <a:off x="-1" y="0"/>
            <a:ext cx="7443537" cy="6858000"/>
          </a:xfrm>
          <a:custGeom>
            <a:avLst/>
            <a:gdLst>
              <a:gd name="connsiteX0" fmla="*/ 0 w 7353300"/>
              <a:gd name="connsiteY0" fmla="*/ 0 h 6858000"/>
              <a:gd name="connsiteX1" fmla="*/ 7353300 w 7353300"/>
              <a:gd name="connsiteY1" fmla="*/ 0 h 6858000"/>
              <a:gd name="connsiteX2" fmla="*/ 5638800 w 7353300"/>
              <a:gd name="connsiteY2" fmla="*/ 6858000 h 6858000"/>
              <a:gd name="connsiteX3" fmla="*/ 0 w 7353300"/>
              <a:gd name="connsiteY3" fmla="*/ 6858000 h 6858000"/>
              <a:gd name="connsiteX4" fmla="*/ 0 w 73533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300" h="6858000">
                <a:moveTo>
                  <a:pt x="0" y="0"/>
                </a:moveTo>
                <a:lnTo>
                  <a:pt x="7353300" y="0"/>
                </a:lnTo>
                <a:lnTo>
                  <a:pt x="56388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4E3CB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C7C91-872C-4F33-92F5-592F00CD333C}"/>
              </a:ext>
            </a:extLst>
          </p:cNvPr>
          <p:cNvSpPr txBox="1"/>
          <p:nvPr/>
        </p:nvSpPr>
        <p:spPr>
          <a:xfrm>
            <a:off x="431800" y="2875004"/>
            <a:ext cx="5491018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YOU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29FF456-82FE-4BAE-8322-9CDA6CE0D371}"/>
              </a:ext>
            </a:extLst>
          </p:cNvPr>
          <p:cNvSpPr/>
          <p:nvPr/>
        </p:nvSpPr>
        <p:spPr>
          <a:xfrm>
            <a:off x="5656118" y="0"/>
            <a:ext cx="6535882" cy="6858000"/>
          </a:xfrm>
          <a:custGeom>
            <a:avLst/>
            <a:gdLst>
              <a:gd name="connsiteX0" fmla="*/ 1714500 w 6426200"/>
              <a:gd name="connsiteY0" fmla="*/ 0 h 6858000"/>
              <a:gd name="connsiteX1" fmla="*/ 6426200 w 6426200"/>
              <a:gd name="connsiteY1" fmla="*/ 0 h 6858000"/>
              <a:gd name="connsiteX2" fmla="*/ 6426200 w 6426200"/>
              <a:gd name="connsiteY2" fmla="*/ 6858000 h 6858000"/>
              <a:gd name="connsiteX3" fmla="*/ 0 w 6426200"/>
              <a:gd name="connsiteY3" fmla="*/ 6858000 h 6858000"/>
              <a:gd name="connsiteX4" fmla="*/ 1714500 w 64262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200" h="6858000">
                <a:moveTo>
                  <a:pt x="1714500" y="0"/>
                </a:moveTo>
                <a:lnTo>
                  <a:pt x="6426200" y="0"/>
                </a:lnTo>
                <a:lnTo>
                  <a:pt x="64262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rgbClr val="45617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906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407192"/>
            <a:ext cx="5743576" cy="681038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Agenda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stCxn id="6" idx="3"/>
          </p:cNvCxnSpPr>
          <p:nvPr/>
        </p:nvCxnSpPr>
        <p:spPr>
          <a:xfrm flipV="1">
            <a:off x="6096000" y="723901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1657E94-7717-4FC1-B37C-289C2F8693C1}"/>
              </a:ext>
            </a:extLst>
          </p:cNvPr>
          <p:cNvSpPr txBox="1"/>
          <p:nvPr/>
        </p:nvSpPr>
        <p:spPr>
          <a:xfrm>
            <a:off x="615948" y="1000194"/>
            <a:ext cx="11431241" cy="485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800" b="1" dirty="0">
                <a:cs typeface="Arial" panose="020B0604020202020204" pitchFamily="34" charset="0"/>
              </a:rPr>
              <a:t> </a:t>
            </a:r>
            <a:r>
              <a:rPr lang="de-DE" sz="2400" b="1" dirty="0">
                <a:cs typeface="Arial" panose="020B0604020202020204" pitchFamily="34" charset="0"/>
              </a:rPr>
              <a:t>Wifi-</a:t>
            </a:r>
            <a:r>
              <a:rPr lang="de-DE" sz="2400" b="1" dirty="0" err="1">
                <a:cs typeface="Arial" panose="020B0604020202020204" pitchFamily="34" charset="0"/>
              </a:rPr>
              <a:t>Locationing</a:t>
            </a:r>
            <a:endParaRPr lang="de-DE" sz="2400" b="1" dirty="0"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400" b="1" dirty="0">
                <a:cs typeface="Arial" panose="020B0604020202020204" pitchFamily="34" charset="0"/>
              </a:rPr>
              <a:t>	</a:t>
            </a:r>
            <a:r>
              <a:rPr lang="de-DE" sz="2400" dirty="0">
                <a:cs typeface="Arial" panose="020B0604020202020204" pitchFamily="34" charset="0"/>
              </a:rPr>
              <a:t>1. Wifi </a:t>
            </a:r>
            <a:r>
              <a:rPr lang="de-DE" sz="2400" dirty="0" err="1">
                <a:cs typeface="Arial" panose="020B0604020202020204" pitchFamily="34" charset="0"/>
              </a:rPr>
              <a:t>Locationing</a:t>
            </a:r>
            <a:r>
              <a:rPr lang="de-DE" sz="2400" dirty="0">
                <a:cs typeface="Arial" panose="020B0604020202020204" pitchFamily="34" charset="0"/>
              </a:rPr>
              <a:t> – </a:t>
            </a:r>
            <a:r>
              <a:rPr lang="de-DE" sz="2400" dirty="0" err="1">
                <a:cs typeface="Arial" panose="020B0604020202020204" pitchFamily="34" charset="0"/>
              </a:rPr>
              <a:t>How</a:t>
            </a:r>
            <a:r>
              <a:rPr lang="de-DE" sz="2400" dirty="0">
                <a:cs typeface="Arial" panose="020B0604020202020204" pitchFamily="34" charset="0"/>
              </a:rPr>
              <a:t> </a:t>
            </a:r>
            <a:r>
              <a:rPr lang="de-DE" sz="2400" dirty="0" err="1">
                <a:cs typeface="Arial" panose="020B0604020202020204" pitchFamily="34" charset="0"/>
              </a:rPr>
              <a:t>does</a:t>
            </a:r>
            <a:r>
              <a:rPr lang="de-DE" sz="2400" dirty="0">
                <a:cs typeface="Arial" panose="020B0604020202020204" pitchFamily="34" charset="0"/>
              </a:rPr>
              <a:t> </a:t>
            </a:r>
            <a:r>
              <a:rPr lang="de-DE" sz="2400" dirty="0" err="1">
                <a:cs typeface="Arial" panose="020B0604020202020204" pitchFamily="34" charset="0"/>
              </a:rPr>
              <a:t>it</a:t>
            </a:r>
            <a:r>
              <a:rPr lang="de-DE" sz="2400" dirty="0">
                <a:cs typeface="Arial" panose="020B0604020202020204" pitchFamily="34" charset="0"/>
              </a:rPr>
              <a:t> </a:t>
            </a:r>
            <a:r>
              <a:rPr lang="de-DE" sz="2400" dirty="0" err="1">
                <a:cs typeface="Arial" panose="020B0604020202020204" pitchFamily="34" charset="0"/>
              </a:rPr>
              <a:t>work</a:t>
            </a:r>
            <a:r>
              <a:rPr lang="de-DE" sz="2400" dirty="0">
                <a:cs typeface="Arial" panose="020B0604020202020204" pitchFamily="34" charset="0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cs typeface="Arial" panose="020B0604020202020204" pitchFamily="34" charset="0"/>
              </a:rPr>
              <a:t>	2. Wifi </a:t>
            </a:r>
            <a:r>
              <a:rPr lang="de-DE" sz="2400" dirty="0" err="1">
                <a:cs typeface="Arial" panose="020B0604020202020204" pitchFamily="34" charset="0"/>
              </a:rPr>
              <a:t>Locationing</a:t>
            </a:r>
            <a:r>
              <a:rPr lang="de-DE" sz="2400" dirty="0">
                <a:cs typeface="Arial" panose="020B0604020202020204" pitchFamily="34" charset="0"/>
              </a:rPr>
              <a:t> – Research Project University </a:t>
            </a:r>
            <a:r>
              <a:rPr lang="de-DE" sz="2400" dirty="0" err="1">
                <a:cs typeface="Arial" panose="020B0604020202020204" pitchFamily="34" charset="0"/>
              </a:rPr>
              <a:t>Jaume</a:t>
            </a:r>
            <a:r>
              <a:rPr lang="de-DE" sz="2400" dirty="0">
                <a:cs typeface="Arial" panose="020B0604020202020204" pitchFamily="34" charset="0"/>
              </a:rPr>
              <a:t> (Spain)</a:t>
            </a:r>
          </a:p>
          <a:p>
            <a:pPr>
              <a:lnSpc>
                <a:spcPct val="200000"/>
              </a:lnSpc>
            </a:pPr>
            <a:r>
              <a:rPr lang="de-DE" sz="2400" b="1" dirty="0">
                <a:cs typeface="Arial" panose="020B0604020202020204" pitchFamily="34" charset="0"/>
              </a:rPr>
              <a:t>Data Analysis and ML </a:t>
            </a:r>
            <a:r>
              <a:rPr lang="de-DE" sz="2400" b="1" dirty="0" err="1">
                <a:cs typeface="Arial" panose="020B0604020202020204" pitchFamily="34" charset="0"/>
              </a:rPr>
              <a:t>for</a:t>
            </a:r>
            <a:r>
              <a:rPr lang="de-DE" sz="2400" b="1" dirty="0">
                <a:cs typeface="Arial" panose="020B0604020202020204" pitchFamily="34" charset="0"/>
              </a:rPr>
              <a:t> Wifi </a:t>
            </a:r>
            <a:r>
              <a:rPr lang="de-DE" sz="2400" b="1" dirty="0" err="1">
                <a:cs typeface="Arial" panose="020B0604020202020204" pitchFamily="34" charset="0"/>
              </a:rPr>
              <a:t>Locationing</a:t>
            </a:r>
            <a:r>
              <a:rPr lang="de-DE" sz="2400" b="1" dirty="0">
                <a:cs typeface="Arial" panose="020B0604020202020204" pitchFamily="34" charset="0"/>
              </a:rPr>
              <a:t> Data Set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cs typeface="Arial" panose="020B0604020202020204" pitchFamily="34" charset="0"/>
              </a:rPr>
              <a:t>	</a:t>
            </a:r>
            <a:r>
              <a:rPr lang="de-DE" sz="2400" dirty="0">
                <a:cs typeface="Arial" panose="020B0604020202020204" pitchFamily="34" charset="0"/>
              </a:rPr>
              <a:t>1. Data </a:t>
            </a:r>
            <a:r>
              <a:rPr lang="de-DE" sz="2400" dirty="0" err="1">
                <a:cs typeface="Arial" panose="020B0604020202020204" pitchFamily="34" charset="0"/>
              </a:rPr>
              <a:t>Preparation</a:t>
            </a:r>
            <a:endParaRPr lang="de-DE" sz="24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cs typeface="Arial" panose="020B0604020202020204" pitchFamily="34" charset="0"/>
              </a:rPr>
              <a:t>	2. Data Exploration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cs typeface="Arial" panose="020B0604020202020204" pitchFamily="34" charset="0"/>
              </a:rPr>
              <a:t>	3. Modeling &amp; </a:t>
            </a:r>
            <a:r>
              <a:rPr lang="de-DE" sz="2400" dirty="0" err="1">
                <a:cs typeface="Arial" panose="020B0604020202020204" pitchFamily="34" charset="0"/>
              </a:rPr>
              <a:t>Predicting</a:t>
            </a:r>
            <a:r>
              <a:rPr lang="de-DE" sz="2400" dirty="0">
                <a:cs typeface="Arial" panose="020B0604020202020204" pitchFamily="34" charset="0"/>
              </a:rPr>
              <a:t> Location </a:t>
            </a:r>
            <a:r>
              <a:rPr lang="de-DE" sz="2400" dirty="0" err="1">
                <a:cs typeface="Arial" panose="020B0604020202020204" pitchFamily="34" charset="0"/>
              </a:rPr>
              <a:t>of</a:t>
            </a:r>
            <a:r>
              <a:rPr lang="de-DE" sz="2400" dirty="0">
                <a:cs typeface="Arial" panose="020B0604020202020204" pitchFamily="34" charset="0"/>
              </a:rPr>
              <a:t> User (</a:t>
            </a:r>
            <a:r>
              <a:rPr lang="de-DE" sz="2400" b="1" dirty="0">
                <a:cs typeface="Arial" panose="020B0604020202020204" pitchFamily="34" charset="0"/>
              </a:rPr>
              <a:t>Building,</a:t>
            </a:r>
            <a:r>
              <a:rPr lang="de-DE" sz="2400" dirty="0">
                <a:cs typeface="Arial" panose="020B0604020202020204" pitchFamily="34" charset="0"/>
              </a:rPr>
              <a:t> </a:t>
            </a:r>
            <a:r>
              <a:rPr lang="de-DE" sz="2400" b="1" dirty="0">
                <a:cs typeface="Arial" panose="020B0604020202020204" pitchFamily="34" charset="0"/>
              </a:rPr>
              <a:t>Floor</a:t>
            </a:r>
            <a:r>
              <a:rPr lang="de-DE" sz="2400" dirty="0">
                <a:cs typeface="Arial" panose="020B0604020202020204" pitchFamily="34" charset="0"/>
              </a:rPr>
              <a:t> &amp; </a:t>
            </a:r>
            <a:r>
              <a:rPr lang="de-DE" sz="2400" b="1" dirty="0" err="1">
                <a:cs typeface="Arial" panose="020B0604020202020204" pitchFamily="34" charset="0"/>
              </a:rPr>
              <a:t>Longitude</a:t>
            </a:r>
            <a:r>
              <a:rPr lang="de-DE" sz="2400" b="1" dirty="0">
                <a:cs typeface="Arial" panose="020B0604020202020204" pitchFamily="34" charset="0"/>
              </a:rPr>
              <a:t>/Latitude</a:t>
            </a:r>
            <a:r>
              <a:rPr lang="de-DE" sz="2400" dirty="0">
                <a:cs typeface="Arial" panose="020B0604020202020204" pitchFamily="34" charset="0"/>
              </a:rPr>
              <a:t>)</a:t>
            </a:r>
            <a:r>
              <a:rPr lang="de-DE" sz="2800" b="1" dirty="0"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525381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4" y="407192"/>
            <a:ext cx="5743576" cy="681038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+mj-lt"/>
              </a:rPr>
              <a:t>Wifi-Locationing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stCxn id="6" idx="3"/>
          </p:cNvCxnSpPr>
          <p:nvPr/>
        </p:nvCxnSpPr>
        <p:spPr>
          <a:xfrm flipV="1">
            <a:off x="6096000" y="723901"/>
            <a:ext cx="6096000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41851747-B732-4A62-AC52-95C9465B63CB}"/>
              </a:ext>
            </a:extLst>
          </p:cNvPr>
          <p:cNvSpPr/>
          <p:nvPr/>
        </p:nvSpPr>
        <p:spPr>
          <a:xfrm>
            <a:off x="352424" y="1269373"/>
            <a:ext cx="5743576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GPS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 many applications need to know location of users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 outdoor localization problem solved accurately with  GPS sensors into the mobile devices</a:t>
            </a:r>
            <a:endParaRPr lang="de-DE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DB15926-83EA-4ECF-9D6A-0FDCFB002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30" y="3829674"/>
            <a:ext cx="3403020" cy="19849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D0A7F3-92D7-449E-A1F0-27AD4B4F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3000"/>
                    </a14:imgEffect>
                    <a14:imgEffect>
                      <a14:saturation sat="89000"/>
                    </a14:imgEffect>
                    <a14:imgEffect>
                      <a14:brightnessContrast bright="33000" contras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22" y="1328857"/>
            <a:ext cx="3253636" cy="205406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97654C6-D195-49B9-8959-AEE8295C0020}"/>
              </a:ext>
            </a:extLst>
          </p:cNvPr>
          <p:cNvSpPr txBox="1"/>
          <p:nvPr/>
        </p:nvSpPr>
        <p:spPr>
          <a:xfrm>
            <a:off x="352424" y="3885012"/>
            <a:ext cx="6457089" cy="189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Wifi-Locationing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- indoor localization open problem due to loss of GPS signal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 estimating position of user (latitude, longitude and altitude)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by using WAPs and electronic device (mobile phone)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990749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252D8A65-FFEB-4FBF-AFEB-2E175B02C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2" y="975052"/>
            <a:ext cx="3299938" cy="136631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3" y="407192"/>
            <a:ext cx="7093405" cy="681038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+mj-lt"/>
              </a:rPr>
              <a:t>Wifi-Locationing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by Univ.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Jaume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445828" y="723901"/>
            <a:ext cx="4746172" cy="2381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4</a:t>
            </a:fld>
            <a:endParaRPr lang="en-US"/>
          </a:p>
        </p:txBody>
      </p:sp>
      <p:sp>
        <p:nvSpPr>
          <p:cNvPr id="69" name="Freeform 179">
            <a:extLst>
              <a:ext uri="{FF2B5EF4-FFF2-40B4-BE49-F238E27FC236}">
                <a16:creationId xmlns:a16="http://schemas.microsoft.com/office/drawing/2014/main" id="{49BD78BC-B51C-499F-947D-40D76D849883}"/>
              </a:ext>
            </a:extLst>
          </p:cNvPr>
          <p:cNvSpPr>
            <a:spLocks noEditPoints="1"/>
          </p:cNvSpPr>
          <p:nvPr/>
        </p:nvSpPr>
        <p:spPr bwMode="auto">
          <a:xfrm>
            <a:off x="6025357" y="2114051"/>
            <a:ext cx="141287" cy="284163"/>
          </a:xfrm>
          <a:custGeom>
            <a:avLst/>
            <a:gdLst>
              <a:gd name="T0" fmla="*/ 178 w 448"/>
              <a:gd name="T1" fmla="*/ 468 h 897"/>
              <a:gd name="T2" fmla="*/ 180 w 448"/>
              <a:gd name="T3" fmla="*/ 460 h 897"/>
              <a:gd name="T4" fmla="*/ 176 w 448"/>
              <a:gd name="T5" fmla="*/ 455 h 897"/>
              <a:gd name="T6" fmla="*/ 171 w 448"/>
              <a:gd name="T7" fmla="*/ 451 h 897"/>
              <a:gd name="T8" fmla="*/ 165 w 448"/>
              <a:gd name="T9" fmla="*/ 449 h 897"/>
              <a:gd name="T10" fmla="*/ 131 w 448"/>
              <a:gd name="T11" fmla="*/ 30 h 897"/>
              <a:gd name="T12" fmla="*/ 227 w 448"/>
              <a:gd name="T13" fmla="*/ 306 h 897"/>
              <a:gd name="T14" fmla="*/ 224 w 448"/>
              <a:gd name="T15" fmla="*/ 314 h 897"/>
              <a:gd name="T16" fmla="*/ 226 w 448"/>
              <a:gd name="T17" fmla="*/ 321 h 897"/>
              <a:gd name="T18" fmla="*/ 232 w 448"/>
              <a:gd name="T19" fmla="*/ 327 h 897"/>
              <a:gd name="T20" fmla="*/ 239 w 448"/>
              <a:gd name="T21" fmla="*/ 329 h 897"/>
              <a:gd name="T22" fmla="*/ 84 w 448"/>
              <a:gd name="T23" fmla="*/ 797 h 897"/>
              <a:gd name="T24" fmla="*/ 266 w 448"/>
              <a:gd name="T25" fmla="*/ 299 h 897"/>
              <a:gd name="T26" fmla="*/ 448 w 448"/>
              <a:gd name="T27" fmla="*/ 20 h 897"/>
              <a:gd name="T28" fmla="*/ 448 w 448"/>
              <a:gd name="T29" fmla="*/ 12 h 897"/>
              <a:gd name="T30" fmla="*/ 444 w 448"/>
              <a:gd name="T31" fmla="*/ 5 h 897"/>
              <a:gd name="T32" fmla="*/ 437 w 448"/>
              <a:gd name="T33" fmla="*/ 0 h 897"/>
              <a:gd name="T34" fmla="*/ 120 w 448"/>
              <a:gd name="T35" fmla="*/ 0 h 897"/>
              <a:gd name="T36" fmla="*/ 110 w 448"/>
              <a:gd name="T37" fmla="*/ 4 h 897"/>
              <a:gd name="T38" fmla="*/ 105 w 448"/>
              <a:gd name="T39" fmla="*/ 12 h 897"/>
              <a:gd name="T40" fmla="*/ 0 w 448"/>
              <a:gd name="T41" fmla="*/ 463 h 897"/>
              <a:gd name="T42" fmla="*/ 1 w 448"/>
              <a:gd name="T43" fmla="*/ 470 h 897"/>
              <a:gd name="T44" fmla="*/ 5 w 448"/>
              <a:gd name="T45" fmla="*/ 475 h 897"/>
              <a:gd name="T46" fmla="*/ 12 w 448"/>
              <a:gd name="T47" fmla="*/ 478 h 897"/>
              <a:gd name="T48" fmla="*/ 144 w 448"/>
              <a:gd name="T49" fmla="*/ 478 h 897"/>
              <a:gd name="T50" fmla="*/ 30 w 448"/>
              <a:gd name="T51" fmla="*/ 883 h 897"/>
              <a:gd name="T52" fmla="*/ 34 w 448"/>
              <a:gd name="T53" fmla="*/ 892 h 897"/>
              <a:gd name="T54" fmla="*/ 42 w 448"/>
              <a:gd name="T55" fmla="*/ 897 h 897"/>
              <a:gd name="T56" fmla="*/ 48 w 448"/>
              <a:gd name="T57" fmla="*/ 897 h 897"/>
              <a:gd name="T58" fmla="*/ 54 w 448"/>
              <a:gd name="T59" fmla="*/ 893 h 897"/>
              <a:gd name="T60" fmla="*/ 446 w 448"/>
              <a:gd name="T61" fmla="*/ 322 h 897"/>
              <a:gd name="T62" fmla="*/ 448 w 448"/>
              <a:gd name="T63" fmla="*/ 315 h 897"/>
              <a:gd name="T64" fmla="*/ 447 w 448"/>
              <a:gd name="T65" fmla="*/ 307 h 897"/>
              <a:gd name="T66" fmla="*/ 441 w 448"/>
              <a:gd name="T67" fmla="*/ 301 h 897"/>
              <a:gd name="T68" fmla="*/ 433 w 448"/>
              <a:gd name="T69" fmla="*/ 29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8" h="897">
                <a:moveTo>
                  <a:pt x="84" y="797"/>
                </a:moveTo>
                <a:lnTo>
                  <a:pt x="178" y="468"/>
                </a:lnTo>
                <a:lnTo>
                  <a:pt x="180" y="465"/>
                </a:lnTo>
                <a:lnTo>
                  <a:pt x="180" y="460"/>
                </a:lnTo>
                <a:lnTo>
                  <a:pt x="178" y="457"/>
                </a:lnTo>
                <a:lnTo>
                  <a:pt x="176" y="455"/>
                </a:lnTo>
                <a:lnTo>
                  <a:pt x="174" y="452"/>
                </a:lnTo>
                <a:lnTo>
                  <a:pt x="171" y="451"/>
                </a:lnTo>
                <a:lnTo>
                  <a:pt x="168" y="449"/>
                </a:lnTo>
                <a:lnTo>
                  <a:pt x="165" y="449"/>
                </a:lnTo>
                <a:lnTo>
                  <a:pt x="34" y="449"/>
                </a:lnTo>
                <a:lnTo>
                  <a:pt x="131" y="30"/>
                </a:lnTo>
                <a:lnTo>
                  <a:pt x="406" y="30"/>
                </a:lnTo>
                <a:lnTo>
                  <a:pt x="227" y="306"/>
                </a:lnTo>
                <a:lnTo>
                  <a:pt x="224" y="310"/>
                </a:lnTo>
                <a:lnTo>
                  <a:pt x="224" y="314"/>
                </a:lnTo>
                <a:lnTo>
                  <a:pt x="224" y="318"/>
                </a:lnTo>
                <a:lnTo>
                  <a:pt x="226" y="321"/>
                </a:lnTo>
                <a:lnTo>
                  <a:pt x="229" y="324"/>
                </a:lnTo>
                <a:lnTo>
                  <a:pt x="232" y="327"/>
                </a:lnTo>
                <a:lnTo>
                  <a:pt x="235" y="329"/>
                </a:lnTo>
                <a:lnTo>
                  <a:pt x="239" y="329"/>
                </a:lnTo>
                <a:lnTo>
                  <a:pt x="405" y="329"/>
                </a:lnTo>
                <a:lnTo>
                  <a:pt x="84" y="797"/>
                </a:lnTo>
                <a:close/>
                <a:moveTo>
                  <a:pt x="433" y="299"/>
                </a:moveTo>
                <a:lnTo>
                  <a:pt x="266" y="299"/>
                </a:lnTo>
                <a:lnTo>
                  <a:pt x="446" y="24"/>
                </a:lnTo>
                <a:lnTo>
                  <a:pt x="448" y="20"/>
                </a:lnTo>
                <a:lnTo>
                  <a:pt x="448" y="15"/>
                </a:lnTo>
                <a:lnTo>
                  <a:pt x="448" y="12"/>
                </a:lnTo>
                <a:lnTo>
                  <a:pt x="447" y="8"/>
                </a:lnTo>
                <a:lnTo>
                  <a:pt x="444" y="5"/>
                </a:lnTo>
                <a:lnTo>
                  <a:pt x="441" y="3"/>
                </a:lnTo>
                <a:lnTo>
                  <a:pt x="437" y="0"/>
                </a:lnTo>
                <a:lnTo>
                  <a:pt x="433" y="0"/>
                </a:lnTo>
                <a:lnTo>
                  <a:pt x="120" y="0"/>
                </a:lnTo>
                <a:lnTo>
                  <a:pt x="114" y="2"/>
                </a:lnTo>
                <a:lnTo>
                  <a:pt x="110" y="4"/>
                </a:lnTo>
                <a:lnTo>
                  <a:pt x="107" y="7"/>
                </a:lnTo>
                <a:lnTo>
                  <a:pt x="105" y="12"/>
                </a:lnTo>
                <a:lnTo>
                  <a:pt x="1" y="460"/>
                </a:lnTo>
                <a:lnTo>
                  <a:pt x="0" y="463"/>
                </a:lnTo>
                <a:lnTo>
                  <a:pt x="0" y="467"/>
                </a:lnTo>
                <a:lnTo>
                  <a:pt x="1" y="470"/>
                </a:lnTo>
                <a:lnTo>
                  <a:pt x="3" y="473"/>
                </a:lnTo>
                <a:lnTo>
                  <a:pt x="5" y="475"/>
                </a:lnTo>
                <a:lnTo>
                  <a:pt x="8" y="477"/>
                </a:lnTo>
                <a:lnTo>
                  <a:pt x="12" y="478"/>
                </a:lnTo>
                <a:lnTo>
                  <a:pt x="15" y="478"/>
                </a:lnTo>
                <a:lnTo>
                  <a:pt x="144" y="478"/>
                </a:lnTo>
                <a:lnTo>
                  <a:pt x="31" y="877"/>
                </a:lnTo>
                <a:lnTo>
                  <a:pt x="30" y="883"/>
                </a:lnTo>
                <a:lnTo>
                  <a:pt x="31" y="888"/>
                </a:lnTo>
                <a:lnTo>
                  <a:pt x="34" y="892"/>
                </a:lnTo>
                <a:lnTo>
                  <a:pt x="38" y="895"/>
                </a:lnTo>
                <a:lnTo>
                  <a:pt x="42" y="897"/>
                </a:lnTo>
                <a:lnTo>
                  <a:pt x="45" y="897"/>
                </a:lnTo>
                <a:lnTo>
                  <a:pt x="48" y="897"/>
                </a:lnTo>
                <a:lnTo>
                  <a:pt x="51" y="895"/>
                </a:lnTo>
                <a:lnTo>
                  <a:pt x="54" y="893"/>
                </a:lnTo>
                <a:lnTo>
                  <a:pt x="58" y="890"/>
                </a:lnTo>
                <a:lnTo>
                  <a:pt x="446" y="322"/>
                </a:lnTo>
                <a:lnTo>
                  <a:pt x="448" y="319"/>
                </a:lnTo>
                <a:lnTo>
                  <a:pt x="448" y="315"/>
                </a:lnTo>
                <a:lnTo>
                  <a:pt x="448" y="311"/>
                </a:lnTo>
                <a:lnTo>
                  <a:pt x="447" y="307"/>
                </a:lnTo>
                <a:lnTo>
                  <a:pt x="444" y="304"/>
                </a:lnTo>
                <a:lnTo>
                  <a:pt x="441" y="301"/>
                </a:lnTo>
                <a:lnTo>
                  <a:pt x="437" y="300"/>
                </a:lnTo>
                <a:lnTo>
                  <a:pt x="433" y="299"/>
                </a:lnTo>
                <a:lnTo>
                  <a:pt x="433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55EE33-1A50-48FC-94A4-E2E72DAEF192}"/>
              </a:ext>
            </a:extLst>
          </p:cNvPr>
          <p:cNvGrpSpPr/>
          <p:nvPr/>
        </p:nvGrpSpPr>
        <p:grpSpPr>
          <a:xfrm>
            <a:off x="5952331" y="5150938"/>
            <a:ext cx="287338" cy="287338"/>
            <a:chOff x="8736013" y="1925638"/>
            <a:chExt cx="287338" cy="287338"/>
          </a:xfrm>
          <a:solidFill>
            <a:schemeClr val="bg1"/>
          </a:solidFill>
        </p:grpSpPr>
        <p:sp>
          <p:nvSpPr>
            <p:cNvPr id="74" name="Freeform 97">
              <a:extLst>
                <a:ext uri="{FF2B5EF4-FFF2-40B4-BE49-F238E27FC236}">
                  <a16:creationId xmlns:a16="http://schemas.microsoft.com/office/drawing/2014/main" id="{081655D8-DB3B-42F9-8B94-5992E710E9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6013" y="1925638"/>
              <a:ext cx="287338" cy="287338"/>
            </a:xfrm>
            <a:custGeom>
              <a:avLst/>
              <a:gdLst>
                <a:gd name="T0" fmla="*/ 481 w 902"/>
                <a:gd name="T1" fmla="*/ 863 h 902"/>
                <a:gd name="T2" fmla="*/ 872 w 902"/>
                <a:gd name="T3" fmla="*/ 219 h 902"/>
                <a:gd name="T4" fmla="*/ 30 w 902"/>
                <a:gd name="T5" fmla="*/ 219 h 902"/>
                <a:gd name="T6" fmla="*/ 451 w 902"/>
                <a:gd name="T7" fmla="*/ 864 h 902"/>
                <a:gd name="T8" fmla="*/ 30 w 902"/>
                <a:gd name="T9" fmla="*/ 219 h 902"/>
                <a:gd name="T10" fmla="*/ 54 w 902"/>
                <a:gd name="T11" fmla="*/ 197 h 902"/>
                <a:gd name="T12" fmla="*/ 648 w 902"/>
                <a:gd name="T13" fmla="*/ 290 h 902"/>
                <a:gd name="T14" fmla="*/ 466 w 902"/>
                <a:gd name="T15" fmla="*/ 32 h 902"/>
                <a:gd name="T16" fmla="*/ 683 w 902"/>
                <a:gd name="T17" fmla="*/ 274 h 902"/>
                <a:gd name="T18" fmla="*/ 466 w 902"/>
                <a:gd name="T19" fmla="*/ 32 h 902"/>
                <a:gd name="T20" fmla="*/ 902 w 902"/>
                <a:gd name="T21" fmla="*/ 195 h 902"/>
                <a:gd name="T22" fmla="*/ 901 w 902"/>
                <a:gd name="T23" fmla="*/ 191 h 902"/>
                <a:gd name="T24" fmla="*/ 901 w 902"/>
                <a:gd name="T25" fmla="*/ 190 h 902"/>
                <a:gd name="T26" fmla="*/ 898 w 902"/>
                <a:gd name="T27" fmla="*/ 186 h 902"/>
                <a:gd name="T28" fmla="*/ 898 w 902"/>
                <a:gd name="T29" fmla="*/ 185 h 902"/>
                <a:gd name="T30" fmla="*/ 896 w 902"/>
                <a:gd name="T31" fmla="*/ 184 h 902"/>
                <a:gd name="T32" fmla="*/ 893 w 902"/>
                <a:gd name="T33" fmla="*/ 183 h 902"/>
                <a:gd name="T34" fmla="*/ 892 w 902"/>
                <a:gd name="T35" fmla="*/ 182 h 902"/>
                <a:gd name="T36" fmla="*/ 469 w 902"/>
                <a:gd name="T37" fmla="*/ 0 h 902"/>
                <a:gd name="T38" fmla="*/ 463 w 902"/>
                <a:gd name="T39" fmla="*/ 0 h 902"/>
                <a:gd name="T40" fmla="*/ 10 w 902"/>
                <a:gd name="T41" fmla="*/ 182 h 902"/>
                <a:gd name="T42" fmla="*/ 9 w 902"/>
                <a:gd name="T43" fmla="*/ 183 h 902"/>
                <a:gd name="T44" fmla="*/ 6 w 902"/>
                <a:gd name="T45" fmla="*/ 184 h 902"/>
                <a:gd name="T46" fmla="*/ 4 w 902"/>
                <a:gd name="T47" fmla="*/ 185 h 902"/>
                <a:gd name="T48" fmla="*/ 4 w 902"/>
                <a:gd name="T49" fmla="*/ 186 h 902"/>
                <a:gd name="T50" fmla="*/ 1 w 902"/>
                <a:gd name="T51" fmla="*/ 189 h 902"/>
                <a:gd name="T52" fmla="*/ 1 w 902"/>
                <a:gd name="T53" fmla="*/ 190 h 902"/>
                <a:gd name="T54" fmla="*/ 0 w 902"/>
                <a:gd name="T55" fmla="*/ 195 h 902"/>
                <a:gd name="T56" fmla="*/ 0 w 902"/>
                <a:gd name="T57" fmla="*/ 195 h 902"/>
                <a:gd name="T58" fmla="*/ 0 w 902"/>
                <a:gd name="T59" fmla="*/ 195 h 902"/>
                <a:gd name="T60" fmla="*/ 0 w 902"/>
                <a:gd name="T61" fmla="*/ 681 h 902"/>
                <a:gd name="T62" fmla="*/ 5 w 902"/>
                <a:gd name="T63" fmla="*/ 688 h 902"/>
                <a:gd name="T64" fmla="*/ 460 w 902"/>
                <a:gd name="T65" fmla="*/ 901 h 902"/>
                <a:gd name="T66" fmla="*/ 461 w 902"/>
                <a:gd name="T67" fmla="*/ 901 h 902"/>
                <a:gd name="T68" fmla="*/ 466 w 902"/>
                <a:gd name="T69" fmla="*/ 902 h 902"/>
                <a:gd name="T70" fmla="*/ 472 w 902"/>
                <a:gd name="T71" fmla="*/ 901 h 902"/>
                <a:gd name="T72" fmla="*/ 472 w 902"/>
                <a:gd name="T73" fmla="*/ 900 h 902"/>
                <a:gd name="T74" fmla="*/ 897 w 902"/>
                <a:gd name="T75" fmla="*/ 688 h 902"/>
                <a:gd name="T76" fmla="*/ 901 w 902"/>
                <a:gd name="T77" fmla="*/ 681 h 902"/>
                <a:gd name="T78" fmla="*/ 902 w 902"/>
                <a:gd name="T79" fmla="*/ 195 h 902"/>
                <a:gd name="T80" fmla="*/ 902 w 902"/>
                <a:gd name="T81" fmla="*/ 195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02" h="902">
                  <a:moveTo>
                    <a:pt x="872" y="668"/>
                  </a:moveTo>
                  <a:lnTo>
                    <a:pt x="481" y="863"/>
                  </a:lnTo>
                  <a:lnTo>
                    <a:pt x="481" y="401"/>
                  </a:lnTo>
                  <a:lnTo>
                    <a:pt x="872" y="219"/>
                  </a:lnTo>
                  <a:lnTo>
                    <a:pt x="872" y="668"/>
                  </a:lnTo>
                  <a:close/>
                  <a:moveTo>
                    <a:pt x="30" y="219"/>
                  </a:moveTo>
                  <a:lnTo>
                    <a:pt x="451" y="401"/>
                  </a:lnTo>
                  <a:lnTo>
                    <a:pt x="451" y="864"/>
                  </a:lnTo>
                  <a:lnTo>
                    <a:pt x="30" y="667"/>
                  </a:lnTo>
                  <a:lnTo>
                    <a:pt x="30" y="219"/>
                  </a:lnTo>
                  <a:close/>
                  <a:moveTo>
                    <a:pt x="466" y="374"/>
                  </a:moveTo>
                  <a:lnTo>
                    <a:pt x="54" y="197"/>
                  </a:lnTo>
                  <a:lnTo>
                    <a:pt x="266" y="112"/>
                  </a:lnTo>
                  <a:lnTo>
                    <a:pt x="648" y="290"/>
                  </a:lnTo>
                  <a:lnTo>
                    <a:pt x="466" y="374"/>
                  </a:lnTo>
                  <a:close/>
                  <a:moveTo>
                    <a:pt x="466" y="32"/>
                  </a:moveTo>
                  <a:lnTo>
                    <a:pt x="851" y="197"/>
                  </a:lnTo>
                  <a:lnTo>
                    <a:pt x="683" y="274"/>
                  </a:lnTo>
                  <a:lnTo>
                    <a:pt x="304" y="97"/>
                  </a:lnTo>
                  <a:lnTo>
                    <a:pt x="466" y="32"/>
                  </a:lnTo>
                  <a:close/>
                  <a:moveTo>
                    <a:pt x="902" y="195"/>
                  </a:moveTo>
                  <a:lnTo>
                    <a:pt x="902" y="195"/>
                  </a:lnTo>
                  <a:lnTo>
                    <a:pt x="902" y="193"/>
                  </a:lnTo>
                  <a:lnTo>
                    <a:pt x="901" y="191"/>
                  </a:lnTo>
                  <a:lnTo>
                    <a:pt x="901" y="190"/>
                  </a:lnTo>
                  <a:lnTo>
                    <a:pt x="901" y="190"/>
                  </a:lnTo>
                  <a:lnTo>
                    <a:pt x="900" y="188"/>
                  </a:lnTo>
                  <a:lnTo>
                    <a:pt x="898" y="186"/>
                  </a:lnTo>
                  <a:lnTo>
                    <a:pt x="898" y="186"/>
                  </a:lnTo>
                  <a:lnTo>
                    <a:pt x="898" y="185"/>
                  </a:lnTo>
                  <a:lnTo>
                    <a:pt x="897" y="184"/>
                  </a:lnTo>
                  <a:lnTo>
                    <a:pt x="896" y="184"/>
                  </a:lnTo>
                  <a:lnTo>
                    <a:pt x="895" y="183"/>
                  </a:lnTo>
                  <a:lnTo>
                    <a:pt x="893" y="183"/>
                  </a:lnTo>
                  <a:lnTo>
                    <a:pt x="893" y="183"/>
                  </a:lnTo>
                  <a:lnTo>
                    <a:pt x="892" y="182"/>
                  </a:lnTo>
                  <a:lnTo>
                    <a:pt x="471" y="2"/>
                  </a:lnTo>
                  <a:lnTo>
                    <a:pt x="469" y="0"/>
                  </a:lnTo>
                  <a:lnTo>
                    <a:pt x="466" y="0"/>
                  </a:lnTo>
                  <a:lnTo>
                    <a:pt x="463" y="0"/>
                  </a:lnTo>
                  <a:lnTo>
                    <a:pt x="461" y="2"/>
                  </a:lnTo>
                  <a:lnTo>
                    <a:pt x="10" y="182"/>
                  </a:lnTo>
                  <a:lnTo>
                    <a:pt x="9" y="182"/>
                  </a:lnTo>
                  <a:lnTo>
                    <a:pt x="9" y="183"/>
                  </a:lnTo>
                  <a:lnTo>
                    <a:pt x="8" y="183"/>
                  </a:lnTo>
                  <a:lnTo>
                    <a:pt x="6" y="184"/>
                  </a:lnTo>
                  <a:lnTo>
                    <a:pt x="5" y="184"/>
                  </a:lnTo>
                  <a:lnTo>
                    <a:pt x="4" y="185"/>
                  </a:lnTo>
                  <a:lnTo>
                    <a:pt x="4" y="185"/>
                  </a:lnTo>
                  <a:lnTo>
                    <a:pt x="4" y="186"/>
                  </a:lnTo>
                  <a:lnTo>
                    <a:pt x="2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0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676"/>
                  </a:lnTo>
                  <a:lnTo>
                    <a:pt x="0" y="681"/>
                  </a:lnTo>
                  <a:lnTo>
                    <a:pt x="2" y="685"/>
                  </a:lnTo>
                  <a:lnTo>
                    <a:pt x="5" y="688"/>
                  </a:lnTo>
                  <a:lnTo>
                    <a:pt x="9" y="690"/>
                  </a:lnTo>
                  <a:lnTo>
                    <a:pt x="460" y="901"/>
                  </a:lnTo>
                  <a:lnTo>
                    <a:pt x="460" y="901"/>
                  </a:lnTo>
                  <a:lnTo>
                    <a:pt x="461" y="901"/>
                  </a:lnTo>
                  <a:lnTo>
                    <a:pt x="463" y="902"/>
                  </a:lnTo>
                  <a:lnTo>
                    <a:pt x="466" y="902"/>
                  </a:lnTo>
                  <a:lnTo>
                    <a:pt x="469" y="902"/>
                  </a:lnTo>
                  <a:lnTo>
                    <a:pt x="472" y="901"/>
                  </a:lnTo>
                  <a:lnTo>
                    <a:pt x="472" y="901"/>
                  </a:lnTo>
                  <a:lnTo>
                    <a:pt x="472" y="900"/>
                  </a:lnTo>
                  <a:lnTo>
                    <a:pt x="893" y="690"/>
                  </a:lnTo>
                  <a:lnTo>
                    <a:pt x="897" y="688"/>
                  </a:lnTo>
                  <a:lnTo>
                    <a:pt x="900" y="685"/>
                  </a:lnTo>
                  <a:lnTo>
                    <a:pt x="901" y="681"/>
                  </a:lnTo>
                  <a:lnTo>
                    <a:pt x="902" y="676"/>
                  </a:lnTo>
                  <a:lnTo>
                    <a:pt x="902" y="195"/>
                  </a:lnTo>
                  <a:lnTo>
                    <a:pt x="902" y="195"/>
                  </a:lnTo>
                  <a:lnTo>
                    <a:pt x="902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8">
              <a:extLst>
                <a:ext uri="{FF2B5EF4-FFF2-40B4-BE49-F238E27FC236}">
                  <a16:creationId xmlns:a16="http://schemas.microsoft.com/office/drawing/2014/main" id="{7BB4C0E1-87CF-48C2-8836-4A61C903D1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113" y="2041525"/>
              <a:ext cx="77788" cy="100013"/>
            </a:xfrm>
            <a:custGeom>
              <a:avLst/>
              <a:gdLst>
                <a:gd name="T0" fmla="*/ 211 w 241"/>
                <a:gd name="T1" fmla="*/ 278 h 315"/>
                <a:gd name="T2" fmla="*/ 30 w 241"/>
                <a:gd name="T3" fmla="*/ 201 h 315"/>
                <a:gd name="T4" fmla="*/ 30 w 241"/>
                <a:gd name="T5" fmla="*/ 38 h 315"/>
                <a:gd name="T6" fmla="*/ 211 w 241"/>
                <a:gd name="T7" fmla="*/ 115 h 315"/>
                <a:gd name="T8" fmla="*/ 211 w 241"/>
                <a:gd name="T9" fmla="*/ 278 h 315"/>
                <a:gd name="T10" fmla="*/ 231 w 241"/>
                <a:gd name="T11" fmla="*/ 92 h 315"/>
                <a:gd name="T12" fmla="*/ 21 w 241"/>
                <a:gd name="T13" fmla="*/ 2 h 315"/>
                <a:gd name="T14" fmla="*/ 17 w 241"/>
                <a:gd name="T15" fmla="*/ 0 h 315"/>
                <a:gd name="T16" fmla="*/ 14 w 241"/>
                <a:gd name="T17" fmla="*/ 0 h 315"/>
                <a:gd name="T18" fmla="*/ 11 w 241"/>
                <a:gd name="T19" fmla="*/ 0 h 315"/>
                <a:gd name="T20" fmla="*/ 6 w 241"/>
                <a:gd name="T21" fmla="*/ 3 h 315"/>
                <a:gd name="T22" fmla="*/ 4 w 241"/>
                <a:gd name="T23" fmla="*/ 5 h 315"/>
                <a:gd name="T24" fmla="*/ 2 w 241"/>
                <a:gd name="T25" fmla="*/ 8 h 315"/>
                <a:gd name="T26" fmla="*/ 1 w 241"/>
                <a:gd name="T27" fmla="*/ 11 h 315"/>
                <a:gd name="T28" fmla="*/ 0 w 241"/>
                <a:gd name="T29" fmla="*/ 15 h 315"/>
                <a:gd name="T30" fmla="*/ 0 w 241"/>
                <a:gd name="T31" fmla="*/ 210 h 315"/>
                <a:gd name="T32" fmla="*/ 1 w 241"/>
                <a:gd name="T33" fmla="*/ 215 h 315"/>
                <a:gd name="T34" fmla="*/ 2 w 241"/>
                <a:gd name="T35" fmla="*/ 219 h 315"/>
                <a:gd name="T36" fmla="*/ 5 w 241"/>
                <a:gd name="T37" fmla="*/ 222 h 315"/>
                <a:gd name="T38" fmla="*/ 10 w 241"/>
                <a:gd name="T39" fmla="*/ 224 h 315"/>
                <a:gd name="T40" fmla="*/ 220 w 241"/>
                <a:gd name="T41" fmla="*/ 314 h 315"/>
                <a:gd name="T42" fmla="*/ 223 w 241"/>
                <a:gd name="T43" fmla="*/ 315 h 315"/>
                <a:gd name="T44" fmla="*/ 226 w 241"/>
                <a:gd name="T45" fmla="*/ 315 h 315"/>
                <a:gd name="T46" fmla="*/ 230 w 241"/>
                <a:gd name="T47" fmla="*/ 315 h 315"/>
                <a:gd name="T48" fmla="*/ 234 w 241"/>
                <a:gd name="T49" fmla="*/ 313 h 315"/>
                <a:gd name="T50" fmla="*/ 237 w 241"/>
                <a:gd name="T51" fmla="*/ 311 h 315"/>
                <a:gd name="T52" fmla="*/ 239 w 241"/>
                <a:gd name="T53" fmla="*/ 308 h 315"/>
                <a:gd name="T54" fmla="*/ 240 w 241"/>
                <a:gd name="T55" fmla="*/ 305 h 315"/>
                <a:gd name="T56" fmla="*/ 241 w 241"/>
                <a:gd name="T57" fmla="*/ 300 h 315"/>
                <a:gd name="T58" fmla="*/ 241 w 241"/>
                <a:gd name="T59" fmla="*/ 105 h 315"/>
                <a:gd name="T60" fmla="*/ 240 w 241"/>
                <a:gd name="T61" fmla="*/ 101 h 315"/>
                <a:gd name="T62" fmla="*/ 238 w 241"/>
                <a:gd name="T63" fmla="*/ 97 h 315"/>
                <a:gd name="T64" fmla="*/ 236 w 241"/>
                <a:gd name="T65" fmla="*/ 94 h 315"/>
                <a:gd name="T66" fmla="*/ 231 w 241"/>
                <a:gd name="T67" fmla="*/ 92 h 315"/>
                <a:gd name="T68" fmla="*/ 231 w 241"/>
                <a:gd name="T69" fmla="*/ 9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1" h="315">
                  <a:moveTo>
                    <a:pt x="211" y="278"/>
                  </a:moveTo>
                  <a:lnTo>
                    <a:pt x="30" y="201"/>
                  </a:lnTo>
                  <a:lnTo>
                    <a:pt x="30" y="38"/>
                  </a:lnTo>
                  <a:lnTo>
                    <a:pt x="211" y="115"/>
                  </a:lnTo>
                  <a:lnTo>
                    <a:pt x="211" y="278"/>
                  </a:lnTo>
                  <a:close/>
                  <a:moveTo>
                    <a:pt x="231" y="92"/>
                  </a:moveTo>
                  <a:lnTo>
                    <a:pt x="21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210"/>
                  </a:lnTo>
                  <a:lnTo>
                    <a:pt x="1" y="215"/>
                  </a:lnTo>
                  <a:lnTo>
                    <a:pt x="2" y="219"/>
                  </a:lnTo>
                  <a:lnTo>
                    <a:pt x="5" y="222"/>
                  </a:lnTo>
                  <a:lnTo>
                    <a:pt x="10" y="224"/>
                  </a:lnTo>
                  <a:lnTo>
                    <a:pt x="220" y="314"/>
                  </a:lnTo>
                  <a:lnTo>
                    <a:pt x="223" y="315"/>
                  </a:lnTo>
                  <a:lnTo>
                    <a:pt x="226" y="315"/>
                  </a:lnTo>
                  <a:lnTo>
                    <a:pt x="230" y="315"/>
                  </a:lnTo>
                  <a:lnTo>
                    <a:pt x="234" y="313"/>
                  </a:lnTo>
                  <a:lnTo>
                    <a:pt x="237" y="311"/>
                  </a:lnTo>
                  <a:lnTo>
                    <a:pt x="239" y="308"/>
                  </a:lnTo>
                  <a:lnTo>
                    <a:pt x="240" y="305"/>
                  </a:lnTo>
                  <a:lnTo>
                    <a:pt x="241" y="300"/>
                  </a:lnTo>
                  <a:lnTo>
                    <a:pt x="241" y="105"/>
                  </a:lnTo>
                  <a:lnTo>
                    <a:pt x="240" y="101"/>
                  </a:lnTo>
                  <a:lnTo>
                    <a:pt x="238" y="97"/>
                  </a:lnTo>
                  <a:lnTo>
                    <a:pt x="236" y="94"/>
                  </a:lnTo>
                  <a:lnTo>
                    <a:pt x="231" y="92"/>
                  </a:lnTo>
                  <a:lnTo>
                    <a:pt x="23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3956F9E5-55A4-4A86-B8AF-28DBAB123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66" y="2500762"/>
            <a:ext cx="3793528" cy="1919185"/>
          </a:xfrm>
          <a:prstGeom prst="rect">
            <a:avLst/>
          </a:prstGeom>
          <a:blipFill dpi="0" rotWithShape="1">
            <a:blip r:embed="rId5">
              <a:alphaModFix amt="79000"/>
            </a:blip>
            <a:srcRect/>
            <a:tile tx="0" ty="0" sx="100000" sy="100000" flip="none" algn="tl"/>
          </a:blipFill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395DD265-785C-4AF1-9B82-F902C71FCE2A}"/>
              </a:ext>
            </a:extLst>
          </p:cNvPr>
          <p:cNvSpPr txBox="1"/>
          <p:nvPr/>
        </p:nvSpPr>
        <p:spPr>
          <a:xfrm>
            <a:off x="5646057" y="29754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E1E3CC4-2E24-4B29-A288-0A78A843BBD8}"/>
              </a:ext>
            </a:extLst>
          </p:cNvPr>
          <p:cNvSpPr txBox="1"/>
          <p:nvPr/>
        </p:nvSpPr>
        <p:spPr>
          <a:xfrm>
            <a:off x="1009989" y="1251468"/>
            <a:ext cx="4212756" cy="4065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- 3 </a:t>
            </a:r>
            <a:r>
              <a:rPr lang="de-DE" dirty="0" err="1"/>
              <a:t>buildings</a:t>
            </a:r>
            <a:r>
              <a:rPr lang="de-DE" dirty="0"/>
              <a:t> on </a:t>
            </a:r>
            <a:r>
              <a:rPr lang="de-DE" dirty="0" err="1"/>
              <a:t>university</a:t>
            </a:r>
            <a:r>
              <a:rPr lang="de-DE" dirty="0"/>
              <a:t> </a:t>
            </a:r>
            <a:r>
              <a:rPr lang="de-DE" dirty="0" err="1"/>
              <a:t>campus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</a:pPr>
            <a:r>
              <a:rPr lang="de-DE" dirty="0"/>
              <a:t>     (</a:t>
            </a:r>
            <a:r>
              <a:rPr lang="de-DE" dirty="0" err="1"/>
              <a:t>almost</a:t>
            </a:r>
            <a:r>
              <a:rPr lang="de-DE" dirty="0"/>
              <a:t> 110.000 m2)</a:t>
            </a:r>
          </a:p>
          <a:p>
            <a:pPr>
              <a:lnSpc>
                <a:spcPct val="150000"/>
              </a:lnSpc>
            </a:pPr>
            <a:r>
              <a:rPr lang="de-DE" dirty="0"/>
              <a:t>- 3-4 </a:t>
            </a:r>
            <a:r>
              <a:rPr lang="de-DE" dirty="0" err="1"/>
              <a:t>floors</a:t>
            </a:r>
            <a:r>
              <a:rPr lang="de-DE" dirty="0"/>
              <a:t> per </a:t>
            </a:r>
            <a:r>
              <a:rPr lang="de-DE" dirty="0" err="1"/>
              <a:t>building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- 520 Wireless Access Points (WAPs)</a:t>
            </a:r>
          </a:p>
          <a:p>
            <a:pPr>
              <a:lnSpc>
                <a:spcPct val="150000"/>
              </a:lnSpc>
            </a:pPr>
            <a:r>
              <a:rPr lang="en-US" dirty="0"/>
              <a:t>- 20 different users with 25 Android devices</a:t>
            </a:r>
            <a:endParaRPr lang="de-DE" dirty="0"/>
          </a:p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19.937 Wifi </a:t>
            </a:r>
            <a:r>
              <a:rPr lang="de-DE" dirty="0" err="1"/>
              <a:t>fingerprints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1.111 Wifi </a:t>
            </a:r>
            <a:r>
              <a:rPr lang="de-DE" dirty="0" err="1"/>
              <a:t>fingerprints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27DA84B-F7F7-4010-A3B7-002B53D41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66" y="4357238"/>
            <a:ext cx="3866553" cy="19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966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276223" y="420685"/>
            <a:ext cx="6581777" cy="885825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 </a:t>
            </a:r>
            <a:r>
              <a:rPr lang="en-US" sz="2800" b="1" dirty="0">
                <a:solidFill>
                  <a:schemeClr val="bg1"/>
                </a:solidFill>
              </a:rPr>
              <a:t>Cleaning </a:t>
            </a:r>
            <a:r>
              <a:rPr lang="en-US" sz="2800" b="1" dirty="0" err="1">
                <a:solidFill>
                  <a:schemeClr val="bg1"/>
                </a:solidFill>
              </a:rPr>
              <a:t>Wifi</a:t>
            </a:r>
            <a:r>
              <a:rPr lang="en-US" sz="2800" b="1" dirty="0">
                <a:solidFill>
                  <a:schemeClr val="bg1"/>
                </a:solidFill>
              </a:rPr>
              <a:t> Data Set 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296280" y="476247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58000" y="863598"/>
            <a:ext cx="5208814" cy="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5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CBBA7AF-5933-4622-BA0D-4FA3BFF96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91746"/>
              </p:ext>
            </p:extLst>
          </p:nvPr>
        </p:nvGraphicFramePr>
        <p:xfrm>
          <a:off x="840099" y="5172762"/>
          <a:ext cx="3343856" cy="914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27647">
                  <a:extLst>
                    <a:ext uri="{9D8B030D-6E8A-4147-A177-3AD203B41FA5}">
                      <a16:colId xmlns:a16="http://schemas.microsoft.com/office/drawing/2014/main" val="1589317472"/>
                    </a:ext>
                  </a:extLst>
                </a:gridCol>
                <a:gridCol w="1516209">
                  <a:extLst>
                    <a:ext uri="{9D8B030D-6E8A-4147-A177-3AD203B41FA5}">
                      <a16:colId xmlns:a16="http://schemas.microsoft.com/office/drawing/2014/main" val="282300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 err="1"/>
                        <a:t>Observations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b="1" dirty="0"/>
                        <a:t>19.937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529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8574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54D0B04-20AA-42C0-8FBF-08BB6F9DF0B0}"/>
              </a:ext>
            </a:extLst>
          </p:cNvPr>
          <p:cNvSpPr txBox="1"/>
          <p:nvPr/>
        </p:nvSpPr>
        <p:spPr>
          <a:xfrm>
            <a:off x="664277" y="1510277"/>
            <a:ext cx="1847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Raw Data Set 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80CF6A9-3056-45C5-992B-87BED3437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3" y="1939645"/>
            <a:ext cx="7617623" cy="200519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DE71AAC0-1A71-4F3A-84E4-EDDB48A7709B}"/>
              </a:ext>
            </a:extLst>
          </p:cNvPr>
          <p:cNvSpPr txBox="1"/>
          <p:nvPr/>
        </p:nvSpPr>
        <p:spPr>
          <a:xfrm>
            <a:off x="664277" y="4403321"/>
            <a:ext cx="5431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1. </a:t>
            </a:r>
            <a:r>
              <a:rPr lang="de-DE" sz="2400" b="1" dirty="0" err="1"/>
              <a:t>Step</a:t>
            </a:r>
            <a:r>
              <a:rPr lang="de-DE" sz="2400" b="1" dirty="0"/>
              <a:t>: </a:t>
            </a:r>
            <a:r>
              <a:rPr lang="de-DE" sz="2400" b="1" dirty="0" err="1"/>
              <a:t>Removing</a:t>
            </a:r>
            <a:r>
              <a:rPr lang="de-DE" sz="2400" b="1" dirty="0"/>
              <a:t> </a:t>
            </a:r>
            <a:r>
              <a:rPr lang="de-DE" sz="2400" b="1" dirty="0" err="1"/>
              <a:t>duplicate</a:t>
            </a:r>
            <a:r>
              <a:rPr lang="de-DE" sz="2400" b="1" dirty="0"/>
              <a:t> </a:t>
            </a:r>
            <a:r>
              <a:rPr lang="de-DE" sz="2400" b="1" dirty="0" err="1"/>
              <a:t>observations</a:t>
            </a:r>
            <a:endParaRPr lang="de-DE" sz="2400" b="1" dirty="0"/>
          </a:p>
          <a:p>
            <a:endParaRPr lang="de-DE" sz="2000" b="1" dirty="0"/>
          </a:p>
        </p:txBody>
      </p:sp>
      <p:graphicFrame>
        <p:nvGraphicFramePr>
          <p:cNvPr id="29" name="Tabelle 28">
            <a:extLst>
              <a:ext uri="{FF2B5EF4-FFF2-40B4-BE49-F238E27FC236}">
                <a16:creationId xmlns:a16="http://schemas.microsoft.com/office/drawing/2014/main" id="{528733B3-6D3B-423A-AAAB-AA5D3DB53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26395"/>
              </p:ext>
            </p:extLst>
          </p:nvPr>
        </p:nvGraphicFramePr>
        <p:xfrm>
          <a:off x="6138549" y="5172762"/>
          <a:ext cx="3343856" cy="9144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27647">
                  <a:extLst>
                    <a:ext uri="{9D8B030D-6E8A-4147-A177-3AD203B41FA5}">
                      <a16:colId xmlns:a16="http://schemas.microsoft.com/office/drawing/2014/main" val="1589317472"/>
                    </a:ext>
                  </a:extLst>
                </a:gridCol>
                <a:gridCol w="1516209">
                  <a:extLst>
                    <a:ext uri="{9D8B030D-6E8A-4147-A177-3AD203B41FA5}">
                      <a16:colId xmlns:a16="http://schemas.microsoft.com/office/drawing/2014/main" val="282300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 err="1"/>
                        <a:t>Observations</a:t>
                      </a:r>
                      <a:endParaRPr lang="de-DE" sz="2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Features</a:t>
                      </a:r>
                      <a:endParaRPr lang="de-DE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b="1" dirty="0"/>
                        <a:t>19.300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529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857404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68E5CA5-686B-4F7F-AF4E-AF8ED232C17E}"/>
              </a:ext>
            </a:extLst>
          </p:cNvPr>
          <p:cNvSpPr txBox="1"/>
          <p:nvPr/>
        </p:nvSpPr>
        <p:spPr>
          <a:xfrm>
            <a:off x="9030405" y="2237309"/>
            <a:ext cx="178715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520 </a:t>
            </a:r>
            <a:r>
              <a:rPr lang="de-DE" sz="1400" dirty="0" err="1"/>
              <a:t>WAP‘s</a:t>
            </a: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LONGITUDE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LATITUDE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FLOOR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BUILDINGID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SPACEID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RELATIVEPOSTION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USERID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PHONEID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TIMESTAMP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D5B88A75-BBA0-4AFF-9955-64D671933011}"/>
              </a:ext>
            </a:extLst>
          </p:cNvPr>
          <p:cNvSpPr/>
          <p:nvPr/>
        </p:nvSpPr>
        <p:spPr>
          <a:xfrm>
            <a:off x="4672048" y="5395707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3988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7086599" y="723902"/>
            <a:ext cx="5105401" cy="394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6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: Rounded Corners 5">
            <a:extLst>
              <a:ext uri="{FF2B5EF4-FFF2-40B4-BE49-F238E27FC236}">
                <a16:creationId xmlns:a16="http://schemas.microsoft.com/office/drawing/2014/main" id="{8F3D8B6B-E9F1-4C4C-8D60-5743B8A7F785}"/>
              </a:ext>
            </a:extLst>
          </p:cNvPr>
          <p:cNvSpPr/>
          <p:nvPr/>
        </p:nvSpPr>
        <p:spPr>
          <a:xfrm>
            <a:off x="276223" y="420685"/>
            <a:ext cx="6581777" cy="858504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          </a:t>
            </a:r>
            <a:r>
              <a:rPr lang="en-US" sz="2800" b="1" dirty="0">
                <a:solidFill>
                  <a:schemeClr val="bg1"/>
                </a:solidFill>
              </a:rPr>
              <a:t>Cleaning </a:t>
            </a:r>
            <a:r>
              <a:rPr lang="en-US" sz="2800" b="1" dirty="0" err="1">
                <a:solidFill>
                  <a:schemeClr val="bg1"/>
                </a:solidFill>
              </a:rPr>
              <a:t>Wifi</a:t>
            </a:r>
            <a:r>
              <a:rPr lang="en-US" sz="2800" b="1" dirty="0">
                <a:solidFill>
                  <a:schemeClr val="bg1"/>
                </a:solidFill>
              </a:rPr>
              <a:t> Data Set II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id="{42D2CF02-AE7A-42E3-BAC0-C3EFF3A0ABB6}"/>
              </a:ext>
            </a:extLst>
          </p:cNvPr>
          <p:cNvSpPr/>
          <p:nvPr/>
        </p:nvSpPr>
        <p:spPr>
          <a:xfrm>
            <a:off x="249461" y="432426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084DB7-FEC4-4D92-B426-B6EC8C4C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86" y="1635935"/>
            <a:ext cx="5562600" cy="32766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A89F185-A347-4F6D-86C5-4F60350B26BD}"/>
              </a:ext>
            </a:extLst>
          </p:cNvPr>
          <p:cNvSpPr txBox="1"/>
          <p:nvPr/>
        </p:nvSpPr>
        <p:spPr>
          <a:xfrm>
            <a:off x="7364186" y="1331546"/>
            <a:ext cx="3468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Signal </a:t>
            </a:r>
            <a:r>
              <a:rPr lang="de-DE" sz="2400" dirty="0" err="1"/>
              <a:t>Strength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all WAPs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DA68D2-8EB5-4FD8-924F-D072A8E95659}"/>
              </a:ext>
            </a:extLst>
          </p:cNvPr>
          <p:cNvSpPr txBox="1"/>
          <p:nvPr/>
        </p:nvSpPr>
        <p:spPr>
          <a:xfrm>
            <a:off x="238806" y="1562378"/>
            <a:ext cx="6330131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/>
              <a:t>2. </a:t>
            </a:r>
            <a:r>
              <a:rPr lang="de-DE" sz="2400" b="1" dirty="0" err="1"/>
              <a:t>Step</a:t>
            </a:r>
            <a:r>
              <a:rPr lang="de-DE" sz="2400" b="1" dirty="0"/>
              <a:t>: </a:t>
            </a:r>
            <a:r>
              <a:rPr lang="de-DE" sz="2400" b="1" dirty="0" err="1"/>
              <a:t>Converting</a:t>
            </a:r>
            <a:r>
              <a:rPr lang="de-DE" sz="2400" b="1" dirty="0"/>
              <a:t> Signal </a:t>
            </a:r>
            <a:r>
              <a:rPr lang="de-DE" sz="2400" b="1" dirty="0" err="1"/>
              <a:t>Strength</a:t>
            </a:r>
            <a:r>
              <a:rPr lang="de-DE" sz="2400" b="1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„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signal</a:t>
            </a:r>
            <a:r>
              <a:rPr lang="de-DE" sz="2400" dirty="0"/>
              <a:t>“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    </a:t>
            </a:r>
            <a:r>
              <a:rPr lang="de-DE" sz="2400" dirty="0" err="1"/>
              <a:t>from</a:t>
            </a:r>
            <a:r>
              <a:rPr lang="de-DE" sz="2400" dirty="0"/>
              <a:t> +100 </a:t>
            </a:r>
            <a:r>
              <a:rPr lang="de-DE" sz="2400" dirty="0" err="1"/>
              <a:t>to</a:t>
            </a:r>
            <a:r>
              <a:rPr lang="de-DE" sz="2400" dirty="0"/>
              <a:t> -105 (</a:t>
            </a:r>
            <a:r>
              <a:rPr lang="de-DE" sz="2400" dirty="0" err="1"/>
              <a:t>lowest</a:t>
            </a:r>
            <a:r>
              <a:rPr lang="de-DE" sz="2400" dirty="0"/>
              <a:t> </a:t>
            </a:r>
            <a:r>
              <a:rPr lang="de-DE" sz="2400" dirty="0" err="1"/>
              <a:t>signal</a:t>
            </a:r>
            <a:r>
              <a:rPr lang="de-DE" sz="2400" dirty="0"/>
              <a:t> is-104)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AB0804-142A-435D-BB55-E1365F973D08}"/>
              </a:ext>
            </a:extLst>
          </p:cNvPr>
          <p:cNvSpPr txBox="1"/>
          <p:nvPr/>
        </p:nvSpPr>
        <p:spPr>
          <a:xfrm>
            <a:off x="238806" y="3149351"/>
            <a:ext cx="4837286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/>
              <a:t>3. </a:t>
            </a:r>
            <a:r>
              <a:rPr lang="de-DE" sz="2400" b="1" dirty="0" err="1"/>
              <a:t>Step</a:t>
            </a:r>
            <a:r>
              <a:rPr lang="de-DE" sz="2400" b="1" dirty="0"/>
              <a:t>: </a:t>
            </a:r>
            <a:r>
              <a:rPr lang="de-DE" sz="2400" b="1" dirty="0" err="1"/>
              <a:t>Removing</a:t>
            </a:r>
            <a:r>
              <a:rPr lang="de-DE" sz="2400" b="1" dirty="0"/>
              <a:t> redundant </a:t>
            </a:r>
            <a:r>
              <a:rPr lang="de-DE" sz="2400" b="1" dirty="0" err="1"/>
              <a:t>features</a:t>
            </a:r>
            <a:r>
              <a:rPr lang="de-DE" sz="2400" dirty="0"/>
              <a:t>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 - WAPs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signal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 - irrelevant </a:t>
            </a:r>
            <a:r>
              <a:rPr lang="de-DE" sz="2400" dirty="0" err="1"/>
              <a:t>features</a:t>
            </a:r>
            <a:endParaRPr lang="de-DE" sz="2400" dirty="0"/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0ED0287A-7649-49F9-BFB9-F2723190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86778"/>
              </p:ext>
            </p:extLst>
          </p:nvPr>
        </p:nvGraphicFramePr>
        <p:xfrm>
          <a:off x="882648" y="5244308"/>
          <a:ext cx="3343856" cy="9144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27647">
                  <a:extLst>
                    <a:ext uri="{9D8B030D-6E8A-4147-A177-3AD203B41FA5}">
                      <a16:colId xmlns:a16="http://schemas.microsoft.com/office/drawing/2014/main" val="1589317472"/>
                    </a:ext>
                  </a:extLst>
                </a:gridCol>
                <a:gridCol w="1516209">
                  <a:extLst>
                    <a:ext uri="{9D8B030D-6E8A-4147-A177-3AD203B41FA5}">
                      <a16:colId xmlns:a16="http://schemas.microsoft.com/office/drawing/2014/main" val="282300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 err="1"/>
                        <a:t>Observations</a:t>
                      </a:r>
                      <a:endParaRPr lang="de-DE" sz="24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Features</a:t>
                      </a:r>
                      <a:endParaRPr lang="de-DE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b="1" dirty="0"/>
                        <a:t>19.300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529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857404"/>
                  </a:ext>
                </a:extLst>
              </a:tr>
            </a:tbl>
          </a:graphicData>
        </a:graphic>
      </p:graphicFrame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27C9D6F-2A33-4A44-AF08-7CED9F0871D5}"/>
              </a:ext>
            </a:extLst>
          </p:cNvPr>
          <p:cNvSpPr/>
          <p:nvPr/>
        </p:nvSpPr>
        <p:spPr>
          <a:xfrm>
            <a:off x="4755929" y="5526153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4919DEC3-865F-4BA8-81A8-ABF156F2F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48890"/>
              </p:ext>
            </p:extLst>
          </p:nvPr>
        </p:nvGraphicFramePr>
        <p:xfrm>
          <a:off x="6263762" y="5244308"/>
          <a:ext cx="3343856" cy="9144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27647">
                  <a:extLst>
                    <a:ext uri="{9D8B030D-6E8A-4147-A177-3AD203B41FA5}">
                      <a16:colId xmlns:a16="http://schemas.microsoft.com/office/drawing/2014/main" val="1589317472"/>
                    </a:ext>
                  </a:extLst>
                </a:gridCol>
                <a:gridCol w="1516209">
                  <a:extLst>
                    <a:ext uri="{9D8B030D-6E8A-4147-A177-3AD203B41FA5}">
                      <a16:colId xmlns:a16="http://schemas.microsoft.com/office/drawing/2014/main" val="282300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 err="1"/>
                        <a:t>Observations</a:t>
                      </a:r>
                      <a:endParaRPr lang="de-DE" sz="2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Features</a:t>
                      </a:r>
                      <a:endParaRPr lang="de-DE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b="1" dirty="0"/>
                        <a:t>19.300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469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85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371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3" y="192879"/>
            <a:ext cx="6834439" cy="895351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          Cleaning </a:t>
            </a:r>
            <a:r>
              <a:rPr lang="en-US" sz="2800" b="1" dirty="0" err="1">
                <a:solidFill>
                  <a:schemeClr val="bg1"/>
                </a:solidFill>
              </a:rPr>
              <a:t>Wifi</a:t>
            </a:r>
            <a:r>
              <a:rPr lang="en-US" sz="2800" b="1" dirty="0">
                <a:solidFill>
                  <a:schemeClr val="bg1"/>
                </a:solidFill>
              </a:rPr>
              <a:t> Data Set III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3" y="253204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186862" y="640555"/>
            <a:ext cx="5005138" cy="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7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8887E2A7-DDCF-45B2-AB0B-767019DE4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15" y="1975370"/>
            <a:ext cx="5781675" cy="328612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A3C3E72-F388-4A18-97F2-82BEDC193BCC}"/>
              </a:ext>
            </a:extLst>
          </p:cNvPr>
          <p:cNvSpPr txBox="1"/>
          <p:nvPr/>
        </p:nvSpPr>
        <p:spPr>
          <a:xfrm>
            <a:off x="6437330" y="1476439"/>
            <a:ext cx="4888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Signal </a:t>
            </a:r>
            <a:r>
              <a:rPr lang="de-DE" sz="2000" dirty="0" err="1"/>
              <a:t>Strength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all WAPs in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A04A39-4990-4EB1-B312-68CD644F73B5}"/>
              </a:ext>
            </a:extLst>
          </p:cNvPr>
          <p:cNvSpPr txBox="1"/>
          <p:nvPr/>
        </p:nvSpPr>
        <p:spPr>
          <a:xfrm>
            <a:off x="868053" y="1106511"/>
            <a:ext cx="429778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/>
              <a:t>4. </a:t>
            </a:r>
            <a:r>
              <a:rPr lang="de-DE" sz="2000" b="1" dirty="0" err="1"/>
              <a:t>Step</a:t>
            </a:r>
            <a:r>
              <a:rPr lang="de-DE" sz="2000" b="1" dirty="0"/>
              <a:t>: </a:t>
            </a:r>
            <a:r>
              <a:rPr lang="de-DE" sz="2000" b="1" dirty="0" err="1"/>
              <a:t>Removing</a:t>
            </a:r>
            <a:r>
              <a:rPr lang="de-DE" sz="2000" b="1" dirty="0"/>
              <a:t> </a:t>
            </a:r>
            <a:r>
              <a:rPr lang="de-DE" sz="2000" b="1" dirty="0" err="1"/>
              <a:t>Outliers</a:t>
            </a:r>
            <a:endParaRPr lang="de-DE" sz="2000" b="1" dirty="0"/>
          </a:p>
          <a:p>
            <a:pPr>
              <a:lnSpc>
                <a:spcPct val="150000"/>
              </a:lnSpc>
            </a:pPr>
            <a:r>
              <a:rPr lang="de-DE" sz="2000" dirty="0"/>
              <a:t>-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boundary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visualisation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- </a:t>
            </a:r>
            <a:r>
              <a:rPr lang="de-DE" sz="2000" dirty="0" err="1"/>
              <a:t>signal</a:t>
            </a:r>
            <a:r>
              <a:rPr lang="de-DE" sz="2000" dirty="0"/>
              <a:t> </a:t>
            </a:r>
            <a:r>
              <a:rPr lang="de-DE" sz="2000" dirty="0" err="1"/>
              <a:t>strength</a:t>
            </a:r>
            <a:r>
              <a:rPr lang="de-DE" sz="2000" dirty="0"/>
              <a:t> 0 </a:t>
            </a:r>
            <a:r>
              <a:rPr lang="de-DE" sz="2000" dirty="0" err="1"/>
              <a:t>until</a:t>
            </a:r>
            <a:r>
              <a:rPr lang="de-DE" sz="2000" dirty="0"/>
              <a:t> -25 </a:t>
            </a:r>
            <a:r>
              <a:rPr lang="de-DE" sz="2000" dirty="0" err="1"/>
              <a:t>outlier</a:t>
            </a:r>
            <a:r>
              <a:rPr lang="de-DE" sz="2000" dirty="0"/>
              <a:t> </a:t>
            </a:r>
            <a:r>
              <a:rPr lang="de-DE" sz="2000" dirty="0" err="1"/>
              <a:t>area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 </a:t>
            </a:r>
          </a:p>
          <a:p>
            <a:pPr>
              <a:lnSpc>
                <a:spcPct val="150000"/>
              </a:lnSpc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-</a:t>
            </a:r>
            <a:r>
              <a:rPr lang="de-DE" sz="2000" dirty="0" err="1"/>
              <a:t>removing</a:t>
            </a:r>
            <a:r>
              <a:rPr lang="de-DE" sz="2000" dirty="0"/>
              <a:t> </a:t>
            </a:r>
            <a:r>
              <a:rPr lang="de-DE" sz="2000" dirty="0" err="1"/>
              <a:t>observations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area</a:t>
            </a:r>
            <a:endParaRPr lang="de-DE" sz="2000" dirty="0"/>
          </a:p>
          <a:p>
            <a:endParaRPr lang="de-DE" sz="2400" dirty="0"/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A6C7CF97-7C96-46ED-B3F2-85AF37839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62391"/>
              </p:ext>
            </p:extLst>
          </p:nvPr>
        </p:nvGraphicFramePr>
        <p:xfrm>
          <a:off x="1272171" y="5244308"/>
          <a:ext cx="3343856" cy="9144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27647">
                  <a:extLst>
                    <a:ext uri="{9D8B030D-6E8A-4147-A177-3AD203B41FA5}">
                      <a16:colId xmlns:a16="http://schemas.microsoft.com/office/drawing/2014/main" val="1589317472"/>
                    </a:ext>
                  </a:extLst>
                </a:gridCol>
                <a:gridCol w="1516209">
                  <a:extLst>
                    <a:ext uri="{9D8B030D-6E8A-4147-A177-3AD203B41FA5}">
                      <a16:colId xmlns:a16="http://schemas.microsoft.com/office/drawing/2014/main" val="282300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 err="1"/>
                        <a:t>Observations</a:t>
                      </a:r>
                      <a:endParaRPr lang="de-DE" sz="2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Features</a:t>
                      </a:r>
                      <a:endParaRPr lang="de-DE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b="1" dirty="0"/>
                        <a:t>19.300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469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857404"/>
                  </a:ext>
                </a:extLst>
              </a:tr>
            </a:tbl>
          </a:graphicData>
        </a:graphic>
      </p:graphicFrame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DC74BA9-9CED-4EB5-BDBB-A698A02EE194}"/>
              </a:ext>
            </a:extLst>
          </p:cNvPr>
          <p:cNvSpPr/>
          <p:nvPr/>
        </p:nvSpPr>
        <p:spPr>
          <a:xfrm>
            <a:off x="4913145" y="5459192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9" name="Tabelle 28">
            <a:extLst>
              <a:ext uri="{FF2B5EF4-FFF2-40B4-BE49-F238E27FC236}">
                <a16:creationId xmlns:a16="http://schemas.microsoft.com/office/drawing/2014/main" id="{36B4DEA2-FC69-476B-BBD7-449FBA448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1369"/>
              </p:ext>
            </p:extLst>
          </p:nvPr>
        </p:nvGraphicFramePr>
        <p:xfrm>
          <a:off x="6578194" y="5244308"/>
          <a:ext cx="3343856" cy="9144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27647">
                  <a:extLst>
                    <a:ext uri="{9D8B030D-6E8A-4147-A177-3AD203B41FA5}">
                      <a16:colId xmlns:a16="http://schemas.microsoft.com/office/drawing/2014/main" val="1589317472"/>
                    </a:ext>
                  </a:extLst>
                </a:gridCol>
                <a:gridCol w="1516209">
                  <a:extLst>
                    <a:ext uri="{9D8B030D-6E8A-4147-A177-3AD203B41FA5}">
                      <a16:colId xmlns:a16="http://schemas.microsoft.com/office/drawing/2014/main" val="282300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 err="1"/>
                        <a:t>Observations</a:t>
                      </a:r>
                      <a:endParaRPr lang="de-DE" sz="2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Features</a:t>
                      </a:r>
                      <a:endParaRPr lang="de-DE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b="1" dirty="0"/>
                        <a:t>18.825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1" dirty="0"/>
                        <a:t>469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857404"/>
                  </a:ext>
                </a:extLst>
              </a:tr>
            </a:tbl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4EAEFD40-5252-4323-B8C5-AE4AB7A07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52" y="2790379"/>
            <a:ext cx="2383084" cy="138307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320A946-AECE-4260-BC68-AD085C8A1F6A}"/>
              </a:ext>
            </a:extLst>
          </p:cNvPr>
          <p:cNvSpPr txBox="1"/>
          <p:nvPr/>
        </p:nvSpPr>
        <p:spPr>
          <a:xfrm>
            <a:off x="1347007" y="2973064"/>
            <a:ext cx="123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Validation</a:t>
            </a:r>
          </a:p>
          <a:p>
            <a:r>
              <a:rPr lang="de-DE" dirty="0"/>
              <a:t>   Data</a:t>
            </a:r>
          </a:p>
          <a:p>
            <a:r>
              <a:rPr lang="de-DE" dirty="0"/>
              <a:t>    Set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EDF4E67F-5807-4421-BED9-0452CFB03133}"/>
              </a:ext>
            </a:extLst>
          </p:cNvPr>
          <p:cNvSpPr/>
          <p:nvPr/>
        </p:nvSpPr>
        <p:spPr>
          <a:xfrm>
            <a:off x="4913145" y="3036067"/>
            <a:ext cx="978408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3594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3" y="274132"/>
            <a:ext cx="6834440" cy="908553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        </a:t>
            </a:r>
            <a:r>
              <a:rPr lang="en-US" sz="2800" b="1" dirty="0">
                <a:solidFill>
                  <a:schemeClr val="bg1"/>
                </a:solidFill>
              </a:rPr>
              <a:t>Predicting BUILDING ID  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3" y="341058"/>
            <a:ext cx="774699" cy="774699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</p:cNvCxnSpPr>
          <p:nvPr/>
        </p:nvCxnSpPr>
        <p:spPr>
          <a:xfrm flipV="1">
            <a:off x="7186863" y="682623"/>
            <a:ext cx="5005137" cy="16669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8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85CCE582-FC88-4C8A-9C88-6ED68993D999}"/>
              </a:ext>
            </a:extLst>
          </p:cNvPr>
          <p:cNvSpPr txBox="1"/>
          <p:nvPr/>
        </p:nvSpPr>
        <p:spPr>
          <a:xfrm>
            <a:off x="292095" y="1730836"/>
            <a:ext cx="6602833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Support Vector </a:t>
            </a:r>
            <a:r>
              <a:rPr lang="de-DE" sz="2800" b="1" dirty="0" err="1"/>
              <a:t>Machine</a:t>
            </a:r>
            <a:endParaRPr lang="de-DE" sz="2800" b="1" dirty="0"/>
          </a:p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sz="2000" dirty="0"/>
              <a:t>SVM: </a:t>
            </a:r>
            <a:r>
              <a:rPr lang="en-US" sz="2000" dirty="0"/>
              <a:t>finds an optimal boundary between the possible outputs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identify the optimal separating hyperplane 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grid search for best parameter combination for SVM:</a:t>
            </a:r>
          </a:p>
          <a:p>
            <a:pPr>
              <a:lnSpc>
                <a:spcPct val="150000"/>
              </a:lnSpc>
            </a:pPr>
            <a:r>
              <a:rPr lang="sv-SE" sz="2000" dirty="0"/>
              <a:t>C=5, gamma=0.001, kernel='rbf'</a:t>
            </a:r>
            <a:endParaRPr lang="en-US" sz="2000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2012517-5604-4135-B95A-A4945E638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91" y="2403549"/>
            <a:ext cx="3727617" cy="232400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0A39EF-2786-469F-9D02-B69578B0F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90" y="1730836"/>
            <a:ext cx="5460407" cy="386494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00CBA20-436F-47F1-A0B8-CA919F87085F}"/>
              </a:ext>
            </a:extLst>
          </p:cNvPr>
          <p:cNvSpPr txBox="1"/>
          <p:nvPr/>
        </p:nvSpPr>
        <p:spPr>
          <a:xfrm>
            <a:off x="299906" y="4705878"/>
            <a:ext cx="3021276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err="1"/>
              <a:t>accuracy_score</a:t>
            </a:r>
            <a:r>
              <a:rPr lang="de-DE" sz="2400" b="1" dirty="0"/>
              <a:t>: 63.7 %</a:t>
            </a:r>
          </a:p>
          <a:p>
            <a:pPr>
              <a:lnSpc>
                <a:spcPct val="150000"/>
              </a:lnSpc>
            </a:pPr>
            <a:r>
              <a:rPr lang="de-DE" sz="2400" b="1" dirty="0" err="1"/>
              <a:t>kappa_score</a:t>
            </a:r>
            <a:r>
              <a:rPr lang="de-DE" sz="2400" b="1" dirty="0"/>
              <a:t>:      46.9 %</a:t>
            </a:r>
          </a:p>
        </p:txBody>
      </p:sp>
    </p:spTree>
    <p:extLst>
      <p:ext uri="{BB962C8B-B14F-4D97-AF65-F5344CB8AC3E}">
        <p14:creationId xmlns:p14="http://schemas.microsoft.com/office/powerpoint/2010/main" val="4216414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935E5D-E604-4BD9-9D95-C56617F0533E}"/>
              </a:ext>
            </a:extLst>
          </p:cNvPr>
          <p:cNvSpPr/>
          <p:nvPr/>
        </p:nvSpPr>
        <p:spPr>
          <a:xfrm>
            <a:off x="352423" y="407192"/>
            <a:ext cx="5743577" cy="851694"/>
          </a:xfrm>
          <a:prstGeom prst="roundRect">
            <a:avLst>
              <a:gd name="adj" fmla="val 50000"/>
            </a:avLst>
          </a:prstGeom>
          <a:solidFill>
            <a:srgbClr val="456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         Predicting BUILDING ID  II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9927C9-B139-4047-98E5-D9155673413C}"/>
              </a:ext>
            </a:extLst>
          </p:cNvPr>
          <p:cNvSpPr/>
          <p:nvPr/>
        </p:nvSpPr>
        <p:spPr>
          <a:xfrm>
            <a:off x="352424" y="360362"/>
            <a:ext cx="774699" cy="898524"/>
          </a:xfrm>
          <a:prstGeom prst="ellipse">
            <a:avLst/>
          </a:prstGeom>
          <a:solidFill>
            <a:srgbClr val="45617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AA4845-99F9-4C72-ABC5-7F49994D2B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96000" y="833039"/>
            <a:ext cx="6096000" cy="0"/>
          </a:xfrm>
          <a:prstGeom prst="line">
            <a:avLst/>
          </a:prstGeom>
          <a:ln>
            <a:solidFill>
              <a:srgbClr val="1B3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B0ED8-1415-45D2-8DBF-8D03442CF32E}"/>
              </a:ext>
            </a:extLst>
          </p:cNvPr>
          <p:cNvGrpSpPr/>
          <p:nvPr/>
        </p:nvGrpSpPr>
        <p:grpSpPr>
          <a:xfrm>
            <a:off x="596898" y="604042"/>
            <a:ext cx="285750" cy="287338"/>
            <a:chOff x="10455275" y="2498725"/>
            <a:chExt cx="285750" cy="287338"/>
          </a:xfrm>
          <a:solidFill>
            <a:schemeClr val="bg1"/>
          </a:solidFill>
        </p:grpSpPr>
        <p:sp>
          <p:nvSpPr>
            <p:cNvPr id="10" name="Freeform 214">
              <a:extLst>
                <a:ext uri="{FF2B5EF4-FFF2-40B4-BE49-F238E27FC236}">
                  <a16:creationId xmlns:a16="http://schemas.microsoft.com/office/drawing/2014/main" id="{356F7393-7C39-49E6-AF7F-6284525D5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5">
              <a:extLst>
                <a:ext uri="{FF2B5EF4-FFF2-40B4-BE49-F238E27FC236}">
                  <a16:creationId xmlns:a16="http://schemas.microsoft.com/office/drawing/2014/main" id="{5500396A-AB48-4929-85CD-9106C911C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A9A9D7-8C1B-4354-921B-10E5BF7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37CE-56CC-4263-A743-6EA01FAEC455}" type="slidenum">
              <a:rPr lang="en-US" smtClean="0"/>
              <a:t>9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08C4DA-7E55-4535-B21F-360D3B253544}"/>
              </a:ext>
            </a:extLst>
          </p:cNvPr>
          <p:cNvGrpSpPr/>
          <p:nvPr/>
        </p:nvGrpSpPr>
        <p:grpSpPr>
          <a:xfrm>
            <a:off x="1666875" y="4769660"/>
            <a:ext cx="287338" cy="287338"/>
            <a:chOff x="2025650" y="1344613"/>
            <a:chExt cx="287338" cy="287338"/>
          </a:xfrm>
          <a:solidFill>
            <a:schemeClr val="bg1"/>
          </a:solidFill>
        </p:grpSpPr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33926CC-3404-489A-8C90-6FE8BDE34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1468438"/>
              <a:ext cx="287338" cy="163513"/>
            </a:xfrm>
            <a:custGeom>
              <a:avLst/>
              <a:gdLst>
                <a:gd name="T0" fmla="*/ 30 w 903"/>
                <a:gd name="T1" fmla="*/ 271 h 511"/>
                <a:gd name="T2" fmla="*/ 301 w 903"/>
                <a:gd name="T3" fmla="*/ 291 h 511"/>
                <a:gd name="T4" fmla="*/ 308 w 903"/>
                <a:gd name="T5" fmla="*/ 313 h 511"/>
                <a:gd name="T6" fmla="*/ 319 w 903"/>
                <a:gd name="T7" fmla="*/ 332 h 511"/>
                <a:gd name="T8" fmla="*/ 336 w 903"/>
                <a:gd name="T9" fmla="*/ 347 h 511"/>
                <a:gd name="T10" fmla="*/ 355 w 903"/>
                <a:gd name="T11" fmla="*/ 358 h 511"/>
                <a:gd name="T12" fmla="*/ 376 w 903"/>
                <a:gd name="T13" fmla="*/ 361 h 511"/>
                <a:gd name="T14" fmla="*/ 556 w 903"/>
                <a:gd name="T15" fmla="*/ 360 h 511"/>
                <a:gd name="T16" fmla="*/ 579 w 903"/>
                <a:gd name="T17" fmla="*/ 353 h 511"/>
                <a:gd name="T18" fmla="*/ 600 w 903"/>
                <a:gd name="T19" fmla="*/ 339 h 511"/>
                <a:gd name="T20" fmla="*/ 619 w 903"/>
                <a:gd name="T21" fmla="*/ 321 h 511"/>
                <a:gd name="T22" fmla="*/ 629 w 903"/>
                <a:gd name="T23" fmla="*/ 301 h 511"/>
                <a:gd name="T24" fmla="*/ 632 w 903"/>
                <a:gd name="T25" fmla="*/ 271 h 511"/>
                <a:gd name="T26" fmla="*/ 903 w 903"/>
                <a:gd name="T27" fmla="*/ 255 h 511"/>
                <a:gd name="T28" fmla="*/ 902 w 903"/>
                <a:gd name="T29" fmla="*/ 251 h 511"/>
                <a:gd name="T30" fmla="*/ 901 w 903"/>
                <a:gd name="T31" fmla="*/ 249 h 511"/>
                <a:gd name="T32" fmla="*/ 760 w 903"/>
                <a:gd name="T33" fmla="*/ 2 h 511"/>
                <a:gd name="T34" fmla="*/ 586 w 903"/>
                <a:gd name="T35" fmla="*/ 0 h 511"/>
                <a:gd name="T36" fmla="*/ 579 w 903"/>
                <a:gd name="T37" fmla="*/ 3 h 511"/>
                <a:gd name="T38" fmla="*/ 574 w 903"/>
                <a:gd name="T39" fmla="*/ 9 h 511"/>
                <a:gd name="T40" fmla="*/ 572 w 903"/>
                <a:gd name="T41" fmla="*/ 18 h 511"/>
                <a:gd name="T42" fmla="*/ 577 w 903"/>
                <a:gd name="T43" fmla="*/ 26 h 511"/>
                <a:gd name="T44" fmla="*/ 584 w 903"/>
                <a:gd name="T45" fmla="*/ 30 h 511"/>
                <a:gd name="T46" fmla="*/ 862 w 903"/>
                <a:gd name="T47" fmla="*/ 241 h 511"/>
                <a:gd name="T48" fmla="*/ 611 w 903"/>
                <a:gd name="T49" fmla="*/ 242 h 511"/>
                <a:gd name="T50" fmla="*/ 605 w 903"/>
                <a:gd name="T51" fmla="*/ 248 h 511"/>
                <a:gd name="T52" fmla="*/ 601 w 903"/>
                <a:gd name="T53" fmla="*/ 256 h 511"/>
                <a:gd name="T54" fmla="*/ 600 w 903"/>
                <a:gd name="T55" fmla="*/ 294 h 511"/>
                <a:gd name="T56" fmla="*/ 589 w 903"/>
                <a:gd name="T57" fmla="*/ 310 h 511"/>
                <a:gd name="T58" fmla="*/ 561 w 903"/>
                <a:gd name="T59" fmla="*/ 327 h 511"/>
                <a:gd name="T60" fmla="*/ 376 w 903"/>
                <a:gd name="T61" fmla="*/ 331 h 511"/>
                <a:gd name="T62" fmla="*/ 353 w 903"/>
                <a:gd name="T63" fmla="*/ 323 h 511"/>
                <a:gd name="T64" fmla="*/ 336 w 903"/>
                <a:gd name="T65" fmla="*/ 301 h 511"/>
                <a:gd name="T66" fmla="*/ 331 w 903"/>
                <a:gd name="T67" fmla="*/ 256 h 511"/>
                <a:gd name="T68" fmla="*/ 329 w 903"/>
                <a:gd name="T69" fmla="*/ 248 h 511"/>
                <a:gd name="T70" fmla="*/ 322 w 903"/>
                <a:gd name="T71" fmla="*/ 242 h 511"/>
                <a:gd name="T72" fmla="*/ 41 w 903"/>
                <a:gd name="T73" fmla="*/ 241 h 511"/>
                <a:gd name="T74" fmla="*/ 349 w 903"/>
                <a:gd name="T75" fmla="*/ 30 h 511"/>
                <a:gd name="T76" fmla="*/ 357 w 903"/>
                <a:gd name="T77" fmla="*/ 26 h 511"/>
                <a:gd name="T78" fmla="*/ 361 w 903"/>
                <a:gd name="T79" fmla="*/ 18 h 511"/>
                <a:gd name="T80" fmla="*/ 360 w 903"/>
                <a:gd name="T81" fmla="*/ 9 h 511"/>
                <a:gd name="T82" fmla="*/ 355 w 903"/>
                <a:gd name="T83" fmla="*/ 3 h 511"/>
                <a:gd name="T84" fmla="*/ 346 w 903"/>
                <a:gd name="T85" fmla="*/ 0 h 511"/>
                <a:gd name="T86" fmla="*/ 143 w 903"/>
                <a:gd name="T87" fmla="*/ 2 h 511"/>
                <a:gd name="T88" fmla="*/ 2 w 903"/>
                <a:gd name="T89" fmla="*/ 249 h 511"/>
                <a:gd name="T90" fmla="*/ 1 w 903"/>
                <a:gd name="T91" fmla="*/ 251 h 511"/>
                <a:gd name="T92" fmla="*/ 0 w 903"/>
                <a:gd name="T93" fmla="*/ 255 h 511"/>
                <a:gd name="T94" fmla="*/ 0 w 903"/>
                <a:gd name="T95" fmla="*/ 495 h 511"/>
                <a:gd name="T96" fmla="*/ 3 w 903"/>
                <a:gd name="T97" fmla="*/ 504 h 511"/>
                <a:gd name="T98" fmla="*/ 10 w 903"/>
                <a:gd name="T99" fmla="*/ 509 h 511"/>
                <a:gd name="T100" fmla="*/ 888 w 903"/>
                <a:gd name="T101" fmla="*/ 510 h 511"/>
                <a:gd name="T102" fmla="*/ 896 w 903"/>
                <a:gd name="T103" fmla="*/ 508 h 511"/>
                <a:gd name="T104" fmla="*/ 902 w 903"/>
                <a:gd name="T105" fmla="*/ 502 h 511"/>
                <a:gd name="T106" fmla="*/ 903 w 903"/>
                <a:gd name="T107" fmla="*/ 256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3" h="511">
                  <a:moveTo>
                    <a:pt x="873" y="480"/>
                  </a:moveTo>
                  <a:lnTo>
                    <a:pt x="30" y="480"/>
                  </a:lnTo>
                  <a:lnTo>
                    <a:pt x="30" y="271"/>
                  </a:lnTo>
                  <a:lnTo>
                    <a:pt x="301" y="271"/>
                  </a:lnTo>
                  <a:lnTo>
                    <a:pt x="301" y="284"/>
                  </a:lnTo>
                  <a:lnTo>
                    <a:pt x="301" y="291"/>
                  </a:lnTo>
                  <a:lnTo>
                    <a:pt x="302" y="299"/>
                  </a:lnTo>
                  <a:lnTo>
                    <a:pt x="304" y="305"/>
                  </a:lnTo>
                  <a:lnTo>
                    <a:pt x="308" y="313"/>
                  </a:lnTo>
                  <a:lnTo>
                    <a:pt x="311" y="319"/>
                  </a:lnTo>
                  <a:lnTo>
                    <a:pt x="315" y="326"/>
                  </a:lnTo>
                  <a:lnTo>
                    <a:pt x="319" y="332"/>
                  </a:lnTo>
                  <a:lnTo>
                    <a:pt x="324" y="338"/>
                  </a:lnTo>
                  <a:lnTo>
                    <a:pt x="330" y="343"/>
                  </a:lnTo>
                  <a:lnTo>
                    <a:pt x="336" y="347"/>
                  </a:lnTo>
                  <a:lnTo>
                    <a:pt x="342" y="352"/>
                  </a:lnTo>
                  <a:lnTo>
                    <a:pt x="348" y="355"/>
                  </a:lnTo>
                  <a:lnTo>
                    <a:pt x="355" y="358"/>
                  </a:lnTo>
                  <a:lnTo>
                    <a:pt x="362" y="359"/>
                  </a:lnTo>
                  <a:lnTo>
                    <a:pt x="369" y="361"/>
                  </a:lnTo>
                  <a:lnTo>
                    <a:pt x="376" y="361"/>
                  </a:lnTo>
                  <a:lnTo>
                    <a:pt x="541" y="361"/>
                  </a:lnTo>
                  <a:lnTo>
                    <a:pt x="549" y="361"/>
                  </a:lnTo>
                  <a:lnTo>
                    <a:pt x="556" y="360"/>
                  </a:lnTo>
                  <a:lnTo>
                    <a:pt x="563" y="358"/>
                  </a:lnTo>
                  <a:lnTo>
                    <a:pt x="571" y="355"/>
                  </a:lnTo>
                  <a:lnTo>
                    <a:pt x="579" y="353"/>
                  </a:lnTo>
                  <a:lnTo>
                    <a:pt x="586" y="348"/>
                  </a:lnTo>
                  <a:lnTo>
                    <a:pt x="593" y="344"/>
                  </a:lnTo>
                  <a:lnTo>
                    <a:pt x="600" y="339"/>
                  </a:lnTo>
                  <a:lnTo>
                    <a:pt x="607" y="333"/>
                  </a:lnTo>
                  <a:lnTo>
                    <a:pt x="613" y="328"/>
                  </a:lnTo>
                  <a:lnTo>
                    <a:pt x="619" y="321"/>
                  </a:lnTo>
                  <a:lnTo>
                    <a:pt x="623" y="315"/>
                  </a:lnTo>
                  <a:lnTo>
                    <a:pt x="627" y="309"/>
                  </a:lnTo>
                  <a:lnTo>
                    <a:pt x="629" y="301"/>
                  </a:lnTo>
                  <a:lnTo>
                    <a:pt x="631" y="294"/>
                  </a:lnTo>
                  <a:lnTo>
                    <a:pt x="632" y="286"/>
                  </a:lnTo>
                  <a:lnTo>
                    <a:pt x="632" y="271"/>
                  </a:lnTo>
                  <a:lnTo>
                    <a:pt x="873" y="271"/>
                  </a:lnTo>
                  <a:lnTo>
                    <a:pt x="873" y="480"/>
                  </a:lnTo>
                  <a:close/>
                  <a:moveTo>
                    <a:pt x="903" y="255"/>
                  </a:moveTo>
                  <a:lnTo>
                    <a:pt x="903" y="254"/>
                  </a:lnTo>
                  <a:lnTo>
                    <a:pt x="902" y="252"/>
                  </a:lnTo>
                  <a:lnTo>
                    <a:pt x="902" y="251"/>
                  </a:lnTo>
                  <a:lnTo>
                    <a:pt x="902" y="250"/>
                  </a:lnTo>
                  <a:lnTo>
                    <a:pt x="901" y="249"/>
                  </a:lnTo>
                  <a:lnTo>
                    <a:pt x="901" y="249"/>
                  </a:lnTo>
                  <a:lnTo>
                    <a:pt x="765" y="7"/>
                  </a:lnTo>
                  <a:lnTo>
                    <a:pt x="763" y="4"/>
                  </a:lnTo>
                  <a:lnTo>
                    <a:pt x="760" y="2"/>
                  </a:lnTo>
                  <a:lnTo>
                    <a:pt x="757" y="1"/>
                  </a:lnTo>
                  <a:lnTo>
                    <a:pt x="753" y="0"/>
                  </a:lnTo>
                  <a:lnTo>
                    <a:pt x="586" y="0"/>
                  </a:lnTo>
                  <a:lnTo>
                    <a:pt x="584" y="1"/>
                  </a:lnTo>
                  <a:lnTo>
                    <a:pt x="581" y="1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5" y="6"/>
                  </a:lnTo>
                  <a:lnTo>
                    <a:pt x="574" y="9"/>
                  </a:lnTo>
                  <a:lnTo>
                    <a:pt x="572" y="12"/>
                  </a:lnTo>
                  <a:lnTo>
                    <a:pt x="571" y="15"/>
                  </a:lnTo>
                  <a:lnTo>
                    <a:pt x="572" y="18"/>
                  </a:lnTo>
                  <a:lnTo>
                    <a:pt x="574" y="21"/>
                  </a:lnTo>
                  <a:lnTo>
                    <a:pt x="575" y="23"/>
                  </a:lnTo>
                  <a:lnTo>
                    <a:pt x="577" y="26"/>
                  </a:lnTo>
                  <a:lnTo>
                    <a:pt x="579" y="28"/>
                  </a:lnTo>
                  <a:lnTo>
                    <a:pt x="581" y="29"/>
                  </a:lnTo>
                  <a:lnTo>
                    <a:pt x="584" y="30"/>
                  </a:lnTo>
                  <a:lnTo>
                    <a:pt x="586" y="30"/>
                  </a:lnTo>
                  <a:lnTo>
                    <a:pt x="744" y="30"/>
                  </a:lnTo>
                  <a:lnTo>
                    <a:pt x="862" y="241"/>
                  </a:lnTo>
                  <a:lnTo>
                    <a:pt x="617" y="241"/>
                  </a:lnTo>
                  <a:lnTo>
                    <a:pt x="614" y="241"/>
                  </a:lnTo>
                  <a:lnTo>
                    <a:pt x="611" y="242"/>
                  </a:lnTo>
                  <a:lnTo>
                    <a:pt x="609" y="243"/>
                  </a:lnTo>
                  <a:lnTo>
                    <a:pt x="607" y="245"/>
                  </a:lnTo>
                  <a:lnTo>
                    <a:pt x="605" y="248"/>
                  </a:lnTo>
                  <a:lnTo>
                    <a:pt x="604" y="250"/>
                  </a:lnTo>
                  <a:lnTo>
                    <a:pt x="602" y="253"/>
                  </a:lnTo>
                  <a:lnTo>
                    <a:pt x="601" y="256"/>
                  </a:lnTo>
                  <a:lnTo>
                    <a:pt x="601" y="286"/>
                  </a:lnTo>
                  <a:lnTo>
                    <a:pt x="601" y="289"/>
                  </a:lnTo>
                  <a:lnTo>
                    <a:pt x="600" y="294"/>
                  </a:lnTo>
                  <a:lnTo>
                    <a:pt x="598" y="298"/>
                  </a:lnTo>
                  <a:lnTo>
                    <a:pt x="596" y="301"/>
                  </a:lnTo>
                  <a:lnTo>
                    <a:pt x="589" y="310"/>
                  </a:lnTo>
                  <a:lnTo>
                    <a:pt x="581" y="316"/>
                  </a:lnTo>
                  <a:lnTo>
                    <a:pt x="571" y="323"/>
                  </a:lnTo>
                  <a:lnTo>
                    <a:pt x="561" y="327"/>
                  </a:lnTo>
                  <a:lnTo>
                    <a:pt x="551" y="330"/>
                  </a:lnTo>
                  <a:lnTo>
                    <a:pt x="541" y="331"/>
                  </a:lnTo>
                  <a:lnTo>
                    <a:pt x="376" y="331"/>
                  </a:lnTo>
                  <a:lnTo>
                    <a:pt x="368" y="330"/>
                  </a:lnTo>
                  <a:lnTo>
                    <a:pt x="360" y="327"/>
                  </a:lnTo>
                  <a:lnTo>
                    <a:pt x="353" y="323"/>
                  </a:lnTo>
                  <a:lnTo>
                    <a:pt x="345" y="316"/>
                  </a:lnTo>
                  <a:lnTo>
                    <a:pt x="340" y="310"/>
                  </a:lnTo>
                  <a:lnTo>
                    <a:pt x="336" y="301"/>
                  </a:lnTo>
                  <a:lnTo>
                    <a:pt x="332" y="293"/>
                  </a:lnTo>
                  <a:lnTo>
                    <a:pt x="331" y="284"/>
                  </a:lnTo>
                  <a:lnTo>
                    <a:pt x="331" y="256"/>
                  </a:lnTo>
                  <a:lnTo>
                    <a:pt x="331" y="253"/>
                  </a:lnTo>
                  <a:lnTo>
                    <a:pt x="330" y="250"/>
                  </a:lnTo>
                  <a:lnTo>
                    <a:pt x="329" y="248"/>
                  </a:lnTo>
                  <a:lnTo>
                    <a:pt x="327" y="245"/>
                  </a:lnTo>
                  <a:lnTo>
                    <a:pt x="325" y="243"/>
                  </a:lnTo>
                  <a:lnTo>
                    <a:pt x="322" y="242"/>
                  </a:lnTo>
                  <a:lnTo>
                    <a:pt x="319" y="241"/>
                  </a:lnTo>
                  <a:lnTo>
                    <a:pt x="316" y="241"/>
                  </a:lnTo>
                  <a:lnTo>
                    <a:pt x="41" y="241"/>
                  </a:lnTo>
                  <a:lnTo>
                    <a:pt x="160" y="30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29"/>
                  </a:lnTo>
                  <a:lnTo>
                    <a:pt x="355" y="28"/>
                  </a:lnTo>
                  <a:lnTo>
                    <a:pt x="357" y="26"/>
                  </a:lnTo>
                  <a:lnTo>
                    <a:pt x="359" y="23"/>
                  </a:lnTo>
                  <a:lnTo>
                    <a:pt x="360" y="21"/>
                  </a:lnTo>
                  <a:lnTo>
                    <a:pt x="361" y="18"/>
                  </a:lnTo>
                  <a:lnTo>
                    <a:pt x="361" y="15"/>
                  </a:lnTo>
                  <a:lnTo>
                    <a:pt x="361" y="12"/>
                  </a:lnTo>
                  <a:lnTo>
                    <a:pt x="360" y="9"/>
                  </a:lnTo>
                  <a:lnTo>
                    <a:pt x="359" y="6"/>
                  </a:lnTo>
                  <a:lnTo>
                    <a:pt x="357" y="4"/>
                  </a:lnTo>
                  <a:lnTo>
                    <a:pt x="355" y="3"/>
                  </a:lnTo>
                  <a:lnTo>
                    <a:pt x="352" y="1"/>
                  </a:lnTo>
                  <a:lnTo>
                    <a:pt x="349" y="1"/>
                  </a:lnTo>
                  <a:lnTo>
                    <a:pt x="346" y="0"/>
                  </a:lnTo>
                  <a:lnTo>
                    <a:pt x="151" y="0"/>
                  </a:lnTo>
                  <a:lnTo>
                    <a:pt x="147" y="1"/>
                  </a:lnTo>
                  <a:lnTo>
                    <a:pt x="143" y="2"/>
                  </a:lnTo>
                  <a:lnTo>
                    <a:pt x="140" y="4"/>
                  </a:lnTo>
                  <a:lnTo>
                    <a:pt x="137" y="7"/>
                  </a:lnTo>
                  <a:lnTo>
                    <a:pt x="2" y="249"/>
                  </a:lnTo>
                  <a:lnTo>
                    <a:pt x="2" y="249"/>
                  </a:lnTo>
                  <a:lnTo>
                    <a:pt x="2" y="250"/>
                  </a:lnTo>
                  <a:lnTo>
                    <a:pt x="1" y="251"/>
                  </a:lnTo>
                  <a:lnTo>
                    <a:pt x="1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0" y="495"/>
                  </a:lnTo>
                  <a:lnTo>
                    <a:pt x="1" y="498"/>
                  </a:lnTo>
                  <a:lnTo>
                    <a:pt x="1" y="502"/>
                  </a:lnTo>
                  <a:lnTo>
                    <a:pt x="3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0"/>
                  </a:lnTo>
                  <a:lnTo>
                    <a:pt x="15" y="511"/>
                  </a:lnTo>
                  <a:lnTo>
                    <a:pt x="888" y="510"/>
                  </a:lnTo>
                  <a:lnTo>
                    <a:pt x="891" y="510"/>
                  </a:lnTo>
                  <a:lnTo>
                    <a:pt x="894" y="509"/>
                  </a:lnTo>
                  <a:lnTo>
                    <a:pt x="896" y="508"/>
                  </a:lnTo>
                  <a:lnTo>
                    <a:pt x="898" y="506"/>
                  </a:lnTo>
                  <a:lnTo>
                    <a:pt x="901" y="504"/>
                  </a:lnTo>
                  <a:lnTo>
                    <a:pt x="902" y="502"/>
                  </a:lnTo>
                  <a:lnTo>
                    <a:pt x="903" y="498"/>
                  </a:lnTo>
                  <a:lnTo>
                    <a:pt x="903" y="495"/>
                  </a:lnTo>
                  <a:lnTo>
                    <a:pt x="903" y="256"/>
                  </a:lnTo>
                  <a:lnTo>
                    <a:pt x="903" y="255"/>
                  </a:lnTo>
                  <a:lnTo>
                    <a:pt x="90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2973683-F9C6-4B78-8469-92F684F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0" y="1344613"/>
              <a:ext cx="104775" cy="142875"/>
            </a:xfrm>
            <a:custGeom>
              <a:avLst/>
              <a:gdLst>
                <a:gd name="T0" fmla="*/ 26 w 331"/>
                <a:gd name="T1" fmla="*/ 177 h 452"/>
                <a:gd name="T2" fmla="*/ 150 w 331"/>
                <a:gd name="T3" fmla="*/ 52 h 452"/>
                <a:gd name="T4" fmla="*/ 150 w 331"/>
                <a:gd name="T5" fmla="*/ 437 h 452"/>
                <a:gd name="T6" fmla="*/ 150 w 331"/>
                <a:gd name="T7" fmla="*/ 440 h 452"/>
                <a:gd name="T8" fmla="*/ 151 w 331"/>
                <a:gd name="T9" fmla="*/ 443 h 452"/>
                <a:gd name="T10" fmla="*/ 154 w 331"/>
                <a:gd name="T11" fmla="*/ 445 h 452"/>
                <a:gd name="T12" fmla="*/ 155 w 331"/>
                <a:gd name="T13" fmla="*/ 448 h 452"/>
                <a:gd name="T14" fmla="*/ 157 w 331"/>
                <a:gd name="T15" fmla="*/ 450 h 452"/>
                <a:gd name="T16" fmla="*/ 160 w 331"/>
                <a:gd name="T17" fmla="*/ 451 h 452"/>
                <a:gd name="T18" fmla="*/ 162 w 331"/>
                <a:gd name="T19" fmla="*/ 452 h 452"/>
                <a:gd name="T20" fmla="*/ 165 w 331"/>
                <a:gd name="T21" fmla="*/ 452 h 452"/>
                <a:gd name="T22" fmla="*/ 169 w 331"/>
                <a:gd name="T23" fmla="*/ 452 h 452"/>
                <a:gd name="T24" fmla="*/ 172 w 331"/>
                <a:gd name="T25" fmla="*/ 451 h 452"/>
                <a:gd name="T26" fmla="*/ 174 w 331"/>
                <a:gd name="T27" fmla="*/ 450 h 452"/>
                <a:gd name="T28" fmla="*/ 176 w 331"/>
                <a:gd name="T29" fmla="*/ 448 h 452"/>
                <a:gd name="T30" fmla="*/ 178 w 331"/>
                <a:gd name="T31" fmla="*/ 445 h 452"/>
                <a:gd name="T32" fmla="*/ 179 w 331"/>
                <a:gd name="T33" fmla="*/ 443 h 452"/>
                <a:gd name="T34" fmla="*/ 180 w 331"/>
                <a:gd name="T35" fmla="*/ 440 h 452"/>
                <a:gd name="T36" fmla="*/ 180 w 331"/>
                <a:gd name="T37" fmla="*/ 437 h 452"/>
                <a:gd name="T38" fmla="*/ 180 w 331"/>
                <a:gd name="T39" fmla="*/ 52 h 452"/>
                <a:gd name="T40" fmla="*/ 306 w 331"/>
                <a:gd name="T41" fmla="*/ 177 h 452"/>
                <a:gd name="T42" fmla="*/ 308 w 331"/>
                <a:gd name="T43" fmla="*/ 178 h 452"/>
                <a:gd name="T44" fmla="*/ 310 w 331"/>
                <a:gd name="T45" fmla="*/ 181 h 452"/>
                <a:gd name="T46" fmla="*/ 313 w 331"/>
                <a:gd name="T47" fmla="*/ 182 h 452"/>
                <a:gd name="T48" fmla="*/ 316 w 331"/>
                <a:gd name="T49" fmla="*/ 182 h 452"/>
                <a:gd name="T50" fmla="*/ 319 w 331"/>
                <a:gd name="T51" fmla="*/ 182 h 452"/>
                <a:gd name="T52" fmla="*/ 322 w 331"/>
                <a:gd name="T53" fmla="*/ 181 h 452"/>
                <a:gd name="T54" fmla="*/ 324 w 331"/>
                <a:gd name="T55" fmla="*/ 178 h 452"/>
                <a:gd name="T56" fmla="*/ 326 w 331"/>
                <a:gd name="T57" fmla="*/ 177 h 452"/>
                <a:gd name="T58" fmla="*/ 328 w 331"/>
                <a:gd name="T59" fmla="*/ 174 h 452"/>
                <a:gd name="T60" fmla="*/ 330 w 331"/>
                <a:gd name="T61" fmla="*/ 172 h 452"/>
                <a:gd name="T62" fmla="*/ 330 w 331"/>
                <a:gd name="T63" fmla="*/ 169 h 452"/>
                <a:gd name="T64" fmla="*/ 331 w 331"/>
                <a:gd name="T65" fmla="*/ 167 h 452"/>
                <a:gd name="T66" fmla="*/ 330 w 331"/>
                <a:gd name="T67" fmla="*/ 163 h 452"/>
                <a:gd name="T68" fmla="*/ 330 w 331"/>
                <a:gd name="T69" fmla="*/ 160 h 452"/>
                <a:gd name="T70" fmla="*/ 328 w 331"/>
                <a:gd name="T71" fmla="*/ 158 h 452"/>
                <a:gd name="T72" fmla="*/ 326 w 331"/>
                <a:gd name="T73" fmla="*/ 156 h 452"/>
                <a:gd name="T74" fmla="*/ 176 w 331"/>
                <a:gd name="T75" fmla="*/ 5 h 452"/>
                <a:gd name="T76" fmla="*/ 174 w 331"/>
                <a:gd name="T77" fmla="*/ 4 h 452"/>
                <a:gd name="T78" fmla="*/ 172 w 331"/>
                <a:gd name="T79" fmla="*/ 3 h 452"/>
                <a:gd name="T80" fmla="*/ 169 w 331"/>
                <a:gd name="T81" fmla="*/ 2 h 452"/>
                <a:gd name="T82" fmla="*/ 165 w 331"/>
                <a:gd name="T83" fmla="*/ 0 h 452"/>
                <a:gd name="T84" fmla="*/ 162 w 331"/>
                <a:gd name="T85" fmla="*/ 2 h 452"/>
                <a:gd name="T86" fmla="*/ 160 w 331"/>
                <a:gd name="T87" fmla="*/ 3 h 452"/>
                <a:gd name="T88" fmla="*/ 157 w 331"/>
                <a:gd name="T89" fmla="*/ 4 h 452"/>
                <a:gd name="T90" fmla="*/ 155 w 331"/>
                <a:gd name="T91" fmla="*/ 5 h 452"/>
                <a:gd name="T92" fmla="*/ 4 w 331"/>
                <a:gd name="T93" fmla="*/ 156 h 452"/>
                <a:gd name="T94" fmla="*/ 2 w 331"/>
                <a:gd name="T95" fmla="*/ 158 h 452"/>
                <a:gd name="T96" fmla="*/ 1 w 331"/>
                <a:gd name="T97" fmla="*/ 160 h 452"/>
                <a:gd name="T98" fmla="*/ 0 w 331"/>
                <a:gd name="T99" fmla="*/ 163 h 452"/>
                <a:gd name="T100" fmla="*/ 0 w 331"/>
                <a:gd name="T101" fmla="*/ 167 h 452"/>
                <a:gd name="T102" fmla="*/ 0 w 331"/>
                <a:gd name="T103" fmla="*/ 169 h 452"/>
                <a:gd name="T104" fmla="*/ 1 w 331"/>
                <a:gd name="T105" fmla="*/ 172 h 452"/>
                <a:gd name="T106" fmla="*/ 2 w 331"/>
                <a:gd name="T107" fmla="*/ 174 h 452"/>
                <a:gd name="T108" fmla="*/ 4 w 331"/>
                <a:gd name="T109" fmla="*/ 177 h 452"/>
                <a:gd name="T110" fmla="*/ 7 w 331"/>
                <a:gd name="T111" fmla="*/ 180 h 452"/>
                <a:gd name="T112" fmla="*/ 10 w 331"/>
                <a:gd name="T113" fmla="*/ 181 h 452"/>
                <a:gd name="T114" fmla="*/ 12 w 331"/>
                <a:gd name="T115" fmla="*/ 182 h 452"/>
                <a:gd name="T116" fmla="*/ 15 w 331"/>
                <a:gd name="T117" fmla="*/ 182 h 452"/>
                <a:gd name="T118" fmla="*/ 18 w 331"/>
                <a:gd name="T119" fmla="*/ 182 h 452"/>
                <a:gd name="T120" fmla="*/ 21 w 331"/>
                <a:gd name="T121" fmla="*/ 181 h 452"/>
                <a:gd name="T122" fmla="*/ 24 w 331"/>
                <a:gd name="T123" fmla="*/ 180 h 452"/>
                <a:gd name="T124" fmla="*/ 26 w 331"/>
                <a:gd name="T125" fmla="*/ 17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" h="452">
                  <a:moveTo>
                    <a:pt x="26" y="177"/>
                  </a:moveTo>
                  <a:lnTo>
                    <a:pt x="150" y="52"/>
                  </a:lnTo>
                  <a:lnTo>
                    <a:pt x="150" y="437"/>
                  </a:lnTo>
                  <a:lnTo>
                    <a:pt x="150" y="440"/>
                  </a:lnTo>
                  <a:lnTo>
                    <a:pt x="151" y="443"/>
                  </a:lnTo>
                  <a:lnTo>
                    <a:pt x="154" y="445"/>
                  </a:lnTo>
                  <a:lnTo>
                    <a:pt x="155" y="448"/>
                  </a:lnTo>
                  <a:lnTo>
                    <a:pt x="157" y="450"/>
                  </a:lnTo>
                  <a:lnTo>
                    <a:pt x="160" y="451"/>
                  </a:lnTo>
                  <a:lnTo>
                    <a:pt x="162" y="452"/>
                  </a:lnTo>
                  <a:lnTo>
                    <a:pt x="165" y="452"/>
                  </a:lnTo>
                  <a:lnTo>
                    <a:pt x="169" y="452"/>
                  </a:lnTo>
                  <a:lnTo>
                    <a:pt x="172" y="451"/>
                  </a:lnTo>
                  <a:lnTo>
                    <a:pt x="174" y="450"/>
                  </a:lnTo>
                  <a:lnTo>
                    <a:pt x="176" y="448"/>
                  </a:lnTo>
                  <a:lnTo>
                    <a:pt x="178" y="445"/>
                  </a:lnTo>
                  <a:lnTo>
                    <a:pt x="179" y="443"/>
                  </a:lnTo>
                  <a:lnTo>
                    <a:pt x="180" y="440"/>
                  </a:lnTo>
                  <a:lnTo>
                    <a:pt x="180" y="437"/>
                  </a:lnTo>
                  <a:lnTo>
                    <a:pt x="180" y="52"/>
                  </a:lnTo>
                  <a:lnTo>
                    <a:pt x="306" y="177"/>
                  </a:lnTo>
                  <a:lnTo>
                    <a:pt x="308" y="178"/>
                  </a:lnTo>
                  <a:lnTo>
                    <a:pt x="310" y="181"/>
                  </a:lnTo>
                  <a:lnTo>
                    <a:pt x="313" y="182"/>
                  </a:lnTo>
                  <a:lnTo>
                    <a:pt x="316" y="182"/>
                  </a:lnTo>
                  <a:lnTo>
                    <a:pt x="319" y="182"/>
                  </a:lnTo>
                  <a:lnTo>
                    <a:pt x="322" y="181"/>
                  </a:lnTo>
                  <a:lnTo>
                    <a:pt x="324" y="178"/>
                  </a:lnTo>
                  <a:lnTo>
                    <a:pt x="326" y="177"/>
                  </a:lnTo>
                  <a:lnTo>
                    <a:pt x="328" y="174"/>
                  </a:lnTo>
                  <a:lnTo>
                    <a:pt x="330" y="172"/>
                  </a:lnTo>
                  <a:lnTo>
                    <a:pt x="330" y="169"/>
                  </a:lnTo>
                  <a:lnTo>
                    <a:pt x="331" y="167"/>
                  </a:lnTo>
                  <a:lnTo>
                    <a:pt x="330" y="163"/>
                  </a:lnTo>
                  <a:lnTo>
                    <a:pt x="330" y="160"/>
                  </a:lnTo>
                  <a:lnTo>
                    <a:pt x="328" y="158"/>
                  </a:lnTo>
                  <a:lnTo>
                    <a:pt x="326" y="156"/>
                  </a:lnTo>
                  <a:lnTo>
                    <a:pt x="176" y="5"/>
                  </a:lnTo>
                  <a:lnTo>
                    <a:pt x="174" y="4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5" y="0"/>
                  </a:lnTo>
                  <a:lnTo>
                    <a:pt x="162" y="2"/>
                  </a:lnTo>
                  <a:lnTo>
                    <a:pt x="160" y="3"/>
                  </a:lnTo>
                  <a:lnTo>
                    <a:pt x="157" y="4"/>
                  </a:lnTo>
                  <a:lnTo>
                    <a:pt x="155" y="5"/>
                  </a:lnTo>
                  <a:lnTo>
                    <a:pt x="4" y="156"/>
                  </a:lnTo>
                  <a:lnTo>
                    <a:pt x="2" y="158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7"/>
                  </a:lnTo>
                  <a:lnTo>
                    <a:pt x="7" y="180"/>
                  </a:lnTo>
                  <a:lnTo>
                    <a:pt x="10" y="181"/>
                  </a:lnTo>
                  <a:lnTo>
                    <a:pt x="12" y="182"/>
                  </a:lnTo>
                  <a:lnTo>
                    <a:pt x="15" y="182"/>
                  </a:lnTo>
                  <a:lnTo>
                    <a:pt x="18" y="182"/>
                  </a:lnTo>
                  <a:lnTo>
                    <a:pt x="21" y="181"/>
                  </a:lnTo>
                  <a:lnTo>
                    <a:pt x="24" y="180"/>
                  </a:lnTo>
                  <a:lnTo>
                    <a:pt x="26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0EE4DD5-FB69-4C2F-BD8A-75FB869B5F19}"/>
              </a:ext>
            </a:extLst>
          </p:cNvPr>
          <p:cNvSpPr/>
          <p:nvPr/>
        </p:nvSpPr>
        <p:spPr>
          <a:xfrm>
            <a:off x="653592" y="1378703"/>
            <a:ext cx="571953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b="1" dirty="0"/>
              <a:t>K </a:t>
            </a:r>
            <a:r>
              <a:rPr lang="de-DE" sz="2800" b="1" dirty="0" err="1"/>
              <a:t>Nearest</a:t>
            </a:r>
            <a:r>
              <a:rPr lang="de-DE" sz="2800" b="1" dirty="0"/>
              <a:t> </a:t>
            </a:r>
            <a:r>
              <a:rPr lang="de-DE" sz="2800" b="1" dirty="0" err="1"/>
              <a:t>Neighbor</a:t>
            </a:r>
            <a:endParaRPr lang="de-DE" sz="2800" b="1" dirty="0"/>
          </a:p>
          <a:p>
            <a:pPr>
              <a:lnSpc>
                <a:spcPct val="150000"/>
              </a:lnSpc>
            </a:pPr>
            <a:r>
              <a:rPr lang="en-US" sz="2000" dirty="0"/>
              <a:t>KNN assumes similar things exist in close proximity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b="1" dirty="0"/>
              <a:t>-</a:t>
            </a:r>
            <a:r>
              <a:rPr lang="en-US" sz="2000" dirty="0"/>
              <a:t>calculating the distance between points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-</a:t>
            </a:r>
            <a:r>
              <a:rPr lang="en-US" sz="2000" dirty="0"/>
              <a:t>majority of K’s decide target class 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grid search for best K : </a:t>
            </a:r>
            <a:r>
              <a:rPr lang="de-DE" sz="2000" dirty="0" err="1"/>
              <a:t>k_neighbors</a:t>
            </a:r>
            <a:r>
              <a:rPr lang="de-DE" sz="2000" dirty="0"/>
              <a:t>': 3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b="1" dirty="0"/>
          </a:p>
          <a:p>
            <a:endParaRPr lang="de-DE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7C9350-4A0F-4D1E-866F-4D92F029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2" y="1442513"/>
            <a:ext cx="4283529" cy="397297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492EE3C4-001D-4451-B1F2-38D71C4984D5}"/>
              </a:ext>
            </a:extLst>
          </p:cNvPr>
          <p:cNvSpPr txBox="1"/>
          <p:nvPr/>
        </p:nvSpPr>
        <p:spPr>
          <a:xfrm>
            <a:off x="739773" y="4667616"/>
            <a:ext cx="3021276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err="1"/>
              <a:t>accuracy_score</a:t>
            </a:r>
            <a:r>
              <a:rPr lang="de-DE" sz="2400" b="1" dirty="0"/>
              <a:t>: 99.5 %</a:t>
            </a:r>
          </a:p>
          <a:p>
            <a:pPr>
              <a:lnSpc>
                <a:spcPct val="150000"/>
              </a:lnSpc>
            </a:pPr>
            <a:r>
              <a:rPr lang="de-DE" sz="2400" b="1" dirty="0" err="1"/>
              <a:t>kappa_score</a:t>
            </a:r>
            <a:r>
              <a:rPr lang="de-DE" sz="2400" b="1" dirty="0"/>
              <a:t>:      99.3 %</a:t>
            </a:r>
          </a:p>
        </p:txBody>
      </p:sp>
    </p:spTree>
    <p:extLst>
      <p:ext uri="{BB962C8B-B14F-4D97-AF65-F5344CB8AC3E}">
        <p14:creationId xmlns:p14="http://schemas.microsoft.com/office/powerpoint/2010/main" val="16842839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Breitbild</PresentationFormat>
  <Paragraphs>174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Steffen Adolf</cp:lastModifiedBy>
  <cp:revision>437</cp:revision>
  <dcterms:created xsi:type="dcterms:W3CDTF">2018-07-23T08:44:17Z</dcterms:created>
  <dcterms:modified xsi:type="dcterms:W3CDTF">2019-09-26T08:28:51Z</dcterms:modified>
</cp:coreProperties>
</file>