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90" r:id="rId11"/>
    <p:sldId id="270" r:id="rId12"/>
    <p:sldId id="271" r:id="rId13"/>
    <p:sldId id="266" r:id="rId14"/>
    <p:sldId id="279" r:id="rId15"/>
    <p:sldId id="280" r:id="rId16"/>
    <p:sldId id="281" r:id="rId17"/>
    <p:sldId id="265" r:id="rId18"/>
    <p:sldId id="282" r:id="rId19"/>
    <p:sldId id="278" r:id="rId20"/>
    <p:sldId id="269" r:id="rId21"/>
    <p:sldId id="286" r:id="rId22"/>
    <p:sldId id="289" r:id="rId23"/>
    <p:sldId id="283" r:id="rId24"/>
    <p:sldId id="284" r:id="rId25"/>
    <p:sldId id="285" r:id="rId26"/>
    <p:sldId id="288" r:id="rId27"/>
    <p:sldId id="291" r:id="rId28"/>
    <p:sldId id="273" r:id="rId29"/>
    <p:sldId id="272" r:id="rId30"/>
    <p:sldId id="274" r:id="rId31"/>
    <p:sldId id="295" r:id="rId32"/>
    <p:sldId id="296" r:id="rId33"/>
    <p:sldId id="293" r:id="rId34"/>
    <p:sldId id="294" r:id="rId35"/>
    <p:sldId id="275" r:id="rId36"/>
    <p:sldId id="276" r:id="rId37"/>
    <p:sldId id="277" r:id="rId38"/>
    <p:sldId id="292" r:id="rId39"/>
    <p:sldId id="297" r:id="rId40"/>
    <p:sldId id="298" r:id="rId41"/>
    <p:sldId id="299" r:id="rId42"/>
    <p:sldId id="300" r:id="rId43"/>
    <p:sldId id="301" r:id="rId44"/>
    <p:sldId id="30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5A88-132E-44EB-9893-87051911D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D4AA1-08C0-4CDE-9715-33905DEC9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A803F-1A98-4AA2-8DAC-562A299A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FB76-E0D1-43B6-A746-A3CADB1D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E1F3-3DF0-448D-9FF1-6D9195F8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F746-BEF4-475B-91D6-161AA5EC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E6C47-EA46-4FF4-8D8A-D1FFB2285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12EA-6496-4A7D-BBBF-65C7E7FD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F437-BF95-4884-BF6A-D5DE8096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DB5D3-4853-4F30-9B89-A564837B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9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BF8CD-DE5D-494E-B4F5-1B6B4A907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E398D-2299-4B80-BC33-8C8FA6349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E0EA-6377-4E0A-8A49-F37EA5F8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6202-54AA-468C-BBCD-89E97C48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B2438-AAED-4282-BBB3-51276B2A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2DB2-F8BD-42CF-AD0E-973AD00C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0BB4-811D-46AD-AD58-AF31C6E9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45A7-D05F-47EB-A2FE-BF354780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7E83-57C8-4322-99A1-12BE389E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C575-502D-45FD-81A6-9457AB29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0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80A0-CA19-4386-A247-5668B84D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C2B70-5907-4673-886D-3DF00B40D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51F9-AA2F-4EAB-A9DD-2453343B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594C-BDE6-44E0-83CD-378FDA64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16DD8-A634-44B2-8525-6D64671F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3A0D-BD3F-4D2A-9295-532758D9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95EF-2FF9-4D6E-B861-A0CCDEA3D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E8F2B-DD31-41E5-85D7-5EDE0F8B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5A6CB-EEB5-4BD7-885B-B163BD24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22A40-9F25-4A50-BCB7-7CF6A33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0F06-EE90-4CE8-9651-EF3DF4D3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F5B5-17BF-4686-BD14-DC93135F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8AB5C-9B5C-4013-83A7-0DE1855A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36B93-A4F3-4C0C-80CA-14BDD7944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8547-D203-4458-BBBA-5325D779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3054D-D6F3-4FA6-B85B-3AA318634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8D670-6D96-4DCE-A940-F6263386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0EE54-8960-46B5-A9FC-703D0C08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9930E-2677-4EA5-BC48-482089EC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CB73-78CF-47E9-8F85-D88AA74C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2F84E-62EF-4350-AAE3-1C425BD6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70A2A-7FFD-4AE0-A841-5B18BF4A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83D21-D7E9-4059-91E2-A584AF8E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0EB74-B373-40AD-8D42-1511A35E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395F8-E081-4496-9A52-6F979B50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C85D5-476D-4D15-A41B-F81F08FC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5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ABAA-505B-40CC-BF6D-A0AE4431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3BA1-187B-4D09-8371-FEAB2A6DB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2C23C-FC02-42EC-A4A3-61627A8B0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73B4A-E278-493A-9C12-3C003B4A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06F16-AA2B-4C1B-8A6F-D156CCD7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2C5AE-37FA-4615-94AC-130BE160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6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8E76-6EC2-4566-813F-A602F7DF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CDB74-C110-436B-A236-23C524BD0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C55A-A998-458B-A017-8FEA2C9AA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14930-A3F3-4F54-A468-2A174285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D90B0-7321-46A8-B1E3-72235619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441C-9E91-464B-A8A9-6F3AB493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8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28A2D-E8B7-4048-A40D-2144E1A5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C07F2-1401-4BC0-B1E6-0F6BDF198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7E4AB-3BE1-4530-A0D6-2E839E38D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69D5-94E5-4FFB-8AD8-151B2EC5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2854-4614-415E-8BFA-CCA88CE2A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8895-64C3-40E3-AD86-997398526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D8FCB-F0AD-4C5A-990A-1FA20F157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  <a:p>
            <a:r>
              <a:rPr lang="en-US" dirty="0"/>
              <a:t>Numerical Data </a:t>
            </a:r>
          </a:p>
          <a:p>
            <a:r>
              <a:rPr lang="en-US" dirty="0"/>
              <a:t>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116049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0EBD-21D8-4DA5-AC40-CB540EC2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43783-DEDB-4FD7-B708-C01981BB4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2082006"/>
            <a:ext cx="8343900" cy="3838575"/>
          </a:xfrm>
        </p:spPr>
      </p:pic>
    </p:spTree>
    <p:extLst>
      <p:ext uri="{BB962C8B-B14F-4D97-AF65-F5344CB8AC3E}">
        <p14:creationId xmlns:p14="http://schemas.microsoft.com/office/powerpoint/2010/main" val="252579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90C-2555-4CC0-933C-BF49F590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F8866-D937-43F7-98CC-E02D985D0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B58B9-2C87-4DD6-8BBE-4C734049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dirty="0"/>
              <a:t>Frequency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F558-474C-483A-889B-E203834F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471" y="547815"/>
            <a:ext cx="5004108" cy="326282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most basic statistical summary of a list of numbers or categories is their distribution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1"/>
                </a:solidFill>
              </a:rPr>
              <a:t>frequency table </a:t>
            </a:r>
            <a:r>
              <a:rPr lang="en-US" sz="2400" dirty="0"/>
              <a:t>is the simplest form of a distribution</a:t>
            </a:r>
          </a:p>
          <a:p>
            <a:r>
              <a:rPr lang="en-US" sz="2400" dirty="0"/>
              <a:t>For more than two categories, we can use </a:t>
            </a:r>
            <a:r>
              <a:rPr lang="en-US" sz="2400" dirty="0">
                <a:solidFill>
                  <a:schemeClr val="accent1"/>
                </a:solidFill>
              </a:rPr>
              <a:t>bar charts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75005-B265-46CA-95E2-D7E7452A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428568"/>
            <a:ext cx="5206186" cy="3670361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3B991A-B54D-49B2-8149-4DE8C1B42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21075"/>
              </p:ext>
            </p:extLst>
          </p:nvPr>
        </p:nvGraphicFramePr>
        <p:xfrm>
          <a:off x="7032029" y="3810643"/>
          <a:ext cx="4404482" cy="22882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02241">
                  <a:extLst>
                    <a:ext uri="{9D8B030D-6E8A-4147-A177-3AD203B41FA5}">
                      <a16:colId xmlns:a16="http://schemas.microsoft.com/office/drawing/2014/main" val="4105199525"/>
                    </a:ext>
                  </a:extLst>
                </a:gridCol>
                <a:gridCol w="2202241">
                  <a:extLst>
                    <a:ext uri="{9D8B030D-6E8A-4147-A177-3AD203B41FA5}">
                      <a16:colId xmlns:a16="http://schemas.microsoft.com/office/drawing/2014/main" val="2594701295"/>
                    </a:ext>
                  </a:extLst>
                </a:gridCol>
              </a:tblGrid>
              <a:tr h="1144143"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rgbClr val="FFFFFF"/>
                          </a:solidFill>
                        </a:rPr>
                        <a:t>Male</a:t>
                      </a:r>
                    </a:p>
                  </a:txBody>
                  <a:tcPr marL="471488" marR="282893" marT="282893" marB="28289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rgbClr val="FFFFFF"/>
                          </a:solidFill>
                        </a:rPr>
                        <a:t>Female</a:t>
                      </a:r>
                    </a:p>
                  </a:txBody>
                  <a:tcPr marL="471488" marR="282893" marT="282893" marB="28289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9034"/>
                  </a:ext>
                </a:extLst>
              </a:tr>
              <a:tr h="1144143">
                <a:tc>
                  <a:txBody>
                    <a:bodyPr/>
                    <a:lstStyle/>
                    <a:p>
                      <a:r>
                        <a:rPr lang="en-US" sz="3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9569</a:t>
                      </a:r>
                    </a:p>
                  </a:txBody>
                  <a:tcPr marL="471488" marR="282893" marT="282893" marB="28289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10431</a:t>
                      </a:r>
                    </a:p>
                  </a:txBody>
                  <a:tcPr marL="471488" marR="282893" marT="282893" marB="28289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02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86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0785-C340-40A8-A084-7C7FEEF7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33581-EF88-48F6-ABDA-A11804CFB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4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68A-0A2D-48A1-9E0F-1FF2CD32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Cumulative distribution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E37EED-5289-4DA9-B438-F2F037AD8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0064" cy="435133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333333"/>
                </a:solidFill>
                <a:latin typeface="Helvetica Neue"/>
              </a:rPr>
              <a:t>W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Helvetica Neue"/>
              </a:rPr>
              <a:t>hen data is not categorical, reporting the frequency of each entry is not an effective summary since most entries are unique.</a:t>
            </a:r>
          </a:p>
          <a:p>
            <a:endParaRPr lang="en-US" sz="2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sz="2200" dirty="0">
                <a:solidFill>
                  <a:schemeClr val="accent1"/>
                </a:solidFill>
              </a:rPr>
              <a:t>Cumulative distribution function (CDF)</a:t>
            </a:r>
            <a:r>
              <a:rPr lang="en-US" sz="2200" dirty="0"/>
              <a:t>: reports the proportion of the data below x for all possible values of x</a:t>
            </a:r>
          </a:p>
          <a:p>
            <a:endParaRPr lang="en-US" sz="2200" dirty="0"/>
          </a:p>
          <a:p>
            <a:r>
              <a:rPr lang="en-US" sz="2200" dirty="0">
                <a:solidFill>
                  <a:srgbClr val="C00000"/>
                </a:solidFill>
              </a:rPr>
              <a:t>Disadvantage: Doesn’t tell us where distribution is centered or how it is shaped.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7C8D4E-08EF-4FDF-B74A-A9470F68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438" y="1904506"/>
            <a:ext cx="4412362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2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62B5-8F72-4BBB-853C-0309AF31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EA82-E4E0-4E74-85D7-C10F5338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757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Divide the span of our data into non-overlapping bins of the same size. </a:t>
            </a:r>
          </a:p>
          <a:p>
            <a:r>
              <a:rPr lang="en-US" sz="2400" dirty="0"/>
              <a:t>Then, for each bin, count the number of values that fall in that interval.</a:t>
            </a:r>
          </a:p>
          <a:p>
            <a:r>
              <a:rPr lang="en-US" sz="2400" dirty="0"/>
              <a:t>Example figure: the range of the data is from 50 to 84 with the majority between 63 and 75 inches; the heights are close to symmetric around 69 inches.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1BB1B-BAA1-4F19-B30D-D001FA1E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084" y="1825625"/>
            <a:ext cx="5487839" cy="33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44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ADE8-232C-4E6A-AF54-80107876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Smoothed density 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43B7F4-9A18-46B0-8F1D-3DC580336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865" y="1825625"/>
            <a:ext cx="70502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97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3519-6F0D-49CA-ADDB-5E004270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6CA5-9DB4-43CB-82FC-4241C293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Reiterate: </a:t>
            </a:r>
          </a:p>
          <a:p>
            <a:pPr lvl="1"/>
            <a:r>
              <a:rPr lang="en-US" dirty="0"/>
              <a:t>The collection of values for a numerical, continuous variable (e.g., weight) is the </a:t>
            </a:r>
            <a:r>
              <a:rPr lang="en-US" dirty="0">
                <a:solidFill>
                  <a:schemeClr val="accent1"/>
                </a:solidFill>
              </a:rPr>
              <a:t>distribution</a:t>
            </a:r>
            <a:r>
              <a:rPr lang="en-US" dirty="0"/>
              <a:t> for that variable.</a:t>
            </a:r>
          </a:p>
          <a:p>
            <a:pPr lvl="1"/>
            <a:r>
              <a:rPr lang="en-US" dirty="0"/>
              <a:t>Numerical and graphical summaries convey characteristics of a distribution without listing all the values.</a:t>
            </a:r>
          </a:p>
          <a:p>
            <a:r>
              <a:rPr lang="en-US" dirty="0"/>
              <a:t>Important </a:t>
            </a:r>
            <a:r>
              <a:rPr lang="en-US" b="1" dirty="0"/>
              <a:t>characteristics of distributions </a:t>
            </a:r>
            <a:r>
              <a:rPr lang="en-US" dirty="0"/>
              <a:t>include. . 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Center</a:t>
            </a:r>
            <a:r>
              <a:rPr lang="en-US" dirty="0"/>
              <a:t>: where is the middle of the distribution?</a:t>
            </a:r>
          </a:p>
          <a:p>
            <a:pPr lvl="2"/>
            <a:r>
              <a:rPr lang="en-US" dirty="0"/>
              <a:t>Measures of center: </a:t>
            </a:r>
            <a:r>
              <a:rPr lang="en-US" b="1" dirty="0"/>
              <a:t>mean, median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Spread</a:t>
            </a:r>
            <a:r>
              <a:rPr lang="en-US" dirty="0"/>
              <a:t>: how similar or varied are the values to each other?</a:t>
            </a:r>
          </a:p>
          <a:p>
            <a:pPr lvl="2"/>
            <a:r>
              <a:rPr lang="en-US" dirty="0"/>
              <a:t>Measures of spread: </a:t>
            </a:r>
            <a:r>
              <a:rPr lang="en-US" b="1" dirty="0"/>
              <a:t>standard deviation, interquartile range</a:t>
            </a:r>
          </a:p>
        </p:txBody>
      </p:sp>
    </p:spTree>
    <p:extLst>
      <p:ext uri="{BB962C8B-B14F-4D97-AF65-F5344CB8AC3E}">
        <p14:creationId xmlns:p14="http://schemas.microsoft.com/office/powerpoint/2010/main" val="299215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740E-2D0F-4FBE-92F5-4E211450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Measure of center: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BE47-67A4-42D6-A5E8-C5F097CC7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sample mean of a variable is the sum of all observations divided by the number of observations: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ACA87-9A5C-4BE6-A7AF-F33766B9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30" y="2669857"/>
            <a:ext cx="4593411" cy="131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22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9225-8B1F-4A1A-84CF-B1B54DBC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spread: Standard Deviation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F7C0C-E487-4A29-A9C9-7875C03CF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3710"/>
            <a:ext cx="8844230" cy="4702161"/>
          </a:xfrm>
        </p:spPr>
      </p:pic>
    </p:spTree>
    <p:extLst>
      <p:ext uri="{BB962C8B-B14F-4D97-AF65-F5344CB8AC3E}">
        <p14:creationId xmlns:p14="http://schemas.microsoft.com/office/powerpoint/2010/main" val="11657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5FF7-EDD3-4A31-9AD7-850C4BC5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579B-8716-47AD-83B8-8B0E8DBEC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74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B1F0-9FBA-46BA-8C0B-C7C904BE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FCB3-8AE5-4AFD-BFED-14809BBF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why we use means and standard deviations so widely go back to properties of a specific type of distribution, the </a:t>
            </a:r>
            <a:r>
              <a:rPr lang="en-US" dirty="0">
                <a:solidFill>
                  <a:schemeClr val="accent1"/>
                </a:solidFill>
              </a:rPr>
              <a:t>normal or Gaussian distribution</a:t>
            </a:r>
          </a:p>
          <a:p>
            <a:r>
              <a:rPr lang="en-US" dirty="0"/>
              <a:t>The normal distribution is one of the most famous mathematical concepts in history! </a:t>
            </a:r>
          </a:p>
          <a:p>
            <a:r>
              <a:rPr lang="en-US" dirty="0"/>
              <a:t>Approximately normal distributions occur in many situations, including gambling winnings, heights, weights, blood pressure, standardized test scores, and experimental measurement errors. </a:t>
            </a:r>
          </a:p>
        </p:txBody>
      </p:sp>
    </p:spTree>
    <p:extLst>
      <p:ext uri="{BB962C8B-B14F-4D97-AF65-F5344CB8AC3E}">
        <p14:creationId xmlns:p14="http://schemas.microsoft.com/office/powerpoint/2010/main" val="306558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C224-37DB-4C9A-9699-6BEC97CD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properties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2F9805-9EC6-47DD-BA2A-FBC6E9F12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876" y="1900362"/>
            <a:ext cx="6699225" cy="4134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540D46-702C-426D-9D7A-D657AA8B4C74}"/>
              </a:ext>
            </a:extLst>
          </p:cNvPr>
          <p:cNvSpPr txBox="1"/>
          <p:nvPr/>
        </p:nvSpPr>
        <p:spPr>
          <a:xfrm>
            <a:off x="938253" y="1900362"/>
            <a:ext cx="36496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symmetric, centered at the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  <a:t>most values (about 95%) are within 2 SDs from the average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Standard normal distribution: mean =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0, SD =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93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A6B2-6FF3-4B77-8D3D-98B7E62A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distributions next week when we talk </a:t>
            </a:r>
            <a:r>
              <a:rPr lang="en-US"/>
              <a:t>about probability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077B7-C519-43EA-8BA2-DDA02A5A8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75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6335-7EEE-46E5-8DBF-1C57E03C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Measure of center: 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CC4D-4287-449E-A7F3-AB1BA2A7C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median is the value of the middle observation in a sample.</a:t>
            </a:r>
          </a:p>
          <a:p>
            <a:r>
              <a:rPr lang="en-US" dirty="0"/>
              <a:t>If the number of observations is</a:t>
            </a:r>
          </a:p>
          <a:p>
            <a:pPr lvl="1"/>
            <a:r>
              <a:rPr lang="en-US" dirty="0"/>
              <a:t>Odd, the median is the middle observation</a:t>
            </a:r>
          </a:p>
          <a:p>
            <a:pPr lvl="1"/>
            <a:r>
              <a:rPr lang="en-US" dirty="0"/>
              <a:t>Even, the median is the average of the two middle observations</a:t>
            </a:r>
          </a:p>
          <a:p>
            <a:r>
              <a:rPr lang="en-US" dirty="0"/>
              <a:t>The median is the 50th percentile; 50% of observations lie below/above the median.</a:t>
            </a:r>
          </a:p>
        </p:txBody>
      </p:sp>
    </p:spTree>
    <p:extLst>
      <p:ext uri="{BB962C8B-B14F-4D97-AF65-F5344CB8AC3E}">
        <p14:creationId xmlns:p14="http://schemas.microsoft.com/office/powerpoint/2010/main" val="438304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0067-DC69-4C61-A0DD-8587DC13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spread: Percentiles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476C2E-E8A6-43C2-838B-F58B83279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160169"/>
          </a:xfrm>
        </p:spPr>
      </p:pic>
    </p:spTree>
    <p:extLst>
      <p:ext uri="{BB962C8B-B14F-4D97-AF65-F5344CB8AC3E}">
        <p14:creationId xmlns:p14="http://schemas.microsoft.com/office/powerpoint/2010/main" val="3161999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62A3-A712-43AE-9F03-0432EC69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Robust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C075-0F7E-4940-A5A6-F28184CDB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median and IQR are called robust estimates because they are less likely to be affected by extreme values than the mean and standard deviation.</a:t>
            </a:r>
          </a:p>
          <a:p>
            <a:r>
              <a:rPr lang="en-US" sz="2400" dirty="0"/>
              <a:t>For distributions containing extreme observations, the median and IQR provide a more accurate sense of center and spread.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818D0-1E05-4A2E-9688-7102897C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4233"/>
            <a:ext cx="8911849" cy="1670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D05FAD-9DB6-4C10-B90D-562088849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670" y="5024720"/>
            <a:ext cx="8824758" cy="14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57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8F5B-970A-4888-99E1-782DBAE3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92E96-58CF-4829-B8DE-7122496FE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087" y="452595"/>
            <a:ext cx="7464497" cy="5952809"/>
          </a:xfrm>
        </p:spPr>
      </p:pic>
    </p:spTree>
    <p:extLst>
      <p:ext uri="{BB962C8B-B14F-4D97-AF65-F5344CB8AC3E}">
        <p14:creationId xmlns:p14="http://schemas.microsoft.com/office/powerpoint/2010/main" val="2786594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84D8-C6A4-44BE-A09F-2BF0E95C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and boxplots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FF37C-39D8-4B82-9C13-211AF51D3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786" y="1574358"/>
            <a:ext cx="7928231" cy="34473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3A371-5241-4DC6-B719-A4620EEC531C}"/>
              </a:ext>
            </a:extLst>
          </p:cNvPr>
          <p:cNvSpPr txBox="1"/>
          <p:nvPr/>
        </p:nvSpPr>
        <p:spPr>
          <a:xfrm>
            <a:off x="8765399" y="1899025"/>
            <a:ext cx="26038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Unimodal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common value about 67 inches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middle 50% of individuals are between 5.5 feet and just under 6 feet tall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2 outliers of one unusually tall and short person each</a:t>
            </a:r>
          </a:p>
        </p:txBody>
      </p:sp>
    </p:spTree>
    <p:extLst>
      <p:ext uri="{BB962C8B-B14F-4D97-AF65-F5344CB8AC3E}">
        <p14:creationId xmlns:p14="http://schemas.microsoft.com/office/powerpoint/2010/main" val="3017378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C6B8-07E2-4D06-9B6F-86528FDA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 between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BE8B-D5C1-4D77-93F1-275BDD9C2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3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F9EA-3CF6-45BC-9415-6E273A58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1D8CE-9DE6-442B-9FC1-E288E976D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07" y="1499622"/>
            <a:ext cx="78506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A741D-3B53-45A9-B3FC-A21C2A97BEF5}"/>
              </a:ext>
            </a:extLst>
          </p:cNvPr>
          <p:cNvSpPr txBox="1"/>
          <p:nvPr/>
        </p:nvSpPr>
        <p:spPr>
          <a:xfrm>
            <a:off x="8431042" y="1658882"/>
            <a:ext cx="3146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be used to check whether two variables are independent or positively / negatively associated with each other. </a:t>
            </a:r>
          </a:p>
        </p:txBody>
      </p:sp>
    </p:spTree>
    <p:extLst>
      <p:ext uri="{BB962C8B-B14F-4D97-AF65-F5344CB8AC3E}">
        <p14:creationId xmlns:p14="http://schemas.microsoft.com/office/powerpoint/2010/main" val="188952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5609-9C62-4B73-A004-153269EE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Anecdotal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0E07-46C5-4A48-AF0D-42AFBD60B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“Anecdotal evidence typically refers to unusual observations that are easily recalled because of their striking characteristics. Physicians may be more likely to remember the characteristics of a single patient with an unusually good response to a drug instead of the many patients who did not respond. The dangers of drawing general conclusions from anecdotal information are obvious; no single observation should be used to draw conclusions about a population.” </a:t>
            </a:r>
          </a:p>
          <a:p>
            <a:pPr marL="0" indent="0" algn="r">
              <a:buNone/>
            </a:pPr>
            <a:r>
              <a:rPr lang="en-US" sz="2000" i="1" dirty="0"/>
              <a:t>(Julie Vu: Introductory Statistics for the Life and Biomedical Sciences)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84523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44CE-AAF9-40E8-9FFC-6230E717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F14B2-734C-422D-8DEA-1C4CABB46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817" y="1690688"/>
            <a:ext cx="72292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F1982-4A34-4D4A-926B-64914BAD42FD}"/>
              </a:ext>
            </a:extLst>
          </p:cNvPr>
          <p:cNvSpPr txBox="1"/>
          <p:nvPr/>
        </p:nvSpPr>
        <p:spPr>
          <a:xfrm>
            <a:off x="8158737" y="1773141"/>
            <a:ext cx="30453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Correlations assess the strength of a relationship between two variables. </a:t>
            </a:r>
          </a:p>
          <a:p>
            <a:endParaRPr lang="en-US" sz="2000" dirty="0"/>
          </a:p>
          <a:p>
            <a:r>
              <a:rPr lang="en-US" sz="2000" dirty="0"/>
              <a:t>Correlation coefficients range from -1 to 1. </a:t>
            </a:r>
          </a:p>
          <a:p>
            <a:endParaRPr lang="en-US" sz="2000" dirty="0"/>
          </a:p>
          <a:p>
            <a:r>
              <a:rPr lang="en-US" sz="2000" b="1" dirty="0"/>
              <a:t>Correlations are only meaningful for linear relationships! </a:t>
            </a:r>
          </a:p>
        </p:txBody>
      </p:sp>
    </p:spTree>
    <p:extLst>
      <p:ext uri="{BB962C8B-B14F-4D97-AF65-F5344CB8AC3E}">
        <p14:creationId xmlns:p14="http://schemas.microsoft.com/office/powerpoint/2010/main" val="1402110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26B6-1F86-42F8-AE04-B3A024C7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is NOT causation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4155C-D0CA-4FCC-8518-7751EB6E2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123" y="1825625"/>
            <a:ext cx="8873754" cy="4351338"/>
          </a:xfrm>
        </p:spPr>
      </p:pic>
    </p:spTree>
    <p:extLst>
      <p:ext uri="{BB962C8B-B14F-4D97-AF65-F5344CB8AC3E}">
        <p14:creationId xmlns:p14="http://schemas.microsoft.com/office/powerpoint/2010/main" val="1307873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26B6-1F86-42F8-AE04-B3A024C7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is NOT causation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9D9306-5561-47C6-9AB3-00A8ABBE2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060" y="1825625"/>
            <a:ext cx="8835880" cy="4351338"/>
          </a:xfrm>
        </p:spPr>
      </p:pic>
    </p:spTree>
    <p:extLst>
      <p:ext uri="{BB962C8B-B14F-4D97-AF65-F5344CB8AC3E}">
        <p14:creationId xmlns:p14="http://schemas.microsoft.com/office/powerpoint/2010/main" val="687646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4E9C-D15A-4D8C-A5FF-132B39A8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Ecological fallacy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453110-ACD3-40D7-969A-22A9ACC00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050269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6E32E-B36D-430E-9058-62492846C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852" y="2241786"/>
            <a:ext cx="1866900" cy="77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BB1FD-B8AA-4AE6-AF41-B0A33E3A9380}"/>
              </a:ext>
            </a:extLst>
          </p:cNvPr>
          <p:cNvSpPr txBox="1"/>
          <p:nvPr/>
        </p:nvSpPr>
        <p:spPr>
          <a:xfrm>
            <a:off x="8271852" y="1687748"/>
            <a:ext cx="240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Infant survival is calculated as log-odds.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A2F1D-2DF7-41B2-B9B8-662B69EBFE07}"/>
              </a:ext>
            </a:extLst>
          </p:cNvPr>
          <p:cNvSpPr txBox="1"/>
          <p:nvPr/>
        </p:nvSpPr>
        <p:spPr>
          <a:xfrm>
            <a:off x="8271852" y="4031311"/>
            <a:ext cx="2568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There seems to be an almost perfect correlation between income and infant survival odds. </a:t>
            </a:r>
          </a:p>
        </p:txBody>
      </p:sp>
    </p:spTree>
    <p:extLst>
      <p:ext uri="{BB962C8B-B14F-4D97-AF65-F5344CB8AC3E}">
        <p14:creationId xmlns:p14="http://schemas.microsoft.com/office/powerpoint/2010/main" val="1861948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4E9C-D15A-4D8C-A5FF-132B39A8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Ecological fallacy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1AAAEA-D173-460B-B383-183A8D8AA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7673"/>
            <a:ext cx="7050269" cy="435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0A4E36-A985-498F-A557-54DA8EADB7F5}"/>
              </a:ext>
            </a:extLst>
          </p:cNvPr>
          <p:cNvSpPr txBox="1"/>
          <p:nvPr/>
        </p:nvSpPr>
        <p:spPr>
          <a:xfrm>
            <a:off x="8073069" y="1817673"/>
            <a:ext cx="2568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BUT: This relationship does not hold within regions. There are likely other factors than income that determine infant survival! </a:t>
            </a:r>
          </a:p>
        </p:txBody>
      </p:sp>
    </p:spTree>
    <p:extLst>
      <p:ext uri="{BB962C8B-B14F-4D97-AF65-F5344CB8AC3E}">
        <p14:creationId xmlns:p14="http://schemas.microsoft.com/office/powerpoint/2010/main" val="191986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281A-FA69-4219-90F7-E7A677B6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3290-FCD6-4A34-8DA9-9929E57C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categorical variables, counting the number of times each combination of values occurs in the data</a:t>
            </a:r>
          </a:p>
          <a:p>
            <a:r>
              <a:rPr lang="en-US" dirty="0"/>
              <a:t>Can be converted into proportions (row or column %)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DA351-5C20-4AA6-9A6D-35241DBC2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369324"/>
            <a:ext cx="48768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DF3BE-DBD9-404A-8031-E44B2338C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52" y="3369324"/>
            <a:ext cx="5534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14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ECE7-28AB-4514-900E-178F6E78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bar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6C1C5-72C8-4646-A946-4B2C162DD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798" y="1825625"/>
            <a:ext cx="9576403" cy="4351338"/>
          </a:xfrm>
        </p:spPr>
      </p:pic>
    </p:spTree>
    <p:extLst>
      <p:ext uri="{BB962C8B-B14F-4D97-AF65-F5344CB8AC3E}">
        <p14:creationId xmlns:p14="http://schemas.microsoft.com/office/powerpoint/2010/main" val="2184618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B61A-6E21-4617-9C13-8783F76B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bar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14972-536C-4431-B07D-C90CF87D3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934" y="1825625"/>
            <a:ext cx="9254132" cy="4351338"/>
          </a:xfrm>
        </p:spPr>
      </p:pic>
    </p:spTree>
    <p:extLst>
      <p:ext uri="{BB962C8B-B14F-4D97-AF65-F5344CB8AC3E}">
        <p14:creationId xmlns:p14="http://schemas.microsoft.com/office/powerpoint/2010/main" val="2546378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E876-1873-48D7-9BC7-5522FFD2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and numerical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1E6C9-141D-4654-A4FD-602849BA5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478" y="1825625"/>
            <a:ext cx="5683044" cy="4351338"/>
          </a:xfrm>
        </p:spPr>
      </p:pic>
    </p:spTree>
    <p:extLst>
      <p:ext uri="{BB962C8B-B14F-4D97-AF65-F5344CB8AC3E}">
        <p14:creationId xmlns:p14="http://schemas.microsoft.com/office/powerpoint/2010/main" val="1337816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00EC-D5E1-496A-960D-C42FC98C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data visualization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48BB5-9257-4747-9298-E9341B313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8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029B1-8EB4-46FF-BE6C-FA9E7EAD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Sampling from a population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DBE5E6B-55F7-4566-B186-F8F42BF0D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" r="-1" b="-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4B449C-A263-4697-B21D-D64086A66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Simple random sample</a:t>
            </a:r>
            <a:r>
              <a:rPr lang="en-US" sz="1800" dirty="0"/>
              <a:t>: each member of a population has the same chance of being sampled</a:t>
            </a:r>
          </a:p>
        </p:txBody>
      </p:sp>
    </p:spTree>
    <p:extLst>
      <p:ext uri="{BB962C8B-B14F-4D97-AF65-F5344CB8AC3E}">
        <p14:creationId xmlns:p14="http://schemas.microsoft.com/office/powerpoint/2010/main" val="2182289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8588-18AA-4155-B176-B2A3A155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sure to include 0 when appropriate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B5648-F9CD-44EB-9C6C-8A96F785F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1" y="1690688"/>
            <a:ext cx="4493647" cy="2661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A949FC-CDE5-415A-859B-37F628F33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55" y="2878373"/>
            <a:ext cx="5747283" cy="3547151"/>
          </a:xfrm>
          <a:prstGeom prst="rect">
            <a:avLst/>
          </a:prstGeom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A4A15C53-8CBE-48E0-8AE6-C55AA3DCBCFE}"/>
              </a:ext>
            </a:extLst>
          </p:cNvPr>
          <p:cNvSpPr/>
          <p:nvPr/>
        </p:nvSpPr>
        <p:spPr>
          <a:xfrm>
            <a:off x="6096000" y="1786105"/>
            <a:ext cx="1232452" cy="5804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0B5F9-42DE-46C1-BF32-57BDD6ED8041}"/>
              </a:ext>
            </a:extLst>
          </p:cNvPr>
          <p:cNvSpPr txBox="1"/>
          <p:nvPr/>
        </p:nvSpPr>
        <p:spPr>
          <a:xfrm>
            <a:off x="7601447" y="2099864"/>
            <a:ext cx="311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graph</a:t>
            </a:r>
          </a:p>
        </p:txBody>
      </p:sp>
    </p:spTree>
    <p:extLst>
      <p:ext uri="{BB962C8B-B14F-4D97-AF65-F5344CB8AC3E}">
        <p14:creationId xmlns:p14="http://schemas.microsoft.com/office/powerpoint/2010/main" val="3728966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62ED-5C3C-48F8-84FF-2BE900F9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categories when meaningful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6F95D1-C209-4CB5-8E58-1C70C5914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39" y="1488861"/>
            <a:ext cx="5822663" cy="48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945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EE352-7B6E-41CC-9403-38405F92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data!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F8961-5B32-4677-8D85-D7241B16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4559"/>
            <a:ext cx="4157805" cy="4157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917B31-2B01-4F01-B537-75DB565F1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49" y="1622067"/>
            <a:ext cx="6314140" cy="38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47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EB73-B056-45F9-869C-76201BC3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plots to make comparisons easier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9DFE5-4026-4046-84E4-3ED38D42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59975"/>
            <a:ext cx="6977932" cy="4306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105A2D-7E3C-4B3C-BEB1-D8574627ED51}"/>
              </a:ext>
            </a:extLst>
          </p:cNvPr>
          <p:cNvSpPr txBox="1"/>
          <p:nvPr/>
        </p:nvSpPr>
        <p:spPr>
          <a:xfrm>
            <a:off x="8136173" y="1784442"/>
            <a:ext cx="2868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Vertical alignment for horizontal comparisons and horizontal alignment for vertical comparisons</a:t>
            </a:r>
          </a:p>
        </p:txBody>
      </p:sp>
    </p:spTree>
    <p:extLst>
      <p:ext uri="{BB962C8B-B14F-4D97-AF65-F5344CB8AC3E}">
        <p14:creationId xmlns:p14="http://schemas.microsoft.com/office/powerpoint/2010/main" val="572746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C57C-F99E-40E5-B504-E1A7D3D4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use 3D and pie charts!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3A405-7808-4FA0-A669-CA660AFA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66316"/>
            <a:ext cx="5246639" cy="3578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60360-B216-49A8-9CB0-E86408785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770" y="1690688"/>
            <a:ext cx="5259686" cy="357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4C1E3-8F2E-4B99-BF7D-BABE4B4D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Sampling from a population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FC7A81E-65F6-48AD-81CB-2964BF5E5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7" r="2" b="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841199-F5C7-46E7-8CB3-98DB5907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Convenience sample</a:t>
            </a:r>
            <a:r>
              <a:rPr lang="en-US" sz="1800" dirty="0"/>
              <a:t>: Some individuals are easier to access / observe than others and are therefore more likely to be part of a study. They may not be an accurate representation of the larger population! </a:t>
            </a:r>
          </a:p>
        </p:txBody>
      </p:sp>
    </p:spTree>
    <p:extLst>
      <p:ext uri="{BB962C8B-B14F-4D97-AF65-F5344CB8AC3E}">
        <p14:creationId xmlns:p14="http://schemas.microsoft.com/office/powerpoint/2010/main" val="164459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E4D55-7340-4E62-86F2-9E777052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Sampling from a population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65CE36E1-7415-4086-A780-E1E81BFFA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" r="-1" b="-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40442-F817-4938-BFB4-4A711C98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Non-response bias</a:t>
            </a:r>
            <a:r>
              <a:rPr lang="en-US" sz="1800" dirty="0"/>
              <a:t>: Individuals with certain traits are not included in the same due to bias, like non-English speakers in a survey conducted in English.  </a:t>
            </a:r>
          </a:p>
        </p:txBody>
      </p:sp>
    </p:spTree>
    <p:extLst>
      <p:ext uri="{BB962C8B-B14F-4D97-AF65-F5344CB8AC3E}">
        <p14:creationId xmlns:p14="http://schemas.microsoft.com/office/powerpoint/2010/main" val="51663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F436-8BED-47A0-8F25-CE61E8B1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Stratified sampling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E0D69A-464F-4EE8-8568-7BF50D63E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2157"/>
            <a:ext cx="7781014" cy="39322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6AC50A-C2DA-4BE2-8500-E27D0535DAB4}"/>
              </a:ext>
            </a:extLst>
          </p:cNvPr>
          <p:cNvSpPr txBox="1"/>
          <p:nvPr/>
        </p:nvSpPr>
        <p:spPr>
          <a:xfrm>
            <a:off x="8714630" y="1486548"/>
            <a:ext cx="19937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Useful when the population is broken into distinct groups that differ from each other in systematic ways.  </a:t>
            </a:r>
          </a:p>
        </p:txBody>
      </p:sp>
    </p:spTree>
    <p:extLst>
      <p:ext uri="{BB962C8B-B14F-4D97-AF65-F5344CB8AC3E}">
        <p14:creationId xmlns:p14="http://schemas.microsoft.com/office/powerpoint/2010/main" val="358138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12E2-1E79-4188-B873-BEFFE091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sampling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24C167-3ECF-4755-810C-B147FE25A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75767"/>
            <a:ext cx="8053896" cy="410604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A41096-9B05-431B-BD16-5B4A0C469BD9}"/>
              </a:ext>
            </a:extLst>
          </p:cNvPr>
          <p:cNvSpPr txBox="1"/>
          <p:nvPr/>
        </p:nvSpPr>
        <p:spPr>
          <a:xfrm>
            <a:off x="8892097" y="1550158"/>
            <a:ext cx="19937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Randomly select a cluster and then sample all individuals within the selected clusters. </a:t>
            </a:r>
          </a:p>
        </p:txBody>
      </p:sp>
    </p:spTree>
    <p:extLst>
      <p:ext uri="{BB962C8B-B14F-4D97-AF65-F5344CB8AC3E}">
        <p14:creationId xmlns:p14="http://schemas.microsoft.com/office/powerpoint/2010/main" val="131621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5C75-3943-459D-9390-B84B066C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sampling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860DF-1F4B-4AE2-8732-EA5397395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15524"/>
            <a:ext cx="7940040" cy="402673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E4356-9871-41B7-939C-D65E7ABE7147}"/>
              </a:ext>
            </a:extLst>
          </p:cNvPr>
          <p:cNvSpPr txBox="1"/>
          <p:nvPr/>
        </p:nvSpPr>
        <p:spPr>
          <a:xfrm>
            <a:off x="8868243" y="1589899"/>
            <a:ext cx="19937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Randomly select a cluster and then sample a random selection of individuals within each cluster. </a:t>
            </a:r>
          </a:p>
        </p:txBody>
      </p:sp>
    </p:spTree>
    <p:extLst>
      <p:ext uri="{BB962C8B-B14F-4D97-AF65-F5344CB8AC3E}">
        <p14:creationId xmlns:p14="http://schemas.microsoft.com/office/powerpoint/2010/main" val="407139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1003</Words>
  <Application>Microsoft Office PowerPoint</Application>
  <PresentationFormat>Widescreen</PresentationFormat>
  <Paragraphs>109</Paragraphs>
  <Slides>44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Helvetica Neue</vt:lpstr>
      <vt:lpstr>Office Theme</vt:lpstr>
      <vt:lpstr>Introduction to Data</vt:lpstr>
      <vt:lpstr>Population and samples</vt:lpstr>
      <vt:lpstr>Anecdotal evidence</vt:lpstr>
      <vt:lpstr>Sampling from a population</vt:lpstr>
      <vt:lpstr>Sampling from a population</vt:lpstr>
      <vt:lpstr>Sampling from a population</vt:lpstr>
      <vt:lpstr>Stratified sampling</vt:lpstr>
      <vt:lpstr>Cluster sampling</vt:lpstr>
      <vt:lpstr>Multistage sampling</vt:lpstr>
      <vt:lpstr>Variables</vt:lpstr>
      <vt:lpstr>Categorical data</vt:lpstr>
      <vt:lpstr>Frequency distribution</vt:lpstr>
      <vt:lpstr>Numerical data</vt:lpstr>
      <vt:lpstr>Cumulative distribution functions</vt:lpstr>
      <vt:lpstr>Histograms</vt:lpstr>
      <vt:lpstr>Smoothed density plots</vt:lpstr>
      <vt:lpstr>Distributions</vt:lpstr>
      <vt:lpstr>Measure of center: Mean</vt:lpstr>
      <vt:lpstr>Measure of spread: Standard Deviation</vt:lpstr>
      <vt:lpstr>Normal distribution</vt:lpstr>
      <vt:lpstr>Normal distribution properties</vt:lpstr>
      <vt:lpstr>More about distributions next week when we talk about probability</vt:lpstr>
      <vt:lpstr>Measure of center: Median</vt:lpstr>
      <vt:lpstr>Measure of spread: Percentiles</vt:lpstr>
      <vt:lpstr>Robust estimates</vt:lpstr>
      <vt:lpstr>Boxplots</vt:lpstr>
      <vt:lpstr>Histograms and boxplots</vt:lpstr>
      <vt:lpstr>Associations between variables</vt:lpstr>
      <vt:lpstr>Scatterplots</vt:lpstr>
      <vt:lpstr>Correlations</vt:lpstr>
      <vt:lpstr>Correlation is NOT causation</vt:lpstr>
      <vt:lpstr>Correlation is NOT causation</vt:lpstr>
      <vt:lpstr>Ecological fallacy</vt:lpstr>
      <vt:lpstr>Ecological fallacy</vt:lpstr>
      <vt:lpstr>Contingency tables</vt:lpstr>
      <vt:lpstr>Segmented bar plots</vt:lpstr>
      <vt:lpstr>Segmented bar plots</vt:lpstr>
      <vt:lpstr>Categorical and numerical variables</vt:lpstr>
      <vt:lpstr>Some data visualization principles</vt:lpstr>
      <vt:lpstr>Be sure to include 0 when appropriate</vt:lpstr>
      <vt:lpstr>Order categories when meaningful</vt:lpstr>
      <vt:lpstr>Show the data!</vt:lpstr>
      <vt:lpstr>Align plots to make comparisons easier</vt:lpstr>
      <vt:lpstr>Do NOT use 3D and pie charts!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</dc:title>
  <dc:creator>Steffen Foerster</dc:creator>
  <cp:lastModifiedBy>Steffen Foerster</cp:lastModifiedBy>
  <cp:revision>12</cp:revision>
  <dcterms:created xsi:type="dcterms:W3CDTF">2021-09-26T19:27:27Z</dcterms:created>
  <dcterms:modified xsi:type="dcterms:W3CDTF">2021-10-04T13:35:37Z</dcterms:modified>
</cp:coreProperties>
</file>