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309" r:id="rId3"/>
    <p:sldId id="280" r:id="rId4"/>
    <p:sldId id="314" r:id="rId5"/>
    <p:sldId id="283" r:id="rId6"/>
    <p:sldId id="316" r:id="rId7"/>
    <p:sldId id="315" r:id="rId8"/>
    <p:sldId id="281" r:id="rId9"/>
    <p:sldId id="282" r:id="rId10"/>
    <p:sldId id="284" r:id="rId11"/>
    <p:sldId id="317" r:id="rId12"/>
    <p:sldId id="285" r:id="rId13"/>
    <p:sldId id="310" r:id="rId14"/>
    <p:sldId id="313" r:id="rId15"/>
    <p:sldId id="31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9847" autoAdjust="0"/>
  </p:normalViewPr>
  <p:slideViewPr>
    <p:cSldViewPr snapToGrid="0">
      <p:cViewPr varScale="1">
        <p:scale>
          <a:sx n="89" d="100"/>
          <a:sy n="89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ABEF0-EE85-4488-96AB-182EDCC0CA3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C732B-7A5C-4075-A3CB-38A99126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11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sample code generating samples from a grid approximate posterior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89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30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98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13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Percentile intervals can be misleading in cases with highly skewed posteriors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80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52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35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AE0C-00B8-4E90-8F6A-28E77B093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E62A1-E06A-4EAC-96F5-E6553F12B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ECDF0-4F28-49C0-9070-C0E5C13C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0EEE-8324-4750-AEDF-144C50A6E9F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6DCFB-2D44-4845-8C69-21C5A847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0A116-D8DD-45FC-8D3F-FABAFB2B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B9272-3FD9-422D-8A3A-96ADA126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96CDF-DAD3-4838-AD7C-3B081D6B5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0D58F-CB0C-4198-BDA7-3344500A7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D688A-3974-4655-90CA-07EBB5D1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0EEE-8324-4750-AEDF-144C50A6E9F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9A628-84E3-4217-9E1F-759D14D7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63DE7-6AD2-4A3E-B6EC-1487D44C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B9272-3FD9-422D-8A3A-96ADA126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2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9ED17-8F41-4760-ACE1-C90DF82E0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72679-A54B-4689-A4A2-B95261CBB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DD0E5-9233-4D53-98BE-2BCF029A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0EEE-8324-4750-AEDF-144C50A6E9F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B445E-23CC-4893-9F4A-49481AFB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8F50C-C3AD-4F03-AE83-EF5940D7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B9272-3FD9-422D-8A3A-96ADA126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0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51ED-1D99-4E26-865F-385E0B6C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E30F-F953-4015-8D77-D75E96E67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894A8-8AFC-435F-A439-3DE7EDD7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0EEE-8324-4750-AEDF-144C50A6E9F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D6251-B162-483F-B6A7-5CB4D761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E0CD9-441E-4BDC-8784-3D755F47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B9272-3FD9-422D-8A3A-96ADA126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6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42F5-0261-41A2-9A29-54D396920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8B10B-7582-466E-A580-5AA4232FA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24B0C-7EE2-4E6B-B79D-027E5A814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0EEE-8324-4750-AEDF-144C50A6E9F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355AF-C65F-4675-A0F1-E9F94889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4504D-8941-43CE-8D1D-2A2D70E3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B9272-3FD9-422D-8A3A-96ADA126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4090-54DE-48BD-A6DF-F549774B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81884-B5EC-40BE-AA92-365FB2332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3A857-6342-49C6-BE56-031E0F443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00DB0-0F9A-4441-B45C-8FA8B666B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0EEE-8324-4750-AEDF-144C50A6E9F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005EA-46D8-4237-ADEA-66F25A8E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40173-2BD1-4534-8A49-D6CB4C0E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B9272-3FD9-422D-8A3A-96ADA126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8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81332-9B37-47CA-A1C9-C90D72CD4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F26E0-DB00-4D56-9074-ACAF8A0EA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DDA23-17D5-4479-B0DE-645B983FD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EED18-0308-4221-A0B4-C1B328026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1C9AAF-7771-49D1-8AAF-F4CDEFB6F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4762FD-C2D5-4628-84FB-418411DA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0EEE-8324-4750-AEDF-144C50A6E9F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617DA-CDA8-49FA-8B18-24EA684FE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74BE3-E674-413C-9D21-69295219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B9272-3FD9-422D-8A3A-96ADA126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5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4085B-D52C-4C93-8B9E-F7D1818F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4237B-F11F-4852-90B6-A0AD7A4C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0EEE-8324-4750-AEDF-144C50A6E9F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CF7F5-FF7E-4A9A-81D4-25C90997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99BB2-D325-4ACF-96CE-7CD81E77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B9272-3FD9-422D-8A3A-96ADA126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2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C81EA3-025A-4C4F-A549-A883BC39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0EEE-8324-4750-AEDF-144C50A6E9F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E4A456-D360-472B-B823-84EB802D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8CE01-865E-4F61-84D1-7C0E1038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B9272-3FD9-422D-8A3A-96ADA126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3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C430-C4BE-45DB-BC9F-3395617E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3ED99-D1CD-487B-BE06-4116075C8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03C77-C42A-4849-B969-CF10CE0C5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EE581-0B0D-4159-952A-DD0A27E2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0EEE-8324-4750-AEDF-144C50A6E9F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4B0E4-C83F-4E65-B74C-E49B76CF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FFD5A-ADB0-4C85-BF3F-625E4754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B9272-3FD9-422D-8A3A-96ADA126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9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AFBE-D4E5-48D5-BA3C-C0EE8FE7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FE127E-574A-4709-9D80-5C6EA4814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0777E-1F2D-4950-A8D3-952AC4CA2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8B2DF-4CC7-4A5C-9B78-9EF8E4ECF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0EEE-8324-4750-AEDF-144C50A6E9F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F19B8-3728-4634-87B1-CE5AE732B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8A951-EF31-4E06-A7B3-CD50A655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B9272-3FD9-422D-8A3A-96ADA126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1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7AD8DF-2DF4-45FD-8537-B80104B40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EB602-F888-4B67-913F-F56189157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257F1-5798-4419-A0AD-F12D37487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00EEE-8324-4750-AEDF-144C50A6E9F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9F634-EBE6-4FA5-BD20-FD472F177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D0369-9906-4EAD-B966-2E0003260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B9272-3FD9-422D-8A3A-96ADA126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0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4394-84E1-2E47-A236-40998E34F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5367"/>
            <a:ext cx="9144000" cy="580571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dirty="0">
                <a:latin typeface="Garamond" panose="02020404030301010803" pitchFamily="18" charset="0"/>
              </a:rPr>
              <a:t>Introduction to Statistics for </a:t>
            </a:r>
            <a:br>
              <a:rPr lang="en-US" sz="4400" dirty="0">
                <a:latin typeface="Garamond" panose="02020404030301010803" pitchFamily="18" charset="0"/>
              </a:rPr>
            </a:br>
            <a:r>
              <a:rPr lang="en-US" sz="4400" dirty="0">
                <a:latin typeface="Garamond" panose="02020404030301010803" pitchFamily="18" charset="0"/>
              </a:rPr>
              <a:t>Ecology and Evolutionary Biology</a:t>
            </a:r>
            <a:br>
              <a:rPr lang="en-US" sz="4400" dirty="0">
                <a:latin typeface="Garamond" panose="02020404030301010803" pitchFamily="18" charset="0"/>
              </a:rPr>
            </a:br>
            <a:br>
              <a:rPr lang="en-US" sz="4400" dirty="0">
                <a:latin typeface="Garamond" panose="02020404030301010803" pitchFamily="18" charset="0"/>
              </a:rPr>
            </a:br>
            <a:r>
              <a:rPr lang="en-US" sz="4400" b="1" dirty="0">
                <a:latin typeface="Garamond" panose="02020404030301010803" pitchFamily="18" charset="0"/>
              </a:rPr>
              <a:t>Bayesian Summary Statistics</a:t>
            </a:r>
            <a:br>
              <a:rPr lang="en-US" sz="4400" b="1" dirty="0">
                <a:latin typeface="Garamond" panose="02020404030301010803" pitchFamily="18" charset="0"/>
              </a:rPr>
            </a:br>
            <a:r>
              <a:rPr lang="en-US" sz="4400" b="1" dirty="0">
                <a:latin typeface="Garamond" panose="02020404030301010803" pitchFamily="18" charset="0"/>
              </a:rPr>
              <a:t>Sampling Distributions</a:t>
            </a:r>
            <a:br>
              <a:rPr lang="en-US" sz="4400" dirty="0">
                <a:latin typeface="Garamond" panose="02020404030301010803" pitchFamily="18" charset="0"/>
              </a:rPr>
            </a:br>
            <a:br>
              <a:rPr lang="en-US" sz="4400" dirty="0">
                <a:latin typeface="Garamond" panose="02020404030301010803" pitchFamily="18" charset="0"/>
              </a:rPr>
            </a:br>
            <a:r>
              <a:rPr lang="en-US" sz="4400" dirty="0">
                <a:latin typeface="Garamond" panose="02020404030301010803" pitchFamily="18" charset="0"/>
              </a:rPr>
              <a:t>Week 07</a:t>
            </a:r>
            <a:br>
              <a:rPr lang="en-US" sz="4400" dirty="0">
                <a:latin typeface="Garamond" panose="02020404030301010803" pitchFamily="18" charset="0"/>
              </a:rPr>
            </a:br>
            <a:r>
              <a:rPr lang="en-US" sz="4400" dirty="0">
                <a:latin typeface="Garamond" panose="02020404030301010803" pitchFamily="18" charset="0"/>
              </a:rPr>
              <a:t>25 October 2021</a:t>
            </a:r>
            <a:br>
              <a:rPr lang="en-US" sz="4400" dirty="0">
                <a:latin typeface="Garamond" panose="02020404030301010803" pitchFamily="18" charset="0"/>
              </a:rPr>
            </a:br>
            <a:endParaRPr lang="en-US" sz="4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532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Sampling to Simulate Prediction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C1A29-3E5A-BB42-9BD0-143C8DC3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Samples from our model can also be used to help us generate model predictions</a:t>
            </a:r>
          </a:p>
          <a:p>
            <a:endParaRPr lang="en-US" dirty="0"/>
          </a:p>
          <a:p>
            <a:r>
              <a:rPr lang="en-US" dirty="0"/>
              <a:t>Critically, we must account for two major sources of uncertainty in our predictions</a:t>
            </a:r>
          </a:p>
          <a:p>
            <a:pPr lvl="1"/>
            <a:r>
              <a:rPr lang="en-US" b="1" dirty="0"/>
              <a:t>Parameter uncertainty</a:t>
            </a:r>
            <a:r>
              <a:rPr lang="en-US" dirty="0"/>
              <a:t>: what are the true parameter values?</a:t>
            </a:r>
          </a:p>
          <a:p>
            <a:pPr lvl="1"/>
            <a:r>
              <a:rPr lang="en-US" b="1" dirty="0"/>
              <a:t>Observation uncertainty</a:t>
            </a:r>
            <a:r>
              <a:rPr lang="en-US" dirty="0"/>
              <a:t>: outcome given a fixed parameter value?</a:t>
            </a:r>
          </a:p>
          <a:p>
            <a:endParaRPr lang="en-US" dirty="0"/>
          </a:p>
          <a:p>
            <a:r>
              <a:rPr lang="en-US" dirty="0"/>
              <a:t>When we properly account for these sources of uncertainty in our predictions, we have a </a:t>
            </a:r>
            <a:r>
              <a:rPr lang="en-US" b="1" dirty="0"/>
              <a:t>posterior predictive distribution</a:t>
            </a:r>
          </a:p>
        </p:txBody>
      </p:sp>
    </p:spTree>
    <p:extLst>
      <p:ext uri="{BB962C8B-B14F-4D97-AF65-F5344CB8AC3E}">
        <p14:creationId xmlns:p14="http://schemas.microsoft.com/office/powerpoint/2010/main" val="85713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12A7-3DA8-43AF-AA86-6CA63006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predicted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0F9CE-D23D-4183-B43D-B400CCD3D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Likelihood functions work in both directions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Given an observation, the likelihood function allows us to </a:t>
            </a:r>
            <a:r>
              <a:rPr lang="en-US" sz="2800" u="sng" dirty="0"/>
              <a:t>calculate how likely / plausible the observation is</a:t>
            </a:r>
            <a:r>
              <a:rPr lang="en-US" sz="2800" dirty="0"/>
              <a:t> assuming random draws from a population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Given the parameters of the distribution, the likelihood function allows us to </a:t>
            </a:r>
            <a:r>
              <a:rPr lang="en-US" sz="2800" u="sng" dirty="0"/>
              <a:t>define possible distributions of observations that would be consistent with the parameter values</a:t>
            </a:r>
          </a:p>
        </p:txBody>
      </p:sp>
    </p:spTree>
    <p:extLst>
      <p:ext uri="{BB962C8B-B14F-4D97-AF65-F5344CB8AC3E}">
        <p14:creationId xmlns:p14="http://schemas.microsoft.com/office/powerpoint/2010/main" val="683130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5F21ED-EEC5-7E45-BE21-C29809E22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535" y="1259041"/>
            <a:ext cx="8265881" cy="54141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54FE22-4AD4-4F46-B0BD-00A0375B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3600" b="1" dirty="0"/>
              <a:t>Propagating uncertainty about parameter estimates to make predictions about the observations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87703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F132B3-E14B-4B20-BADF-15A93B694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058"/>
            <a:ext cx="7846142" cy="51470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6AEB91-2EAA-4795-9DED-DC4DF5C63D77}"/>
              </a:ext>
            </a:extLst>
          </p:cNvPr>
          <p:cNvSpPr txBox="1"/>
          <p:nvPr/>
        </p:nvSpPr>
        <p:spPr>
          <a:xfrm>
            <a:off x="127819" y="60872"/>
            <a:ext cx="708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Propagating uncertainty about parameter estimates to make predictions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B67B7-3547-4ACE-A749-000D750FB8DE}"/>
              </a:ext>
            </a:extLst>
          </p:cNvPr>
          <p:cNvSpPr txBox="1"/>
          <p:nvPr/>
        </p:nvSpPr>
        <p:spPr>
          <a:xfrm>
            <a:off x="7377415" y="849271"/>
            <a:ext cx="4558946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Our posterior encapsulates uncertainty about the true value of p. The most likely value is between 0.6 – 0.7.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2075E6-2B27-456D-BE9F-FA55B1B291AB}"/>
              </a:ext>
            </a:extLst>
          </p:cNvPr>
          <p:cNvSpPr txBox="1"/>
          <p:nvPr/>
        </p:nvSpPr>
        <p:spPr>
          <a:xfrm>
            <a:off x="7703389" y="2121002"/>
            <a:ext cx="4232972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A value of p = 0.6 implies a distribution of predicted observations, because even with p fixed, there are many possible ways to generate data that are consistent with p = 0.6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BB69A9-8DBA-4B85-ADB5-B75D9A267450}"/>
              </a:ext>
            </a:extLst>
          </p:cNvPr>
          <p:cNvSpPr txBox="1"/>
          <p:nvPr/>
        </p:nvSpPr>
        <p:spPr>
          <a:xfrm>
            <a:off x="5397910" y="4022081"/>
            <a:ext cx="6538451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To incorporate both the uncertainty surrounding the true p AND the uncertainty surrounding the sampling distributions for each value of p, we average sampling distributions for all possible values of p, using their relative posterior probability as sample weights.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345C02-DEB1-49CF-AF2B-9ADAEA4053BF}"/>
              </a:ext>
            </a:extLst>
          </p:cNvPr>
          <p:cNvSpPr txBox="1"/>
          <p:nvPr/>
        </p:nvSpPr>
        <p:spPr>
          <a:xfrm>
            <a:off x="127819" y="5823110"/>
            <a:ext cx="11936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The resulting predictive distribution tells us the relative frequency of expected water observations given all inherent uncertainties. While 6 (the actual observed value) is still the most likely, both 5 and 7 were almost as likely to have been observed.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187627-A90C-4E92-88F0-F11CA72A9104}"/>
              </a:ext>
            </a:extLst>
          </p:cNvPr>
          <p:cNvSpPr txBox="1"/>
          <p:nvPr/>
        </p:nvSpPr>
        <p:spPr>
          <a:xfrm>
            <a:off x="127819" y="431064"/>
            <a:ext cx="5668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Observations: 6 water out of 9 tosses</a:t>
            </a:r>
          </a:p>
        </p:txBody>
      </p:sp>
    </p:spTree>
    <p:extLst>
      <p:ext uri="{BB962C8B-B14F-4D97-AF65-F5344CB8AC3E}">
        <p14:creationId xmlns:p14="http://schemas.microsoft.com/office/powerpoint/2010/main" val="47526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EB34-B5D8-45B0-9A38-A81332F4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Averaging over the posterior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D8A71-C9C2-4752-A997-2344A3ECF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rbinom</a:t>
            </a:r>
            <a:r>
              <a:rPr lang="en-US" b="1" dirty="0"/>
              <a:t>(10000, size = 9, prob = samples)</a:t>
            </a:r>
          </a:p>
          <a:p>
            <a:endParaRPr lang="en-US" dirty="0"/>
          </a:p>
          <a:p>
            <a:r>
              <a:rPr lang="en-US" dirty="0"/>
              <a:t>Draws 10,000 random samples from a binomial distribution of outcomes of 9 trials</a:t>
            </a:r>
          </a:p>
          <a:p>
            <a:r>
              <a:rPr lang="en-US" dirty="0"/>
              <a:t>Probability of success is defined by the posterior distribution</a:t>
            </a:r>
          </a:p>
          <a:p>
            <a:r>
              <a:rPr lang="en-US" dirty="0"/>
              <a:t>Probabilities appear in the posterior relative to their likelihood given the data</a:t>
            </a:r>
          </a:p>
          <a:p>
            <a:r>
              <a:rPr lang="en-US" dirty="0"/>
              <a:t>Therefore, the simulated observations are “averaged” over the posterior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17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0BDCF-ACCF-4BF1-8C2B-DE08DB15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B1400-2B75-410B-866E-2F48B29D8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Quadratic approximation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3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23D5-AEA9-4FC5-B523-84461B7E5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432A7-533D-4B88-A27D-458CC2725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Prior</a:t>
            </a:r>
            <a:r>
              <a:rPr lang="en-US" sz="2400" dirty="0"/>
              <a:t>: A priori assumption about the relative likelihood of different values of the parameter we want to estimate</a:t>
            </a:r>
          </a:p>
          <a:p>
            <a:pPr lvl="1"/>
            <a:r>
              <a:rPr lang="en-US" sz="2000" dirty="0"/>
              <a:t>We have used a proportion as a parameter to estimate, because we worked with binomially distributed outcomes. </a:t>
            </a:r>
          </a:p>
          <a:p>
            <a:pPr lvl="1"/>
            <a:r>
              <a:rPr lang="en-US" sz="2000" dirty="0"/>
              <a:t>Don’t confuse the possible values of p (proportion of water) in your grid with the probability with which these values are expected, which we obtain from our posterior distribution</a:t>
            </a:r>
          </a:p>
          <a:p>
            <a:endParaRPr lang="en-US" sz="2400" dirty="0"/>
          </a:p>
          <a:p>
            <a:r>
              <a:rPr lang="en-US" sz="2400" b="1" dirty="0"/>
              <a:t>Posterior</a:t>
            </a:r>
            <a:r>
              <a:rPr lang="en-US" sz="2400" dirty="0"/>
              <a:t>: Relative likelihood of different values for the parameter of interest, given the assumed prior and available data</a:t>
            </a:r>
          </a:p>
          <a:p>
            <a:pPr lvl="1"/>
            <a:r>
              <a:rPr lang="en-US" sz="2000" dirty="0"/>
              <a:t>Posterior = Likelihood * Prior</a:t>
            </a:r>
          </a:p>
          <a:p>
            <a:pPr lvl="1"/>
            <a:r>
              <a:rPr lang="en-US" sz="2000" dirty="0"/>
              <a:t>Therefore, with a flat prior, the posterior equals the sampling distribution of the observed outcomes over all values of p</a:t>
            </a:r>
          </a:p>
        </p:txBody>
      </p:sp>
    </p:spTree>
    <p:extLst>
      <p:ext uri="{BB962C8B-B14F-4D97-AF65-F5344CB8AC3E}">
        <p14:creationId xmlns:p14="http://schemas.microsoft.com/office/powerpoint/2010/main" val="79547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Thinking with Samples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C1A29-3E5A-BB42-9BD0-143C8DC3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b="1" dirty="0"/>
              <a:t>distributions</a:t>
            </a:r>
            <a:r>
              <a:rPr lang="en-US" dirty="0"/>
              <a:t> and </a:t>
            </a:r>
            <a:r>
              <a:rPr lang="en-US" b="1" dirty="0"/>
              <a:t>samples</a:t>
            </a:r>
            <a:r>
              <a:rPr lang="en-US" dirty="0"/>
              <a:t> in different directions is common</a:t>
            </a:r>
          </a:p>
          <a:p>
            <a:endParaRPr lang="en-US" dirty="0"/>
          </a:p>
          <a:p>
            <a:r>
              <a:rPr lang="en-US" dirty="0"/>
              <a:t>We can draw </a:t>
            </a:r>
            <a:r>
              <a:rPr lang="en-US" u="sng" dirty="0"/>
              <a:t>samples from a distribution</a:t>
            </a:r>
          </a:p>
          <a:p>
            <a:pPr lvl="1"/>
            <a:r>
              <a:rPr lang="en-US" dirty="0"/>
              <a:t>Samples are often simpler to work with, allow for easy posterior summary</a:t>
            </a:r>
          </a:p>
          <a:p>
            <a:pPr lvl="1"/>
            <a:r>
              <a:rPr lang="en-US" dirty="0"/>
              <a:t>And some methods for Bayesian inference only produce posterior samples</a:t>
            </a:r>
          </a:p>
          <a:p>
            <a:r>
              <a:rPr lang="en-US" dirty="0"/>
              <a:t>We can also visualize the </a:t>
            </a:r>
            <a:r>
              <a:rPr lang="en-US" u="sng" dirty="0"/>
              <a:t>distribution of our samples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3F7BC-9E7A-4681-9F9B-35BE6F88A864}"/>
              </a:ext>
            </a:extLst>
          </p:cNvPr>
          <p:cNvSpPr txBox="1"/>
          <p:nvPr/>
        </p:nvSpPr>
        <p:spPr>
          <a:xfrm>
            <a:off x="4728376" y="6492875"/>
            <a:ext cx="7315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See sample code generating samples from a grid approximate posterior distribution</a:t>
            </a:r>
          </a:p>
        </p:txBody>
      </p:sp>
    </p:spTree>
    <p:extLst>
      <p:ext uri="{BB962C8B-B14F-4D97-AF65-F5344CB8AC3E}">
        <p14:creationId xmlns:p14="http://schemas.microsoft.com/office/powerpoint/2010/main" val="47752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13DA1-5D9F-4F4F-8C89-0E5FAEDA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posterior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1EB51-B0E9-4955-9677-F9D8558CC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Intervals of defined boundaries:</a:t>
            </a:r>
          </a:p>
          <a:p>
            <a:r>
              <a:rPr lang="en-US" dirty="0"/>
              <a:t>How much posterior probability lies below some value?</a:t>
            </a:r>
          </a:p>
          <a:p>
            <a:r>
              <a:rPr lang="en-US" dirty="0"/>
              <a:t>How much posterior probability lies between two values?</a:t>
            </a:r>
          </a:p>
          <a:p>
            <a:pPr marL="0" indent="0">
              <a:buNone/>
            </a:pPr>
            <a:r>
              <a:rPr lang="en-US" b="1" dirty="0"/>
              <a:t>Intervals of defined mass:</a:t>
            </a:r>
          </a:p>
          <a:p>
            <a:r>
              <a:rPr lang="en-US" dirty="0"/>
              <a:t>Which value marks the lower 5% of the posterior probability?</a:t>
            </a:r>
          </a:p>
          <a:p>
            <a:r>
              <a:rPr lang="en-US" dirty="0"/>
              <a:t>Which range of values contains 90% of posterior probability?</a:t>
            </a:r>
          </a:p>
          <a:p>
            <a:pPr marL="0" indent="0">
              <a:buNone/>
            </a:pPr>
            <a:r>
              <a:rPr lang="en-US" b="1" dirty="0"/>
              <a:t>Point estimates: </a:t>
            </a:r>
          </a:p>
          <a:p>
            <a:r>
              <a:rPr lang="en-US" dirty="0"/>
              <a:t>Which parameter value has the highest posterior probability?</a:t>
            </a:r>
          </a:p>
        </p:txBody>
      </p:sp>
    </p:spTree>
    <p:extLst>
      <p:ext uri="{BB962C8B-B14F-4D97-AF65-F5344CB8AC3E}">
        <p14:creationId xmlns:p14="http://schemas.microsoft.com/office/powerpoint/2010/main" val="195501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Keep in Mind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C1A29-3E5A-BB42-9BD0-143C8DC3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In Bayesian inference, the </a:t>
            </a:r>
            <a:r>
              <a:rPr lang="en-US" sz="3600" b="1" dirty="0"/>
              <a:t>posterior distribution (in its entirety) is the statistical “estimate”</a:t>
            </a:r>
          </a:p>
          <a:p>
            <a:endParaRPr lang="en-US" dirty="0"/>
          </a:p>
          <a:p>
            <a:r>
              <a:rPr lang="en-US" dirty="0"/>
              <a:t>Intervals and point estimates are simply ways to summarize the posterior. However, it is often preferable to show the entire posterior distribution for a given parameter.</a:t>
            </a:r>
          </a:p>
        </p:txBody>
      </p:sp>
    </p:spTree>
    <p:extLst>
      <p:ext uri="{BB962C8B-B14F-4D97-AF65-F5344CB8AC3E}">
        <p14:creationId xmlns:p14="http://schemas.microsoft.com/office/powerpoint/2010/main" val="224617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E665-80FC-4B50-9487-4EEFE607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the posterior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5CB33-868E-41B1-8297-A0EC8E382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## Using grid approximation: </a:t>
            </a:r>
          </a:p>
          <a:p>
            <a:pPr marL="0" indent="0">
              <a:buNone/>
            </a:pPr>
            <a:r>
              <a:rPr lang="en-US" dirty="0" err="1"/>
              <a:t>p_grid</a:t>
            </a:r>
            <a:r>
              <a:rPr lang="en-US" dirty="0"/>
              <a:t> &lt;- seq(0, 1, </a:t>
            </a:r>
            <a:r>
              <a:rPr lang="en-US" dirty="0" err="1"/>
              <a:t>length.out</a:t>
            </a:r>
            <a:r>
              <a:rPr lang="en-US" dirty="0"/>
              <a:t> = 1000)</a:t>
            </a:r>
          </a:p>
          <a:p>
            <a:pPr marL="0" indent="0">
              <a:buNone/>
            </a:pPr>
            <a:r>
              <a:rPr lang="en-US" dirty="0"/>
              <a:t>prior &lt;- rep(1, 1000)</a:t>
            </a:r>
          </a:p>
          <a:p>
            <a:pPr marL="0" indent="0">
              <a:buNone/>
            </a:pPr>
            <a:r>
              <a:rPr lang="en-US" dirty="0" err="1"/>
              <a:t>prob_data</a:t>
            </a:r>
            <a:r>
              <a:rPr lang="en-US" dirty="0"/>
              <a:t> &lt;- </a:t>
            </a:r>
            <a:r>
              <a:rPr lang="en-US" dirty="0" err="1"/>
              <a:t>dbinom</a:t>
            </a:r>
            <a:r>
              <a:rPr lang="en-US" dirty="0"/>
              <a:t>(x = 6, size = 9, prob = </a:t>
            </a:r>
            <a:r>
              <a:rPr lang="en-US" dirty="0" err="1"/>
              <a:t>p_grid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posterior &lt;- </a:t>
            </a:r>
            <a:r>
              <a:rPr lang="en-US" dirty="0" err="1"/>
              <a:t>prob_data</a:t>
            </a:r>
            <a:r>
              <a:rPr lang="en-US" dirty="0"/>
              <a:t> * prior / sum(</a:t>
            </a:r>
            <a:r>
              <a:rPr lang="en-US" dirty="0" err="1"/>
              <a:t>prob_data</a:t>
            </a:r>
            <a:r>
              <a:rPr lang="en-US" dirty="0"/>
              <a:t> * prior)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 Take samples using sample() function</a:t>
            </a:r>
          </a:p>
          <a:p>
            <a:pPr marL="0" indent="0">
              <a:buNone/>
            </a:pPr>
            <a:r>
              <a:rPr lang="en-US" dirty="0"/>
              <a:t>samples &lt;- sample(</a:t>
            </a:r>
            <a:r>
              <a:rPr lang="en-US" dirty="0" err="1"/>
              <a:t>p_grid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		        prob = posterior, </a:t>
            </a:r>
          </a:p>
          <a:p>
            <a:pPr marL="0" indent="0">
              <a:buNone/>
            </a:pPr>
            <a:r>
              <a:rPr lang="en-US" dirty="0"/>
              <a:t>		        size = 10000, </a:t>
            </a:r>
          </a:p>
          <a:p>
            <a:pPr marL="0" indent="0">
              <a:buNone/>
            </a:pPr>
            <a:r>
              <a:rPr lang="en-US" dirty="0"/>
              <a:t>		        replace = TRUE)</a:t>
            </a:r>
          </a:p>
        </p:txBody>
      </p:sp>
    </p:spTree>
    <p:extLst>
      <p:ext uri="{BB962C8B-B14F-4D97-AF65-F5344CB8AC3E}">
        <p14:creationId xmlns:p14="http://schemas.microsoft.com/office/powerpoint/2010/main" val="1135688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2800" dirty="0"/>
              <a:t>Summarizing Samples:</a:t>
            </a:r>
            <a:br>
              <a:rPr lang="en-US" sz="2800" dirty="0"/>
            </a:br>
            <a:r>
              <a:rPr lang="en-US" dirty="0"/>
              <a:t>Intervals of Defined Boundaries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C1A29-3E5A-BB42-9BD0-143C8DC3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What is the posterior probability that the proportion of water is &lt;0.5, given our data?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To answer this, we need to sum of all probabilities of values &lt;0.5 in our posterior distribution.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sum(samples &lt; 0.5) / length(samples)</a:t>
            </a:r>
          </a:p>
        </p:txBody>
      </p:sp>
    </p:spTree>
    <p:extLst>
      <p:ext uri="{BB962C8B-B14F-4D97-AF65-F5344CB8AC3E}">
        <p14:creationId xmlns:p14="http://schemas.microsoft.com/office/powerpoint/2010/main" val="362619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2800" dirty="0"/>
              <a:t>Summarizing Samples:</a:t>
            </a:r>
            <a:br>
              <a:rPr lang="en-US" sz="2800" dirty="0"/>
            </a:br>
            <a:r>
              <a:rPr lang="en-US" dirty="0"/>
              <a:t>Intervals of Defined Mass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C1A29-3E5A-BB42-9BD0-143C8DC3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/>
              <a:t>Percentile intervals </a:t>
            </a:r>
            <a:r>
              <a:rPr lang="en-US" dirty="0"/>
              <a:t>(a.k.a. credible interval or </a:t>
            </a:r>
            <a:r>
              <a:rPr lang="en-US" u="sng" dirty="0"/>
              <a:t>compatibility interval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Region that contains a certain % of the probability mass </a:t>
            </a:r>
          </a:p>
          <a:p>
            <a:pPr lvl="1"/>
            <a:r>
              <a:rPr lang="en-US" dirty="0"/>
              <a:t>Sensitive to skewed distributions as it assigns equal probability mass to each tail (see next slide)</a:t>
            </a:r>
          </a:p>
          <a:p>
            <a:pPr lvl="1"/>
            <a:endParaRPr lang="en-US" dirty="0"/>
          </a:p>
          <a:p>
            <a:r>
              <a:rPr lang="en-US" b="1" dirty="0"/>
              <a:t>Highest posterior density intervals</a:t>
            </a:r>
            <a:r>
              <a:rPr lang="en-US" dirty="0"/>
              <a:t> (HPDI)</a:t>
            </a:r>
          </a:p>
          <a:p>
            <a:pPr lvl="1"/>
            <a:r>
              <a:rPr lang="en-US" dirty="0"/>
              <a:t>The narrowest interval containing a given probability mass</a:t>
            </a:r>
          </a:p>
          <a:p>
            <a:pPr lvl="1"/>
            <a:r>
              <a:rPr lang="en-US" dirty="0"/>
              <a:t>Best represents the parameter values most consistent with the data</a:t>
            </a:r>
          </a:p>
        </p:txBody>
      </p:sp>
    </p:spTree>
    <p:extLst>
      <p:ext uri="{BB962C8B-B14F-4D97-AF65-F5344CB8AC3E}">
        <p14:creationId xmlns:p14="http://schemas.microsoft.com/office/powerpoint/2010/main" val="350445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A35C19-593B-1846-9C6C-AB63EDEB84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4050" y="1970862"/>
            <a:ext cx="8343900" cy="409248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CD8538C-BDF7-044A-9342-01185AD1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Summarizing Samples:</a:t>
            </a:r>
            <a:br>
              <a:rPr lang="en-US" sz="2800" dirty="0"/>
            </a:br>
            <a:r>
              <a:rPr lang="en-US" dirty="0"/>
              <a:t>Intervals of Defined Mass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6EFA10-C5C2-4458-A412-9D95C81E11A7}"/>
              </a:ext>
            </a:extLst>
          </p:cNvPr>
          <p:cNvSpPr txBox="1"/>
          <p:nvPr/>
        </p:nvSpPr>
        <p:spPr>
          <a:xfrm>
            <a:off x="7448146" y="6492875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See sample code calculating these intervals</a:t>
            </a:r>
          </a:p>
        </p:txBody>
      </p:sp>
    </p:spTree>
    <p:extLst>
      <p:ext uri="{BB962C8B-B14F-4D97-AF65-F5344CB8AC3E}">
        <p14:creationId xmlns:p14="http://schemas.microsoft.com/office/powerpoint/2010/main" val="107246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</TotalTime>
  <Words>969</Words>
  <Application>Microsoft Office PowerPoint</Application>
  <PresentationFormat>Widescreen</PresentationFormat>
  <Paragraphs>95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Garamond</vt:lpstr>
      <vt:lpstr>Office Theme</vt:lpstr>
      <vt:lpstr>Introduction to Statistics for  Ecology and Evolutionary Biology  Bayesian Summary Statistics Sampling Distributions  Week 07 25 October 2021 </vt:lpstr>
      <vt:lpstr>Recap</vt:lpstr>
      <vt:lpstr>Thinking with Samples</vt:lpstr>
      <vt:lpstr>Summarizing posterior distributions</vt:lpstr>
      <vt:lpstr>Keep in Mind</vt:lpstr>
      <vt:lpstr>Sampling the posterior</vt:lpstr>
      <vt:lpstr>Summarizing Samples: Intervals of Defined Boundaries</vt:lpstr>
      <vt:lpstr>Summarizing Samples: Intervals of Defined Mass</vt:lpstr>
      <vt:lpstr>Summarizing Samples: Intervals of Defined Mass</vt:lpstr>
      <vt:lpstr>Sampling to Simulate Prediction</vt:lpstr>
      <vt:lpstr>Generating predicted observations</vt:lpstr>
      <vt:lpstr>Propagating uncertainty about parameter estimates to make predictions about the observations</vt:lpstr>
      <vt:lpstr>PowerPoint Presentation</vt:lpstr>
      <vt:lpstr>Averaging over the posterior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Statistics for  Ecology and Evolutionary Biology  Statistical Distributions  and Summary Statistics  Week 07 25 October 2021 </dc:title>
  <dc:creator>Steffen Foerster</dc:creator>
  <cp:lastModifiedBy>Steffen Foerster</cp:lastModifiedBy>
  <cp:revision>4</cp:revision>
  <dcterms:created xsi:type="dcterms:W3CDTF">2021-10-24T12:42:53Z</dcterms:created>
  <dcterms:modified xsi:type="dcterms:W3CDTF">2021-10-25T20:52:30Z</dcterms:modified>
</cp:coreProperties>
</file>