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324" r:id="rId2"/>
    <p:sldId id="321" r:id="rId3"/>
    <p:sldId id="302" r:id="rId4"/>
    <p:sldId id="322" r:id="rId5"/>
    <p:sldId id="303" r:id="rId6"/>
    <p:sldId id="323" r:id="rId7"/>
    <p:sldId id="256" r:id="rId8"/>
    <p:sldId id="319" r:id="rId9"/>
    <p:sldId id="304" r:id="rId10"/>
    <p:sldId id="307" r:id="rId11"/>
    <p:sldId id="312" r:id="rId12"/>
    <p:sldId id="291" r:id="rId13"/>
    <p:sldId id="320" r:id="rId14"/>
    <p:sldId id="293" r:id="rId15"/>
    <p:sldId id="309" r:id="rId16"/>
    <p:sldId id="311" r:id="rId17"/>
    <p:sldId id="301" r:id="rId18"/>
    <p:sldId id="313" r:id="rId19"/>
    <p:sldId id="315" r:id="rId20"/>
    <p:sldId id="317" r:id="rId21"/>
    <p:sldId id="328" r:id="rId22"/>
    <p:sldId id="290" r:id="rId23"/>
    <p:sldId id="329" r:id="rId24"/>
    <p:sldId id="331" r:id="rId25"/>
    <p:sldId id="318" r:id="rId26"/>
    <p:sldId id="330" r:id="rId27"/>
    <p:sldId id="33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265" autoAdjust="0"/>
    <p:restoredTop sz="95196" autoAdjust="0"/>
  </p:normalViewPr>
  <p:slideViewPr>
    <p:cSldViewPr snapToGrid="0" snapToObjects="1">
      <p:cViewPr varScale="1">
        <p:scale>
          <a:sx n="96" d="100"/>
          <a:sy n="96" d="100"/>
        </p:scale>
        <p:origin x="485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F3965-24A9-F84B-B960-1F8DFF81EEE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02F6DB-1E63-2144-9C7E-5CB31AA6E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10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626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going to discuss post-treatment bias very much and overfitting is for later in the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38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if the two predictor variables of interest were percent fat in the milk and percent lactose in the milk?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44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both are included together in one model, the estimated effect of each is weaker</a:t>
            </a:r>
          </a:p>
          <a:p>
            <a:r>
              <a:rPr lang="en-US" dirty="0"/>
              <a:t>The intuitive explanation is that each variable does not help you too much IF you already know the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06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76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general the impact of multicollinearity on model inference will scale (but not linearly) with the magnitude of the correlation between the predictors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87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bias-variance tradeoff is another set of terminology you may hear used to describe underfitting and overfitting</a:t>
            </a:r>
          </a:p>
          <a:p>
            <a:r>
              <a:rPr lang="en-US" dirty="0"/>
              <a:t>A model that is very underfit has high bias</a:t>
            </a:r>
          </a:p>
          <a:p>
            <a:r>
              <a:rPr lang="en-US" dirty="0"/>
              <a:t>A model that is very overfit has high variance</a:t>
            </a:r>
          </a:p>
          <a:p>
            <a:r>
              <a:rPr lang="en-US" dirty="0"/>
              <a:t>	Note, the word “variance” is used a lot of different ways in statistics</a:t>
            </a:r>
          </a:p>
          <a:p>
            <a:r>
              <a:rPr lang="en-US" dirty="0"/>
              <a:t>	This is one reason to prefer the terms “underfitting” and “overfitting”, it avoids confusion</a:t>
            </a:r>
          </a:p>
          <a:p>
            <a:endParaRPr lang="en-US" dirty="0"/>
          </a:p>
          <a:p>
            <a:r>
              <a:rPr lang="en-US" dirty="0"/>
              <a:t>And again:</a:t>
            </a:r>
          </a:p>
          <a:p>
            <a:r>
              <a:rPr lang="en-US" dirty="0"/>
              <a:t>	When we underfit we learn too little from the data</a:t>
            </a:r>
          </a:p>
          <a:p>
            <a:r>
              <a:rPr lang="en-US" dirty="0"/>
              <a:t>	When we overfit we learn too much from the data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/understanding-the-bias-variance-tradeoff-165e6942b229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51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critical difference here is that the predictor variable, ”m”, is simply a binary </a:t>
            </a:r>
            <a:r>
              <a:rPr lang="en-US"/>
              <a:t>(dummy) variable </a:t>
            </a:r>
            <a:r>
              <a:rPr lang="en-US" dirty="0"/>
              <a:t>that indicates whether or not an observation comes from a </a:t>
            </a:r>
            <a:r>
              <a:rPr lang="en-US"/>
              <a:t>male individual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3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critical difference here is that the predictor variable, ”m”, is simply a binary </a:t>
            </a:r>
            <a:r>
              <a:rPr lang="en-US"/>
              <a:t>(dummy) variable </a:t>
            </a:r>
            <a:r>
              <a:rPr lang="en-US" dirty="0"/>
              <a:t>that indicates whether or not an observation comes from a </a:t>
            </a:r>
            <a:r>
              <a:rPr lang="en-US"/>
              <a:t>male individual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06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problem with this approach is that it implies greater uncertainty about male than female heights, because we need to estimate two parameters for males, intercept and beta.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37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595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96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86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11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3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bottom plot shows precis() output if both variables are included in the same model to predict divorce rate</a:t>
            </a:r>
          </a:p>
          <a:p>
            <a:r>
              <a:rPr lang="en-US" dirty="0"/>
              <a:t>Interpretation: “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we know median age at marriage for a State, there is little or no additional predictive power in also knowing the rate of marriage in that State.”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04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from: https://www.animalfactsencyclopedia.com/Gorilla-facts.html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26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61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“</a:t>
            </a:r>
            <a:r>
              <a:rPr lang="en-US" dirty="0" err="1"/>
              <a:t>log.mass</a:t>
            </a:r>
            <a:r>
              <a:rPr lang="en-US" dirty="0"/>
              <a:t>” here is the log of body mass, as previously calculated and saved as a new variable in the “dcc” data frame</a:t>
            </a:r>
          </a:p>
          <a:p>
            <a:r>
              <a:rPr lang="en-US" dirty="0"/>
              <a:t>Otherwise, it’s a very direct translation of the mathematical form of the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58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8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4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3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6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6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2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0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2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7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3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E9DB6-2A55-E249-AE44-565DA48679A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3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B009-A80A-4263-9E6E-DEF650390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Recap, week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79C1F-5B62-4407-9CC6-01FB941ED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Posterior predictive distribution (see lecture code)</a:t>
            </a:r>
          </a:p>
          <a:p>
            <a:r>
              <a:rPr lang="en-US" dirty="0"/>
              <a:t>MAP estimates (maximum a posteriori)</a:t>
            </a:r>
          </a:p>
          <a:p>
            <a:r>
              <a:rPr lang="en-US" dirty="0"/>
              <a:t>Interpretation of model outputs</a:t>
            </a:r>
          </a:p>
          <a:p>
            <a:r>
              <a:rPr lang="en-US" dirty="0"/>
              <a:t>Centering and standardizing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9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445C463-C4D0-C44B-B0EC-853DD5333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873" y="4750779"/>
            <a:ext cx="5791199" cy="17549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1CFBF2-407E-F941-B7FD-0E3371E4B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477" y="1250667"/>
            <a:ext cx="7361043" cy="3604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Spurious Correlation</a:t>
            </a:r>
            <a:endParaRPr lang="en-US" sz="3600" dirty="0">
              <a:latin typeface="Monaco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09910E1-D47C-EA49-8E7C-FA260B7DF320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err="1">
                <a:latin typeface="Garamond" panose="02020404030301010803" pitchFamily="18" charset="0"/>
              </a:rPr>
              <a:t>McElreath</a:t>
            </a:r>
            <a:r>
              <a:rPr lang="en-US" sz="1600" dirty="0">
                <a:latin typeface="Garamond" panose="02020404030301010803" pitchFamily="18" charset="0"/>
              </a:rPr>
              <a:t> 2016, </a:t>
            </a:r>
            <a:r>
              <a:rPr lang="en-US" sz="1600" i="1" dirty="0">
                <a:latin typeface="Garamond" panose="02020404030301010803" pitchFamily="18" charset="0"/>
              </a:rPr>
              <a:t>Statistical Rethinking</a:t>
            </a:r>
            <a:endParaRPr lang="en-US" sz="16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79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6C0976-DDD9-6F40-B9DD-0A1948CAF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98" y="2120203"/>
            <a:ext cx="3765093" cy="250590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503907-4018-DB44-AD85-43AFE3AF9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" y="413123"/>
            <a:ext cx="8407400" cy="14986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8A35F2-FD4F-644E-93CB-FEE1B5D371DF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Garamond" panose="02020404030301010803" pitchFamily="18" charset="0"/>
              </a:rPr>
              <a:t>Hinde and Milligan 2011, </a:t>
            </a:r>
            <a:r>
              <a:rPr lang="en-US" sz="1600" i="1" dirty="0">
                <a:latin typeface="Garamond" panose="02020404030301010803" pitchFamily="18" charset="0"/>
              </a:rPr>
              <a:t>Evolutionary Anthropology</a:t>
            </a:r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E8E3F3-ABF0-45CC-971F-F3CD02823225}"/>
              </a:ext>
            </a:extLst>
          </p:cNvPr>
          <p:cNvSpPr txBox="1"/>
          <p:nvPr/>
        </p:nvSpPr>
        <p:spPr>
          <a:xfrm>
            <a:off x="4572000" y="2084199"/>
            <a:ext cx="401630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Milk synthesis, arguably the most physiologically costly component of rearing infants, remains the least studied. 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699574-3587-4FA6-B777-020D63A6A271}"/>
              </a:ext>
            </a:extLst>
          </p:cNvPr>
          <p:cNvSpPr txBox="1"/>
          <p:nvPr/>
        </p:nvSpPr>
        <p:spPr>
          <a:xfrm>
            <a:off x="452176" y="4834589"/>
            <a:ext cx="8323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Question</a:t>
            </a:r>
            <a:r>
              <a:rPr lang="en-US" sz="2400" dirty="0">
                <a:solidFill>
                  <a:srgbClr val="0070C0"/>
                </a:solidFill>
              </a:rPr>
              <a:t>: Is the energy content of milk related to the percentage of the brain that is neo-cortex and/or female body mass? </a:t>
            </a:r>
          </a:p>
        </p:txBody>
      </p:sp>
    </p:spTree>
    <p:extLst>
      <p:ext uri="{BB962C8B-B14F-4D97-AF65-F5344CB8AC3E}">
        <p14:creationId xmlns:p14="http://schemas.microsoft.com/office/powerpoint/2010/main" val="73603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Multiple Regression for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>Milk Energy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133BF-258C-CA46-A8CC-36E334438B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224242"/>
                <a:ext cx="7886700" cy="3726084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4000" i="1" dirty="0">
                    <a:latin typeface="Garamond" panose="02020404030301010803" pitchFamily="18" charset="0"/>
                  </a:rPr>
                  <a:t>k</a:t>
                </a:r>
                <a:r>
                  <a:rPr lang="en-US" sz="4000" i="1" baseline="-25000" dirty="0" err="1">
                    <a:latin typeface="Garamond" panose="02020404030301010803" pitchFamily="18" charset="0"/>
                  </a:rPr>
                  <a:t>i</a:t>
                </a:r>
                <a:r>
                  <a:rPr lang="en-US" sz="4000" dirty="0">
                    <a:latin typeface="Garamond" panose="02020404030301010803" pitchFamily="18" charset="0"/>
                  </a:rPr>
                  <a:t> ~ Normal(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4000" i="1" baseline="-25000" dirty="0">
                    <a:latin typeface="Garamond" panose="02020404030301010803" pitchFamily="18" charset="0"/>
                  </a:rPr>
                  <a:t>i</a:t>
                </a:r>
                <a:r>
                  <a:rPr lang="en-US" sz="4000" dirty="0">
                    <a:latin typeface="Garamond" panose="020204040303010108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m:rPr>
                        <m:nor/>
                      </m:rPr>
                      <a:rPr lang="en-US" sz="4000" i="1" baseline="-25000" dirty="0" smtClean="0">
                        <a:latin typeface="Garamond" panose="02020404030301010803" pitchFamily="18" charset="0"/>
                      </a:rPr>
                      <m:t>i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4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40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sz="40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m:rPr>
                        <m:nor/>
                      </m:rPr>
                      <a:rPr lang="en-US" sz="4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sz="4000" b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sz="4000" b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sz="40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sz="40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en-US" sz="40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 ~ Normal(0, 100)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4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 ~ Normal(0, 1)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4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 ~ Normal(0, 1)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~ Exponential(1)</a:t>
                </a:r>
              </a:p>
              <a:p>
                <a:pPr marL="0" indent="0" algn="ctr">
                  <a:buNone/>
                </a:pPr>
                <a:endParaRPr lang="en-US" sz="4000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133BF-258C-CA46-A8CC-36E334438B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224242"/>
                <a:ext cx="7886700" cy="3726084"/>
              </a:xfrm>
              <a:blipFill>
                <a:blip r:embed="rId3"/>
                <a:stretch>
                  <a:fillRect t="-4419" b="-15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130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2EDFD-92EF-49A8-9889-31ED4F7A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295990-2A49-4F88-8FB0-FD962E7D6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7077" y="1949379"/>
            <a:ext cx="3094891" cy="42275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probability distribution of the time between independent events occurring at a constant average rate.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l-GR" b="1" dirty="0"/>
              <a:t>λ</a:t>
            </a:r>
            <a:r>
              <a:rPr lang="en-US" b="1" dirty="0"/>
              <a:t>: mean rate (&gt;0)</a:t>
            </a:r>
          </a:p>
          <a:p>
            <a:pPr marL="0" indent="0">
              <a:buNone/>
            </a:pPr>
            <a:r>
              <a:rPr lang="en-US" b="1" dirty="0"/>
              <a:t>Mean: 1/</a:t>
            </a:r>
            <a:r>
              <a:rPr lang="el-GR" b="1" dirty="0"/>
              <a:t> λ</a:t>
            </a:r>
            <a:endParaRPr lang="en-US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D384E72-0FFA-4E08-BC78-5126705F42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690689"/>
            <a:ext cx="4900387" cy="39162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ABA8E8-A7EB-49CC-9333-F72C7DCC1FDD}"/>
              </a:ext>
            </a:extLst>
          </p:cNvPr>
          <p:cNvSpPr txBox="1"/>
          <p:nvPr/>
        </p:nvSpPr>
        <p:spPr>
          <a:xfrm>
            <a:off x="628650" y="5606981"/>
            <a:ext cx="788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0070C0"/>
                </a:solidFill>
              </a:rPr>
              <a:t>Example: An event that occurs, on average, at a rate of 2 events per hour, the average interval between events is 0.5 hours.</a:t>
            </a:r>
          </a:p>
        </p:txBody>
      </p:sp>
    </p:spTree>
    <p:extLst>
      <p:ext uri="{BB962C8B-B14F-4D97-AF65-F5344CB8AC3E}">
        <p14:creationId xmlns:p14="http://schemas.microsoft.com/office/powerpoint/2010/main" val="1290868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133BF-258C-CA46-A8CC-36E334438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2243591"/>
            <a:ext cx="8286750" cy="39449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m5x &lt;- </a:t>
            </a:r>
            <a:r>
              <a:rPr lang="en-US" sz="1800" dirty="0" err="1">
                <a:latin typeface="Monaco" pitchFamily="2" charset="0"/>
              </a:rPr>
              <a:t>quap</a:t>
            </a:r>
            <a:r>
              <a:rPr lang="en-US" sz="1800" dirty="0">
                <a:latin typeface="Monaco" pitchFamily="2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  data = dcc, # specify data to fit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  </a:t>
            </a:r>
            <a:r>
              <a:rPr lang="en-US" sz="1800" dirty="0" err="1">
                <a:latin typeface="Monaco" pitchFamily="2" charset="0"/>
              </a:rPr>
              <a:t>alist</a:t>
            </a:r>
            <a:r>
              <a:rPr lang="en-US" sz="1800" dirty="0">
                <a:latin typeface="Monaco" pitchFamily="2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    </a:t>
            </a:r>
            <a:r>
              <a:rPr lang="en-US" sz="1800" dirty="0" err="1">
                <a:latin typeface="Monaco" pitchFamily="2" charset="0"/>
              </a:rPr>
              <a:t>kcal.per.g</a:t>
            </a:r>
            <a:r>
              <a:rPr lang="en-US" sz="1800" dirty="0">
                <a:latin typeface="Monaco" pitchFamily="2" charset="0"/>
              </a:rPr>
              <a:t> ~ </a:t>
            </a:r>
            <a:r>
              <a:rPr lang="en-US" sz="1800" dirty="0" err="1">
                <a:latin typeface="Monaco" pitchFamily="2" charset="0"/>
              </a:rPr>
              <a:t>dnorm</a:t>
            </a:r>
            <a:r>
              <a:rPr lang="en-US" sz="1800" dirty="0">
                <a:latin typeface="Monaco" pitchFamily="2" charset="0"/>
              </a:rPr>
              <a:t>(mu, sigma),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    mu &lt;- a + </a:t>
            </a:r>
            <a:r>
              <a:rPr lang="en-US" sz="1800" dirty="0" err="1">
                <a:latin typeface="Monaco" pitchFamily="2" charset="0"/>
              </a:rPr>
              <a:t>bn</a:t>
            </a:r>
            <a:r>
              <a:rPr lang="en-US" sz="1800" dirty="0">
                <a:latin typeface="Monaco" pitchFamily="2" charset="0"/>
              </a:rPr>
              <a:t>*</a:t>
            </a:r>
            <a:r>
              <a:rPr lang="en-US" sz="1800" dirty="0" err="1">
                <a:latin typeface="Monaco" pitchFamily="2" charset="0"/>
              </a:rPr>
              <a:t>neocortex.perc</a:t>
            </a:r>
            <a:r>
              <a:rPr lang="en-US" sz="1800" dirty="0">
                <a:latin typeface="Monaco" pitchFamily="2" charset="0"/>
              </a:rPr>
              <a:t> + </a:t>
            </a:r>
            <a:r>
              <a:rPr lang="en-US" sz="1800" dirty="0" err="1">
                <a:latin typeface="Monaco" pitchFamily="2" charset="0"/>
              </a:rPr>
              <a:t>bm</a:t>
            </a:r>
            <a:r>
              <a:rPr lang="en-US" sz="1800" dirty="0">
                <a:latin typeface="Monaco" pitchFamily="2" charset="0"/>
              </a:rPr>
              <a:t>*</a:t>
            </a:r>
            <a:r>
              <a:rPr lang="en-US" sz="1800" dirty="0" err="1">
                <a:latin typeface="Monaco" pitchFamily="2" charset="0"/>
              </a:rPr>
              <a:t>log.mass</a:t>
            </a:r>
            <a:r>
              <a:rPr lang="en-US" sz="1800" dirty="0">
                <a:latin typeface="Monaco" pitchFamily="2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    a ~ </a:t>
            </a:r>
            <a:r>
              <a:rPr lang="en-US" sz="1800" dirty="0" err="1">
                <a:latin typeface="Monaco" pitchFamily="2" charset="0"/>
              </a:rPr>
              <a:t>dnorm</a:t>
            </a:r>
            <a:r>
              <a:rPr lang="en-US" sz="1800" dirty="0">
                <a:latin typeface="Monaco" pitchFamily="2" charset="0"/>
              </a:rPr>
              <a:t>(0, 100), # prior for the intercept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    </a:t>
            </a:r>
            <a:r>
              <a:rPr lang="en-US" sz="1800" dirty="0" err="1">
                <a:latin typeface="Monaco" pitchFamily="2" charset="0"/>
              </a:rPr>
              <a:t>bn</a:t>
            </a:r>
            <a:r>
              <a:rPr lang="en-US" sz="1800" dirty="0">
                <a:latin typeface="Monaco" pitchFamily="2" charset="0"/>
              </a:rPr>
              <a:t> ~ </a:t>
            </a:r>
            <a:r>
              <a:rPr lang="en-US" sz="1800" dirty="0" err="1">
                <a:latin typeface="Monaco" pitchFamily="2" charset="0"/>
              </a:rPr>
              <a:t>dnorm</a:t>
            </a:r>
            <a:r>
              <a:rPr lang="en-US" sz="1800" dirty="0">
                <a:latin typeface="Monaco" pitchFamily="2" charset="0"/>
              </a:rPr>
              <a:t>(0, 1), # prior for the np effect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    </a:t>
            </a:r>
            <a:r>
              <a:rPr lang="en-US" sz="1800" dirty="0" err="1">
                <a:latin typeface="Monaco" pitchFamily="2" charset="0"/>
              </a:rPr>
              <a:t>bm</a:t>
            </a:r>
            <a:r>
              <a:rPr lang="en-US" sz="1800" dirty="0">
                <a:latin typeface="Monaco" pitchFamily="2" charset="0"/>
              </a:rPr>
              <a:t> ~ </a:t>
            </a:r>
            <a:r>
              <a:rPr lang="en-US" sz="1800" dirty="0" err="1">
                <a:latin typeface="Monaco" pitchFamily="2" charset="0"/>
              </a:rPr>
              <a:t>dnorm</a:t>
            </a:r>
            <a:r>
              <a:rPr lang="en-US" sz="1800" dirty="0">
                <a:latin typeface="Monaco" pitchFamily="2" charset="0"/>
              </a:rPr>
              <a:t>(0, 1), # prior for the body mass effect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    sigma ~ </a:t>
            </a:r>
            <a:r>
              <a:rPr lang="en-US" sz="1800" dirty="0" err="1">
                <a:latin typeface="Monaco" pitchFamily="2" charset="0"/>
              </a:rPr>
              <a:t>dexp</a:t>
            </a:r>
            <a:r>
              <a:rPr lang="en-US" sz="1800" dirty="0">
                <a:latin typeface="Monaco" pitchFamily="2" charset="0"/>
              </a:rPr>
              <a:t>(1) # prior for the standard deviation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  )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7E0619-FE50-344B-9C3A-93A919735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Multiple Regression for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>Milk Energy Data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00B3DF-5974-41B4-98CB-CB86D7E26A8E}"/>
              </a:ext>
            </a:extLst>
          </p:cNvPr>
          <p:cNvSpPr txBox="1"/>
          <p:nvPr/>
        </p:nvSpPr>
        <p:spPr>
          <a:xfrm>
            <a:off x="7305152" y="6440993"/>
            <a:ext cx="173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See lecture code</a:t>
            </a:r>
          </a:p>
        </p:txBody>
      </p:sp>
    </p:spTree>
    <p:extLst>
      <p:ext uri="{BB962C8B-B14F-4D97-AF65-F5344CB8AC3E}">
        <p14:creationId xmlns:p14="http://schemas.microsoft.com/office/powerpoint/2010/main" val="2243639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Visualizations</a:t>
            </a:r>
            <a:endParaRPr lang="en-US" sz="3600" dirty="0">
              <a:latin typeface="Monaco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AC1A29-3E5A-BB42-9BD0-143C8DC3B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8021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1) </a:t>
            </a:r>
            <a:r>
              <a:rPr lang="en-US" i="1" dirty="0">
                <a:latin typeface="Garamond" panose="02020404030301010803" pitchFamily="18" charset="0"/>
              </a:rPr>
              <a:t>Predictor Residual Plots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Show </a:t>
            </a:r>
            <a:r>
              <a:rPr lang="en-US" i="1" dirty="0">
                <a:latin typeface="Garamond" panose="02020404030301010803" pitchFamily="18" charset="0"/>
              </a:rPr>
              <a:t>outcome</a:t>
            </a:r>
            <a:r>
              <a:rPr lang="en-US" dirty="0">
                <a:latin typeface="Garamond" panose="02020404030301010803" pitchFamily="18" charset="0"/>
              </a:rPr>
              <a:t> data plotted against </a:t>
            </a:r>
            <a:r>
              <a:rPr lang="en-US" i="1" dirty="0">
                <a:latin typeface="Garamond" panose="02020404030301010803" pitchFamily="18" charset="0"/>
              </a:rPr>
              <a:t>residual</a:t>
            </a:r>
            <a:r>
              <a:rPr lang="en-US" dirty="0">
                <a:latin typeface="Garamond" panose="02020404030301010803" pitchFamily="18" charset="0"/>
              </a:rPr>
              <a:t> predictor values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Essentially replicates the calculation that happens automatically within a multiple regression model</a:t>
            </a:r>
          </a:p>
          <a:p>
            <a:pPr marL="514350" indent="-514350">
              <a:buAutoNum type="arabicParenR"/>
            </a:pPr>
            <a:endParaRPr lang="en-US" i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2) </a:t>
            </a:r>
            <a:r>
              <a:rPr lang="en-US" i="1" dirty="0">
                <a:latin typeface="Garamond" panose="02020404030301010803" pitchFamily="18" charset="0"/>
              </a:rPr>
              <a:t>Counterfactual Plots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Implied predictions for arbitrary predictor values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Especially critical for multiple regression since it allows us to imagine variation in one variable with the other held constant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3) </a:t>
            </a:r>
            <a:r>
              <a:rPr lang="en-US" i="1" dirty="0">
                <a:latin typeface="Garamond" panose="02020404030301010803" pitchFamily="18" charset="0"/>
              </a:rPr>
              <a:t>Posterior Prediction Plots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Focuses on generating model-based predictions for the original observations and communicating error in those predictions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3DF205-905E-4DE9-A067-A7B8BFF2ABC8}"/>
              </a:ext>
            </a:extLst>
          </p:cNvPr>
          <p:cNvSpPr txBox="1"/>
          <p:nvPr/>
        </p:nvSpPr>
        <p:spPr>
          <a:xfrm>
            <a:off x="7305152" y="6440993"/>
            <a:ext cx="173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See lecture code</a:t>
            </a:r>
          </a:p>
        </p:txBody>
      </p:sp>
    </p:spTree>
    <p:extLst>
      <p:ext uri="{BB962C8B-B14F-4D97-AF65-F5344CB8AC3E}">
        <p14:creationId xmlns:p14="http://schemas.microsoft.com/office/powerpoint/2010/main" val="172544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So Why Not Include 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>All Predictors All The Time?</a:t>
            </a:r>
            <a:endParaRPr lang="en-US" sz="3600" dirty="0">
              <a:latin typeface="Monaco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AC1A29-3E5A-BB42-9BD0-143C8DC3B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15270"/>
            <a:ext cx="7886700" cy="41178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1) </a:t>
            </a:r>
            <a:r>
              <a:rPr lang="en-US" i="1" dirty="0">
                <a:latin typeface="Garamond" panose="02020404030301010803" pitchFamily="18" charset="0"/>
              </a:rPr>
              <a:t>Multicollinearity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A very strong correlation between two predictor variables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In the extreme, this means the two variables contain the same information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2) </a:t>
            </a:r>
            <a:r>
              <a:rPr lang="en-US" i="1" dirty="0">
                <a:latin typeface="Garamond" panose="02020404030301010803" pitchFamily="18" charset="0"/>
              </a:rPr>
              <a:t>Post-Treatment Bias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Including variables that are consequences of other variables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3) </a:t>
            </a:r>
            <a:r>
              <a:rPr lang="en-US" i="1" dirty="0">
                <a:latin typeface="Garamond" panose="02020404030301010803" pitchFamily="18" charset="0"/>
              </a:rPr>
              <a:t>Overfitting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Focuses on the utility of a model for out-of-sample prediction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A motivating problem for model selection procedures</a:t>
            </a:r>
          </a:p>
        </p:txBody>
      </p:sp>
    </p:spTree>
    <p:extLst>
      <p:ext uri="{BB962C8B-B14F-4D97-AF65-F5344CB8AC3E}">
        <p14:creationId xmlns:p14="http://schemas.microsoft.com/office/powerpoint/2010/main" val="90833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F72C24E-4BA7-C444-9D0E-86326DFD4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675" y="1308847"/>
            <a:ext cx="5200650" cy="52443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Multicollinearity</a:t>
            </a:r>
            <a:endParaRPr lang="en-US" sz="3600" dirty="0">
              <a:latin typeface="Monaco" pitchFamily="2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7971D1F-8F9A-E044-912B-61E62EF524AF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err="1">
                <a:latin typeface="Garamond" panose="02020404030301010803" pitchFamily="18" charset="0"/>
              </a:rPr>
              <a:t>McElreath</a:t>
            </a:r>
            <a:r>
              <a:rPr lang="en-US" sz="1600" dirty="0">
                <a:latin typeface="Garamond" panose="02020404030301010803" pitchFamily="18" charset="0"/>
              </a:rPr>
              <a:t> 2016, </a:t>
            </a:r>
            <a:r>
              <a:rPr lang="en-US" sz="1600" i="1" dirty="0">
                <a:latin typeface="Garamond" panose="02020404030301010803" pitchFamily="18" charset="0"/>
              </a:rPr>
              <a:t>Statistical Rethinking</a:t>
            </a:r>
            <a:endParaRPr lang="en-US" sz="16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223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AA6215-EAB2-3B4C-8EFE-C13CFDF56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52647"/>
            <a:ext cx="7886700" cy="7379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Garamond" panose="02020404030301010803" pitchFamily="18" charset="0"/>
              </a:rPr>
              <a:t>Model with percent fat alone: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23DE37-4658-4B4C-84E4-E0AC3B82628C}"/>
              </a:ext>
            </a:extLst>
          </p:cNvPr>
          <p:cNvSpPr txBox="1">
            <a:spLocks/>
          </p:cNvSpPr>
          <p:nvPr/>
        </p:nvSpPr>
        <p:spPr>
          <a:xfrm>
            <a:off x="628650" y="2519597"/>
            <a:ext cx="7886700" cy="737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>
                <a:latin typeface="Garamond" panose="02020404030301010803" pitchFamily="18" charset="0"/>
              </a:rPr>
              <a:t>Model with percent lactose alone: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B692B82-E2D8-F647-9C01-979762CB4088}"/>
              </a:ext>
            </a:extLst>
          </p:cNvPr>
          <p:cNvSpPr txBox="1">
            <a:spLocks/>
          </p:cNvSpPr>
          <p:nvPr/>
        </p:nvSpPr>
        <p:spPr>
          <a:xfrm>
            <a:off x="628650" y="4615097"/>
            <a:ext cx="7886700" cy="737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>
                <a:latin typeface="Garamond" panose="02020404030301010803" pitchFamily="18" charset="0"/>
              </a:rPr>
              <a:t>Model with both: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34A84D-35BB-E74C-8A31-AF16FAE0A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886158"/>
            <a:ext cx="4114800" cy="1401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D06910-6299-EC4D-A7DF-57B662C85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3187022"/>
            <a:ext cx="4114800" cy="12178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3FC6B9-6E7F-914B-AAF9-2B41A4249A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00" y="5219702"/>
            <a:ext cx="4114800" cy="142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2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Multicollinearity</a:t>
            </a:r>
            <a:endParaRPr lang="en-US" sz="3600" dirty="0">
              <a:latin typeface="Monaco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DBFE9F-BB55-354A-AAE1-BD37CA675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3320"/>
            <a:ext cx="7886700" cy="5114180"/>
          </a:xfrm>
        </p:spPr>
        <p:txBody>
          <a:bodyPr>
            <a:normAutofit/>
          </a:bodyPr>
          <a:lstStyle/>
          <a:p>
            <a:r>
              <a:rPr lang="en-US" sz="3200" dirty="0"/>
              <a:t>Identifying multicollinearity:</a:t>
            </a:r>
          </a:p>
          <a:p>
            <a:pPr marL="742950" lvl="1" indent="-285750"/>
            <a:r>
              <a:rPr lang="en-US" dirty="0"/>
              <a:t>Plot predictor variables against each other to visualize correlation before modeling</a:t>
            </a:r>
          </a:p>
          <a:p>
            <a:pPr marL="742950" lvl="1" indent="-285750"/>
            <a:r>
              <a:rPr lang="en-US" dirty="0"/>
              <a:t>Can be diagnosed during model fitting via inflated parameter estimates</a:t>
            </a:r>
          </a:p>
          <a:p>
            <a:pPr marL="285750" indent="-285750"/>
            <a:endParaRPr lang="en-US" sz="3200" dirty="0"/>
          </a:p>
          <a:p>
            <a:pPr marL="285750" indent="-285750"/>
            <a:r>
              <a:rPr lang="en-US" sz="3200" dirty="0"/>
              <a:t>Addressing multicollinearity:</a:t>
            </a:r>
          </a:p>
          <a:p>
            <a:pPr marL="742950" lvl="1" indent="-285750"/>
            <a:r>
              <a:rPr lang="en-US" dirty="0"/>
              <a:t>Varies by discipline and norms</a:t>
            </a:r>
          </a:p>
          <a:p>
            <a:pPr marL="742950" lvl="1" indent="-285750"/>
            <a:r>
              <a:rPr lang="en-US" dirty="0"/>
              <a:t>Drop all but one of a cluster of variables that is highly correlated</a:t>
            </a:r>
          </a:p>
          <a:p>
            <a:pPr marL="742950" lvl="1" indent="-285750"/>
            <a:r>
              <a:rPr lang="en-US" dirty="0"/>
              <a:t>Fit multiple models using the collinear variables in turn</a:t>
            </a:r>
          </a:p>
        </p:txBody>
      </p:sp>
    </p:spTree>
    <p:extLst>
      <p:ext uri="{BB962C8B-B14F-4D97-AF65-F5344CB8AC3E}">
        <p14:creationId xmlns:p14="http://schemas.microsoft.com/office/powerpoint/2010/main" val="76608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154D-BD3A-4BE0-8036-ECBB09CB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Gaussian Model for Height: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>Adding a Weight Predictor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E5EC8-910E-4FDB-9AE0-40BF635A4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u="sng" dirty="0"/>
              <a:t>Model output interpretation</a:t>
            </a:r>
          </a:p>
          <a:p>
            <a:r>
              <a:rPr lang="en-US" b="1" dirty="0"/>
              <a:t>Mean</a:t>
            </a:r>
            <a:r>
              <a:rPr lang="en-US" dirty="0"/>
              <a:t> (mu): Mean is now modeled indirectly via the intercept and slope parameters</a:t>
            </a:r>
          </a:p>
          <a:p>
            <a:r>
              <a:rPr lang="en-US" b="1" dirty="0"/>
              <a:t>Intercept</a:t>
            </a:r>
            <a:r>
              <a:rPr lang="en-US" dirty="0"/>
              <a:t> (a): Expected mean outcome when the predictor has a value of 0</a:t>
            </a:r>
          </a:p>
          <a:p>
            <a:r>
              <a:rPr lang="en-US" b="1" dirty="0"/>
              <a:t>Slope</a:t>
            </a:r>
            <a:r>
              <a:rPr lang="en-US" dirty="0"/>
              <a:t> (b): Expected increase in the mean of the outcome for each one unit increase in the predictor</a:t>
            </a:r>
          </a:p>
        </p:txBody>
      </p:sp>
    </p:spTree>
    <p:extLst>
      <p:ext uri="{BB962C8B-B14F-4D97-AF65-F5344CB8AC3E}">
        <p14:creationId xmlns:p14="http://schemas.microsoft.com/office/powerpoint/2010/main" val="1442861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Multicollinearity</a:t>
            </a:r>
            <a:endParaRPr lang="en-US" sz="3600" dirty="0">
              <a:latin typeface="Monaco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E29B2F-2994-F44D-84E5-5F4B4C7EA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2130506"/>
            <a:ext cx="8515350" cy="370900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5D7A3EF-0FDF-AD4E-B767-AFD9680893A2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err="1">
                <a:latin typeface="Garamond" panose="02020404030301010803" pitchFamily="18" charset="0"/>
              </a:rPr>
              <a:t>McElreath</a:t>
            </a:r>
            <a:r>
              <a:rPr lang="en-US" sz="1600" dirty="0">
                <a:latin typeface="Garamond" panose="02020404030301010803" pitchFamily="18" charset="0"/>
              </a:rPr>
              <a:t> 2016, </a:t>
            </a:r>
            <a:r>
              <a:rPr lang="en-US" sz="1600" i="1" dirty="0">
                <a:latin typeface="Garamond" panose="02020404030301010803" pitchFamily="18" charset="0"/>
              </a:rPr>
              <a:t>Statistical Rethinking</a:t>
            </a:r>
            <a:endParaRPr lang="en-US" sz="16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656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7A0D60A-FF78-E24D-BD3C-661F32905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The Bias-Variance Tradeoff</a:t>
            </a:r>
            <a:endParaRPr lang="en-US" sz="3600" dirty="0">
              <a:latin typeface="Monaco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B59AB8-AF3E-544B-8F70-630DF00D7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8" y="2692805"/>
            <a:ext cx="8728364" cy="228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92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133BF-258C-CA46-A8CC-36E334438B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397130"/>
                <a:ext cx="7886700" cy="342177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4000" i="1" dirty="0">
                    <a:latin typeface="Garamond" panose="02020404030301010803" pitchFamily="18" charset="0"/>
                  </a:rPr>
                  <a:t>h</a:t>
                </a:r>
                <a:r>
                  <a:rPr lang="en-US" sz="4000" i="1" baseline="-25000" dirty="0">
                    <a:latin typeface="Garamond" panose="02020404030301010803" pitchFamily="18" charset="0"/>
                  </a:rPr>
                  <a:t>i</a:t>
                </a:r>
                <a:r>
                  <a:rPr lang="en-US" sz="4000" dirty="0">
                    <a:latin typeface="Garamond" panose="02020404030301010803" pitchFamily="18" charset="0"/>
                  </a:rPr>
                  <a:t> ~ Normal(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4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m:rPr>
                        <m:nor/>
                      </m:rPr>
                      <a:rPr lang="en-US" sz="4000" i="1" baseline="-25000" dirty="0">
                        <a:latin typeface="Garamond" panose="02020404030301010803" pitchFamily="18" charset="0"/>
                      </a:rPr>
                      <m:t>i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m:rPr>
                        <m:nor/>
                      </m:rPr>
                      <a:rPr lang="en-US" sz="40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sz="40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</m:oMath>
                </a14:m>
                <a:endParaRPr lang="en-US" sz="4000" dirty="0">
                  <a:latin typeface="Garamond" panose="02020404030301010803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 ~ Normal(178, 100)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m:rPr>
                        <m:nor/>
                      </m:rPr>
                      <a:rPr lang="en-US" sz="40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~ Normal(0, 10)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~ Exp(1)</a:t>
                </a:r>
              </a:p>
              <a:p>
                <a:pPr marL="0" indent="0" algn="ctr">
                  <a:buNone/>
                </a:pPr>
                <a:endParaRPr lang="en-US" sz="4000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133BF-258C-CA46-A8CC-36E334438B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397130"/>
                <a:ext cx="7886700" cy="3421779"/>
              </a:xfrm>
              <a:blipFill>
                <a:blip r:embed="rId3"/>
                <a:stretch>
                  <a:fillRect t="-4804" b="-5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4EF0511-81B3-6343-A72A-32F16288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385908"/>
            <a:ext cx="851535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Categorical Predictors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sz="3600" dirty="0">
                <a:latin typeface="Garamond" panose="02020404030301010803" pitchFamily="18" charset="0"/>
              </a:rPr>
              <a:t>Linear Regression for Human Height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385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133BF-258C-CA46-A8CC-36E334438B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397130"/>
                <a:ext cx="5051714" cy="342177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4000" i="1" dirty="0">
                    <a:latin typeface="Garamond" panose="02020404030301010803" pitchFamily="18" charset="0"/>
                  </a:rPr>
                  <a:t>h</a:t>
                </a:r>
                <a:r>
                  <a:rPr lang="en-US" sz="4000" i="1" baseline="-25000" dirty="0">
                    <a:latin typeface="Garamond" panose="02020404030301010803" pitchFamily="18" charset="0"/>
                  </a:rPr>
                  <a:t>i</a:t>
                </a:r>
                <a:r>
                  <a:rPr lang="en-US" sz="4000" dirty="0">
                    <a:latin typeface="Garamond" panose="02020404030301010803" pitchFamily="18" charset="0"/>
                  </a:rPr>
                  <a:t> ~ Normal(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4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m:rPr>
                        <m:nor/>
                      </m:rPr>
                      <a:rPr lang="en-US" sz="4000" i="1" baseline="-25000" dirty="0">
                        <a:latin typeface="Garamond" panose="02020404030301010803" pitchFamily="18" charset="0"/>
                      </a:rPr>
                      <m:t>i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m:rPr>
                        <m:nor/>
                      </m:rPr>
                      <a:rPr lang="en-US" sz="40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sz="40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</m:oMath>
                </a14:m>
                <a:endParaRPr lang="en-US" sz="4000" dirty="0">
                  <a:latin typeface="Garamond" panose="02020404030301010803" pitchFamily="18" charset="0"/>
                </a:endParaRPr>
              </a:p>
              <a:p>
                <a:pPr marL="0" indent="0" algn="ctr">
                  <a:buNone/>
                </a:pPr>
                <a:endParaRPr lang="en-US" sz="4000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133BF-258C-CA46-A8CC-36E334438B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397130"/>
                <a:ext cx="5051714" cy="3421779"/>
              </a:xfrm>
              <a:blipFill>
                <a:blip r:embed="rId3"/>
                <a:stretch>
                  <a:fillRect t="-4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4EF0511-81B3-6343-A72A-32F16288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385908"/>
            <a:ext cx="851535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Categorical Predictors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sz="3600" dirty="0">
                <a:latin typeface="Garamond" panose="02020404030301010803" pitchFamily="18" charset="0"/>
              </a:rPr>
              <a:t>Linear Regression for Human Height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1925F2C4-8EDC-4E3D-83A5-3D5A1EF8FF6B}"/>
              </a:ext>
            </a:extLst>
          </p:cNvPr>
          <p:cNvSpPr/>
          <p:nvPr/>
        </p:nvSpPr>
        <p:spPr>
          <a:xfrm>
            <a:off x="5389417" y="2690091"/>
            <a:ext cx="3015673" cy="1152236"/>
          </a:xfrm>
          <a:prstGeom prst="wedgeRectCallout">
            <a:avLst>
              <a:gd name="adj1" fmla="val -68143"/>
              <a:gd name="adj2" fmla="val 998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Binary dummy variable for being male (1 = yes)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77FEE6E-3FC6-448C-8EC2-528CCE7AA495}"/>
              </a:ext>
            </a:extLst>
          </p:cNvPr>
          <p:cNvSpPr/>
          <p:nvPr/>
        </p:nvSpPr>
        <p:spPr>
          <a:xfrm>
            <a:off x="628650" y="4368801"/>
            <a:ext cx="2895021" cy="1099126"/>
          </a:xfrm>
          <a:prstGeom prst="wedgeRectCallout">
            <a:avLst>
              <a:gd name="adj1" fmla="val 22172"/>
              <a:gd name="adj2" fmla="val -106838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Mean height for both males and females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6C3A6377-CC10-4666-901F-6A9686AA2C71}"/>
              </a:ext>
            </a:extLst>
          </p:cNvPr>
          <p:cNvSpPr/>
          <p:nvPr/>
        </p:nvSpPr>
        <p:spPr>
          <a:xfrm>
            <a:off x="3878692" y="4368800"/>
            <a:ext cx="4526398" cy="1099127"/>
          </a:xfrm>
          <a:prstGeom prst="wedgeRectCallout">
            <a:avLst>
              <a:gd name="adj1" fmla="val -50452"/>
              <a:gd name="adj2" fmla="val -101775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Expected difference (more or less) in height compared to females</a:t>
            </a:r>
          </a:p>
        </p:txBody>
      </p:sp>
    </p:spTree>
    <p:extLst>
      <p:ext uri="{BB962C8B-B14F-4D97-AF65-F5344CB8AC3E}">
        <p14:creationId xmlns:p14="http://schemas.microsoft.com/office/powerpoint/2010/main" val="506181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133BF-258C-CA46-A8CC-36E334438B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2397130"/>
                <a:ext cx="5088659" cy="342177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4000" i="1" dirty="0">
                    <a:latin typeface="Garamond" panose="02020404030301010803" pitchFamily="18" charset="0"/>
                  </a:rPr>
                  <a:t>h</a:t>
                </a:r>
                <a:r>
                  <a:rPr lang="en-US" sz="4000" i="1" baseline="-25000" dirty="0">
                    <a:latin typeface="Garamond" panose="02020404030301010803" pitchFamily="18" charset="0"/>
                  </a:rPr>
                  <a:t>i</a:t>
                </a:r>
                <a:r>
                  <a:rPr lang="en-US" sz="4000" dirty="0">
                    <a:latin typeface="Garamond" panose="02020404030301010803" pitchFamily="18" charset="0"/>
                  </a:rPr>
                  <a:t> ~ Normal(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4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m:rPr>
                        <m:nor/>
                      </m:rPr>
                      <a:rPr lang="en-US" sz="4000" i="1" baseline="-25000" dirty="0">
                        <a:latin typeface="Garamond" panose="02020404030301010803" pitchFamily="18" charset="0"/>
                      </a:rPr>
                      <m:t>i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m:rPr>
                        <m:nor/>
                      </m:rPr>
                      <a:rPr lang="en-US" sz="40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sz="40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</m:oMath>
                </a14:m>
                <a:endParaRPr lang="en-US" sz="4000" dirty="0">
                  <a:latin typeface="Garamond" panose="02020404030301010803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 ~ Normal(178, 100)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m:rPr>
                        <m:nor/>
                      </m:rPr>
                      <a:rPr lang="en-US" sz="40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~ Normal(0, 10)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~ Exp(1)</a:t>
                </a:r>
              </a:p>
              <a:p>
                <a:pPr marL="0" indent="0" algn="ctr">
                  <a:buNone/>
                </a:pPr>
                <a:endParaRPr lang="en-US" sz="4000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133BF-258C-CA46-A8CC-36E334438B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2397130"/>
                <a:ext cx="5088659" cy="3421779"/>
              </a:xfrm>
              <a:blipFill>
                <a:blip r:embed="rId3"/>
                <a:stretch>
                  <a:fillRect t="-4804" b="-5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4EF0511-81B3-6343-A72A-32F16288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385908"/>
            <a:ext cx="851535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Categorical Predictors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sz="3600" dirty="0">
                <a:latin typeface="Garamond" panose="02020404030301010803" pitchFamily="18" charset="0"/>
              </a:rPr>
              <a:t>Linear Regression for Human Height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9FC515AD-D6FB-40CA-8C9A-A53B82DD2F1B}"/>
              </a:ext>
            </a:extLst>
          </p:cNvPr>
          <p:cNvSpPr/>
          <p:nvPr/>
        </p:nvSpPr>
        <p:spPr>
          <a:xfrm>
            <a:off x="5883564" y="2690090"/>
            <a:ext cx="2253672" cy="2519219"/>
          </a:xfrm>
          <a:prstGeom prst="wedgeRectCallout">
            <a:avLst>
              <a:gd name="adj1" fmla="val -77569"/>
              <a:gd name="adj2" fmla="val 29785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Prior for the expected difference in height between males and females</a:t>
            </a:r>
          </a:p>
        </p:txBody>
      </p:sp>
    </p:spTree>
    <p:extLst>
      <p:ext uri="{BB962C8B-B14F-4D97-AF65-F5344CB8AC3E}">
        <p14:creationId xmlns:p14="http://schemas.microsoft.com/office/powerpoint/2010/main" val="3106968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133BF-258C-CA46-A8CC-36E334438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2243591"/>
            <a:ext cx="8286750" cy="42819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Monaco" pitchFamily="2" charset="0"/>
              </a:rPr>
              <a:t>m5x &lt;- </a:t>
            </a:r>
            <a:r>
              <a:rPr lang="en-US" sz="2400" dirty="0" err="1">
                <a:latin typeface="Monaco" pitchFamily="2" charset="0"/>
              </a:rPr>
              <a:t>quap</a:t>
            </a:r>
            <a:r>
              <a:rPr lang="en-US" sz="2400" dirty="0">
                <a:latin typeface="Monaco" pitchFamily="2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0"/>
              </a:rPr>
              <a:t>  data = d, # specify data to fit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0"/>
              </a:rPr>
              <a:t>  </a:t>
            </a:r>
            <a:r>
              <a:rPr lang="en-US" sz="2400" dirty="0" err="1">
                <a:latin typeface="Monaco" pitchFamily="2" charset="0"/>
              </a:rPr>
              <a:t>alist</a:t>
            </a:r>
            <a:r>
              <a:rPr lang="en-US" sz="2400" dirty="0">
                <a:latin typeface="Monaco" pitchFamily="2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0"/>
              </a:rPr>
              <a:t>    height ~ </a:t>
            </a:r>
            <a:r>
              <a:rPr lang="en-US" sz="2400" dirty="0" err="1">
                <a:latin typeface="Monaco" pitchFamily="2" charset="0"/>
              </a:rPr>
              <a:t>dnorm</a:t>
            </a:r>
            <a:r>
              <a:rPr lang="en-US" sz="2400" dirty="0">
                <a:latin typeface="Monaco" pitchFamily="2" charset="0"/>
              </a:rPr>
              <a:t>(mu, sigma),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0"/>
              </a:rPr>
              <a:t>    mu &lt;- a + </a:t>
            </a:r>
            <a:r>
              <a:rPr lang="en-US" sz="2400" dirty="0" err="1">
                <a:latin typeface="Monaco" pitchFamily="2" charset="0"/>
              </a:rPr>
              <a:t>bm</a:t>
            </a:r>
            <a:r>
              <a:rPr lang="en-US" sz="2400" dirty="0">
                <a:latin typeface="Monaco" pitchFamily="2" charset="0"/>
              </a:rPr>
              <a:t>*male,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0"/>
              </a:rPr>
              <a:t>    a ~ </a:t>
            </a:r>
            <a:r>
              <a:rPr lang="en-US" sz="2400" dirty="0" err="1">
                <a:latin typeface="Monaco" pitchFamily="2" charset="0"/>
              </a:rPr>
              <a:t>dnorm</a:t>
            </a:r>
            <a:r>
              <a:rPr lang="en-US" sz="2400" dirty="0">
                <a:latin typeface="Monaco" pitchFamily="2" charset="0"/>
              </a:rPr>
              <a:t>(178, 100), # intercept prior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0"/>
              </a:rPr>
              <a:t>    </a:t>
            </a:r>
            <a:r>
              <a:rPr lang="en-US" sz="2400" dirty="0" err="1">
                <a:latin typeface="Monaco" pitchFamily="2" charset="0"/>
              </a:rPr>
              <a:t>bm</a:t>
            </a:r>
            <a:r>
              <a:rPr lang="en-US" sz="2400" dirty="0">
                <a:latin typeface="Monaco" pitchFamily="2" charset="0"/>
              </a:rPr>
              <a:t> ~ </a:t>
            </a:r>
            <a:r>
              <a:rPr lang="en-US" sz="2400" dirty="0" err="1">
                <a:latin typeface="Monaco" pitchFamily="2" charset="0"/>
              </a:rPr>
              <a:t>dnorm</a:t>
            </a:r>
            <a:r>
              <a:rPr lang="en-US" sz="2400" dirty="0">
                <a:latin typeface="Monaco" pitchFamily="2" charset="0"/>
              </a:rPr>
              <a:t>(0, 10), # (male) dummy variable prior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0"/>
              </a:rPr>
              <a:t>    sigma ~ </a:t>
            </a:r>
            <a:r>
              <a:rPr lang="en-US" sz="2400" dirty="0" err="1">
                <a:latin typeface="Monaco" pitchFamily="2" charset="0"/>
              </a:rPr>
              <a:t>dexp</a:t>
            </a:r>
            <a:r>
              <a:rPr lang="en-US" sz="2400" dirty="0">
                <a:latin typeface="Monaco" pitchFamily="2" charset="0"/>
              </a:rPr>
              <a:t>(1) # standard deviation prior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0"/>
              </a:rPr>
              <a:t>  ))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4E5A07-BDF7-644D-BB4F-DDB02A6B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385908"/>
            <a:ext cx="851535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Linear Regression for Human Height: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>Categorical Predictor</a:t>
            </a:r>
          </a:p>
        </p:txBody>
      </p:sp>
    </p:spTree>
    <p:extLst>
      <p:ext uri="{BB962C8B-B14F-4D97-AF65-F5344CB8AC3E}">
        <p14:creationId xmlns:p14="http://schemas.microsoft.com/office/powerpoint/2010/main" val="2471180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43B5F-D80E-4F78-83B0-315420AAD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Linear Regression with index variable coding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00D412E-D71C-4B7C-99D9-4A6E2217F3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2397130"/>
                <a:ext cx="7517824" cy="342177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4000" i="1" dirty="0">
                    <a:latin typeface="Garamond" panose="02020404030301010803" pitchFamily="18" charset="0"/>
                  </a:rPr>
                  <a:t>h</a:t>
                </a:r>
                <a:r>
                  <a:rPr lang="en-US" sz="4000" i="1" baseline="-25000" dirty="0">
                    <a:latin typeface="Garamond" panose="02020404030301010803" pitchFamily="18" charset="0"/>
                  </a:rPr>
                  <a:t>i</a:t>
                </a:r>
                <a:r>
                  <a:rPr lang="en-US" sz="4000" dirty="0">
                    <a:latin typeface="Garamond" panose="02020404030301010803" pitchFamily="18" charset="0"/>
                  </a:rPr>
                  <a:t> ~ Normal(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4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m:rPr>
                        <m:nor/>
                      </m:rPr>
                      <a:rPr lang="en-US" sz="4000" i="1" baseline="-25000" dirty="0">
                        <a:latin typeface="Garamond" panose="02020404030301010803" pitchFamily="18" charset="0"/>
                      </a:rPr>
                      <m:t>i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4000" baseline="-25000" dirty="0">
                    <a:latin typeface="Garamond" panose="02020404030301010803" pitchFamily="18" charset="0"/>
                  </a:rPr>
                  <a:t>sex[</a:t>
                </a:r>
                <a:r>
                  <a:rPr lang="en-US" sz="4000" baseline="-25000" dirty="0" err="1">
                    <a:latin typeface="Garamond" panose="02020404030301010803" pitchFamily="18" charset="0"/>
                  </a:rPr>
                  <a:t>i</a:t>
                </a:r>
                <a:r>
                  <a:rPr lang="en-US" sz="4000" baseline="-25000" dirty="0">
                    <a:latin typeface="Garamond" panose="02020404030301010803" pitchFamily="18" charset="0"/>
                  </a:rPr>
                  <a:t>]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4000" baseline="-25000" dirty="0">
                    <a:latin typeface="Garamond" panose="02020404030301010803" pitchFamily="18" charset="0"/>
                  </a:rPr>
                  <a:t>j</a:t>
                </a:r>
                <a:r>
                  <a:rPr lang="en-US" sz="4000" dirty="0">
                    <a:latin typeface="Garamond" panose="02020404030301010803" pitchFamily="18" charset="0"/>
                  </a:rPr>
                  <a:t> ~ Normal(178, 100)    </a:t>
                </a:r>
                <a:r>
                  <a:rPr lang="en-US" dirty="0">
                    <a:latin typeface="Garamond" panose="02020404030301010803" pitchFamily="18" charset="0"/>
                  </a:rPr>
                  <a:t>for j = 1..2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~ Exp(1)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00D412E-D71C-4B7C-99D9-4A6E2217F3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2397130"/>
                <a:ext cx="7517824" cy="3421779"/>
              </a:xfrm>
              <a:blipFill>
                <a:blip r:embed="rId2"/>
                <a:stretch>
                  <a:fillRect t="-4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8930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43B5F-D80E-4F78-83B0-315420AAD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Linear Regression with index variable coding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BD8F5B-0881-40E9-9542-80928CE3C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2243591"/>
            <a:ext cx="8086725" cy="42819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Monaco" pitchFamily="2" charset="0"/>
              </a:rPr>
              <a:t>m5x &lt;- </a:t>
            </a:r>
            <a:r>
              <a:rPr lang="en-US" sz="2400" dirty="0" err="1">
                <a:latin typeface="Monaco" pitchFamily="2" charset="0"/>
              </a:rPr>
              <a:t>quap</a:t>
            </a:r>
            <a:r>
              <a:rPr lang="en-US" sz="2400" dirty="0">
                <a:latin typeface="Monaco" pitchFamily="2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0"/>
              </a:rPr>
              <a:t>  data = d, 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0"/>
              </a:rPr>
              <a:t>  </a:t>
            </a:r>
            <a:r>
              <a:rPr lang="en-US" sz="2400" dirty="0" err="1">
                <a:latin typeface="Monaco" pitchFamily="2" charset="0"/>
              </a:rPr>
              <a:t>alist</a:t>
            </a:r>
            <a:r>
              <a:rPr lang="en-US" sz="2400" dirty="0">
                <a:latin typeface="Monaco" pitchFamily="2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0"/>
              </a:rPr>
              <a:t>    height ~ </a:t>
            </a:r>
            <a:r>
              <a:rPr lang="en-US" sz="2400" dirty="0" err="1">
                <a:latin typeface="Monaco" pitchFamily="2" charset="0"/>
              </a:rPr>
              <a:t>dnorm</a:t>
            </a:r>
            <a:r>
              <a:rPr lang="en-US" sz="2400" dirty="0">
                <a:latin typeface="Monaco" pitchFamily="2" charset="0"/>
              </a:rPr>
              <a:t>(mu, sigma),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0"/>
              </a:rPr>
              <a:t>    mu &lt;- a[sex],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0"/>
              </a:rPr>
              <a:t>    a[sex] ~ </a:t>
            </a:r>
            <a:r>
              <a:rPr lang="en-US" sz="2400" dirty="0" err="1">
                <a:latin typeface="Monaco" pitchFamily="2" charset="0"/>
              </a:rPr>
              <a:t>dnorm</a:t>
            </a:r>
            <a:r>
              <a:rPr lang="en-US" sz="2400" dirty="0">
                <a:latin typeface="Monaco" pitchFamily="2" charset="0"/>
              </a:rPr>
              <a:t>(178, 100), 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0"/>
              </a:rPr>
              <a:t>    sigma ~ </a:t>
            </a:r>
            <a:r>
              <a:rPr lang="en-US" sz="2400" dirty="0" err="1">
                <a:latin typeface="Monaco" pitchFamily="2" charset="0"/>
              </a:rPr>
              <a:t>dexp</a:t>
            </a:r>
            <a:r>
              <a:rPr lang="en-US" sz="2400" dirty="0">
                <a:latin typeface="Monaco" pitchFamily="2" charset="0"/>
              </a:rPr>
              <a:t>(1)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0"/>
              </a:rPr>
              <a:t>  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D37CC3-B651-428A-BCB6-E8BDC107ADCA}"/>
              </a:ext>
            </a:extLst>
          </p:cNvPr>
          <p:cNvSpPr txBox="1"/>
          <p:nvPr/>
        </p:nvSpPr>
        <p:spPr>
          <a:xfrm>
            <a:off x="7305152" y="6440993"/>
            <a:ext cx="173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See lecture code</a:t>
            </a:r>
          </a:p>
        </p:txBody>
      </p:sp>
    </p:spTree>
    <p:extLst>
      <p:ext uri="{BB962C8B-B14F-4D97-AF65-F5344CB8AC3E}">
        <p14:creationId xmlns:p14="http://schemas.microsoft.com/office/powerpoint/2010/main" val="75786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Data Considerations</a:t>
            </a:r>
            <a:endParaRPr lang="en-US" sz="3600" dirty="0">
              <a:latin typeface="Monaco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AC1A29-3E5A-BB42-9BD0-143C8DC3B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857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Garamond" panose="02020404030301010803" pitchFamily="18" charset="0"/>
              </a:rPr>
              <a:t>Centering of variables</a:t>
            </a:r>
          </a:p>
          <a:p>
            <a:r>
              <a:rPr lang="en-US" u="sng" dirty="0">
                <a:latin typeface="Garamond" panose="02020404030301010803" pitchFamily="18" charset="0"/>
              </a:rPr>
              <a:t>How</a:t>
            </a:r>
            <a:r>
              <a:rPr lang="en-US" dirty="0">
                <a:latin typeface="Garamond" panose="02020404030301010803" pitchFamily="18" charset="0"/>
              </a:rPr>
              <a:t>: Subtract the raw variable mean from each value of the raw variable</a:t>
            </a:r>
          </a:p>
          <a:p>
            <a:r>
              <a:rPr lang="en-US" u="sng" dirty="0">
                <a:latin typeface="Garamond" panose="02020404030301010803" pitchFamily="18" charset="0"/>
              </a:rPr>
              <a:t>Interpretation</a:t>
            </a:r>
            <a:r>
              <a:rPr lang="en-US" dirty="0">
                <a:latin typeface="Garamond" panose="02020404030301010803" pitchFamily="18" charset="0"/>
              </a:rPr>
              <a:t>: a value of 0 for a centered variable corresponds to the mean value of the raw variable</a:t>
            </a:r>
          </a:p>
          <a:p>
            <a:r>
              <a:rPr lang="en-US" u="sng" dirty="0">
                <a:latin typeface="Garamond" panose="02020404030301010803" pitchFamily="18" charset="0"/>
              </a:rPr>
              <a:t>Benefits</a:t>
            </a:r>
            <a:r>
              <a:rPr lang="en-US" dirty="0">
                <a:latin typeface="Garamond" panose="02020404030301010803" pitchFamily="18" charset="0"/>
              </a:rPr>
              <a:t>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Can improve model fitting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Can improve interpretability of the intercept parameter</a:t>
            </a:r>
          </a:p>
        </p:txBody>
      </p:sp>
    </p:spTree>
    <p:extLst>
      <p:ext uri="{BB962C8B-B14F-4D97-AF65-F5344CB8AC3E}">
        <p14:creationId xmlns:p14="http://schemas.microsoft.com/office/powerpoint/2010/main" val="282315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154D-BD3A-4BE0-8036-ECBB09CB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Gaussian Model for Height: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solidFill>
                  <a:srgbClr val="0070C0"/>
                </a:solidFill>
                <a:latin typeface="Garamond" panose="02020404030301010803" pitchFamily="18" charset="0"/>
              </a:rPr>
              <a:t>Centered Predictor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E5EC8-910E-4FDB-9AE0-40BF635A4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u="sng" dirty="0"/>
              <a:t>Model output interpretation</a:t>
            </a:r>
          </a:p>
          <a:p>
            <a:r>
              <a:rPr lang="en-US" b="1" dirty="0"/>
              <a:t>Mean</a:t>
            </a:r>
            <a:r>
              <a:rPr lang="en-US" dirty="0"/>
              <a:t> (mu): Mean is now modeled indirectly via the intercept and slope parameters</a:t>
            </a:r>
          </a:p>
          <a:p>
            <a:r>
              <a:rPr lang="en-US" b="1" dirty="0"/>
              <a:t>Intercept</a:t>
            </a:r>
            <a:r>
              <a:rPr lang="en-US" dirty="0"/>
              <a:t> (a): Expected mean outcome when the predictor </a:t>
            </a:r>
            <a:r>
              <a:rPr lang="en-US" b="1" dirty="0">
                <a:solidFill>
                  <a:srgbClr val="0070C0"/>
                </a:solidFill>
              </a:rPr>
              <a:t>is at its mean value</a:t>
            </a:r>
          </a:p>
          <a:p>
            <a:r>
              <a:rPr lang="en-US" b="1" dirty="0"/>
              <a:t>Slope</a:t>
            </a:r>
            <a:r>
              <a:rPr lang="en-US" dirty="0"/>
              <a:t> (b): Expected increase in the mean of the outcome for each one unit increase in the predictor</a:t>
            </a:r>
          </a:p>
        </p:txBody>
      </p:sp>
    </p:spTree>
    <p:extLst>
      <p:ext uri="{BB962C8B-B14F-4D97-AF65-F5344CB8AC3E}">
        <p14:creationId xmlns:p14="http://schemas.microsoft.com/office/powerpoint/2010/main" val="357235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Data Considerations</a:t>
            </a:r>
            <a:endParaRPr lang="en-US" sz="3600" dirty="0">
              <a:latin typeface="Monaco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AC1A29-3E5A-BB42-9BD0-143C8DC3B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503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Garamond" panose="02020404030301010803" pitchFamily="18" charset="0"/>
              </a:rPr>
              <a:t>Standardizing of variables</a:t>
            </a:r>
          </a:p>
          <a:p>
            <a:r>
              <a:rPr lang="en-US" sz="2400" u="sng" dirty="0">
                <a:latin typeface="Garamond" panose="02020404030301010803" pitchFamily="18" charset="0"/>
              </a:rPr>
              <a:t>How</a:t>
            </a:r>
            <a:r>
              <a:rPr lang="en-US" sz="2400" dirty="0">
                <a:latin typeface="Garamond" panose="02020404030301010803" pitchFamily="18" charset="0"/>
              </a:rPr>
              <a:t>: Subtract the raw variable mean from each value of the raw variable and divide by the raw variable’s standard deviation</a:t>
            </a:r>
          </a:p>
          <a:p>
            <a:r>
              <a:rPr lang="en-US" sz="2400" u="sng" dirty="0">
                <a:latin typeface="Garamond" panose="02020404030301010803" pitchFamily="18" charset="0"/>
              </a:rPr>
              <a:t>Interpretation</a:t>
            </a:r>
            <a:r>
              <a:rPr lang="en-US" sz="2400" dirty="0">
                <a:latin typeface="Garamond" panose="02020404030301010803" pitchFamily="18" charset="0"/>
              </a:rPr>
              <a:t>: a value of 0 for a standardized variable corresponds to the mean value of the raw variable, and an increase in 1 unit of the standardized variable corresponds to a 1 standard deviation increase in the raw variable</a:t>
            </a:r>
          </a:p>
          <a:p>
            <a:r>
              <a:rPr lang="en-US" sz="2400" u="sng" dirty="0">
                <a:latin typeface="Garamond" panose="02020404030301010803" pitchFamily="18" charset="0"/>
              </a:rPr>
              <a:t>Benefits</a:t>
            </a:r>
            <a:r>
              <a:rPr lang="en-US" sz="2400" dirty="0">
                <a:latin typeface="Garamond" panose="02020404030301010803" pitchFamily="18" charset="0"/>
              </a:rPr>
              <a:t>: </a:t>
            </a:r>
          </a:p>
          <a:p>
            <a:pPr lvl="1"/>
            <a:r>
              <a:rPr lang="en-US" sz="2000" dirty="0">
                <a:latin typeface="Garamond" panose="02020404030301010803" pitchFamily="18" charset="0"/>
              </a:rPr>
              <a:t>Can improve model fitting </a:t>
            </a:r>
          </a:p>
          <a:p>
            <a:pPr lvl="1"/>
            <a:r>
              <a:rPr lang="en-US" sz="2000" dirty="0">
                <a:latin typeface="Garamond" panose="02020404030301010803" pitchFamily="18" charset="0"/>
              </a:rPr>
              <a:t>Can improve interpretability of the intercept parameter</a:t>
            </a:r>
          </a:p>
          <a:p>
            <a:pPr lvl="1"/>
            <a:r>
              <a:rPr lang="en-US" sz="2000" dirty="0">
                <a:latin typeface="Garamond" panose="02020404030301010803" pitchFamily="18" charset="0"/>
              </a:rPr>
              <a:t>Allows easier comparison among predictors</a:t>
            </a:r>
          </a:p>
        </p:txBody>
      </p:sp>
    </p:spTree>
    <p:extLst>
      <p:ext uri="{BB962C8B-B14F-4D97-AF65-F5344CB8AC3E}">
        <p14:creationId xmlns:p14="http://schemas.microsoft.com/office/powerpoint/2010/main" val="1319335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154D-BD3A-4BE0-8036-ECBB09CB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Gaussian Model for Height: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solidFill>
                  <a:srgbClr val="0070C0"/>
                </a:solidFill>
                <a:latin typeface="Garamond" panose="02020404030301010803" pitchFamily="18" charset="0"/>
              </a:rPr>
              <a:t>Standardized Predictor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E5EC8-910E-4FDB-9AE0-40BF635A4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u="sng" dirty="0"/>
              <a:t>Model output interpretation</a:t>
            </a:r>
          </a:p>
          <a:p>
            <a:r>
              <a:rPr lang="en-US" b="1" dirty="0"/>
              <a:t>Mean</a:t>
            </a:r>
            <a:r>
              <a:rPr lang="en-US" dirty="0"/>
              <a:t> (mu): Mean is now modeled indirectly via the intercept and slope parameters</a:t>
            </a:r>
          </a:p>
          <a:p>
            <a:r>
              <a:rPr lang="en-US" b="1" dirty="0"/>
              <a:t>Intercept</a:t>
            </a:r>
            <a:r>
              <a:rPr lang="en-US" dirty="0"/>
              <a:t> (a): Expected mean outcome when the predictor </a:t>
            </a:r>
            <a:r>
              <a:rPr lang="en-US" b="1" dirty="0">
                <a:solidFill>
                  <a:srgbClr val="0070C0"/>
                </a:solidFill>
              </a:rPr>
              <a:t>is at its mean value</a:t>
            </a:r>
          </a:p>
          <a:p>
            <a:r>
              <a:rPr lang="en-US" b="1" dirty="0"/>
              <a:t>Slope</a:t>
            </a:r>
            <a:r>
              <a:rPr lang="en-US" dirty="0"/>
              <a:t> (b): Expected increase in the mean of the outcome </a:t>
            </a:r>
            <a:r>
              <a:rPr lang="en-US" b="1" dirty="0">
                <a:solidFill>
                  <a:srgbClr val="0070C0"/>
                </a:solidFill>
              </a:rPr>
              <a:t>for each standard deviation increase </a:t>
            </a:r>
            <a:r>
              <a:rPr lang="en-US" dirty="0"/>
              <a:t>in the predictor</a:t>
            </a:r>
          </a:p>
        </p:txBody>
      </p:sp>
    </p:spTree>
    <p:extLst>
      <p:ext uri="{BB962C8B-B14F-4D97-AF65-F5344CB8AC3E}">
        <p14:creationId xmlns:p14="http://schemas.microsoft.com/office/powerpoint/2010/main" val="3917148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4394-84E1-2E47-A236-40998E34F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24103"/>
            <a:ext cx="9144000" cy="580571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400" dirty="0">
                <a:latin typeface="Garamond" panose="02020404030301010803" pitchFamily="18" charset="0"/>
              </a:rPr>
              <a:t>Introduction to Statistics for </a:t>
            </a:r>
            <a:br>
              <a:rPr lang="en-US" sz="4400" dirty="0">
                <a:latin typeface="Garamond" panose="02020404030301010803" pitchFamily="18" charset="0"/>
              </a:rPr>
            </a:br>
            <a:r>
              <a:rPr lang="en-US" sz="4400" dirty="0">
                <a:latin typeface="Garamond" panose="02020404030301010803" pitchFamily="18" charset="0"/>
              </a:rPr>
              <a:t>Ecology and Evolutionary Biology</a:t>
            </a:r>
            <a:br>
              <a:rPr lang="en-US" sz="4400" dirty="0">
                <a:latin typeface="Garamond" panose="02020404030301010803" pitchFamily="18" charset="0"/>
              </a:rPr>
            </a:br>
            <a:br>
              <a:rPr lang="en-US" sz="4400" dirty="0">
                <a:latin typeface="Garamond" panose="02020404030301010803" pitchFamily="18" charset="0"/>
              </a:rPr>
            </a:br>
            <a:r>
              <a:rPr lang="en-US" sz="4400" b="1" dirty="0">
                <a:latin typeface="Garamond" panose="02020404030301010803" pitchFamily="18" charset="0"/>
              </a:rPr>
              <a:t>Multiple Regression</a:t>
            </a:r>
            <a:br>
              <a:rPr lang="en-US" sz="4400" dirty="0">
                <a:latin typeface="Garamond" panose="02020404030301010803" pitchFamily="18" charset="0"/>
              </a:rPr>
            </a:br>
            <a:br>
              <a:rPr lang="en-US" sz="4400" dirty="0">
                <a:latin typeface="Garamond" panose="02020404030301010803" pitchFamily="18" charset="0"/>
              </a:rPr>
            </a:br>
            <a:r>
              <a:rPr lang="en-US" sz="4400" dirty="0">
                <a:latin typeface="Garamond" panose="02020404030301010803" pitchFamily="18" charset="0"/>
              </a:rPr>
              <a:t>Week 10</a:t>
            </a:r>
            <a:br>
              <a:rPr lang="en-US" sz="4400" dirty="0">
                <a:latin typeface="Garamond" panose="02020404030301010803" pitchFamily="18" charset="0"/>
              </a:rPr>
            </a:br>
            <a:r>
              <a:rPr lang="en-US" sz="4400" dirty="0">
                <a:latin typeface="Garamond" panose="02020404030301010803" pitchFamily="18" charset="0"/>
              </a:rPr>
              <a:t>15 November 2021</a:t>
            </a:r>
            <a:br>
              <a:rPr lang="en-US" sz="4400" dirty="0">
                <a:latin typeface="Garamond" panose="02020404030301010803" pitchFamily="18" charset="0"/>
              </a:rPr>
            </a:br>
            <a:endParaRPr lang="en-US" sz="4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532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Roadmap for today</a:t>
            </a:r>
            <a:endParaRPr lang="en-US" sz="3600" dirty="0">
              <a:latin typeface="Monaco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AC1A29-3E5A-BB42-9BD0-143C8DC3B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22132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Adding multiple variables to your regression model and things to think about</a:t>
            </a:r>
          </a:p>
          <a:p>
            <a:r>
              <a:rPr lang="en-US" dirty="0">
                <a:latin typeface="Garamond" panose="02020404030301010803" pitchFamily="18" charset="0"/>
              </a:rPr>
              <a:t>Visualizing multiple regression fits</a:t>
            </a:r>
          </a:p>
          <a:p>
            <a:r>
              <a:rPr lang="en-US" dirty="0">
                <a:latin typeface="Garamond" panose="02020404030301010803" pitchFamily="18" charset="0"/>
              </a:rPr>
              <a:t>Multicollinearity issues</a:t>
            </a:r>
          </a:p>
          <a:p>
            <a:r>
              <a:rPr lang="en-US" dirty="0">
                <a:latin typeface="Garamond" panose="02020404030301010803" pitchFamily="18" charset="0"/>
              </a:rPr>
              <a:t>Categorical predictors</a:t>
            </a:r>
          </a:p>
        </p:txBody>
      </p:sp>
    </p:spTree>
    <p:extLst>
      <p:ext uri="{BB962C8B-B14F-4D97-AF65-F5344CB8AC3E}">
        <p14:creationId xmlns:p14="http://schemas.microsoft.com/office/powerpoint/2010/main" val="401396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Benefits of Multiple Regression</a:t>
            </a:r>
            <a:endParaRPr lang="en-US" sz="3600" dirty="0">
              <a:latin typeface="Monaco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AC1A29-3E5A-BB42-9BD0-143C8DC3B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2213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Reveals instances of </a:t>
            </a:r>
            <a:r>
              <a:rPr lang="en-US" i="1" dirty="0">
                <a:latin typeface="Garamond" panose="02020404030301010803" pitchFamily="18" charset="0"/>
              </a:rPr>
              <a:t>spurious correlation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Can occur when a truly causal predictor is associated with both the outcome and another (spurious) predictor variable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Including both variables together in a regression reveals an effect of the causal predictor and no effect of the spurious predictor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Reveals instances of </a:t>
            </a:r>
            <a:r>
              <a:rPr lang="en-US" i="1" dirty="0">
                <a:latin typeface="Garamond" panose="02020404030301010803" pitchFamily="18" charset="0"/>
              </a:rPr>
              <a:t>masking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Can occur when two predictor variables are positively correlated with each other and both correlated with the outcome, but in different directions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Including both variables together in a regression results in increased strength of association for each</a:t>
            </a:r>
          </a:p>
        </p:txBody>
      </p:sp>
    </p:spTree>
    <p:extLst>
      <p:ext uri="{BB962C8B-B14F-4D97-AF65-F5344CB8AC3E}">
        <p14:creationId xmlns:p14="http://schemas.microsoft.com/office/powerpoint/2010/main" val="425942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28663</TotalTime>
  <Words>1781</Words>
  <Application>Microsoft Office PowerPoint</Application>
  <PresentationFormat>On-screen Show (4:3)</PresentationFormat>
  <Paragraphs>209</Paragraphs>
  <Slides>27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Garamond</vt:lpstr>
      <vt:lpstr>Monaco</vt:lpstr>
      <vt:lpstr>Office Theme</vt:lpstr>
      <vt:lpstr>Recap, week 9</vt:lpstr>
      <vt:lpstr>Gaussian Model for Height: Adding a Weight Predictor</vt:lpstr>
      <vt:lpstr>Data Considerations</vt:lpstr>
      <vt:lpstr>Gaussian Model for Height: Centered Predictor</vt:lpstr>
      <vt:lpstr>Data Considerations</vt:lpstr>
      <vt:lpstr>Gaussian Model for Height: Standardized Predictor</vt:lpstr>
      <vt:lpstr>Introduction to Statistics for  Ecology and Evolutionary Biology  Multiple Regression  Week 10 15 November 2021 </vt:lpstr>
      <vt:lpstr>Roadmap for today</vt:lpstr>
      <vt:lpstr>Benefits of Multiple Regression</vt:lpstr>
      <vt:lpstr>Spurious Correlation</vt:lpstr>
      <vt:lpstr>PowerPoint Presentation</vt:lpstr>
      <vt:lpstr>Multiple Regression for Milk Energy Data </vt:lpstr>
      <vt:lpstr>Exponential distribution</vt:lpstr>
      <vt:lpstr>Multiple Regression for Milk Energy Data </vt:lpstr>
      <vt:lpstr>Visualizations</vt:lpstr>
      <vt:lpstr>So Why Not Include  All Predictors All The Time?</vt:lpstr>
      <vt:lpstr>Multicollinearity</vt:lpstr>
      <vt:lpstr>PowerPoint Presentation</vt:lpstr>
      <vt:lpstr>Multicollinearity</vt:lpstr>
      <vt:lpstr>Multicollinearity</vt:lpstr>
      <vt:lpstr>The Bias-Variance Tradeoff</vt:lpstr>
      <vt:lpstr>Categorical Predictors Linear Regression for Human Height</vt:lpstr>
      <vt:lpstr>Categorical Predictors Linear Regression for Human Height</vt:lpstr>
      <vt:lpstr>Categorical Predictors Linear Regression for Human Height</vt:lpstr>
      <vt:lpstr>Linear Regression for Human Height: Categorical Predictor</vt:lpstr>
      <vt:lpstr>Linear Regression with index variable coding</vt:lpstr>
      <vt:lpstr>Linear Regression with index variable 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Steffen Foerster</cp:lastModifiedBy>
  <cp:revision>284</cp:revision>
  <dcterms:created xsi:type="dcterms:W3CDTF">2019-02-10T22:55:32Z</dcterms:created>
  <dcterms:modified xsi:type="dcterms:W3CDTF">2021-11-23T00:26:30Z</dcterms:modified>
</cp:coreProperties>
</file>