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65" r:id="rId1"/>
  </p:sldMasterIdLst>
  <p:notesMasterIdLst>
    <p:notesMasterId r:id="rId21"/>
  </p:notesMasterIdLst>
  <p:sldIdLst>
    <p:sldId id="268" r:id="rId2"/>
    <p:sldId id="269" r:id="rId3"/>
    <p:sldId id="270" r:id="rId4"/>
    <p:sldId id="271" r:id="rId5"/>
    <p:sldId id="280" r:id="rId6"/>
    <p:sldId id="281" r:id="rId7"/>
    <p:sldId id="283" r:id="rId8"/>
    <p:sldId id="286" r:id="rId9"/>
    <p:sldId id="282" r:id="rId10"/>
    <p:sldId id="284" r:id="rId11"/>
    <p:sldId id="272" r:id="rId12"/>
    <p:sldId id="273" r:id="rId13"/>
    <p:sldId id="274" r:id="rId14"/>
    <p:sldId id="275" r:id="rId15"/>
    <p:sldId id="276" r:id="rId16"/>
    <p:sldId id="265" r:id="rId17"/>
    <p:sldId id="288"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6" autoAdjust="0"/>
    <p:restoredTop sz="94660"/>
  </p:normalViewPr>
  <p:slideViewPr>
    <p:cSldViewPr snapToGrid="0">
      <p:cViewPr varScale="1">
        <p:scale>
          <a:sx n="69" d="100"/>
          <a:sy n="69" d="100"/>
        </p:scale>
        <p:origin x="-78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429B-FA45-4FAA-ACB3-A6E1A1D3418C}"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63D5F-22B8-4800-B6E0-81234DABDDF3}" type="slidenum">
              <a:rPr lang="en-IN" smtClean="0"/>
              <a:pPr/>
              <a:t>‹#›</a:t>
            </a:fld>
            <a:endParaRPr lang="en-IN"/>
          </a:p>
        </p:txBody>
      </p:sp>
    </p:spTree>
    <p:extLst>
      <p:ext uri="{BB962C8B-B14F-4D97-AF65-F5344CB8AC3E}">
        <p14:creationId xmlns:p14="http://schemas.microsoft.com/office/powerpoint/2010/main" xmlns="" val="86892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8ABE3C1-DBE1-495D-B57B-2849774B866A}" type="datetimeFigureOut">
              <a:rPr lang="en-US" smtClean="0"/>
              <a:pPr/>
              <a:t>05-Apr-24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1935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367715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4906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602994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848526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080415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523897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6526158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753957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76824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05-Apr-24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8424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49519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736614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05-Apr-24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0679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pPr/>
              <a:t>05-Apr-24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3488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682313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05-Apr-24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197010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6E9DEC-419B-4CC5-A080-3B06BD5A8291}" type="datetimeFigureOut">
              <a:rPr lang="en-US" smtClean="0"/>
              <a:pPr/>
              <a:t>05-Apr-24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53614948"/>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 id="2147484677" r:id="rId12"/>
    <p:sldLayoutId id="2147484678" r:id="rId13"/>
    <p:sldLayoutId id="2147484679" r:id="rId14"/>
    <p:sldLayoutId id="2147484680" r:id="rId15"/>
    <p:sldLayoutId id="2147484681" r:id="rId16"/>
    <p:sldLayoutId id="214748468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B68D34-E2F1-F599-AC50-9234F52C91C4}"/>
              </a:ext>
            </a:extLst>
          </p:cNvPr>
          <p:cNvSpPr>
            <a:spLocks noGrp="1"/>
          </p:cNvSpPr>
          <p:nvPr>
            <p:ph type="ctrTitle"/>
          </p:nvPr>
        </p:nvSpPr>
        <p:spPr>
          <a:xfrm>
            <a:off x="2547431" y="1010907"/>
            <a:ext cx="8825658" cy="1847557"/>
          </a:xfrm>
        </p:spPr>
        <p:txBody>
          <a:bodyPr/>
          <a:lstStyle/>
          <a:p>
            <a:r>
              <a:rPr lang="en-US" sz="8800" b="1" dirty="0"/>
              <a:t>Keyloggers</a:t>
            </a:r>
            <a:endParaRPr lang="en-IN" sz="8800" b="1" dirty="0"/>
          </a:p>
        </p:txBody>
      </p:sp>
      <p:sp>
        <p:nvSpPr>
          <p:cNvPr id="5" name="Subtitle 4">
            <a:extLst>
              <a:ext uri="{FF2B5EF4-FFF2-40B4-BE49-F238E27FC236}">
                <a16:creationId xmlns:a16="http://schemas.microsoft.com/office/drawing/2014/main" xmlns="" id="{B9C8EFB2-4E9A-4EAB-F98C-414971556387}"/>
              </a:ext>
            </a:extLst>
          </p:cNvPr>
          <p:cNvSpPr>
            <a:spLocks noGrp="1"/>
          </p:cNvSpPr>
          <p:nvPr>
            <p:ph type="subTitle" idx="1"/>
          </p:nvPr>
        </p:nvSpPr>
        <p:spPr>
          <a:xfrm>
            <a:off x="7662203" y="4159727"/>
            <a:ext cx="4529797" cy="2525150"/>
          </a:xfrm>
        </p:spPr>
        <p:txBody>
          <a:bodyPr/>
          <a:lstStyle/>
          <a:p>
            <a:r>
              <a:rPr lang="en-US" b="1" dirty="0">
                <a:solidFill>
                  <a:srgbClr val="FFFF00"/>
                </a:solidFill>
              </a:rPr>
              <a:t>Presented by:</a:t>
            </a:r>
          </a:p>
          <a:p>
            <a:r>
              <a:rPr lang="en-US" b="1" dirty="0">
                <a:solidFill>
                  <a:srgbClr val="FFFF00"/>
                </a:solidFill>
              </a:rPr>
              <a:t>       S . Steffi ruby</a:t>
            </a:r>
          </a:p>
          <a:p>
            <a:r>
              <a:rPr lang="en-US" b="1" dirty="0">
                <a:solidFill>
                  <a:srgbClr val="FFFF00"/>
                </a:solidFill>
              </a:rPr>
              <a:t>       </a:t>
            </a:r>
            <a:r>
              <a:rPr lang="en-US" b="1" dirty="0" err="1">
                <a:solidFill>
                  <a:srgbClr val="FFFF00"/>
                </a:solidFill>
              </a:rPr>
              <a:t>cse</a:t>
            </a:r>
            <a:r>
              <a:rPr lang="en-US" b="1" dirty="0">
                <a:solidFill>
                  <a:srgbClr val="FFFF00"/>
                </a:solidFill>
              </a:rPr>
              <a:t> - 3</a:t>
            </a:r>
            <a:r>
              <a:rPr lang="en-US" b="1" baseline="30000" dirty="0">
                <a:solidFill>
                  <a:srgbClr val="FFFF00"/>
                </a:solidFill>
              </a:rPr>
              <a:t>rd</a:t>
            </a:r>
            <a:r>
              <a:rPr lang="en-US" b="1" dirty="0">
                <a:solidFill>
                  <a:srgbClr val="FFFF00"/>
                </a:solidFill>
              </a:rPr>
              <a:t> year</a:t>
            </a:r>
          </a:p>
          <a:p>
            <a:r>
              <a:rPr lang="en-US" b="1" dirty="0">
                <a:solidFill>
                  <a:srgbClr val="FFFF00"/>
                </a:solidFill>
              </a:rPr>
              <a:t>       universal college of engineering and technology</a:t>
            </a:r>
            <a:endParaRPr lang="en-IN" b="1" dirty="0">
              <a:solidFill>
                <a:srgbClr val="FFFF00"/>
              </a:solidFill>
            </a:endParaRPr>
          </a:p>
        </p:txBody>
      </p:sp>
      <p:pic>
        <p:nvPicPr>
          <p:cNvPr id="9" name="Picture 8" descr="Stopwatch">
            <a:extLst>
              <a:ext uri="{FF2B5EF4-FFF2-40B4-BE49-F238E27FC236}">
                <a16:creationId xmlns:a16="http://schemas.microsoft.com/office/drawing/2014/main" xmlns="" id="{74515E2B-B1E4-77D7-6AA6-6BFC8C14471E}"/>
              </a:ext>
            </a:extLst>
          </p:cNvPr>
          <p:cNvPicPr>
            <a:picLocks noChangeAspect="1"/>
          </p:cNvPicPr>
          <p:nvPr/>
        </p:nvPicPr>
        <p:blipFill>
          <a:blip r:embed="rId2">
            <a:alphaModFix amt="5000"/>
          </a:blip>
          <a:stretch>
            <a:fillRect/>
          </a:stretch>
        </p:blipFill>
        <p:spPr>
          <a:xfrm>
            <a:off x="509195" y="457199"/>
            <a:ext cx="11173610" cy="5987845"/>
          </a:xfrm>
          <a:prstGeom prst="rect">
            <a:avLst/>
          </a:prstGeom>
        </p:spPr>
      </p:pic>
    </p:spTree>
    <p:extLst>
      <p:ext uri="{BB962C8B-B14F-4D97-AF65-F5344CB8AC3E}">
        <p14:creationId xmlns:p14="http://schemas.microsoft.com/office/powerpoint/2010/main" xmlns="" val="162324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Autofit/>
          </a:bodyPr>
          <a:lstStyle/>
          <a:p>
            <a:r>
              <a:rPr lang="en-US" sz="2000" dirty="0" smtClean="0">
                <a:latin typeface="Constantia" pitchFamily="18" charset="0"/>
              </a:rPr>
              <a:t>This data-driven approach places electric scooter battery swapping stations strategically, using real-time and historical data to predict user needs. By placing stations close to high-demand areas, users experience shorter wait times and a more convenient ride. This not only increases scooter adoption but also reduces traffic congestion and promotes sustainable transportation. The future holds promise for solar-powered stations, integration with public transport, and even robots managing battery distribution. This valuable data can even be used by cities to improve urban planning for a more livable future.</a:t>
            </a:r>
            <a:endParaRPr lang="en-US" sz="2000" dirty="0">
              <a:latin typeface="Constant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6F1AF-CBF5-4697-F554-EFAD634C133F}"/>
              </a:ext>
            </a:extLst>
          </p:cNvPr>
          <p:cNvSpPr>
            <a:spLocks noGrp="1"/>
          </p:cNvSpPr>
          <p:nvPr>
            <p:ph type="title"/>
          </p:nvPr>
        </p:nvSpPr>
        <p:spPr/>
        <p:txBody>
          <a:bodyPr/>
          <a:lstStyle/>
          <a:p>
            <a:r>
              <a:rPr lang="en-US" dirty="0"/>
              <a:t>Types of Key loggers:</a:t>
            </a:r>
            <a:endParaRPr lang="en-IN" dirty="0"/>
          </a:p>
        </p:txBody>
      </p:sp>
      <p:sp>
        <p:nvSpPr>
          <p:cNvPr id="3" name="Content Placeholder 2">
            <a:extLst>
              <a:ext uri="{FF2B5EF4-FFF2-40B4-BE49-F238E27FC236}">
                <a16:creationId xmlns:a16="http://schemas.microsoft.com/office/drawing/2014/main" xmlns="" id="{944E9001-B2C9-87C6-BF97-A48A03178425}"/>
              </a:ext>
            </a:extLst>
          </p:cNvPr>
          <p:cNvSpPr>
            <a:spLocks noGrp="1"/>
          </p:cNvSpPr>
          <p:nvPr>
            <p:ph idx="1"/>
          </p:nvPr>
        </p:nvSpPr>
        <p:spPr/>
        <p:txBody>
          <a:bodyPr>
            <a:normAutofit/>
          </a:bodyPr>
          <a:lstStyle/>
          <a:p>
            <a:r>
              <a:rPr lang="en-US" sz="2400" b="1" dirty="0">
                <a:solidFill>
                  <a:schemeClr val="tx1"/>
                </a:solidFill>
                <a:latin typeface="Trebuchet MS" panose="020B0603020202020204" pitchFamily="34" charset="0"/>
              </a:rPr>
              <a:t>There are two main types of keyloggers: software and hardware. Software keyloggers are typically installed through malware, while hardware keyloggers are physical devices inserted between the keyboard and computer. Both types can intercept sensitive data without the user's knowledge.</a:t>
            </a:r>
            <a:endParaRPr lang="en-IN" sz="2400" b="1" dirty="0"/>
          </a:p>
        </p:txBody>
      </p:sp>
    </p:spTree>
    <p:extLst>
      <p:ext uri="{BB962C8B-B14F-4D97-AF65-F5344CB8AC3E}">
        <p14:creationId xmlns:p14="http://schemas.microsoft.com/office/powerpoint/2010/main" xmlns="" val="342002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4C80C-969F-C9A5-4F4D-648539689F41}"/>
              </a:ext>
            </a:extLst>
          </p:cNvPr>
          <p:cNvSpPr>
            <a:spLocks noGrp="1"/>
          </p:cNvSpPr>
          <p:nvPr>
            <p:ph type="title"/>
          </p:nvPr>
        </p:nvSpPr>
        <p:spPr/>
        <p:txBody>
          <a:bodyPr/>
          <a:lstStyle/>
          <a:p>
            <a:r>
              <a:rPr lang="en-US" dirty="0"/>
              <a:t>Hardware Keylogger:</a:t>
            </a:r>
            <a:endParaRPr lang="en-IN" dirty="0"/>
          </a:p>
        </p:txBody>
      </p:sp>
      <p:sp>
        <p:nvSpPr>
          <p:cNvPr id="3" name="Content Placeholder 2">
            <a:extLst>
              <a:ext uri="{FF2B5EF4-FFF2-40B4-BE49-F238E27FC236}">
                <a16:creationId xmlns:a16="http://schemas.microsoft.com/office/drawing/2014/main" xmlns="" id="{523D2AE7-E68A-DA3F-4760-B944F175F4FA}"/>
              </a:ext>
            </a:extLst>
          </p:cNvPr>
          <p:cNvSpPr>
            <a:spLocks noGrp="1"/>
          </p:cNvSpPr>
          <p:nvPr>
            <p:ph idx="1"/>
          </p:nvPr>
        </p:nvSpPr>
        <p:spPr>
          <a:xfrm>
            <a:off x="851818" y="2293034"/>
            <a:ext cx="10036575" cy="4684542"/>
          </a:xfrm>
        </p:spPr>
        <p:txBody>
          <a:bodyPr>
            <a:normAutofit fontScale="85000" lnSpcReduction="20000"/>
          </a:bodyPr>
          <a:lstStyle/>
          <a:p>
            <a:pPr algn="l" fontAlgn="base"/>
            <a:r>
              <a:rPr lang="en-US" sz="3100" b="1" i="0" dirty="0">
                <a:effectLst/>
                <a:latin typeface="Nunito" panose="020F0502020204030204" pitchFamily="2" charset="0"/>
              </a:rPr>
              <a:t>It is a device that is used for recording the keystrokes. It starts its applications when it is been plugged in. Now the information gets stored in the device. So to retrieve the data hackers/attackers have to physically access that.  Now there might be an option to retrieve the data from the hardware keylogger remotely. </a:t>
            </a:r>
          </a:p>
          <a:p>
            <a:pPr algn="l" fontAlgn="base"/>
            <a:r>
              <a:rPr lang="en-US" sz="3100" b="1" i="0" dirty="0">
                <a:effectLst/>
                <a:latin typeface="Nunito" panose="020F0502020204030204" pitchFamily="2" charset="0"/>
              </a:rPr>
              <a:t>The operation of the hardware keylogger differs from the software keylogger. There might be a chance of the software keylogger get detected, but the hardware keylogger is undetectable. The hardware keylogger is undetectable as it can appear as an external device that is attached to the computer. It is not detectable by the anti-virus, and it is hard to be detectable. </a:t>
            </a:r>
            <a:endParaRPr lang="en-IN" sz="3100" b="1" dirty="0"/>
          </a:p>
          <a:p>
            <a:endParaRPr lang="en-IN" dirty="0"/>
          </a:p>
        </p:txBody>
      </p:sp>
    </p:spTree>
    <p:extLst>
      <p:ext uri="{BB962C8B-B14F-4D97-AF65-F5344CB8AC3E}">
        <p14:creationId xmlns:p14="http://schemas.microsoft.com/office/powerpoint/2010/main" xmlns="" val="294446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8D884-C46A-2D84-965A-33A4C2DF938B}"/>
              </a:ext>
            </a:extLst>
          </p:cNvPr>
          <p:cNvSpPr>
            <a:spLocks noGrp="1"/>
          </p:cNvSpPr>
          <p:nvPr>
            <p:ph type="title"/>
          </p:nvPr>
        </p:nvSpPr>
        <p:spPr/>
        <p:txBody>
          <a:bodyPr/>
          <a:lstStyle/>
          <a:p>
            <a:r>
              <a:rPr lang="en-US" dirty="0"/>
              <a:t>Software Keylogger:</a:t>
            </a:r>
            <a:endParaRPr lang="en-IN" dirty="0"/>
          </a:p>
        </p:txBody>
      </p:sp>
      <p:sp>
        <p:nvSpPr>
          <p:cNvPr id="3" name="Content Placeholder 2">
            <a:extLst>
              <a:ext uri="{FF2B5EF4-FFF2-40B4-BE49-F238E27FC236}">
                <a16:creationId xmlns:a16="http://schemas.microsoft.com/office/drawing/2014/main" xmlns="" id="{63F41237-301E-9886-FB39-AB3877C3F21F}"/>
              </a:ext>
            </a:extLst>
          </p:cNvPr>
          <p:cNvSpPr>
            <a:spLocks noGrp="1"/>
          </p:cNvSpPr>
          <p:nvPr>
            <p:ph idx="1"/>
          </p:nvPr>
        </p:nvSpPr>
        <p:spPr>
          <a:xfrm>
            <a:off x="1154954" y="2447778"/>
            <a:ext cx="9705304" cy="4135902"/>
          </a:xfrm>
        </p:spPr>
        <p:txBody>
          <a:bodyPr>
            <a:normAutofit fontScale="92500"/>
          </a:bodyPr>
          <a:lstStyle/>
          <a:p>
            <a:pPr algn="l" fontAlgn="base"/>
            <a:r>
              <a:rPr lang="en-US" sz="2400" b="1" i="0" dirty="0">
                <a:solidFill>
                  <a:srgbClr val="273239"/>
                </a:solidFill>
                <a:effectLst/>
                <a:latin typeface="Nunito" pitchFamily="2" charset="0"/>
              </a:rPr>
              <a:t>It is a program that is designed to record any input entered by the user from the keyboard. It is also used in organizations to troubleshoot some problems related to technology. The keylogger is also used by the family to monitor the activities of the user without the user’s direct knowledge.</a:t>
            </a:r>
          </a:p>
          <a:p>
            <a:pPr algn="l" fontAlgn="base"/>
            <a:r>
              <a:rPr lang="en-US" sz="2400" b="1" i="0" dirty="0">
                <a:solidFill>
                  <a:srgbClr val="273239"/>
                </a:solidFill>
                <a:effectLst/>
                <a:latin typeface="Nunito" pitchFamily="2" charset="0"/>
              </a:rPr>
              <a:t>This is something that is installed on the hard drive. This type of software is also called spy software. Now the software keylogger can also be used by parents to monitor their kids, and it is also used for other activities. This software keylogger may be better, but it is sometimes detectable and can also be removed by anti-spyware. it is used to record typed passwords, or credit card numbers, and more.</a:t>
            </a:r>
            <a:endParaRPr lang="en-IN" sz="2400" b="1" dirty="0"/>
          </a:p>
        </p:txBody>
      </p:sp>
    </p:spTree>
    <p:extLst>
      <p:ext uri="{BB962C8B-B14F-4D97-AF65-F5344CB8AC3E}">
        <p14:creationId xmlns:p14="http://schemas.microsoft.com/office/powerpoint/2010/main" xmlns="" val="185464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0B36C-B14E-B6F5-025B-4ECD284FC81E}"/>
              </a:ext>
            </a:extLst>
          </p:cNvPr>
          <p:cNvSpPr>
            <a:spLocks noGrp="1"/>
          </p:cNvSpPr>
          <p:nvPr>
            <p:ph type="title"/>
          </p:nvPr>
        </p:nvSpPr>
        <p:spPr/>
        <p:txBody>
          <a:bodyPr/>
          <a:lstStyle/>
          <a:p>
            <a:r>
              <a:rPr lang="en-US" dirty="0"/>
              <a:t>Detection and Prevention:</a:t>
            </a:r>
            <a:endParaRPr lang="en-IN" dirty="0"/>
          </a:p>
        </p:txBody>
      </p:sp>
      <p:sp>
        <p:nvSpPr>
          <p:cNvPr id="3" name="Content Placeholder 2">
            <a:extLst>
              <a:ext uri="{FF2B5EF4-FFF2-40B4-BE49-F238E27FC236}">
                <a16:creationId xmlns:a16="http://schemas.microsoft.com/office/drawing/2014/main" xmlns="" id="{0B2F570B-6AD4-4E23-29C6-C17A4D605B8A}"/>
              </a:ext>
            </a:extLst>
          </p:cNvPr>
          <p:cNvSpPr>
            <a:spLocks noGrp="1"/>
          </p:cNvSpPr>
          <p:nvPr>
            <p:ph idx="1"/>
          </p:nvPr>
        </p:nvSpPr>
        <p:spPr>
          <a:xfrm>
            <a:off x="1154955" y="2603499"/>
            <a:ext cx="5541268" cy="4120857"/>
          </a:xfrm>
        </p:spPr>
        <p:txBody>
          <a:bodyPr>
            <a:normAutofit lnSpcReduction="10000"/>
          </a:bodyPr>
          <a:lstStyle/>
          <a:p>
            <a:r>
              <a:rPr lang="en-IN" sz="2400" b="1" dirty="0"/>
              <a:t>Detecting keyloggers requires advanced security software and regular system scans.</a:t>
            </a:r>
          </a:p>
          <a:p>
            <a:r>
              <a:rPr lang="en-IN" sz="2400" b="1" dirty="0"/>
              <a:t> Prevention strategies involve using firewalls, antivirus programs, and encryption. Additionally, practicing safe browsing habits and avoiding suspicious downloads are crucial for minimizing the risk of keylogger infections.</a:t>
            </a:r>
          </a:p>
          <a:p>
            <a:endParaRPr lang="en-IN" dirty="0"/>
          </a:p>
        </p:txBody>
      </p:sp>
      <p:pic>
        <p:nvPicPr>
          <p:cNvPr id="5" name="Picture 4">
            <a:extLst>
              <a:ext uri="{FF2B5EF4-FFF2-40B4-BE49-F238E27FC236}">
                <a16:creationId xmlns:a16="http://schemas.microsoft.com/office/drawing/2014/main" xmlns="" id="{C832E25F-31BC-1B1C-EC12-329682C50598}"/>
              </a:ext>
            </a:extLst>
          </p:cNvPr>
          <p:cNvPicPr>
            <a:picLocks noChangeAspect="1"/>
          </p:cNvPicPr>
          <p:nvPr/>
        </p:nvPicPr>
        <p:blipFill>
          <a:blip r:embed="rId2"/>
          <a:stretch>
            <a:fillRect/>
          </a:stretch>
        </p:blipFill>
        <p:spPr>
          <a:xfrm>
            <a:off x="7506082" y="2772311"/>
            <a:ext cx="3784182" cy="3280833"/>
          </a:xfrm>
          <a:prstGeom prst="rect">
            <a:avLst/>
          </a:prstGeom>
        </p:spPr>
      </p:pic>
    </p:spTree>
    <p:extLst>
      <p:ext uri="{BB962C8B-B14F-4D97-AF65-F5344CB8AC3E}">
        <p14:creationId xmlns:p14="http://schemas.microsoft.com/office/powerpoint/2010/main" xmlns="" val="359535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4D724-D1DD-1BCA-D317-872E29E21C30}"/>
              </a:ext>
            </a:extLst>
          </p:cNvPr>
          <p:cNvSpPr>
            <a:spLocks noGrp="1"/>
          </p:cNvSpPr>
          <p:nvPr>
            <p:ph type="title"/>
          </p:nvPr>
        </p:nvSpPr>
        <p:spPr/>
        <p:txBody>
          <a:bodyPr/>
          <a:lstStyle/>
          <a:p>
            <a:r>
              <a:rPr lang="en-US" dirty="0"/>
              <a:t>Protecting yourself from Keyloggers:</a:t>
            </a:r>
            <a:endParaRPr lang="en-IN" dirty="0"/>
          </a:p>
        </p:txBody>
      </p:sp>
      <p:sp>
        <p:nvSpPr>
          <p:cNvPr id="3" name="Content Placeholder 2">
            <a:extLst>
              <a:ext uri="{FF2B5EF4-FFF2-40B4-BE49-F238E27FC236}">
                <a16:creationId xmlns:a16="http://schemas.microsoft.com/office/drawing/2014/main" xmlns="" id="{1A058666-D5B2-ACAC-BC6A-76A1DFCE3611}"/>
              </a:ext>
            </a:extLst>
          </p:cNvPr>
          <p:cNvSpPr>
            <a:spLocks noGrp="1"/>
          </p:cNvSpPr>
          <p:nvPr>
            <p:ph idx="1"/>
          </p:nvPr>
        </p:nvSpPr>
        <p:spPr>
          <a:xfrm>
            <a:off x="1154954" y="2603500"/>
            <a:ext cx="6019569" cy="3980180"/>
          </a:xfrm>
        </p:spPr>
        <p:txBody>
          <a:bodyPr>
            <a:normAutofit fontScale="92500" lnSpcReduction="20000"/>
          </a:bodyPr>
          <a:lstStyle/>
          <a:p>
            <a:pPr algn="l"/>
            <a:r>
              <a:rPr lang="en-US" sz="2400" b="1" i="0" dirty="0">
                <a:solidFill>
                  <a:srgbClr val="000000"/>
                </a:solidFill>
                <a:effectLst/>
                <a:latin typeface="neue-haas-grotesk-display"/>
              </a:rPr>
              <a:t>With access to your personal information, malicious users can cause a lot of damage.</a:t>
            </a:r>
          </a:p>
          <a:p>
            <a:pPr algn="l"/>
            <a:r>
              <a:rPr lang="en-US" sz="2400" b="1" i="0" dirty="0">
                <a:solidFill>
                  <a:srgbClr val="000000"/>
                </a:solidFill>
                <a:effectLst/>
                <a:latin typeface="neue-haas-grotesk-display"/>
              </a:rPr>
              <a:t>It’s therefore important to protect yourself from keyloggers so you don’t become a victim. The good news is that you can reduce the likelihood of an attack with behaviors and precautions. According to Verizon’s 2022 Data Breach Investigations Report, 82% of breaches involve a human element. By being aware of the dangers, you can bolster your cybersecurity and better protect yourself against keylogging attacks.</a:t>
            </a:r>
          </a:p>
          <a:p>
            <a:endParaRPr lang="en-IN" dirty="0"/>
          </a:p>
        </p:txBody>
      </p:sp>
      <p:pic>
        <p:nvPicPr>
          <p:cNvPr id="5" name="Picture 4">
            <a:extLst>
              <a:ext uri="{FF2B5EF4-FFF2-40B4-BE49-F238E27FC236}">
                <a16:creationId xmlns:a16="http://schemas.microsoft.com/office/drawing/2014/main" xmlns="" id="{FB3DBF0B-3BFC-4A07-BB8E-C4D24DD5A9C0}"/>
              </a:ext>
            </a:extLst>
          </p:cNvPr>
          <p:cNvPicPr>
            <a:picLocks noChangeAspect="1"/>
          </p:cNvPicPr>
          <p:nvPr/>
        </p:nvPicPr>
        <p:blipFill>
          <a:blip r:embed="rId2"/>
          <a:stretch>
            <a:fillRect/>
          </a:stretch>
        </p:blipFill>
        <p:spPr>
          <a:xfrm>
            <a:off x="7323028" y="2758244"/>
            <a:ext cx="4507902" cy="3280831"/>
          </a:xfrm>
          <a:prstGeom prst="rect">
            <a:avLst/>
          </a:prstGeom>
        </p:spPr>
      </p:pic>
    </p:spTree>
    <p:extLst>
      <p:ext uri="{BB962C8B-B14F-4D97-AF65-F5344CB8AC3E}">
        <p14:creationId xmlns:p14="http://schemas.microsoft.com/office/powerpoint/2010/main" xmlns="" val="414523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5D0D875-DC07-17D0-6416-C94FB4369A41}"/>
              </a:ext>
            </a:extLst>
          </p:cNvPr>
          <p:cNvSpPr txBox="1"/>
          <p:nvPr/>
        </p:nvSpPr>
        <p:spPr>
          <a:xfrm>
            <a:off x="534572" y="407842"/>
            <a:ext cx="11113477" cy="6309420"/>
          </a:xfrm>
          <a:prstGeom prst="rect">
            <a:avLst/>
          </a:prstGeom>
          <a:noFill/>
        </p:spPr>
        <p:txBody>
          <a:bodyPr wrap="square" rtlCol="0">
            <a:spAutoFit/>
          </a:bodyPr>
          <a:lstStyle/>
          <a:p>
            <a:pPr algn="l"/>
            <a:r>
              <a:rPr lang="en-US" sz="2400" b="1" i="0" dirty="0">
                <a:solidFill>
                  <a:srgbClr val="292929"/>
                </a:solidFill>
                <a:effectLst/>
                <a:latin typeface="neue-haas-grotesk-display"/>
              </a:rPr>
              <a:t>How to Protect Yourself Against Keylogging Attacks on Personal Devices:</a:t>
            </a:r>
          </a:p>
          <a:p>
            <a:pPr algn="l"/>
            <a:r>
              <a:rPr lang="en-US" sz="2000" b="0" i="0" dirty="0">
                <a:solidFill>
                  <a:srgbClr val="000000"/>
                </a:solidFill>
                <a:effectLst/>
                <a:latin typeface="neue-haas-grotesk-display"/>
              </a:rPr>
              <a:t>                              </a:t>
            </a:r>
            <a:r>
              <a:rPr lang="en-US" sz="2400" b="0" i="0" dirty="0">
                <a:solidFill>
                  <a:srgbClr val="000000"/>
                </a:solidFill>
                <a:effectLst/>
                <a:latin typeface="neue-haas-grotesk-display"/>
              </a:rPr>
              <a:t>The best protection against keylogging attacks is education about how the attacks occur. Consider the following precautions you can take to avoid becoming a victim:</a:t>
            </a:r>
          </a:p>
          <a:p>
            <a:pPr algn="l"/>
            <a:endParaRPr lang="en-US" sz="2000" b="0" i="0" dirty="0">
              <a:solidFill>
                <a:srgbClr val="000000"/>
              </a:solidFill>
              <a:effectLst/>
              <a:latin typeface="neue-haas-grotesk-display"/>
            </a:endParaRPr>
          </a:p>
          <a:p>
            <a:pPr algn="l">
              <a:buFont typeface="Arial" panose="020B0604020202020204" pitchFamily="34" charset="0"/>
              <a:buChar char="•"/>
            </a:pPr>
            <a:r>
              <a:rPr lang="en-US" sz="2400" b="1" i="0" dirty="0">
                <a:solidFill>
                  <a:srgbClr val="000000"/>
                </a:solidFill>
                <a:effectLst/>
                <a:latin typeface="neue-haas-grotesk-display"/>
              </a:rPr>
              <a:t>Verify that emails are sent from legitimate sources.</a:t>
            </a:r>
            <a:r>
              <a:rPr lang="en-US" sz="2400" b="0" i="0" dirty="0">
                <a:solidFill>
                  <a:srgbClr val="000000"/>
                </a:solidFill>
                <a:effectLst/>
                <a:latin typeface="neue-haas-grotesk-display"/>
              </a:rPr>
              <a:t> Check for unusual email addresses and consider whether requests are legitimate. For example, question whether your bank would ask you to reset your password in an email. When in doubt, avoid clicking the link. You can still perform the requested action, such as resetting your password, directly from your bank’s portal.</a:t>
            </a:r>
          </a:p>
          <a:p>
            <a:pPr algn="l">
              <a:buFont typeface="Arial" panose="020B0604020202020204" pitchFamily="34" charset="0"/>
              <a:buChar char="•"/>
            </a:pPr>
            <a:endParaRPr lang="en-US" sz="2400" b="0" i="0" dirty="0">
              <a:solidFill>
                <a:srgbClr val="000000"/>
              </a:solidFill>
              <a:effectLst/>
              <a:latin typeface="neue-haas-grotesk-display"/>
            </a:endParaRPr>
          </a:p>
          <a:p>
            <a:pPr algn="l">
              <a:buFont typeface="Arial" panose="020B0604020202020204" pitchFamily="34" charset="0"/>
              <a:buChar char="•"/>
            </a:pPr>
            <a:r>
              <a:rPr lang="en-US" sz="2400" b="1" i="0" dirty="0">
                <a:solidFill>
                  <a:srgbClr val="000000"/>
                </a:solidFill>
                <a:effectLst/>
                <a:latin typeface="neue-haas-grotesk-display"/>
              </a:rPr>
              <a:t>Verify that websites are legitimate. </a:t>
            </a:r>
            <a:r>
              <a:rPr lang="en-US" sz="2400" b="0" i="0" dirty="0">
                <a:solidFill>
                  <a:srgbClr val="000000"/>
                </a:solidFill>
                <a:effectLst/>
                <a:latin typeface="neue-haas-grotesk-display"/>
              </a:rPr>
              <a:t>Cybercriminals often create convincing fake versions of popular websites. Before entering personal information, such as a social security number, check that the website has a digital certificate to validate its security.</a:t>
            </a:r>
          </a:p>
          <a:p>
            <a:pPr algn="l">
              <a:buFont typeface="Arial" panose="020B0604020202020204" pitchFamily="34" charset="0"/>
              <a:buChar char="•"/>
            </a:pPr>
            <a:endParaRPr lang="en-US" sz="2400" b="0" i="0" dirty="0">
              <a:solidFill>
                <a:srgbClr val="000000"/>
              </a:solidFill>
              <a:effectLst/>
              <a:latin typeface="neue-haas-grotesk-display"/>
            </a:endParaRPr>
          </a:p>
          <a:p>
            <a:pPr algn="l">
              <a:buFont typeface="Arial" panose="020B0604020202020204" pitchFamily="34" charset="0"/>
              <a:buChar char="•"/>
            </a:pPr>
            <a:r>
              <a:rPr lang="en-US" sz="2400" b="1" i="0" dirty="0">
                <a:solidFill>
                  <a:srgbClr val="000000"/>
                </a:solidFill>
                <a:effectLst/>
                <a:latin typeface="neue-haas-grotesk-display"/>
              </a:rPr>
              <a:t>Use a unique and strong password. </a:t>
            </a:r>
            <a:r>
              <a:rPr lang="en-US" sz="2400" b="0" i="0" dirty="0">
                <a:solidFill>
                  <a:srgbClr val="000000"/>
                </a:solidFill>
                <a:effectLst/>
                <a:latin typeface="neue-haas-grotesk-display"/>
              </a:rPr>
              <a:t>It’s important to use unique passwords so that cybercriminals don’t have access to all your accounts if a password is compromised.</a:t>
            </a:r>
          </a:p>
        </p:txBody>
      </p:sp>
      <p:sp>
        <p:nvSpPr>
          <p:cNvPr id="5" name="TextBox 4">
            <a:extLst>
              <a:ext uri="{FF2B5EF4-FFF2-40B4-BE49-F238E27FC236}">
                <a16:creationId xmlns:a16="http://schemas.microsoft.com/office/drawing/2014/main" xmlns="" id="{3D744448-EE37-A1D6-0957-A03058733450}"/>
              </a:ext>
            </a:extLst>
          </p:cNvPr>
          <p:cNvSpPr txBox="1"/>
          <p:nvPr/>
        </p:nvSpPr>
        <p:spPr>
          <a:xfrm>
            <a:off x="337625" y="0"/>
            <a:ext cx="11507372" cy="379767"/>
          </a:xfrm>
          <a:prstGeom prst="rect">
            <a:avLst/>
          </a:prstGeom>
          <a:solidFill>
            <a:schemeClr val="accent5">
              <a:lumMod val="50000"/>
            </a:schemeClr>
          </a:solidFill>
        </p:spPr>
        <p:txBody>
          <a:bodyPr wrap="square" rtlCol="0">
            <a:spAutoFit/>
          </a:bodyPr>
          <a:lstStyle/>
          <a:p>
            <a:endParaRPr lang="en-IN" dirty="0"/>
          </a:p>
        </p:txBody>
      </p:sp>
    </p:spTree>
    <p:extLst>
      <p:ext uri="{BB962C8B-B14F-4D97-AF65-F5344CB8AC3E}">
        <p14:creationId xmlns:p14="http://schemas.microsoft.com/office/powerpoint/2010/main" xmlns="" val="347527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400" dirty="0" smtClean="0">
                <a:latin typeface="Constantia" pitchFamily="18" charset="0"/>
              </a:rPr>
              <a:t>Research  papers , articles that were instrumental in developing the proposed solution.</a:t>
            </a:r>
          </a:p>
          <a:p>
            <a:r>
              <a:rPr lang="en-US" sz="2400" dirty="0" smtClean="0">
                <a:latin typeface="Constantia" pitchFamily="18" charset="0"/>
              </a:rPr>
              <a:t>This could include my academic papers on electric scooter, machine learning algorithms, and best practices  in  data preprocessing  and model evaluation.</a:t>
            </a:r>
            <a:endParaRPr lang="en-US" sz="2400" dirty="0">
              <a:latin typeface="Constant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B1539-6409-5698-7458-144551B967FC}"/>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xmlns="" id="{36E45CF6-E254-6D0D-4B35-CD9AB03F8813}"/>
              </a:ext>
            </a:extLst>
          </p:cNvPr>
          <p:cNvSpPr>
            <a:spLocks noGrp="1"/>
          </p:cNvSpPr>
          <p:nvPr>
            <p:ph idx="1"/>
          </p:nvPr>
        </p:nvSpPr>
        <p:spPr>
          <a:xfrm>
            <a:off x="1154952" y="2603499"/>
            <a:ext cx="8917515" cy="3966113"/>
          </a:xfrm>
        </p:spPr>
        <p:txBody>
          <a:bodyPr/>
          <a:lstStyle/>
          <a:p>
            <a:r>
              <a:rPr lang="en-US" sz="2800" b="1" dirty="0"/>
              <a:t>Keyloggers present a pervasive threat to sensitive information, posing risks to individuals, businesses, and ethical standards. By understanding the implications of keyloggers and implementing robust security measures, we can mitigate the potential damage and protect against unauthorized access to sensitive data.</a:t>
            </a:r>
            <a:endParaRPr lang="en-IN" sz="2800" b="1" dirty="0"/>
          </a:p>
          <a:p>
            <a:endParaRPr lang="en-IN" dirty="0"/>
          </a:p>
        </p:txBody>
      </p:sp>
    </p:spTree>
    <p:extLst>
      <p:ext uri="{BB962C8B-B14F-4D97-AF65-F5344CB8AC3E}">
        <p14:creationId xmlns:p14="http://schemas.microsoft.com/office/powerpoint/2010/main" xmlns="" val="373982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4F2A1D7-52EB-4F68-5BF6-FF5CA2991370}"/>
              </a:ext>
            </a:extLst>
          </p:cNvPr>
          <p:cNvSpPr>
            <a:spLocks noGrp="1"/>
          </p:cNvSpPr>
          <p:nvPr>
            <p:ph type="ctrTitle"/>
          </p:nvPr>
        </p:nvSpPr>
        <p:spPr>
          <a:xfrm>
            <a:off x="887669" y="1114995"/>
            <a:ext cx="8825658" cy="2677648"/>
          </a:xfrm>
        </p:spPr>
        <p:txBody>
          <a:bodyPr/>
          <a:lstStyle/>
          <a:p>
            <a:r>
              <a:rPr lang="en-US" dirty="0">
                <a:effectLst>
                  <a:outerShdw blurRad="38100" dist="38100" dir="2700000" algn="tl">
                    <a:srgbClr val="000000">
                      <a:alpha val="43137"/>
                    </a:srgbClr>
                  </a:outerShdw>
                </a:effectLst>
              </a:rPr>
              <a:t>            </a:t>
            </a:r>
            <a:r>
              <a:rPr lang="en-US" sz="8000" b="1" dirty="0">
                <a:effectLst>
                  <a:outerShdw blurRad="38100" dist="38100" dir="2700000" algn="tl">
                    <a:srgbClr val="000000">
                      <a:alpha val="43137"/>
                    </a:srgbClr>
                  </a:outerShdw>
                </a:effectLst>
              </a:rPr>
              <a:t>THANK YOU!</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59610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93CA3-621E-96CF-C976-C8CA129991C1}"/>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xmlns="" id="{23F9C249-A12E-7EEA-2F4F-33EF2C4B71CD}"/>
              </a:ext>
            </a:extLst>
          </p:cNvPr>
          <p:cNvSpPr>
            <a:spLocks noGrp="1"/>
          </p:cNvSpPr>
          <p:nvPr>
            <p:ph idx="1"/>
          </p:nvPr>
        </p:nvSpPr>
        <p:spPr>
          <a:xfrm>
            <a:off x="1154955" y="2299855"/>
            <a:ext cx="6257227" cy="4267200"/>
          </a:xfrm>
        </p:spPr>
        <p:txBody>
          <a:bodyPr>
            <a:normAutofit fontScale="85000" lnSpcReduction="20000"/>
          </a:bodyPr>
          <a:lstStyle/>
          <a:p>
            <a:r>
              <a:rPr lang="en-US" sz="1800" b="1" dirty="0"/>
              <a:t>Introduction</a:t>
            </a:r>
          </a:p>
          <a:p>
            <a:r>
              <a:rPr lang="en-US" sz="1800" b="1" dirty="0"/>
              <a:t>What are Key loggers</a:t>
            </a:r>
            <a:r>
              <a:rPr lang="en-US" sz="1800" b="1" dirty="0" smtClean="0"/>
              <a:t>?</a:t>
            </a:r>
          </a:p>
          <a:p>
            <a:r>
              <a:rPr lang="en-US" b="1" dirty="0" smtClean="0"/>
              <a:t>Problem Statement</a:t>
            </a:r>
          </a:p>
          <a:p>
            <a:r>
              <a:rPr lang="en-US" sz="1800" b="1" dirty="0" smtClean="0"/>
              <a:t>Proposed solution</a:t>
            </a:r>
          </a:p>
          <a:p>
            <a:r>
              <a:rPr lang="en-US" sz="1800" b="1" dirty="0" smtClean="0"/>
              <a:t>Result</a:t>
            </a:r>
          </a:p>
          <a:p>
            <a:r>
              <a:rPr lang="en-US" b="1" dirty="0" smtClean="0"/>
              <a:t>Future scope</a:t>
            </a:r>
            <a:endParaRPr lang="en-US" sz="1800" b="1" dirty="0"/>
          </a:p>
          <a:p>
            <a:r>
              <a:rPr lang="en-US" sz="1800" b="1" dirty="0"/>
              <a:t>Types of Key loggers</a:t>
            </a:r>
          </a:p>
          <a:p>
            <a:r>
              <a:rPr lang="en-US" sz="1800" b="1" dirty="0"/>
              <a:t>Hardware Key loggers</a:t>
            </a:r>
          </a:p>
          <a:p>
            <a:r>
              <a:rPr lang="en-US" sz="1800" b="1" dirty="0"/>
              <a:t>Software Key loggers</a:t>
            </a:r>
          </a:p>
          <a:p>
            <a:r>
              <a:rPr lang="en-US" sz="1800" b="1" dirty="0"/>
              <a:t>Detection and Prevention</a:t>
            </a:r>
          </a:p>
          <a:p>
            <a:r>
              <a:rPr lang="en-US" sz="1800" b="1" dirty="0"/>
              <a:t>Protecting yourself from </a:t>
            </a:r>
            <a:r>
              <a:rPr lang="en-US" sz="1800" b="1" dirty="0" smtClean="0"/>
              <a:t>Key loggers</a:t>
            </a:r>
          </a:p>
          <a:p>
            <a:r>
              <a:rPr lang="en-US" b="1" dirty="0" smtClean="0"/>
              <a:t>References</a:t>
            </a:r>
            <a:endParaRPr lang="en-US" sz="1800" b="1" dirty="0"/>
          </a:p>
          <a:p>
            <a:r>
              <a:rPr lang="en-US" b="1" dirty="0"/>
              <a:t>conclusion</a:t>
            </a:r>
            <a:endParaRPr lang="en-US" sz="1800" b="1" dirty="0"/>
          </a:p>
          <a:p>
            <a:endParaRPr lang="en-IN" dirty="0"/>
          </a:p>
        </p:txBody>
      </p:sp>
    </p:spTree>
    <p:extLst>
      <p:ext uri="{BB962C8B-B14F-4D97-AF65-F5344CB8AC3E}">
        <p14:creationId xmlns:p14="http://schemas.microsoft.com/office/powerpoint/2010/main" xmlns="" val="351974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839E2-17CF-8796-BE92-8000F74FAFE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67BD58C-D495-47B3-259C-F9947B964CE9}"/>
              </a:ext>
            </a:extLst>
          </p:cNvPr>
          <p:cNvSpPr>
            <a:spLocks noGrp="1"/>
          </p:cNvSpPr>
          <p:nvPr>
            <p:ph idx="1"/>
          </p:nvPr>
        </p:nvSpPr>
        <p:spPr>
          <a:xfrm>
            <a:off x="1154954" y="2603499"/>
            <a:ext cx="6071755" cy="4092269"/>
          </a:xfrm>
        </p:spPr>
        <p:txBody>
          <a:bodyPr>
            <a:normAutofit fontScale="92500"/>
          </a:bodyPr>
          <a:lstStyle/>
          <a:p>
            <a:r>
              <a:rPr lang="en-US" sz="2400" b="1" dirty="0">
                <a:solidFill>
                  <a:schemeClr val="tx1">
                    <a:lumMod val="95000"/>
                    <a:lumOff val="5000"/>
                  </a:schemeClr>
                </a:solidFill>
                <a:latin typeface="Trebuchet MS" panose="020B0603020202020204" pitchFamily="34" charset="0"/>
              </a:rPr>
              <a:t>Understanding the threat of key loggers is essential for cybersecurity. This presentation will delve into the dangers posed by key loggers and how to mitigate their impact.</a:t>
            </a:r>
          </a:p>
          <a:p>
            <a:r>
              <a:rPr lang="en-US" sz="2400" b="1" i="0" dirty="0">
                <a:solidFill>
                  <a:schemeClr val="tx1">
                    <a:lumMod val="95000"/>
                    <a:lumOff val="5000"/>
                  </a:schemeClr>
                </a:solidFill>
                <a:effectLst/>
                <a:latin typeface="Trebuchet MS" panose="020B0603020202020204" pitchFamily="34" charset="0"/>
              </a:rPr>
              <a:t>Key loggers also known as keystroke loggers, may be defined as the recording of the key pressed on a system and saved it to a file, and the that file is accessed by the person using this malware. Key logger can be software or can be hardware.</a:t>
            </a:r>
            <a:endParaRPr lang="en-IN" sz="2400" b="1" dirty="0">
              <a:solidFill>
                <a:schemeClr val="tx1">
                  <a:lumMod val="95000"/>
                  <a:lumOff val="5000"/>
                </a:schemeClr>
              </a:solidFill>
              <a:latin typeface="Trebuchet MS" panose="020B0603020202020204" pitchFamily="34" charset="0"/>
            </a:endParaRPr>
          </a:p>
          <a:p>
            <a:endParaRPr lang="en-IN" dirty="0"/>
          </a:p>
        </p:txBody>
      </p:sp>
      <p:pic>
        <p:nvPicPr>
          <p:cNvPr id="5" name="Picture 4">
            <a:extLst>
              <a:ext uri="{FF2B5EF4-FFF2-40B4-BE49-F238E27FC236}">
                <a16:creationId xmlns:a16="http://schemas.microsoft.com/office/drawing/2014/main" xmlns="" id="{449B59FB-90C5-3CC4-20D9-4C0C91C6B79C}"/>
              </a:ext>
            </a:extLst>
          </p:cNvPr>
          <p:cNvPicPr>
            <a:picLocks noChangeAspect="1"/>
          </p:cNvPicPr>
          <p:nvPr/>
        </p:nvPicPr>
        <p:blipFill>
          <a:blip r:embed="rId2"/>
          <a:stretch>
            <a:fillRect/>
          </a:stretch>
        </p:blipFill>
        <p:spPr>
          <a:xfrm>
            <a:off x="7552006" y="2830236"/>
            <a:ext cx="4349262" cy="3054096"/>
          </a:xfrm>
          <a:prstGeom prst="rect">
            <a:avLst/>
          </a:prstGeom>
        </p:spPr>
      </p:pic>
    </p:spTree>
    <p:extLst>
      <p:ext uri="{BB962C8B-B14F-4D97-AF65-F5344CB8AC3E}">
        <p14:creationId xmlns:p14="http://schemas.microsoft.com/office/powerpoint/2010/main" xmlns="" val="179921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5CC18-68CF-534B-C0AD-A0E17153C9DA}"/>
              </a:ext>
            </a:extLst>
          </p:cNvPr>
          <p:cNvSpPr>
            <a:spLocks noGrp="1"/>
          </p:cNvSpPr>
          <p:nvPr>
            <p:ph type="title"/>
          </p:nvPr>
        </p:nvSpPr>
        <p:spPr/>
        <p:txBody>
          <a:bodyPr/>
          <a:lstStyle/>
          <a:p>
            <a:r>
              <a:rPr lang="en-US" dirty="0"/>
              <a:t>What are Key loggers?</a:t>
            </a:r>
            <a:endParaRPr lang="en-IN" dirty="0"/>
          </a:p>
        </p:txBody>
      </p:sp>
      <p:sp>
        <p:nvSpPr>
          <p:cNvPr id="3" name="Content Placeholder 2">
            <a:extLst>
              <a:ext uri="{FF2B5EF4-FFF2-40B4-BE49-F238E27FC236}">
                <a16:creationId xmlns:a16="http://schemas.microsoft.com/office/drawing/2014/main" xmlns="" id="{FBACC2E2-E722-8E82-D2D4-FC7A25F9D169}"/>
              </a:ext>
            </a:extLst>
          </p:cNvPr>
          <p:cNvSpPr>
            <a:spLocks noGrp="1"/>
          </p:cNvSpPr>
          <p:nvPr>
            <p:ph idx="1"/>
          </p:nvPr>
        </p:nvSpPr>
        <p:spPr>
          <a:xfrm>
            <a:off x="1154954" y="2603499"/>
            <a:ext cx="6075840" cy="3853571"/>
          </a:xfrm>
        </p:spPr>
        <p:txBody>
          <a:bodyPr>
            <a:normAutofit lnSpcReduction="10000"/>
          </a:bodyPr>
          <a:lstStyle/>
          <a:p>
            <a:r>
              <a:rPr lang="en-US" sz="2400" b="1" dirty="0">
                <a:solidFill>
                  <a:schemeClr val="tx1"/>
                </a:solidFill>
              </a:rPr>
              <a:t> Keyloggers are malicious programs or devices that record keystrokes, including passwords and sensitive data.</a:t>
            </a:r>
          </a:p>
          <a:p>
            <a:r>
              <a:rPr lang="en-US" sz="2400" b="1" dirty="0"/>
              <a:t> </a:t>
            </a:r>
            <a:r>
              <a:rPr lang="en-US" sz="2400" b="1" dirty="0">
                <a:solidFill>
                  <a:schemeClr val="tx1"/>
                </a:solidFill>
              </a:rPr>
              <a:t>They can operate covertly, compromising the security of personal and business information. </a:t>
            </a:r>
          </a:p>
          <a:p>
            <a:r>
              <a:rPr lang="en-US" sz="2400" b="1" dirty="0">
                <a:solidFill>
                  <a:schemeClr val="tx1"/>
                </a:solidFill>
              </a:rPr>
              <a:t> Understanding the capabilities and methods of keyloggers is crucial for effective</a:t>
            </a:r>
            <a:r>
              <a:rPr lang="en-IN" sz="2400" b="1" dirty="0">
                <a:solidFill>
                  <a:schemeClr val="tx1"/>
                </a:solidFill>
              </a:rPr>
              <a:t> protection.</a:t>
            </a:r>
          </a:p>
          <a:p>
            <a:endParaRPr lang="en-IN" dirty="0"/>
          </a:p>
        </p:txBody>
      </p:sp>
      <p:pic>
        <p:nvPicPr>
          <p:cNvPr id="5" name="Picture 4">
            <a:extLst>
              <a:ext uri="{FF2B5EF4-FFF2-40B4-BE49-F238E27FC236}">
                <a16:creationId xmlns:a16="http://schemas.microsoft.com/office/drawing/2014/main" xmlns="" id="{DF44FEE9-EDF5-4767-CBCF-82878A7B20D9}"/>
              </a:ext>
            </a:extLst>
          </p:cNvPr>
          <p:cNvPicPr>
            <a:picLocks noChangeAspect="1"/>
          </p:cNvPicPr>
          <p:nvPr/>
        </p:nvPicPr>
        <p:blipFill>
          <a:blip r:embed="rId2"/>
          <a:stretch>
            <a:fillRect/>
          </a:stretch>
        </p:blipFill>
        <p:spPr>
          <a:xfrm>
            <a:off x="7561031" y="2189947"/>
            <a:ext cx="4199560" cy="4267123"/>
          </a:xfrm>
          <a:prstGeom prst="rect">
            <a:avLst/>
          </a:prstGeom>
        </p:spPr>
      </p:pic>
    </p:spTree>
    <p:extLst>
      <p:ext uri="{BB962C8B-B14F-4D97-AF65-F5344CB8AC3E}">
        <p14:creationId xmlns:p14="http://schemas.microsoft.com/office/powerpoint/2010/main" xmlns="" val="324581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b="1" dirty="0" smtClean="0"/>
              <a:t>Electric scooters are a growing trend for urban mobility, but limited battery range and long charging times can be a barrier to adoption. Battery swapping stations allow users to quickly swap depleted batteries for charged ones, but their effectiveness depends on strategic placement.</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1154954" y="2313709"/>
            <a:ext cx="10025663" cy="4308764"/>
          </a:xfrm>
        </p:spPr>
        <p:txBody>
          <a:bodyPr>
            <a:normAutofit/>
          </a:bodyPr>
          <a:lstStyle/>
          <a:p>
            <a:r>
              <a:rPr lang="en-US" dirty="0" smtClean="0">
                <a:latin typeface="Constantia" pitchFamily="18" charset="0"/>
              </a:rPr>
              <a:t>This solution utilizes data analytics and machine learning to identify optimal locations for </a:t>
            </a:r>
            <a:r>
              <a:rPr lang="en-US" dirty="0" smtClean="0">
                <a:latin typeface="Constantia" pitchFamily="18" charset="0"/>
              </a:rPr>
              <a:t>battery </a:t>
            </a:r>
            <a:r>
              <a:rPr lang="en-US" dirty="0" smtClean="0">
                <a:latin typeface="Constantia" pitchFamily="18" charset="0"/>
              </a:rPr>
              <a:t>swapping stations, ensuring efficient service and user satisfaction</a:t>
            </a:r>
            <a:r>
              <a:rPr lang="en-US" dirty="0" smtClean="0">
                <a:latin typeface="Constantia" pitchFamily="18" charset="0"/>
              </a:rPr>
              <a:t>.</a:t>
            </a:r>
          </a:p>
          <a:p>
            <a:r>
              <a:rPr lang="en-US" b="1" dirty="0" smtClean="0"/>
              <a:t>Data Collection:</a:t>
            </a:r>
            <a:endParaRPr lang="en-US" dirty="0" smtClean="0"/>
          </a:p>
          <a:p>
            <a:pPr lvl="1">
              <a:buNone/>
            </a:pPr>
            <a:r>
              <a:rPr lang="en-US" sz="1800" dirty="0" smtClean="0">
                <a:latin typeface="Constantia" pitchFamily="18" charset="0"/>
              </a:rPr>
              <a:t>Gather </a:t>
            </a:r>
            <a:r>
              <a:rPr lang="en-US" sz="1800" dirty="0" smtClean="0">
                <a:latin typeface="Constantia" pitchFamily="18" charset="0"/>
              </a:rPr>
              <a:t>historical data on scooter usage patterns, </a:t>
            </a:r>
            <a:r>
              <a:rPr lang="en-US" sz="1800" dirty="0" smtClean="0">
                <a:latin typeface="Constantia" pitchFamily="18" charset="0"/>
              </a:rPr>
              <a:t>including: Pick-up </a:t>
            </a:r>
            <a:r>
              <a:rPr lang="en-US" sz="1800" dirty="0" smtClean="0">
                <a:latin typeface="Constantia" pitchFamily="18" charset="0"/>
              </a:rPr>
              <a:t>and drop-off locations (GPS </a:t>
            </a:r>
            <a:r>
              <a:rPr lang="en-US" sz="1800" dirty="0" smtClean="0">
                <a:latin typeface="Constantia" pitchFamily="18" charset="0"/>
              </a:rPr>
              <a:t>coordinates), Trip </a:t>
            </a:r>
            <a:r>
              <a:rPr lang="en-US" sz="1800" dirty="0" smtClean="0">
                <a:latin typeface="Constantia" pitchFamily="18" charset="0"/>
              </a:rPr>
              <a:t>duration and distance </a:t>
            </a:r>
            <a:r>
              <a:rPr lang="en-US" sz="1800" dirty="0" smtClean="0">
                <a:latin typeface="Constantia" pitchFamily="18" charset="0"/>
              </a:rPr>
              <a:t>traveled, Battery </a:t>
            </a:r>
            <a:r>
              <a:rPr lang="en-US" sz="1800" dirty="0" smtClean="0">
                <a:latin typeface="Constantia" pitchFamily="18" charset="0"/>
              </a:rPr>
              <a:t>consumption </a:t>
            </a:r>
            <a:r>
              <a:rPr lang="en-US" sz="1800" dirty="0" smtClean="0">
                <a:latin typeface="Constantia" pitchFamily="18" charset="0"/>
              </a:rPr>
              <a:t>rate.</a:t>
            </a:r>
            <a:endParaRPr lang="en-US" sz="1800" dirty="0" smtClean="0">
              <a:latin typeface="Constantia" pitchFamily="18" charset="0"/>
            </a:endParaRPr>
          </a:p>
          <a:p>
            <a:pPr lvl="1">
              <a:buNone/>
            </a:pPr>
            <a:r>
              <a:rPr lang="en-US" sz="1800" dirty="0" smtClean="0">
                <a:latin typeface="Constantia" pitchFamily="18" charset="0"/>
              </a:rPr>
              <a:t>This data helps identify high-usage zones and predict future demand for battery swaps.</a:t>
            </a:r>
          </a:p>
          <a:p>
            <a:pPr lvl="1">
              <a:buNone/>
            </a:pPr>
            <a:r>
              <a:rPr lang="en-US" sz="1800" dirty="0" smtClean="0">
                <a:latin typeface="Constantia" pitchFamily="18" charset="0"/>
              </a:rPr>
              <a:t>Integrate </a:t>
            </a:r>
            <a:r>
              <a:rPr lang="en-US" sz="1800" dirty="0" smtClean="0">
                <a:latin typeface="Constantia" pitchFamily="18" charset="0"/>
              </a:rPr>
              <a:t>real-time data on scooter location and battery levels to monitor usage patterns dynamically.</a:t>
            </a:r>
          </a:p>
          <a:p>
            <a:pPr lvl="1">
              <a:buNone/>
            </a:pPr>
            <a:r>
              <a:rPr lang="en-US" sz="1800" dirty="0" smtClean="0">
                <a:latin typeface="Constantia" pitchFamily="18" charset="0"/>
              </a:rPr>
              <a:t>Utilize </a:t>
            </a:r>
            <a:r>
              <a:rPr lang="en-US" sz="1800" dirty="0" smtClean="0">
                <a:latin typeface="Constantia" pitchFamily="18" charset="0"/>
              </a:rPr>
              <a:t>geospatial data </a:t>
            </a:r>
            <a:r>
              <a:rPr lang="en-US" sz="1800" dirty="0" smtClean="0">
                <a:latin typeface="Constantia" pitchFamily="18" charset="0"/>
              </a:rPr>
              <a:t>on: Population density, Traffic patterns , Potential </a:t>
            </a:r>
            <a:r>
              <a:rPr lang="en-US" sz="1800" dirty="0" smtClean="0">
                <a:latin typeface="Constantia" pitchFamily="18" charset="0"/>
              </a:rPr>
              <a:t>scooter routes (e.g., bike lanes, designated scooter paths)</a:t>
            </a:r>
          </a:p>
          <a:p>
            <a:pPr lvl="1">
              <a:buNone/>
            </a:pPr>
            <a:r>
              <a:rPr lang="en-US" sz="1800" dirty="0" smtClean="0">
                <a:latin typeface="Constantia" pitchFamily="18" charset="0"/>
              </a:rPr>
              <a:t> This </a:t>
            </a:r>
            <a:r>
              <a:rPr lang="en-US" sz="1800" dirty="0" smtClean="0">
                <a:latin typeface="Constantia" pitchFamily="18" charset="0"/>
              </a:rPr>
              <a:t>helps identify areas with high potential demand and optimal locations for stations.</a:t>
            </a:r>
          </a:p>
          <a:p>
            <a:endParaRPr lang="en-US" dirty="0" smtClean="0">
              <a:latin typeface="Constantia" pitchFamily="18" charset="0"/>
            </a:endParaRPr>
          </a:p>
          <a:p>
            <a:endParaRPr lang="en-US" dirty="0">
              <a:latin typeface="Constant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7527" y="900546"/>
            <a:ext cx="9545782" cy="5909310"/>
          </a:xfrm>
          <a:prstGeom prst="rect">
            <a:avLst/>
          </a:prstGeom>
          <a:noFill/>
        </p:spPr>
        <p:txBody>
          <a:bodyPr wrap="square" rtlCol="0">
            <a:spAutoFit/>
          </a:bodyPr>
          <a:lstStyle/>
          <a:p>
            <a:r>
              <a:rPr lang="en-US" b="1" dirty="0" smtClean="0">
                <a:latin typeface="Constantia" pitchFamily="18" charset="0"/>
              </a:rPr>
              <a:t>Data Preprocessing:</a:t>
            </a:r>
            <a:endParaRPr lang="en-US" dirty="0" smtClean="0">
              <a:latin typeface="Constantia" pitchFamily="18" charset="0"/>
            </a:endParaRPr>
          </a:p>
          <a:p>
            <a:r>
              <a:rPr lang="en-US" dirty="0" smtClean="0">
                <a:latin typeface="Constantia" pitchFamily="18" charset="0"/>
              </a:rPr>
              <a:t>      Clean </a:t>
            </a:r>
            <a:r>
              <a:rPr lang="en-US" dirty="0" smtClean="0">
                <a:latin typeface="Constantia" pitchFamily="18" charset="0"/>
              </a:rPr>
              <a:t>and format the collected data to handle missing values, outliers, and inconsistencies.</a:t>
            </a:r>
          </a:p>
          <a:p>
            <a:r>
              <a:rPr lang="en-US" dirty="0" smtClean="0">
                <a:latin typeface="Constantia" pitchFamily="18" charset="0"/>
              </a:rPr>
              <a:t>     Extract </a:t>
            </a:r>
            <a:r>
              <a:rPr lang="en-US" dirty="0" smtClean="0">
                <a:latin typeface="Constantia" pitchFamily="18" charset="0"/>
              </a:rPr>
              <a:t>relevant features from the data, such </a:t>
            </a:r>
            <a:r>
              <a:rPr lang="en-US" dirty="0" smtClean="0">
                <a:latin typeface="Constantia" pitchFamily="18" charset="0"/>
              </a:rPr>
              <a:t>as: Average </a:t>
            </a:r>
            <a:r>
              <a:rPr lang="en-US" dirty="0" smtClean="0">
                <a:latin typeface="Constantia" pitchFamily="18" charset="0"/>
              </a:rPr>
              <a:t>trip duration per </a:t>
            </a:r>
            <a:r>
              <a:rPr lang="en-US" dirty="0" smtClean="0">
                <a:latin typeface="Constantia" pitchFamily="18" charset="0"/>
              </a:rPr>
              <a:t>zone, Battery </a:t>
            </a:r>
            <a:r>
              <a:rPr lang="en-US" dirty="0" smtClean="0">
                <a:latin typeface="Constantia" pitchFamily="18" charset="0"/>
              </a:rPr>
              <a:t>depletion rate across different </a:t>
            </a:r>
            <a:r>
              <a:rPr lang="en-US" dirty="0" smtClean="0">
                <a:latin typeface="Constantia" pitchFamily="18" charset="0"/>
              </a:rPr>
              <a:t>routes, Traffic </a:t>
            </a:r>
            <a:r>
              <a:rPr lang="en-US" dirty="0" smtClean="0">
                <a:latin typeface="Constantia" pitchFamily="18" charset="0"/>
              </a:rPr>
              <a:t>congestion patterns impacting travel </a:t>
            </a:r>
            <a:r>
              <a:rPr lang="en-US" dirty="0" smtClean="0">
                <a:latin typeface="Constantia" pitchFamily="18" charset="0"/>
              </a:rPr>
              <a:t>time.</a:t>
            </a:r>
          </a:p>
          <a:p>
            <a:endParaRPr lang="en-US" dirty="0" smtClean="0">
              <a:latin typeface="Constantia" pitchFamily="18" charset="0"/>
            </a:endParaRPr>
          </a:p>
          <a:p>
            <a:r>
              <a:rPr lang="en-US" b="1" dirty="0" smtClean="0"/>
              <a:t>Machine Learning Model:</a:t>
            </a:r>
            <a:endParaRPr lang="en-US" dirty="0" smtClean="0"/>
          </a:p>
          <a:p>
            <a:r>
              <a:rPr lang="en-US" dirty="0" smtClean="0"/>
              <a:t>     </a:t>
            </a:r>
            <a:r>
              <a:rPr lang="en-US" dirty="0" smtClean="0">
                <a:latin typeface="Constantia" pitchFamily="18" charset="0"/>
              </a:rPr>
              <a:t>Develop </a:t>
            </a:r>
            <a:r>
              <a:rPr lang="en-US" dirty="0" smtClean="0">
                <a:latin typeface="Constantia" pitchFamily="18" charset="0"/>
              </a:rPr>
              <a:t>a machine learning model, such </a:t>
            </a:r>
            <a:r>
              <a:rPr lang="en-US" dirty="0" smtClean="0">
                <a:latin typeface="Constantia" pitchFamily="18" charset="0"/>
              </a:rPr>
              <a:t>as: K-Means </a:t>
            </a:r>
            <a:r>
              <a:rPr lang="en-US" dirty="0" smtClean="0">
                <a:latin typeface="Constantia" pitchFamily="18" charset="0"/>
              </a:rPr>
              <a:t>clustering to identify high-usage zones for station </a:t>
            </a:r>
            <a:r>
              <a:rPr lang="en-US" dirty="0" smtClean="0">
                <a:latin typeface="Constantia" pitchFamily="18" charset="0"/>
              </a:rPr>
              <a:t>placement. Spatial </a:t>
            </a:r>
            <a:r>
              <a:rPr lang="en-US" dirty="0" smtClean="0">
                <a:latin typeface="Constantia" pitchFamily="18" charset="0"/>
              </a:rPr>
              <a:t>regression models to predict battery swap demand at specific </a:t>
            </a:r>
            <a:r>
              <a:rPr lang="en-US" dirty="0" smtClean="0">
                <a:latin typeface="Constantia" pitchFamily="18" charset="0"/>
              </a:rPr>
              <a:t>locations. </a:t>
            </a:r>
          </a:p>
          <a:p>
            <a:r>
              <a:rPr lang="en-US" dirty="0" smtClean="0">
                <a:latin typeface="Constantia" pitchFamily="18" charset="0"/>
              </a:rPr>
              <a:t> </a:t>
            </a:r>
            <a:r>
              <a:rPr lang="en-US" dirty="0" smtClean="0">
                <a:latin typeface="Constantia" pitchFamily="18" charset="0"/>
              </a:rPr>
              <a:t>   Consider </a:t>
            </a:r>
            <a:r>
              <a:rPr lang="en-US" dirty="0" smtClean="0">
                <a:latin typeface="Constantia" pitchFamily="18" charset="0"/>
              </a:rPr>
              <a:t>factors </a:t>
            </a:r>
            <a:r>
              <a:rPr lang="en-US" dirty="0" smtClean="0">
                <a:latin typeface="Constantia" pitchFamily="18" charset="0"/>
              </a:rPr>
              <a:t>like: Distance </a:t>
            </a:r>
            <a:r>
              <a:rPr lang="en-US" dirty="0" smtClean="0">
                <a:latin typeface="Constantia" pitchFamily="18" charset="0"/>
              </a:rPr>
              <a:t>between </a:t>
            </a:r>
            <a:r>
              <a:rPr lang="en-US" dirty="0" smtClean="0">
                <a:latin typeface="Constantia" pitchFamily="18" charset="0"/>
              </a:rPr>
              <a:t>stations, Accessibility </a:t>
            </a:r>
            <a:r>
              <a:rPr lang="en-US" dirty="0" smtClean="0">
                <a:latin typeface="Constantia" pitchFamily="18" charset="0"/>
              </a:rPr>
              <a:t>for </a:t>
            </a:r>
            <a:r>
              <a:rPr lang="en-US" dirty="0" smtClean="0">
                <a:latin typeface="Constantia" pitchFamily="18" charset="0"/>
              </a:rPr>
              <a:t>users, Predicted </a:t>
            </a:r>
            <a:r>
              <a:rPr lang="en-US" dirty="0" smtClean="0">
                <a:latin typeface="Constantia" pitchFamily="18" charset="0"/>
              </a:rPr>
              <a:t>scooter traffic based on historical and real-time </a:t>
            </a:r>
            <a:r>
              <a:rPr lang="en-US" dirty="0" smtClean="0">
                <a:latin typeface="Constantia" pitchFamily="18" charset="0"/>
              </a:rPr>
              <a:t>data.</a:t>
            </a:r>
          </a:p>
          <a:p>
            <a:endParaRPr lang="en-US" dirty="0" smtClean="0">
              <a:latin typeface="Constantia" pitchFamily="18" charset="0"/>
            </a:endParaRPr>
          </a:p>
          <a:p>
            <a:r>
              <a:rPr lang="en-US" b="1" dirty="0" smtClean="0"/>
              <a:t>Deployment and Evaluation:</a:t>
            </a:r>
            <a:endParaRPr lang="en-US" dirty="0" smtClean="0"/>
          </a:p>
          <a:p>
            <a:r>
              <a:rPr lang="en-US" dirty="0" smtClean="0">
                <a:latin typeface="Constantia" pitchFamily="18" charset="0"/>
              </a:rPr>
              <a:t>        Develop </a:t>
            </a:r>
            <a:r>
              <a:rPr lang="en-US" dirty="0" smtClean="0">
                <a:latin typeface="Constantia" pitchFamily="18" charset="0"/>
              </a:rPr>
              <a:t>a user interface (web or mobile app) that </a:t>
            </a:r>
            <a:r>
              <a:rPr lang="en-US" dirty="0" smtClean="0">
                <a:latin typeface="Constantia" pitchFamily="18" charset="0"/>
              </a:rPr>
              <a:t>displays: Nearby </a:t>
            </a:r>
            <a:r>
              <a:rPr lang="en-US" dirty="0" smtClean="0">
                <a:latin typeface="Constantia" pitchFamily="18" charset="0"/>
              </a:rPr>
              <a:t>scooter </a:t>
            </a:r>
            <a:r>
              <a:rPr lang="en-US" dirty="0" smtClean="0">
                <a:latin typeface="Constantia" pitchFamily="18" charset="0"/>
              </a:rPr>
              <a:t>locations, Real-time </a:t>
            </a:r>
            <a:r>
              <a:rPr lang="en-US" dirty="0" smtClean="0">
                <a:latin typeface="Constantia" pitchFamily="18" charset="0"/>
              </a:rPr>
              <a:t>battery levels at swapping </a:t>
            </a:r>
            <a:r>
              <a:rPr lang="en-US" dirty="0" smtClean="0">
                <a:latin typeface="Constantia" pitchFamily="18" charset="0"/>
              </a:rPr>
              <a:t>stations, Estimated </a:t>
            </a:r>
            <a:r>
              <a:rPr lang="en-US" dirty="0" smtClean="0">
                <a:latin typeface="Constantia" pitchFamily="18" charset="0"/>
              </a:rPr>
              <a:t>wait times for battery swaps</a:t>
            </a:r>
          </a:p>
          <a:p>
            <a:r>
              <a:rPr lang="en-US" dirty="0" smtClean="0">
                <a:latin typeface="Constantia" pitchFamily="18" charset="0"/>
              </a:rPr>
              <a:t>       Deploy </a:t>
            </a:r>
            <a:r>
              <a:rPr lang="en-US" dirty="0" smtClean="0">
                <a:latin typeface="Constantia" pitchFamily="18" charset="0"/>
              </a:rPr>
              <a:t>the solution on a scalable and reliable platform to ensure smooth user experience.</a:t>
            </a:r>
          </a:p>
          <a:p>
            <a:r>
              <a:rPr lang="en-US" dirty="0" smtClean="0">
                <a:latin typeface="Constantia" pitchFamily="18" charset="0"/>
              </a:rPr>
              <a:t>     Continuously </a:t>
            </a:r>
            <a:r>
              <a:rPr lang="en-US" dirty="0" smtClean="0">
                <a:latin typeface="Constantia" pitchFamily="18" charset="0"/>
              </a:rPr>
              <a:t>monitor the system's performance using metrics </a:t>
            </a:r>
            <a:r>
              <a:rPr lang="en-US" dirty="0" smtClean="0">
                <a:latin typeface="Constantia" pitchFamily="18" charset="0"/>
              </a:rPr>
              <a:t>like: Average </a:t>
            </a:r>
            <a:r>
              <a:rPr lang="en-US" dirty="0" smtClean="0">
                <a:latin typeface="Constantia" pitchFamily="18" charset="0"/>
              </a:rPr>
              <a:t>user wait time for battery </a:t>
            </a:r>
            <a:r>
              <a:rPr lang="en-US" dirty="0" smtClean="0">
                <a:latin typeface="Constantia" pitchFamily="18" charset="0"/>
              </a:rPr>
              <a:t>swaps, Number </a:t>
            </a:r>
            <a:r>
              <a:rPr lang="en-US" dirty="0" smtClean="0">
                <a:latin typeface="Constantia" pitchFamily="18" charset="0"/>
              </a:rPr>
              <a:t>of battery swaps per </a:t>
            </a:r>
            <a:r>
              <a:rPr lang="en-US" dirty="0" smtClean="0">
                <a:latin typeface="Constantia" pitchFamily="18" charset="0"/>
              </a:rPr>
              <a:t>station, User </a:t>
            </a:r>
            <a:r>
              <a:rPr lang="en-US" dirty="0" smtClean="0">
                <a:latin typeface="Constantia" pitchFamily="18" charset="0"/>
              </a:rPr>
              <a:t>satisfaction </a:t>
            </a:r>
            <a:r>
              <a:rPr lang="en-US" dirty="0" smtClean="0">
                <a:latin typeface="Constantia" pitchFamily="18" charset="0"/>
              </a:rPr>
              <a:t>surveys.</a:t>
            </a:r>
            <a:endParaRPr lang="en-US" dirty="0" smtClean="0">
              <a:latin typeface="Constantia" pitchFamily="18" charset="0"/>
            </a:endParaRPr>
          </a:p>
          <a:p>
            <a:endParaRPr lang="en-US" dirty="0" smtClean="0">
              <a:latin typeface="Constantia" pitchFamily="18" charset="0"/>
            </a:endParaRPr>
          </a:p>
          <a:p>
            <a:endParaRPr lang="en-US" dirty="0" smtClean="0">
              <a:latin typeface="Constantia" pitchFamily="18" charset="0"/>
            </a:endParaRPr>
          </a:p>
          <a:p>
            <a:endParaRPr lang="en-US" dirty="0">
              <a:latin typeface="Constant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873" y="1468581"/>
            <a:ext cx="9324109" cy="4062651"/>
          </a:xfrm>
          <a:prstGeom prst="rect">
            <a:avLst/>
          </a:prstGeom>
          <a:noFill/>
        </p:spPr>
        <p:txBody>
          <a:bodyPr wrap="square" rtlCol="0">
            <a:spAutoFit/>
          </a:bodyPr>
          <a:lstStyle/>
          <a:p>
            <a:r>
              <a:rPr lang="en-US" b="1" dirty="0" smtClean="0"/>
              <a:t>Optimization:</a:t>
            </a:r>
            <a:endParaRPr lang="en-US" dirty="0" smtClean="0"/>
          </a:p>
          <a:p>
            <a:r>
              <a:rPr lang="en-US" dirty="0" smtClean="0">
                <a:latin typeface="Constantia" pitchFamily="18" charset="0"/>
              </a:rPr>
              <a:t>       </a:t>
            </a:r>
          </a:p>
          <a:p>
            <a:r>
              <a:rPr lang="en-US" sz="2400" dirty="0" smtClean="0">
                <a:latin typeface="Constantia" pitchFamily="18" charset="0"/>
              </a:rPr>
              <a:t> </a:t>
            </a:r>
            <a:r>
              <a:rPr lang="en-US" sz="2400" dirty="0" smtClean="0">
                <a:latin typeface="Constantia" pitchFamily="18" charset="0"/>
              </a:rPr>
              <a:t>    Utilize </a:t>
            </a:r>
            <a:r>
              <a:rPr lang="en-US" sz="2400" dirty="0" smtClean="0">
                <a:latin typeface="Constantia" pitchFamily="18" charset="0"/>
              </a:rPr>
              <a:t>the evaluation data to refine the machine learning model and station placement algorithm.</a:t>
            </a:r>
          </a:p>
          <a:p>
            <a:r>
              <a:rPr lang="en-US" sz="2400" dirty="0" smtClean="0">
                <a:latin typeface="Constantia" pitchFamily="18" charset="0"/>
              </a:rPr>
              <a:t>       Implement </a:t>
            </a:r>
            <a:r>
              <a:rPr lang="en-US" sz="2400" dirty="0" smtClean="0">
                <a:latin typeface="Constantia" pitchFamily="18" charset="0"/>
              </a:rPr>
              <a:t>a dynamic rebalancing system to move charged batteries to high-demand stations based on real-time usage data.</a:t>
            </a:r>
          </a:p>
          <a:p>
            <a:r>
              <a:rPr lang="en-US" sz="2400" dirty="0" smtClean="0">
                <a:latin typeface="Constantia" pitchFamily="18" charset="0"/>
              </a:rPr>
              <a:t>      Partner </a:t>
            </a:r>
            <a:r>
              <a:rPr lang="en-US" sz="2400" dirty="0" smtClean="0">
                <a:latin typeface="Constantia" pitchFamily="18" charset="0"/>
              </a:rPr>
              <a:t>with city authorities to integrate station locations with urban planning initiatives and create designated parking zones for scooters</a:t>
            </a:r>
            <a:r>
              <a:rPr lang="en-US" sz="2400" dirty="0" smtClean="0">
                <a:latin typeface="Constantia" pitchFamily="18" charset="0"/>
              </a:rPr>
              <a:t>.</a:t>
            </a:r>
          </a:p>
          <a:p>
            <a:r>
              <a:rPr lang="en-US" dirty="0" smtClean="0">
                <a:latin typeface="Constantia" pitchFamily="18" charset="0"/>
              </a:rPr>
              <a:t> </a:t>
            </a:r>
            <a:endParaRPr lang="en-US" dirty="0" smtClean="0">
              <a:latin typeface="Constantia" pitchFamily="18" charset="0"/>
            </a:endParaRPr>
          </a:p>
          <a:p>
            <a:endParaRPr lang="en-US" dirty="0" smtClean="0">
              <a:latin typeface="Constantia" pitchFamily="18" charset="0"/>
            </a:endParaRPr>
          </a:p>
          <a:p>
            <a:endParaRPr lang="en-US" dirty="0">
              <a:latin typeface="Constant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normAutofit/>
          </a:bodyPr>
          <a:lstStyle/>
          <a:p>
            <a:r>
              <a:rPr lang="en-US" sz="2400" dirty="0" smtClean="0">
                <a:latin typeface="Constantia" pitchFamily="18" charset="0"/>
              </a:rPr>
              <a:t>This plan tackles limited scooter range by using data on past rides and real-time scooter location to predict where riders will need swapped batteries. By placing stations strategically based on these predictions, riders can quickly swap depleted batteries and keep moving, promoting electric scooter use, reducing traffic congestion, and creating a more sustainable city.</a:t>
            </a:r>
            <a:endParaRPr lang="en-US" sz="2400" dirty="0">
              <a:latin typeface="Constant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246</TotalTime>
  <Words>1188</Words>
  <Application>Microsoft Office PowerPoint</Application>
  <PresentationFormat>Custom</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Keyloggers</vt:lpstr>
      <vt:lpstr>Outline:</vt:lpstr>
      <vt:lpstr>Introduction:</vt:lpstr>
      <vt:lpstr>What are Key loggers?</vt:lpstr>
      <vt:lpstr>Problem Statement:</vt:lpstr>
      <vt:lpstr>Proposed solution:</vt:lpstr>
      <vt:lpstr>Slide 7</vt:lpstr>
      <vt:lpstr>Slide 8</vt:lpstr>
      <vt:lpstr>Result:</vt:lpstr>
      <vt:lpstr>Future scope:</vt:lpstr>
      <vt:lpstr>Types of Key loggers:</vt:lpstr>
      <vt:lpstr>Hardware Keylogger:</vt:lpstr>
      <vt:lpstr>Software Keylogger:</vt:lpstr>
      <vt:lpstr>Detection and Prevention:</vt:lpstr>
      <vt:lpstr>Protecting yourself from Keyloggers:</vt:lpstr>
      <vt:lpstr>Slide 16</vt:lpstr>
      <vt:lpstr>References:</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Steffi Ruby</dc:creator>
  <cp:lastModifiedBy>CSE</cp:lastModifiedBy>
  <cp:revision>8</cp:revision>
  <dcterms:created xsi:type="dcterms:W3CDTF">2024-04-04T14:45:27Z</dcterms:created>
  <dcterms:modified xsi:type="dcterms:W3CDTF">2024-04-05T09:13:21Z</dcterms:modified>
</cp:coreProperties>
</file>