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6" r:id="rId1"/>
  </p:sldMasterIdLst>
  <p:sldIdLst>
    <p:sldId id="256" r:id="rId2"/>
    <p:sldId id="275" r:id="rId3"/>
    <p:sldId id="257" r:id="rId4"/>
    <p:sldId id="258" r:id="rId5"/>
    <p:sldId id="276" r:id="rId6"/>
    <p:sldId id="291" r:id="rId7"/>
    <p:sldId id="282" r:id="rId8"/>
    <p:sldId id="283" r:id="rId9"/>
    <p:sldId id="279" r:id="rId10"/>
    <p:sldId id="280" r:id="rId11"/>
    <p:sldId id="284" r:id="rId12"/>
    <p:sldId id="285" r:id="rId13"/>
    <p:sldId id="286" r:id="rId14"/>
    <p:sldId id="281" r:id="rId15"/>
    <p:sldId id="287" r:id="rId16"/>
    <p:sldId id="288" r:id="rId17"/>
    <p:sldId id="289" r:id="rId18"/>
    <p:sldId id="290" r:id="rId19"/>
    <p:sldId id="269" r:id="rId20"/>
    <p:sldId id="292" r:id="rId21"/>
    <p:sldId id="27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4" autoAdjust="0"/>
    <p:restoredTop sz="94673"/>
  </p:normalViewPr>
  <p:slideViewPr>
    <p:cSldViewPr snapToGrid="0" snapToObjects="1">
      <p:cViewPr varScale="1">
        <p:scale>
          <a:sx n="72" d="100"/>
          <a:sy n="72" d="100"/>
        </p:scale>
        <p:origin x="57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8/24/2019</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56301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8/24/2019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69397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03961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212242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487297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680196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321181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006808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90402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98762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8/24/2019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37909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8/24/2019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9918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8/24/2019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72115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8/24/2019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21178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8/24/2019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8362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71955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31754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A87A34-81AB-432B-8DAE-1953F412C126}" type="datetimeFigureOut">
              <a:rPr lang="en-US" smtClean="0"/>
              <a:pPr/>
              <a:t>8/24/2019</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2290055"/>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toronto.ca/ext/open_data/catalog/data_set_files/2016_neighbourhood_profiles.csv" TargetMode="External"/><Relationship Id="rId2" Type="http://schemas.openxmlformats.org/officeDocument/2006/relationships/hyperlink" Target="https://www.toronto.ca/city-government/data-research-maps/neighbourhoods-communities/neighbourhood-profiles/" TargetMode="External"/><Relationship Id="rId1" Type="http://schemas.openxmlformats.org/officeDocument/2006/relationships/slideLayout" Target="../slideLayouts/slideLayout2.xml"/><Relationship Id="rId5" Type="http://schemas.openxmlformats.org/officeDocument/2006/relationships/hyperlink" Target="http://cocl.us/Geospatial_data" TargetMode="External"/><Relationship Id="rId4" Type="http://schemas.openxmlformats.org/officeDocument/2006/relationships/hyperlink" Target="https://en.wikipedia.org/wiki/List_of_postal_codes_of_Canada:_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List_of_postal_codes_of_Canada:_M" TargetMode="External"/><Relationship Id="rId2" Type="http://schemas.openxmlformats.org/officeDocument/2006/relationships/hyperlink" Target="http://cocl.us/Geospatial_dat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5F6CE-52B6-4F47-BD31-3FF4C5A761CB}"/>
              </a:ext>
            </a:extLst>
          </p:cNvPr>
          <p:cNvSpPr>
            <a:spLocks noGrp="1"/>
          </p:cNvSpPr>
          <p:nvPr>
            <p:ph type="ctrTitle"/>
          </p:nvPr>
        </p:nvSpPr>
        <p:spPr/>
        <p:txBody>
          <a:bodyPr/>
          <a:lstStyle/>
          <a:p>
            <a:r>
              <a:rPr lang="en-US" dirty="0"/>
              <a:t>Battle of Neighborhoods</a:t>
            </a:r>
            <a:br>
              <a:rPr lang="en-US" dirty="0"/>
            </a:br>
            <a:r>
              <a:rPr lang="en-US" sz="3200" dirty="0"/>
              <a:t>Buy/Rent House in Toronto</a:t>
            </a:r>
            <a:br>
              <a:rPr lang="en-US" sz="3200" dirty="0"/>
            </a:br>
            <a:endParaRPr lang="en-US" sz="3200" dirty="0"/>
          </a:p>
        </p:txBody>
      </p:sp>
      <p:sp>
        <p:nvSpPr>
          <p:cNvPr id="3" name="Subtitle 2">
            <a:extLst>
              <a:ext uri="{FF2B5EF4-FFF2-40B4-BE49-F238E27FC236}">
                <a16:creationId xmlns:a16="http://schemas.microsoft.com/office/drawing/2014/main" id="{7E8ED99B-7C24-9B42-B8D9-F68D83725D0E}"/>
              </a:ext>
            </a:extLst>
          </p:cNvPr>
          <p:cNvSpPr>
            <a:spLocks noGrp="1"/>
          </p:cNvSpPr>
          <p:nvPr>
            <p:ph type="subTitle" idx="1"/>
          </p:nvPr>
        </p:nvSpPr>
        <p:spPr/>
        <p:txBody>
          <a:bodyPr>
            <a:normAutofit/>
          </a:bodyPr>
          <a:lstStyle/>
          <a:p>
            <a:r>
              <a:rPr lang="en-US" sz="3600" dirty="0"/>
              <a:t>		</a:t>
            </a:r>
          </a:p>
        </p:txBody>
      </p:sp>
      <p:sp>
        <p:nvSpPr>
          <p:cNvPr id="4" name="TextBox 3">
            <a:extLst>
              <a:ext uri="{FF2B5EF4-FFF2-40B4-BE49-F238E27FC236}">
                <a16:creationId xmlns:a16="http://schemas.microsoft.com/office/drawing/2014/main" id="{3C5B8F83-1ABE-1247-BFE1-D2F794DF8C6F}"/>
              </a:ext>
            </a:extLst>
          </p:cNvPr>
          <p:cNvSpPr txBox="1"/>
          <p:nvPr/>
        </p:nvSpPr>
        <p:spPr>
          <a:xfrm>
            <a:off x="7159244" y="4531405"/>
            <a:ext cx="7616283" cy="369332"/>
          </a:xfrm>
          <a:prstGeom prst="rect">
            <a:avLst/>
          </a:prstGeom>
          <a:noFill/>
        </p:spPr>
        <p:txBody>
          <a:bodyPr wrap="square" rtlCol="0">
            <a:spAutoFit/>
          </a:bodyPr>
          <a:lstStyle/>
          <a:p>
            <a:r>
              <a:rPr lang="en-US" dirty="0"/>
              <a:t>- Steffi Mathews</a:t>
            </a:r>
          </a:p>
        </p:txBody>
      </p:sp>
    </p:spTree>
    <p:extLst>
      <p:ext uri="{BB962C8B-B14F-4D97-AF65-F5344CB8AC3E}">
        <p14:creationId xmlns:p14="http://schemas.microsoft.com/office/powerpoint/2010/main" val="5783280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FB5D164-8017-422D-A71C-AF89F78391FD}"/>
              </a:ext>
            </a:extLst>
          </p:cNvPr>
          <p:cNvPicPr>
            <a:picLocks noChangeAspect="1"/>
          </p:cNvPicPr>
          <p:nvPr/>
        </p:nvPicPr>
        <p:blipFill>
          <a:blip r:embed="rId2"/>
          <a:stretch>
            <a:fillRect/>
          </a:stretch>
        </p:blipFill>
        <p:spPr>
          <a:xfrm>
            <a:off x="1771650" y="1585913"/>
            <a:ext cx="9301163" cy="7115175"/>
          </a:xfrm>
          <a:prstGeom prst="rect">
            <a:avLst/>
          </a:prstGeom>
        </p:spPr>
      </p:pic>
      <p:sp>
        <p:nvSpPr>
          <p:cNvPr id="8" name="TextBox 7">
            <a:extLst>
              <a:ext uri="{FF2B5EF4-FFF2-40B4-BE49-F238E27FC236}">
                <a16:creationId xmlns:a16="http://schemas.microsoft.com/office/drawing/2014/main" id="{FE914200-C3AE-497C-83F3-F1791F255605}"/>
              </a:ext>
            </a:extLst>
          </p:cNvPr>
          <p:cNvSpPr txBox="1"/>
          <p:nvPr/>
        </p:nvSpPr>
        <p:spPr>
          <a:xfrm>
            <a:off x="1428751" y="223181"/>
            <a:ext cx="10421507" cy="646331"/>
          </a:xfrm>
          <a:prstGeom prst="rect">
            <a:avLst/>
          </a:prstGeom>
          <a:noFill/>
        </p:spPr>
        <p:txBody>
          <a:bodyPr wrap="none" rtlCol="0">
            <a:spAutoFit/>
          </a:bodyPr>
          <a:lstStyle/>
          <a:p>
            <a:r>
              <a:rPr lang="en-GB" sz="3600" b="1" dirty="0"/>
              <a:t>Neighbourhood of Toronto - Average school ratings</a:t>
            </a:r>
          </a:p>
        </p:txBody>
      </p:sp>
    </p:spTree>
    <p:extLst>
      <p:ext uri="{BB962C8B-B14F-4D97-AF65-F5344CB8AC3E}">
        <p14:creationId xmlns:p14="http://schemas.microsoft.com/office/powerpoint/2010/main" val="638095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E914200-C3AE-497C-83F3-F1791F255605}"/>
              </a:ext>
            </a:extLst>
          </p:cNvPr>
          <p:cNvSpPr txBox="1"/>
          <p:nvPr/>
        </p:nvSpPr>
        <p:spPr>
          <a:xfrm>
            <a:off x="1428751" y="223181"/>
            <a:ext cx="9819932" cy="646331"/>
          </a:xfrm>
          <a:prstGeom prst="rect">
            <a:avLst/>
          </a:prstGeom>
          <a:noFill/>
        </p:spPr>
        <p:txBody>
          <a:bodyPr wrap="none" rtlCol="0">
            <a:spAutoFit/>
          </a:bodyPr>
          <a:lstStyle/>
          <a:p>
            <a:r>
              <a:rPr lang="en-GB" sz="3600" b="1" dirty="0"/>
              <a:t>Neighbourhood of Toronto - Average house price</a:t>
            </a:r>
          </a:p>
        </p:txBody>
      </p:sp>
      <p:pic>
        <p:nvPicPr>
          <p:cNvPr id="3" name="Picture 2">
            <a:extLst>
              <a:ext uri="{FF2B5EF4-FFF2-40B4-BE49-F238E27FC236}">
                <a16:creationId xmlns:a16="http://schemas.microsoft.com/office/drawing/2014/main" id="{E9AD13D7-810C-46BB-966E-903FDE828CB9}"/>
              </a:ext>
            </a:extLst>
          </p:cNvPr>
          <p:cNvPicPr>
            <a:picLocks noChangeAspect="1"/>
          </p:cNvPicPr>
          <p:nvPr/>
        </p:nvPicPr>
        <p:blipFill>
          <a:blip r:embed="rId2"/>
          <a:stretch>
            <a:fillRect/>
          </a:stretch>
        </p:blipFill>
        <p:spPr>
          <a:xfrm>
            <a:off x="1956949" y="1983937"/>
            <a:ext cx="9558775" cy="7445813"/>
          </a:xfrm>
          <a:prstGeom prst="rect">
            <a:avLst/>
          </a:prstGeom>
        </p:spPr>
      </p:pic>
    </p:spTree>
    <p:extLst>
      <p:ext uri="{BB962C8B-B14F-4D97-AF65-F5344CB8AC3E}">
        <p14:creationId xmlns:p14="http://schemas.microsoft.com/office/powerpoint/2010/main" val="3136497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E914200-C3AE-497C-83F3-F1791F255605}"/>
              </a:ext>
            </a:extLst>
          </p:cNvPr>
          <p:cNvSpPr txBox="1"/>
          <p:nvPr/>
        </p:nvSpPr>
        <p:spPr>
          <a:xfrm>
            <a:off x="1428751" y="223181"/>
            <a:ext cx="8099974" cy="646331"/>
          </a:xfrm>
          <a:prstGeom prst="rect">
            <a:avLst/>
          </a:prstGeom>
          <a:noFill/>
        </p:spPr>
        <p:txBody>
          <a:bodyPr wrap="none" rtlCol="0">
            <a:spAutoFit/>
          </a:bodyPr>
          <a:lstStyle/>
          <a:p>
            <a:r>
              <a:rPr lang="en-GB" sz="3600" b="1" dirty="0"/>
              <a:t>Neighbourhood of Toronto – Crime Rate</a:t>
            </a:r>
          </a:p>
        </p:txBody>
      </p:sp>
      <p:pic>
        <p:nvPicPr>
          <p:cNvPr id="4" name="Picture 3">
            <a:extLst>
              <a:ext uri="{FF2B5EF4-FFF2-40B4-BE49-F238E27FC236}">
                <a16:creationId xmlns:a16="http://schemas.microsoft.com/office/drawing/2014/main" id="{3DB8FB40-5909-4D1B-8CFF-A935731B9D99}"/>
              </a:ext>
            </a:extLst>
          </p:cNvPr>
          <p:cNvPicPr>
            <a:picLocks noChangeAspect="1"/>
          </p:cNvPicPr>
          <p:nvPr/>
        </p:nvPicPr>
        <p:blipFill>
          <a:blip r:embed="rId2"/>
          <a:stretch>
            <a:fillRect/>
          </a:stretch>
        </p:blipFill>
        <p:spPr>
          <a:xfrm>
            <a:off x="1697935" y="1628776"/>
            <a:ext cx="10003528" cy="7743824"/>
          </a:xfrm>
          <a:prstGeom prst="rect">
            <a:avLst/>
          </a:prstGeom>
        </p:spPr>
      </p:pic>
    </p:spTree>
    <p:extLst>
      <p:ext uri="{BB962C8B-B14F-4D97-AF65-F5344CB8AC3E}">
        <p14:creationId xmlns:p14="http://schemas.microsoft.com/office/powerpoint/2010/main" val="3057723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E914200-C3AE-497C-83F3-F1791F255605}"/>
              </a:ext>
            </a:extLst>
          </p:cNvPr>
          <p:cNvSpPr txBox="1"/>
          <p:nvPr/>
        </p:nvSpPr>
        <p:spPr>
          <a:xfrm>
            <a:off x="1428751" y="223181"/>
            <a:ext cx="8080097" cy="646331"/>
          </a:xfrm>
          <a:prstGeom prst="rect">
            <a:avLst/>
          </a:prstGeom>
          <a:noFill/>
        </p:spPr>
        <p:txBody>
          <a:bodyPr wrap="none" rtlCol="0">
            <a:spAutoFit/>
          </a:bodyPr>
          <a:lstStyle/>
          <a:p>
            <a:r>
              <a:rPr lang="en-GB" sz="3600" b="1" dirty="0"/>
              <a:t>Neighbourhood of Toronto – Population</a:t>
            </a:r>
          </a:p>
        </p:txBody>
      </p:sp>
      <p:pic>
        <p:nvPicPr>
          <p:cNvPr id="3" name="Picture 2">
            <a:extLst>
              <a:ext uri="{FF2B5EF4-FFF2-40B4-BE49-F238E27FC236}">
                <a16:creationId xmlns:a16="http://schemas.microsoft.com/office/drawing/2014/main" id="{65418B75-A645-4A33-AB19-D1911E4882DE}"/>
              </a:ext>
            </a:extLst>
          </p:cNvPr>
          <p:cNvPicPr>
            <a:picLocks noChangeAspect="1"/>
          </p:cNvPicPr>
          <p:nvPr/>
        </p:nvPicPr>
        <p:blipFill>
          <a:blip r:embed="rId2"/>
          <a:stretch>
            <a:fillRect/>
          </a:stretch>
        </p:blipFill>
        <p:spPr>
          <a:xfrm>
            <a:off x="1428751" y="2014538"/>
            <a:ext cx="9678465" cy="6858000"/>
          </a:xfrm>
          <a:prstGeom prst="rect">
            <a:avLst/>
          </a:prstGeom>
        </p:spPr>
      </p:pic>
    </p:spTree>
    <p:extLst>
      <p:ext uri="{BB962C8B-B14F-4D97-AF65-F5344CB8AC3E}">
        <p14:creationId xmlns:p14="http://schemas.microsoft.com/office/powerpoint/2010/main" val="27211029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C1479C4-3EBC-4948-B1E1-80F98C975DFA}"/>
              </a:ext>
            </a:extLst>
          </p:cNvPr>
          <p:cNvSpPr txBox="1"/>
          <p:nvPr/>
        </p:nvSpPr>
        <p:spPr>
          <a:xfrm>
            <a:off x="1485900" y="500062"/>
            <a:ext cx="9672638" cy="646331"/>
          </a:xfrm>
          <a:prstGeom prst="rect">
            <a:avLst/>
          </a:prstGeom>
          <a:noFill/>
        </p:spPr>
        <p:txBody>
          <a:bodyPr wrap="square" rtlCol="0">
            <a:spAutoFit/>
          </a:bodyPr>
          <a:lstStyle/>
          <a:p>
            <a:r>
              <a:rPr lang="en-US" sz="3600" dirty="0"/>
              <a:t>Studio District vs </a:t>
            </a:r>
            <a:r>
              <a:rPr lang="en-US" sz="3600" dirty="0" err="1"/>
              <a:t>Davisville</a:t>
            </a:r>
            <a:r>
              <a:rPr lang="en-US" sz="3600" dirty="0"/>
              <a:t> - Top 5 common place</a:t>
            </a:r>
          </a:p>
        </p:txBody>
      </p:sp>
      <p:pic>
        <p:nvPicPr>
          <p:cNvPr id="2" name="Picture 1">
            <a:extLst>
              <a:ext uri="{FF2B5EF4-FFF2-40B4-BE49-F238E27FC236}">
                <a16:creationId xmlns:a16="http://schemas.microsoft.com/office/drawing/2014/main" id="{099E30BD-2124-4229-B90C-87A19C2F0452}"/>
              </a:ext>
            </a:extLst>
          </p:cNvPr>
          <p:cNvPicPr>
            <a:picLocks noChangeAspect="1"/>
          </p:cNvPicPr>
          <p:nvPr/>
        </p:nvPicPr>
        <p:blipFill>
          <a:blip r:embed="rId2"/>
          <a:stretch>
            <a:fillRect/>
          </a:stretch>
        </p:blipFill>
        <p:spPr>
          <a:xfrm>
            <a:off x="2085974" y="1343025"/>
            <a:ext cx="7858125" cy="4729163"/>
          </a:xfrm>
          <a:prstGeom prst="rect">
            <a:avLst/>
          </a:prstGeom>
        </p:spPr>
      </p:pic>
    </p:spTree>
    <p:extLst>
      <p:ext uri="{BB962C8B-B14F-4D97-AF65-F5344CB8AC3E}">
        <p14:creationId xmlns:p14="http://schemas.microsoft.com/office/powerpoint/2010/main" val="21500555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C1479C4-3EBC-4948-B1E1-80F98C975DFA}"/>
              </a:ext>
            </a:extLst>
          </p:cNvPr>
          <p:cNvSpPr txBox="1"/>
          <p:nvPr/>
        </p:nvSpPr>
        <p:spPr>
          <a:xfrm>
            <a:off x="1485900" y="500062"/>
            <a:ext cx="9672638" cy="646331"/>
          </a:xfrm>
          <a:prstGeom prst="rect">
            <a:avLst/>
          </a:prstGeom>
          <a:noFill/>
        </p:spPr>
        <p:txBody>
          <a:bodyPr wrap="square" rtlCol="0">
            <a:spAutoFit/>
          </a:bodyPr>
          <a:lstStyle/>
          <a:p>
            <a:r>
              <a:rPr lang="en-US" sz="3600" dirty="0"/>
              <a:t>Studio District vs </a:t>
            </a:r>
            <a:r>
              <a:rPr lang="en-US" sz="3600" dirty="0" err="1"/>
              <a:t>Davisville</a:t>
            </a:r>
            <a:r>
              <a:rPr lang="en-US" sz="3600" dirty="0"/>
              <a:t> - Population</a:t>
            </a:r>
          </a:p>
        </p:txBody>
      </p:sp>
      <p:pic>
        <p:nvPicPr>
          <p:cNvPr id="6" name="Picture 5">
            <a:extLst>
              <a:ext uri="{FF2B5EF4-FFF2-40B4-BE49-F238E27FC236}">
                <a16:creationId xmlns:a16="http://schemas.microsoft.com/office/drawing/2014/main" id="{D6862E54-6A31-45A4-A461-7D40FB30D9B1}"/>
              </a:ext>
            </a:extLst>
          </p:cNvPr>
          <p:cNvPicPr>
            <a:picLocks noChangeAspect="1"/>
          </p:cNvPicPr>
          <p:nvPr/>
        </p:nvPicPr>
        <p:blipFill>
          <a:blip r:embed="rId2"/>
          <a:stretch>
            <a:fillRect/>
          </a:stretch>
        </p:blipFill>
        <p:spPr>
          <a:xfrm>
            <a:off x="2874387" y="1694977"/>
            <a:ext cx="6783963" cy="4153846"/>
          </a:xfrm>
          <a:prstGeom prst="rect">
            <a:avLst/>
          </a:prstGeom>
        </p:spPr>
      </p:pic>
    </p:spTree>
    <p:extLst>
      <p:ext uri="{BB962C8B-B14F-4D97-AF65-F5344CB8AC3E}">
        <p14:creationId xmlns:p14="http://schemas.microsoft.com/office/powerpoint/2010/main" val="30348970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C1479C4-3EBC-4948-B1E1-80F98C975DFA}"/>
              </a:ext>
            </a:extLst>
          </p:cNvPr>
          <p:cNvSpPr txBox="1"/>
          <p:nvPr/>
        </p:nvSpPr>
        <p:spPr>
          <a:xfrm>
            <a:off x="1485900" y="500062"/>
            <a:ext cx="9672638" cy="646331"/>
          </a:xfrm>
          <a:prstGeom prst="rect">
            <a:avLst/>
          </a:prstGeom>
          <a:noFill/>
        </p:spPr>
        <p:txBody>
          <a:bodyPr wrap="square" rtlCol="0">
            <a:spAutoFit/>
          </a:bodyPr>
          <a:lstStyle/>
          <a:p>
            <a:r>
              <a:rPr lang="en-US" sz="3600" dirty="0"/>
              <a:t>Studio District vs </a:t>
            </a:r>
            <a:r>
              <a:rPr lang="en-US" sz="3600" dirty="0" err="1"/>
              <a:t>Davisville</a:t>
            </a:r>
            <a:r>
              <a:rPr lang="en-US" sz="3600" dirty="0"/>
              <a:t> – School Rating</a:t>
            </a:r>
          </a:p>
        </p:txBody>
      </p:sp>
      <p:pic>
        <p:nvPicPr>
          <p:cNvPr id="2" name="Picture 1">
            <a:extLst>
              <a:ext uri="{FF2B5EF4-FFF2-40B4-BE49-F238E27FC236}">
                <a16:creationId xmlns:a16="http://schemas.microsoft.com/office/drawing/2014/main" id="{B3E4DA44-E3B2-4B9C-857B-4E278567C878}"/>
              </a:ext>
            </a:extLst>
          </p:cNvPr>
          <p:cNvPicPr>
            <a:picLocks noChangeAspect="1"/>
          </p:cNvPicPr>
          <p:nvPr/>
        </p:nvPicPr>
        <p:blipFill>
          <a:blip r:embed="rId2"/>
          <a:stretch>
            <a:fillRect/>
          </a:stretch>
        </p:blipFill>
        <p:spPr>
          <a:xfrm>
            <a:off x="4262437" y="2033587"/>
            <a:ext cx="3667125" cy="2790825"/>
          </a:xfrm>
          <a:prstGeom prst="rect">
            <a:avLst/>
          </a:prstGeom>
        </p:spPr>
      </p:pic>
    </p:spTree>
    <p:extLst>
      <p:ext uri="{BB962C8B-B14F-4D97-AF65-F5344CB8AC3E}">
        <p14:creationId xmlns:p14="http://schemas.microsoft.com/office/powerpoint/2010/main" val="42747868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C1479C4-3EBC-4948-B1E1-80F98C975DFA}"/>
              </a:ext>
            </a:extLst>
          </p:cNvPr>
          <p:cNvSpPr txBox="1"/>
          <p:nvPr/>
        </p:nvSpPr>
        <p:spPr>
          <a:xfrm>
            <a:off x="1485900" y="500062"/>
            <a:ext cx="9672638" cy="646331"/>
          </a:xfrm>
          <a:prstGeom prst="rect">
            <a:avLst/>
          </a:prstGeom>
          <a:noFill/>
        </p:spPr>
        <p:txBody>
          <a:bodyPr wrap="square" rtlCol="0">
            <a:spAutoFit/>
          </a:bodyPr>
          <a:lstStyle/>
          <a:p>
            <a:r>
              <a:rPr lang="en-US" sz="3600" dirty="0"/>
              <a:t>Studio District vs </a:t>
            </a:r>
            <a:r>
              <a:rPr lang="en-US" sz="3600" dirty="0" err="1"/>
              <a:t>Davisville</a:t>
            </a:r>
            <a:r>
              <a:rPr lang="en-US" sz="3600" dirty="0"/>
              <a:t> – Average House Price</a:t>
            </a:r>
          </a:p>
        </p:txBody>
      </p:sp>
      <p:pic>
        <p:nvPicPr>
          <p:cNvPr id="5" name="Picture 4">
            <a:extLst>
              <a:ext uri="{FF2B5EF4-FFF2-40B4-BE49-F238E27FC236}">
                <a16:creationId xmlns:a16="http://schemas.microsoft.com/office/drawing/2014/main" id="{3CC4F8D9-DE5B-49B0-BF35-A742CEEA7F72}"/>
              </a:ext>
            </a:extLst>
          </p:cNvPr>
          <p:cNvPicPr>
            <a:picLocks noChangeAspect="1"/>
          </p:cNvPicPr>
          <p:nvPr/>
        </p:nvPicPr>
        <p:blipFill>
          <a:blip r:embed="rId2"/>
          <a:stretch>
            <a:fillRect/>
          </a:stretch>
        </p:blipFill>
        <p:spPr>
          <a:xfrm>
            <a:off x="4038600" y="1552575"/>
            <a:ext cx="4114800" cy="3752850"/>
          </a:xfrm>
          <a:prstGeom prst="rect">
            <a:avLst/>
          </a:prstGeom>
        </p:spPr>
      </p:pic>
    </p:spTree>
    <p:extLst>
      <p:ext uri="{BB962C8B-B14F-4D97-AF65-F5344CB8AC3E}">
        <p14:creationId xmlns:p14="http://schemas.microsoft.com/office/powerpoint/2010/main" val="16564457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C1479C4-3EBC-4948-B1E1-80F98C975DFA}"/>
              </a:ext>
            </a:extLst>
          </p:cNvPr>
          <p:cNvSpPr txBox="1"/>
          <p:nvPr/>
        </p:nvSpPr>
        <p:spPr>
          <a:xfrm>
            <a:off x="1485900" y="500062"/>
            <a:ext cx="9672638" cy="646331"/>
          </a:xfrm>
          <a:prstGeom prst="rect">
            <a:avLst/>
          </a:prstGeom>
          <a:noFill/>
        </p:spPr>
        <p:txBody>
          <a:bodyPr wrap="square" rtlCol="0">
            <a:spAutoFit/>
          </a:bodyPr>
          <a:lstStyle/>
          <a:p>
            <a:r>
              <a:rPr lang="en-US" sz="3600" dirty="0"/>
              <a:t>Studio District vs </a:t>
            </a:r>
            <a:r>
              <a:rPr lang="en-US" sz="3600" dirty="0" err="1"/>
              <a:t>Davisville</a:t>
            </a:r>
            <a:r>
              <a:rPr lang="en-US" sz="3600" dirty="0"/>
              <a:t> – Crime Rate</a:t>
            </a:r>
          </a:p>
        </p:txBody>
      </p:sp>
      <p:pic>
        <p:nvPicPr>
          <p:cNvPr id="6" name="Picture 5">
            <a:extLst>
              <a:ext uri="{FF2B5EF4-FFF2-40B4-BE49-F238E27FC236}">
                <a16:creationId xmlns:a16="http://schemas.microsoft.com/office/drawing/2014/main" id="{9AD07ADE-308D-4913-91E6-1D5ACEF41CF1}"/>
              </a:ext>
            </a:extLst>
          </p:cNvPr>
          <p:cNvPicPr>
            <a:picLocks noChangeAspect="1"/>
          </p:cNvPicPr>
          <p:nvPr/>
        </p:nvPicPr>
        <p:blipFill>
          <a:blip r:embed="rId2"/>
          <a:stretch>
            <a:fillRect/>
          </a:stretch>
        </p:blipFill>
        <p:spPr>
          <a:xfrm>
            <a:off x="3669747" y="1352077"/>
            <a:ext cx="4852506" cy="4153846"/>
          </a:xfrm>
          <a:prstGeom prst="rect">
            <a:avLst/>
          </a:prstGeom>
        </p:spPr>
      </p:pic>
    </p:spTree>
    <p:extLst>
      <p:ext uri="{BB962C8B-B14F-4D97-AF65-F5344CB8AC3E}">
        <p14:creationId xmlns:p14="http://schemas.microsoft.com/office/powerpoint/2010/main" val="9482572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51765-3852-2E4B-A22A-86AB64DE2586}"/>
              </a:ext>
            </a:extLst>
          </p:cNvPr>
          <p:cNvSpPr>
            <a:spLocks noGrp="1"/>
          </p:cNvSpPr>
          <p:nvPr>
            <p:ph type="title"/>
          </p:nvPr>
        </p:nvSpPr>
        <p:spPr>
          <a:xfrm>
            <a:off x="1141412" y="0"/>
            <a:ext cx="9905998" cy="1478570"/>
          </a:xfrm>
        </p:spPr>
        <p:txBody>
          <a:bodyPr/>
          <a:lstStyle/>
          <a:p>
            <a:r>
              <a:rPr lang="en-US" dirty="0"/>
              <a:t>			  Discussion</a:t>
            </a:r>
          </a:p>
        </p:txBody>
      </p:sp>
      <p:sp>
        <p:nvSpPr>
          <p:cNvPr id="3" name="Content Placeholder 2">
            <a:extLst>
              <a:ext uri="{FF2B5EF4-FFF2-40B4-BE49-F238E27FC236}">
                <a16:creationId xmlns:a16="http://schemas.microsoft.com/office/drawing/2014/main" id="{7A74ABCB-C915-2644-AA3E-719302B2C7AC}"/>
              </a:ext>
            </a:extLst>
          </p:cNvPr>
          <p:cNvSpPr>
            <a:spLocks noGrp="1"/>
          </p:cNvSpPr>
          <p:nvPr>
            <p:ph idx="1"/>
          </p:nvPr>
        </p:nvSpPr>
        <p:spPr>
          <a:xfrm>
            <a:off x="1141412" y="1661532"/>
            <a:ext cx="10322041" cy="4861931"/>
          </a:xfrm>
        </p:spPr>
        <p:txBody>
          <a:bodyPr>
            <a:noAutofit/>
          </a:bodyPr>
          <a:lstStyle/>
          <a:p>
            <a:r>
              <a:rPr lang="en-GB" sz="1800" dirty="0"/>
              <a:t>Compared to Studio District, </a:t>
            </a:r>
            <a:r>
              <a:rPr lang="en-GB" sz="1800" dirty="0" err="1"/>
              <a:t>Davisville</a:t>
            </a:r>
            <a:r>
              <a:rPr lang="en-GB" sz="1800" dirty="0"/>
              <a:t> has the higher number of population ,good school rating , less crime rate and a reasonable </a:t>
            </a:r>
            <a:r>
              <a:rPr lang="en-GB" sz="1800" dirty="0" err="1"/>
              <a:t>avg</a:t>
            </a:r>
            <a:r>
              <a:rPr lang="en-GB" sz="1800" dirty="0"/>
              <a:t> housing price ,also top 5 common venues shows </a:t>
            </a:r>
            <a:r>
              <a:rPr lang="en-GB" sz="1800" dirty="0" err="1"/>
              <a:t>Davisville</a:t>
            </a:r>
            <a:r>
              <a:rPr lang="en-GB" sz="1800" dirty="0"/>
              <a:t> has </a:t>
            </a:r>
            <a:r>
              <a:rPr lang="en-GB" sz="1800" dirty="0" err="1"/>
              <a:t>gotton</a:t>
            </a:r>
            <a:r>
              <a:rPr lang="en-GB" sz="1800" dirty="0"/>
              <a:t> a good </a:t>
            </a:r>
            <a:r>
              <a:rPr lang="en-GB" sz="1800" dirty="0" err="1"/>
              <a:t>neighborhood</a:t>
            </a:r>
            <a:r>
              <a:rPr lang="en-GB" sz="1800" dirty="0"/>
              <a:t>. In future the analysis can be generalized to </a:t>
            </a:r>
          </a:p>
          <a:p>
            <a:pPr lvl="1"/>
            <a:r>
              <a:rPr lang="en-GB" sz="1800" dirty="0"/>
              <a:t> both residential and commercial space </a:t>
            </a:r>
          </a:p>
          <a:p>
            <a:pPr lvl="1"/>
            <a:r>
              <a:rPr lang="en-GB" sz="1800" dirty="0"/>
              <a:t>add more factors like job/study location</a:t>
            </a:r>
          </a:p>
          <a:p>
            <a:r>
              <a:rPr lang="en-GB" sz="1800" dirty="0"/>
              <a:t>and a neighbourhood prediction engine can be modelled using clustering and segmentation for reliable prediction results.</a:t>
            </a:r>
          </a:p>
          <a:p>
            <a:pPr marL="0" indent="0">
              <a:buNone/>
            </a:pPr>
            <a:br>
              <a:rPr lang="en-US" dirty="0"/>
            </a:br>
            <a:endParaRPr lang="en-US" dirty="0"/>
          </a:p>
        </p:txBody>
      </p:sp>
    </p:spTree>
    <p:extLst>
      <p:ext uri="{BB962C8B-B14F-4D97-AF65-F5344CB8AC3E}">
        <p14:creationId xmlns:p14="http://schemas.microsoft.com/office/powerpoint/2010/main" val="2042338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93A0D-AE5B-134A-AF26-200998094A04}"/>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965A34C8-9263-2440-A1A0-2F738969E139}"/>
              </a:ext>
            </a:extLst>
          </p:cNvPr>
          <p:cNvSpPr>
            <a:spLocks noGrp="1"/>
          </p:cNvSpPr>
          <p:nvPr>
            <p:ph idx="1"/>
          </p:nvPr>
        </p:nvSpPr>
        <p:spPr/>
        <p:txBody>
          <a:bodyPr>
            <a:noAutofit/>
          </a:bodyPr>
          <a:lstStyle/>
          <a:p>
            <a:r>
              <a:rPr lang="en-GB" sz="1800" dirty="0"/>
              <a:t>Toronto is the provincial capital of Ontario and the most populous city in Canada, with a population of 2,731,571 in 2016. Current to 2016, the Toronto census metropolitan area (CMA), of which the majority is within the Greater Toronto Area (GTA), held a population of 5,928,040, making it Canada's most populous CMA. The city is the anchor of the Golden Horseshoe, an urban agglomeration of 9,245,438 people (as of 2016) surrounding the western end of Lake Ontario. Toronto is an international centre of business, finance, arts, and culture, and is recognized as one of the most multicultural and cosmopolitan cities in the world.</a:t>
            </a:r>
          </a:p>
          <a:p>
            <a:r>
              <a:rPr lang="en-GB" sz="1800" dirty="0"/>
              <a:t>People have travelled through and inhabited the Toronto area, situated on a broad sloping plateau interspersed with rivers, deep ravines, and urban forest, for more than 10,000 years. The diverse population of Toronto reflects its current and historical role as an important destination for immigrants to Canada. As an immigrant, people would like to gather a lot of information about one or more preferred locations before deciding to rent/buy a house in a new location.</a:t>
            </a:r>
          </a:p>
        </p:txBody>
      </p:sp>
    </p:spTree>
    <p:extLst>
      <p:ext uri="{BB962C8B-B14F-4D97-AF65-F5344CB8AC3E}">
        <p14:creationId xmlns:p14="http://schemas.microsoft.com/office/powerpoint/2010/main" val="3258095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51765-3852-2E4B-A22A-86AB64DE2586}"/>
              </a:ext>
            </a:extLst>
          </p:cNvPr>
          <p:cNvSpPr>
            <a:spLocks noGrp="1"/>
          </p:cNvSpPr>
          <p:nvPr>
            <p:ph type="title"/>
          </p:nvPr>
        </p:nvSpPr>
        <p:spPr>
          <a:xfrm>
            <a:off x="1141412" y="0"/>
            <a:ext cx="9905998" cy="1478570"/>
          </a:xfrm>
        </p:spPr>
        <p:txBody>
          <a:bodyPr/>
          <a:lstStyle/>
          <a:p>
            <a:r>
              <a:rPr lang="en-US" dirty="0"/>
              <a:t>			  Conclusion</a:t>
            </a:r>
          </a:p>
        </p:txBody>
      </p:sp>
      <p:sp>
        <p:nvSpPr>
          <p:cNvPr id="3" name="Content Placeholder 2">
            <a:extLst>
              <a:ext uri="{FF2B5EF4-FFF2-40B4-BE49-F238E27FC236}">
                <a16:creationId xmlns:a16="http://schemas.microsoft.com/office/drawing/2014/main" id="{7A74ABCB-C915-2644-AA3E-719302B2C7AC}"/>
              </a:ext>
            </a:extLst>
          </p:cNvPr>
          <p:cNvSpPr>
            <a:spLocks noGrp="1"/>
          </p:cNvSpPr>
          <p:nvPr>
            <p:ph idx="1"/>
          </p:nvPr>
        </p:nvSpPr>
        <p:spPr>
          <a:xfrm>
            <a:off x="1273934" y="535097"/>
            <a:ext cx="10322041" cy="4861931"/>
          </a:xfrm>
        </p:spPr>
        <p:txBody>
          <a:bodyPr>
            <a:noAutofit/>
          </a:bodyPr>
          <a:lstStyle/>
          <a:p>
            <a:r>
              <a:rPr lang="en-GB" dirty="0"/>
              <a:t>This Analysis concludes  </a:t>
            </a:r>
            <a:r>
              <a:rPr lang="en-GB" dirty="0" err="1"/>
              <a:t>Davisville</a:t>
            </a:r>
            <a:r>
              <a:rPr lang="en-GB" dirty="0"/>
              <a:t> is a better locality to buy/rent a house based of factors like population, school rating, crime rate , top common venues and average house price.</a:t>
            </a:r>
            <a:endParaRPr lang="en-US" dirty="0"/>
          </a:p>
        </p:txBody>
      </p:sp>
    </p:spTree>
    <p:extLst>
      <p:ext uri="{BB962C8B-B14F-4D97-AF65-F5344CB8AC3E}">
        <p14:creationId xmlns:p14="http://schemas.microsoft.com/office/powerpoint/2010/main" val="41351370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CF21B-A006-EF49-B7BF-F2E2890C5457}"/>
              </a:ext>
            </a:extLst>
          </p:cNvPr>
          <p:cNvSpPr>
            <a:spLocks noGrp="1"/>
          </p:cNvSpPr>
          <p:nvPr>
            <p:ph type="title"/>
          </p:nvPr>
        </p:nvSpPr>
        <p:spPr>
          <a:xfrm>
            <a:off x="1130262" y="2706687"/>
            <a:ext cx="9905998" cy="1478570"/>
          </a:xfrm>
        </p:spPr>
        <p:txBody>
          <a:bodyPr/>
          <a:lstStyle/>
          <a:p>
            <a:r>
              <a:rPr lang="en-US" dirty="0"/>
              <a:t>				Thank you</a:t>
            </a:r>
          </a:p>
        </p:txBody>
      </p:sp>
    </p:spTree>
    <p:extLst>
      <p:ext uri="{BB962C8B-B14F-4D97-AF65-F5344CB8AC3E}">
        <p14:creationId xmlns:p14="http://schemas.microsoft.com/office/powerpoint/2010/main" val="82422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34861-8E6D-8E4F-BA67-0CBCB8383AD6}"/>
              </a:ext>
            </a:extLst>
          </p:cNvPr>
          <p:cNvSpPr>
            <a:spLocks noGrp="1"/>
          </p:cNvSpPr>
          <p:nvPr>
            <p:ph type="title"/>
          </p:nvPr>
        </p:nvSpPr>
        <p:spPr/>
        <p:txBody>
          <a:bodyPr/>
          <a:lstStyle/>
          <a:p>
            <a:r>
              <a:rPr lang="en-US" dirty="0"/>
              <a:t>Business Problem</a:t>
            </a:r>
          </a:p>
        </p:txBody>
      </p:sp>
      <p:sp>
        <p:nvSpPr>
          <p:cNvPr id="3" name="Content Placeholder 2">
            <a:extLst>
              <a:ext uri="{FF2B5EF4-FFF2-40B4-BE49-F238E27FC236}">
                <a16:creationId xmlns:a16="http://schemas.microsoft.com/office/drawing/2014/main" id="{53C1B3FC-CD60-F04E-8AAB-70890CA9A1D7}"/>
              </a:ext>
            </a:extLst>
          </p:cNvPr>
          <p:cNvSpPr>
            <a:spLocks noGrp="1"/>
          </p:cNvSpPr>
          <p:nvPr>
            <p:ph idx="1"/>
          </p:nvPr>
        </p:nvSpPr>
        <p:spPr>
          <a:xfrm>
            <a:off x="1248833" y="1732254"/>
            <a:ext cx="10943167" cy="4498829"/>
          </a:xfrm>
        </p:spPr>
        <p:txBody>
          <a:bodyPr>
            <a:normAutofit fontScale="25000" lnSpcReduction="20000"/>
          </a:bodyPr>
          <a:lstStyle/>
          <a:p>
            <a:endParaRPr lang="en-US" dirty="0"/>
          </a:p>
          <a:p>
            <a:r>
              <a:rPr lang="en-GB" sz="7200" dirty="0"/>
              <a:t>This project focus to help people select the best locality to move in based on features for a neighbourhood. This includes a comparison between neighbourhoods thus saving a lot of time and money for the prospect. As a sample, this project will compare 2 neighbourhoods of Toronto and analyse the similarities and dissimilarities between the two chosen neighbourhoods to conclude with ease which neighbourhood is the best.</a:t>
            </a:r>
          </a:p>
          <a:p>
            <a:endParaRPr lang="en-GB" sz="7200" dirty="0"/>
          </a:p>
          <a:p>
            <a:r>
              <a:rPr lang="en-GB" sz="7200" dirty="0"/>
              <a:t>Factors that influence the decision to buy/rent a house in a neighbourhood of Toronto include : </a:t>
            </a:r>
            <a:br>
              <a:rPr lang="en-GB" sz="7200" dirty="0"/>
            </a:br>
            <a:endParaRPr lang="en-GB" sz="7200" dirty="0"/>
          </a:p>
          <a:p>
            <a:pPr lvl="2"/>
            <a:r>
              <a:rPr lang="en-GB" sz="7200" dirty="0"/>
              <a:t>Population of Neighbourhood </a:t>
            </a:r>
          </a:p>
          <a:p>
            <a:pPr lvl="2"/>
            <a:r>
              <a:rPr lang="en-GB" sz="7200" dirty="0"/>
              <a:t>Average house price </a:t>
            </a:r>
          </a:p>
          <a:p>
            <a:pPr lvl="2"/>
            <a:r>
              <a:rPr lang="en-GB" sz="7200" dirty="0"/>
              <a:t>Average school rating </a:t>
            </a:r>
          </a:p>
          <a:p>
            <a:pPr lvl="2"/>
            <a:r>
              <a:rPr lang="en-GB" sz="7200" dirty="0"/>
              <a:t>Crime rates </a:t>
            </a:r>
          </a:p>
          <a:p>
            <a:pPr lvl="2"/>
            <a:r>
              <a:rPr lang="en-GB" sz="7200" dirty="0"/>
              <a:t>Top most common places in neighbourhood </a:t>
            </a:r>
          </a:p>
          <a:p>
            <a:pPr marL="914400" lvl="2" indent="0">
              <a:buNone/>
            </a:pPr>
            <a:endParaRPr lang="en-GB" sz="7200" dirty="0"/>
          </a:p>
          <a:p>
            <a:endParaRPr lang="en-US" dirty="0"/>
          </a:p>
        </p:txBody>
      </p:sp>
    </p:spTree>
    <p:extLst>
      <p:ext uri="{BB962C8B-B14F-4D97-AF65-F5344CB8AC3E}">
        <p14:creationId xmlns:p14="http://schemas.microsoft.com/office/powerpoint/2010/main" val="1570336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2B6C0-8EE5-EE44-B1D5-F73162EE7A6C}"/>
              </a:ext>
            </a:extLst>
          </p:cNvPr>
          <p:cNvSpPr>
            <a:spLocks noGrp="1"/>
          </p:cNvSpPr>
          <p:nvPr>
            <p:ph type="title"/>
          </p:nvPr>
        </p:nvSpPr>
        <p:spPr/>
        <p:txBody>
          <a:bodyPr>
            <a:normAutofit fontScale="90000"/>
          </a:bodyPr>
          <a:lstStyle/>
          <a:p>
            <a:r>
              <a:rPr lang="en-GB" b="1" dirty="0"/>
              <a:t>Data acquisition and cleaning - Data sources</a:t>
            </a:r>
            <a:br>
              <a:rPr lang="en-GB" b="1" dirty="0"/>
            </a:br>
            <a:br>
              <a:rPr lang="en-US" dirty="0"/>
            </a:br>
            <a:endParaRPr lang="en-US" dirty="0"/>
          </a:p>
        </p:txBody>
      </p:sp>
      <p:sp>
        <p:nvSpPr>
          <p:cNvPr id="3" name="Content Placeholder 2">
            <a:extLst>
              <a:ext uri="{FF2B5EF4-FFF2-40B4-BE49-F238E27FC236}">
                <a16:creationId xmlns:a16="http://schemas.microsoft.com/office/drawing/2014/main" id="{5B323791-7B28-5644-A505-D55A068F8B5E}"/>
              </a:ext>
            </a:extLst>
          </p:cNvPr>
          <p:cNvSpPr>
            <a:spLocks noGrp="1"/>
          </p:cNvSpPr>
          <p:nvPr>
            <p:ph idx="1"/>
          </p:nvPr>
        </p:nvSpPr>
        <p:spPr/>
        <p:txBody>
          <a:bodyPr>
            <a:normAutofit fontScale="70000" lnSpcReduction="20000"/>
          </a:bodyPr>
          <a:lstStyle/>
          <a:p>
            <a:r>
              <a:rPr lang="en-GB" dirty="0"/>
              <a:t> </a:t>
            </a:r>
            <a:r>
              <a:rPr lang="en-GB" u="sng" dirty="0">
                <a:hlinkClick r:id="rId2"/>
              </a:rPr>
              <a:t>https://www.toronto.ca/city-government/data-research-maps/neighbourhoods-communities/neighbourhood-profiles/</a:t>
            </a:r>
            <a:r>
              <a:rPr lang="en-GB" dirty="0"/>
              <a:t> for providing an overview of the neighbourhoods in Toronto </a:t>
            </a:r>
          </a:p>
          <a:p>
            <a:r>
              <a:rPr lang="en-GB" dirty="0"/>
              <a:t> </a:t>
            </a:r>
            <a:r>
              <a:rPr lang="en-GB" u="sng" dirty="0">
                <a:hlinkClick r:id="rId3"/>
              </a:rPr>
              <a:t>https://www.toronto.ca/ext/open_data/catalog/data_set_files/2016_neighbourhood_profiles.csv</a:t>
            </a:r>
            <a:r>
              <a:rPr lang="en-GB" dirty="0"/>
              <a:t> The Census of Population is held across Canada every five years (the last being in 2016), and collects data about age and sex, families and households, language, immigration and internal migration, ethnocultural diversity, Aboriginal peoples, housing, education, income, and labour. </a:t>
            </a:r>
          </a:p>
          <a:p>
            <a:r>
              <a:rPr lang="en-GB" sz="2600" dirty="0"/>
              <a:t>Foursquare</a:t>
            </a:r>
            <a:r>
              <a:rPr lang="en-GB" dirty="0"/>
              <a:t> API to collect information on most common venues of Borough of Toronto </a:t>
            </a:r>
          </a:p>
          <a:p>
            <a:r>
              <a:rPr lang="en-GB" dirty="0"/>
              <a:t> Wikipedia page, </a:t>
            </a:r>
            <a:r>
              <a:rPr lang="en-GB" u="sng" dirty="0">
                <a:hlinkClick r:id="rId4"/>
              </a:rPr>
              <a:t>https://en.wikipedia.org/wiki/List_of_postal_codes_of_Canada:_M</a:t>
            </a:r>
            <a:r>
              <a:rPr lang="en-GB" dirty="0"/>
              <a:t> for Toronto Neighbourhood Borough Designation </a:t>
            </a:r>
          </a:p>
          <a:p>
            <a:r>
              <a:rPr lang="en-GB" u="sng" dirty="0">
                <a:hlinkClick r:id="rId5"/>
              </a:rPr>
              <a:t>http://cocl.us/Geospatial_data</a:t>
            </a:r>
            <a:r>
              <a:rPr lang="en-GB" dirty="0"/>
              <a:t> that has the geographical coordinates of each postal code</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2430590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7E62D-CC3F-D248-9748-C0A864F194F0}"/>
              </a:ext>
            </a:extLst>
          </p:cNvPr>
          <p:cNvSpPr>
            <a:spLocks noGrp="1"/>
          </p:cNvSpPr>
          <p:nvPr>
            <p:ph type="title"/>
          </p:nvPr>
        </p:nvSpPr>
        <p:spPr/>
        <p:txBody>
          <a:bodyPr>
            <a:normAutofit fontScale="90000"/>
          </a:bodyPr>
          <a:lstStyle/>
          <a:p>
            <a:r>
              <a:rPr lang="en-GB" b="1" dirty="0"/>
              <a:t>Data acquisition and cleaning - Data Cleaning &amp; Feature Selection</a:t>
            </a:r>
            <a:br>
              <a:rPr lang="en-GB" b="1" dirty="0"/>
            </a:br>
            <a:endParaRPr lang="en-US" dirty="0"/>
          </a:p>
        </p:txBody>
      </p:sp>
      <p:sp>
        <p:nvSpPr>
          <p:cNvPr id="3" name="Content Placeholder 2">
            <a:extLst>
              <a:ext uri="{FF2B5EF4-FFF2-40B4-BE49-F238E27FC236}">
                <a16:creationId xmlns:a16="http://schemas.microsoft.com/office/drawing/2014/main" id="{905D4E39-CC2A-F541-B1A7-0FF37AB2FA0B}"/>
              </a:ext>
            </a:extLst>
          </p:cNvPr>
          <p:cNvSpPr>
            <a:spLocks noGrp="1"/>
          </p:cNvSpPr>
          <p:nvPr>
            <p:ph idx="1"/>
          </p:nvPr>
        </p:nvSpPr>
        <p:spPr/>
        <p:txBody>
          <a:bodyPr>
            <a:normAutofit/>
          </a:bodyPr>
          <a:lstStyle/>
          <a:p>
            <a:r>
              <a:rPr lang="en-GB" sz="1800" dirty="0"/>
              <a:t>csv file </a:t>
            </a:r>
            <a:r>
              <a:rPr lang="en-GB" sz="1800" u="sng" dirty="0">
                <a:hlinkClick r:id="rId2"/>
              </a:rPr>
              <a:t>http://cocl.us/Geospatial_data</a:t>
            </a:r>
            <a:r>
              <a:rPr lang="en-GB" sz="1800" dirty="0"/>
              <a:t> that has the geographical coordinates of each postal code was converted to dataset. 'Postal Code’, 'Latitude’, 'Longitude' fields were filtered from the dataset </a:t>
            </a:r>
          </a:p>
          <a:p>
            <a:r>
              <a:rPr lang="en-GB" sz="1800" dirty="0"/>
              <a:t>Wikipedia page, </a:t>
            </a:r>
            <a:r>
              <a:rPr lang="en-GB" sz="1800" u="sng" dirty="0">
                <a:hlinkClick r:id="rId3"/>
              </a:rPr>
              <a:t>https://en.wikipedia.org/wiki/List_of_postal_codes_of_Canada:_M</a:t>
            </a:r>
            <a:r>
              <a:rPr lang="en-GB" sz="1800" dirty="0"/>
              <a:t> was scraped in order to obtain the data that is in the table of postal codes and to transform the data into a pandas dataset. 'Postal Code’, 'Borough’, 'Neighbourhood' were filtered. </a:t>
            </a:r>
          </a:p>
          <a:p>
            <a:r>
              <a:rPr lang="en-GB" sz="1800" dirty="0"/>
              <a:t> Both the dataset were merged using postal code to find the geo </a:t>
            </a:r>
            <a:r>
              <a:rPr lang="en-GB" sz="1800" dirty="0" err="1"/>
              <a:t>cordinates</a:t>
            </a:r>
            <a:r>
              <a:rPr lang="en-GB" sz="1800" dirty="0"/>
              <a:t> for neighbourhood </a:t>
            </a:r>
          </a:p>
          <a:p>
            <a:r>
              <a:rPr lang="en-GB" sz="1800" dirty="0"/>
              <a:t>Data is filtered to remove Borough other than Toronto</a:t>
            </a:r>
            <a:endParaRPr lang="en-US" sz="1800" dirty="0"/>
          </a:p>
        </p:txBody>
      </p:sp>
    </p:spTree>
    <p:extLst>
      <p:ext uri="{BB962C8B-B14F-4D97-AF65-F5344CB8AC3E}">
        <p14:creationId xmlns:p14="http://schemas.microsoft.com/office/powerpoint/2010/main" val="3579912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254B0E2-7FFB-4D59-88B4-9F20BF22A62E}"/>
              </a:ext>
            </a:extLst>
          </p:cNvPr>
          <p:cNvSpPr/>
          <p:nvPr/>
        </p:nvSpPr>
        <p:spPr>
          <a:xfrm>
            <a:off x="2107095" y="2413338"/>
            <a:ext cx="8812695" cy="1477328"/>
          </a:xfrm>
          <a:prstGeom prst="rect">
            <a:avLst/>
          </a:prstGeom>
        </p:spPr>
        <p:txBody>
          <a:bodyPr wrap="square">
            <a:spAutoFit/>
          </a:bodyPr>
          <a:lstStyle/>
          <a:p>
            <a:r>
              <a:rPr lang="en-GB" b="1" dirty="0">
                <a:solidFill>
                  <a:srgbClr val="000000"/>
                </a:solidFill>
                <a:latin typeface="inherit"/>
              </a:rPr>
              <a:t>Business Understanding</a:t>
            </a:r>
          </a:p>
          <a:p>
            <a:r>
              <a:rPr lang="en-GB" dirty="0">
                <a:solidFill>
                  <a:srgbClr val="000000"/>
                </a:solidFill>
                <a:latin typeface="ibm-plex-sans"/>
              </a:rPr>
              <a:t>Our main goal is to get an ideal location in Toronto to buy/rent a house.</a:t>
            </a:r>
          </a:p>
          <a:p>
            <a:r>
              <a:rPr lang="en-GB" b="1" dirty="0">
                <a:solidFill>
                  <a:srgbClr val="000000"/>
                </a:solidFill>
                <a:latin typeface="inherit"/>
              </a:rPr>
              <a:t>Analytic Approach</a:t>
            </a:r>
          </a:p>
          <a:p>
            <a:r>
              <a:rPr lang="en-GB" dirty="0">
                <a:solidFill>
                  <a:srgbClr val="000000"/>
                </a:solidFill>
                <a:latin typeface="ibm-plex-sans"/>
              </a:rPr>
              <a:t>Segmenting and Clustering of the neighbourhood of Toronto is done for exploratory data analysis.</a:t>
            </a:r>
            <a:endParaRPr lang="en-GB" b="0" i="0" dirty="0">
              <a:solidFill>
                <a:srgbClr val="000000"/>
              </a:solidFill>
              <a:effectLst/>
              <a:latin typeface="ibm-plex-sans"/>
            </a:endParaRPr>
          </a:p>
        </p:txBody>
      </p:sp>
      <p:sp>
        <p:nvSpPr>
          <p:cNvPr id="4" name="Title 1">
            <a:extLst>
              <a:ext uri="{FF2B5EF4-FFF2-40B4-BE49-F238E27FC236}">
                <a16:creationId xmlns:a16="http://schemas.microsoft.com/office/drawing/2014/main" id="{7B20AE13-B1D1-46C6-AD48-E496CC3B0578}"/>
              </a:ext>
            </a:extLst>
          </p:cNvPr>
          <p:cNvSpPr txBox="1">
            <a:spLocks/>
          </p:cNvSpPr>
          <p:nvPr/>
        </p:nvSpPr>
        <p:spPr>
          <a:xfrm>
            <a:off x="1484311" y="685800"/>
            <a:ext cx="10018713" cy="1752599"/>
          </a:xfrm>
          <a:prstGeom prst="rect">
            <a:avLst/>
          </a:prstGeom>
        </p:spPr>
        <p:txBody>
          <a:bodyPr>
            <a:normAutofit fontScale="975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GB" b="1" dirty="0"/>
              <a:t>Methodology</a:t>
            </a:r>
            <a:br>
              <a:rPr lang="en-GB" b="1" dirty="0"/>
            </a:br>
            <a:endParaRPr lang="en-US" dirty="0"/>
          </a:p>
        </p:txBody>
      </p:sp>
    </p:spTree>
    <p:extLst>
      <p:ext uri="{BB962C8B-B14F-4D97-AF65-F5344CB8AC3E}">
        <p14:creationId xmlns:p14="http://schemas.microsoft.com/office/powerpoint/2010/main" val="2316739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7E62D-CC3F-D248-9748-C0A864F194F0}"/>
              </a:ext>
            </a:extLst>
          </p:cNvPr>
          <p:cNvSpPr>
            <a:spLocks noGrp="1"/>
          </p:cNvSpPr>
          <p:nvPr>
            <p:ph type="title"/>
          </p:nvPr>
        </p:nvSpPr>
        <p:spPr/>
        <p:txBody>
          <a:bodyPr>
            <a:normAutofit fontScale="90000"/>
          </a:bodyPr>
          <a:lstStyle/>
          <a:p>
            <a:r>
              <a:rPr lang="en-GB" b="1" dirty="0"/>
              <a:t>Exploratory Data Analysis </a:t>
            </a:r>
            <a:br>
              <a:rPr lang="en-GB" b="1" dirty="0"/>
            </a:br>
            <a:r>
              <a:rPr lang="en-GB" b="1" dirty="0"/>
              <a:t>									- Neighbourhood of Toronto</a:t>
            </a:r>
            <a:br>
              <a:rPr lang="en-GB" b="1" dirty="0"/>
            </a:br>
            <a:br>
              <a:rPr lang="en-GB" b="1" dirty="0"/>
            </a:br>
            <a:br>
              <a:rPr lang="en-GB" b="1" dirty="0"/>
            </a:br>
            <a:endParaRPr lang="en-US" dirty="0"/>
          </a:p>
        </p:txBody>
      </p:sp>
      <p:pic>
        <p:nvPicPr>
          <p:cNvPr id="6" name="Picture 5">
            <a:extLst>
              <a:ext uri="{FF2B5EF4-FFF2-40B4-BE49-F238E27FC236}">
                <a16:creationId xmlns:a16="http://schemas.microsoft.com/office/drawing/2014/main" id="{9089579B-5978-4D69-9E58-054036CE65A1}"/>
              </a:ext>
            </a:extLst>
          </p:cNvPr>
          <p:cNvPicPr>
            <a:picLocks noChangeAspect="1"/>
          </p:cNvPicPr>
          <p:nvPr/>
        </p:nvPicPr>
        <p:blipFill>
          <a:blip r:embed="rId2"/>
          <a:stretch>
            <a:fillRect/>
          </a:stretch>
        </p:blipFill>
        <p:spPr>
          <a:xfrm>
            <a:off x="3040854" y="1352550"/>
            <a:ext cx="6905625" cy="4819650"/>
          </a:xfrm>
          <a:prstGeom prst="rect">
            <a:avLst/>
          </a:prstGeom>
        </p:spPr>
      </p:pic>
    </p:spTree>
    <p:extLst>
      <p:ext uri="{BB962C8B-B14F-4D97-AF65-F5344CB8AC3E}">
        <p14:creationId xmlns:p14="http://schemas.microsoft.com/office/powerpoint/2010/main" val="1525473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7E62D-CC3F-D248-9748-C0A864F194F0}"/>
              </a:ext>
            </a:extLst>
          </p:cNvPr>
          <p:cNvSpPr>
            <a:spLocks noGrp="1"/>
          </p:cNvSpPr>
          <p:nvPr>
            <p:ph type="title"/>
          </p:nvPr>
        </p:nvSpPr>
        <p:spPr/>
        <p:txBody>
          <a:bodyPr>
            <a:normAutofit fontScale="90000"/>
          </a:bodyPr>
          <a:lstStyle/>
          <a:p>
            <a:r>
              <a:rPr lang="en-GB" b="1" dirty="0"/>
              <a:t>Exploratory Data Analysis </a:t>
            </a:r>
            <a:br>
              <a:rPr lang="en-GB" b="1" dirty="0"/>
            </a:br>
            <a:r>
              <a:rPr lang="en-GB" b="1" dirty="0"/>
              <a:t>									- Clustering</a:t>
            </a:r>
            <a:br>
              <a:rPr lang="en-GB" b="1" dirty="0"/>
            </a:br>
            <a:br>
              <a:rPr lang="en-GB" b="1" dirty="0"/>
            </a:br>
            <a:br>
              <a:rPr lang="en-GB" b="1" dirty="0"/>
            </a:br>
            <a:endParaRPr lang="en-US" dirty="0"/>
          </a:p>
        </p:txBody>
      </p:sp>
      <p:pic>
        <p:nvPicPr>
          <p:cNvPr id="3" name="Picture 2">
            <a:extLst>
              <a:ext uri="{FF2B5EF4-FFF2-40B4-BE49-F238E27FC236}">
                <a16:creationId xmlns:a16="http://schemas.microsoft.com/office/drawing/2014/main" id="{47F27EC4-AD6B-4BC6-8809-A9EF368BE097}"/>
              </a:ext>
            </a:extLst>
          </p:cNvPr>
          <p:cNvPicPr>
            <a:picLocks noChangeAspect="1"/>
          </p:cNvPicPr>
          <p:nvPr/>
        </p:nvPicPr>
        <p:blipFill>
          <a:blip r:embed="rId2"/>
          <a:stretch>
            <a:fillRect/>
          </a:stretch>
        </p:blipFill>
        <p:spPr>
          <a:xfrm>
            <a:off x="2709862" y="1309687"/>
            <a:ext cx="6772275" cy="4238625"/>
          </a:xfrm>
          <a:prstGeom prst="rect">
            <a:avLst/>
          </a:prstGeom>
        </p:spPr>
      </p:pic>
    </p:spTree>
    <p:extLst>
      <p:ext uri="{BB962C8B-B14F-4D97-AF65-F5344CB8AC3E}">
        <p14:creationId xmlns:p14="http://schemas.microsoft.com/office/powerpoint/2010/main" val="248625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15CFA3D-772E-0B41-8454-828E700CF82F}"/>
              </a:ext>
            </a:extLst>
          </p:cNvPr>
          <p:cNvSpPr txBox="1"/>
          <p:nvPr/>
        </p:nvSpPr>
        <p:spPr>
          <a:xfrm>
            <a:off x="1428751" y="223181"/>
            <a:ext cx="10421507" cy="646331"/>
          </a:xfrm>
          <a:prstGeom prst="rect">
            <a:avLst/>
          </a:prstGeom>
          <a:noFill/>
        </p:spPr>
        <p:txBody>
          <a:bodyPr wrap="none" rtlCol="0">
            <a:spAutoFit/>
          </a:bodyPr>
          <a:lstStyle/>
          <a:p>
            <a:r>
              <a:rPr lang="en-GB" sz="3600" b="1" dirty="0"/>
              <a:t>Neighbourhood of Toronto - 5 most common venue </a:t>
            </a:r>
          </a:p>
        </p:txBody>
      </p:sp>
      <p:pic>
        <p:nvPicPr>
          <p:cNvPr id="7" name="Picture 6">
            <a:extLst>
              <a:ext uri="{FF2B5EF4-FFF2-40B4-BE49-F238E27FC236}">
                <a16:creationId xmlns:a16="http://schemas.microsoft.com/office/drawing/2014/main" id="{E7C7DDB9-4664-42FC-BC50-F6C627573CEE}"/>
              </a:ext>
            </a:extLst>
          </p:cNvPr>
          <p:cNvPicPr>
            <a:picLocks noChangeAspect="1"/>
          </p:cNvPicPr>
          <p:nvPr/>
        </p:nvPicPr>
        <p:blipFill>
          <a:blip r:embed="rId2"/>
          <a:stretch>
            <a:fillRect/>
          </a:stretch>
        </p:blipFill>
        <p:spPr>
          <a:xfrm>
            <a:off x="1643063" y="1228725"/>
            <a:ext cx="9715500" cy="4572000"/>
          </a:xfrm>
          <a:prstGeom prst="rect">
            <a:avLst/>
          </a:prstGeom>
        </p:spPr>
      </p:pic>
    </p:spTree>
    <p:extLst>
      <p:ext uri="{BB962C8B-B14F-4D97-AF65-F5344CB8AC3E}">
        <p14:creationId xmlns:p14="http://schemas.microsoft.com/office/powerpoint/2010/main" val="23185893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223</TotalTime>
  <Words>550</Words>
  <Application>Microsoft Office PowerPoint</Application>
  <PresentationFormat>Widescreen</PresentationFormat>
  <Paragraphs>54</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Corbel</vt:lpstr>
      <vt:lpstr>ibm-plex-sans</vt:lpstr>
      <vt:lpstr>inherit</vt:lpstr>
      <vt:lpstr>Parallax</vt:lpstr>
      <vt:lpstr>Battle of Neighborhoods Buy/Rent House in Toronto </vt:lpstr>
      <vt:lpstr>Background</vt:lpstr>
      <vt:lpstr>Business Problem</vt:lpstr>
      <vt:lpstr>Data acquisition and cleaning - Data sources  </vt:lpstr>
      <vt:lpstr>Data acquisition and cleaning - Data Cleaning &amp; Feature Selection </vt:lpstr>
      <vt:lpstr>PowerPoint Presentation</vt:lpstr>
      <vt:lpstr>Exploratory Data Analysis           - Neighbourhood of Toronto   </vt:lpstr>
      <vt:lpstr>Exploratory Data Analysis           - Clustering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Discussion</vt:lpstr>
      <vt:lpstr>     Conclusion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Battle of Neighborhoods</dc:title>
  <dc:creator>Microsoft Office User</dc:creator>
  <cp:lastModifiedBy>Delvin Davis</cp:lastModifiedBy>
  <cp:revision>24</cp:revision>
  <dcterms:created xsi:type="dcterms:W3CDTF">2018-08-30T01:59:51Z</dcterms:created>
  <dcterms:modified xsi:type="dcterms:W3CDTF">2019-08-23T23:05:45Z</dcterms:modified>
</cp:coreProperties>
</file>