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4000" spc="15" dirty="0"/>
              <a:t>D.STEFFY</a:t>
            </a:r>
            <a:endParaRPr sz="4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419725" y="2821622"/>
            <a:ext cx="4333876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2D936B"/>
                </a:solidFill>
                <a:latin typeface="Trebuchet MS"/>
                <a:cs typeface="Trebuchet MS"/>
              </a:rPr>
              <a:t>CHARACTER AND DIGIT RECOGNITION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2E61C-ACB4-0C46-73B8-CA384A049FBC}"/>
              </a:ext>
            </a:extLst>
          </p:cNvPr>
          <p:cNvSpPr txBox="1"/>
          <p:nvPr/>
        </p:nvSpPr>
        <p:spPr>
          <a:xfrm>
            <a:off x="381000" y="36576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Recognition Accuracy</a:t>
            </a:r>
          </a:p>
          <a:p>
            <a:r>
              <a:rPr lang="en-US" sz="2400" dirty="0"/>
              <a:t>Consistently high accuracy rates achieved.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199AF-2471-3988-1F76-8317830CA645}"/>
              </a:ext>
            </a:extLst>
          </p:cNvPr>
          <p:cNvSpPr txBox="1"/>
          <p:nvPr/>
        </p:nvSpPr>
        <p:spPr>
          <a:xfrm>
            <a:off x="3962400" y="36576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Performance Analysis</a:t>
            </a:r>
          </a:p>
          <a:p>
            <a:r>
              <a:rPr lang="en-US" sz="2400" dirty="0"/>
              <a:t>Granular assessment of recognition performance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AFA0E-16D4-65F6-5935-78EA84188C89}"/>
              </a:ext>
            </a:extLst>
          </p:cNvPr>
          <p:cNvSpPr txBox="1"/>
          <p:nvPr/>
        </p:nvSpPr>
        <p:spPr>
          <a:xfrm>
            <a:off x="7543800" y="3657600"/>
            <a:ext cx="3429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 Integration</a:t>
            </a:r>
          </a:p>
          <a:p>
            <a:r>
              <a:rPr lang="en-US" sz="2400" dirty="0"/>
              <a:t>Seamless implementation into diverse software systems.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4CA092-DBB8-BE98-50F4-8CA5BF29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5" y="1185430"/>
            <a:ext cx="3686689" cy="2257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440955-8A68-8BF1-9FAF-FF191BAE2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131997"/>
            <a:ext cx="3705742" cy="2267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25CC3A-21E2-7AE5-0BDC-EF14D412B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384" y="1118745"/>
            <a:ext cx="3810532" cy="239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55691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CHARACTER AND DIGIT RECOGNITION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D05F77-5677-6D9E-CC93-C8FACA8A41E9}"/>
              </a:ext>
            </a:extLst>
          </p:cNvPr>
          <p:cNvSpPr txBox="1"/>
          <p:nvPr/>
        </p:nvSpPr>
        <p:spPr>
          <a:xfrm>
            <a:off x="708556" y="2514421"/>
            <a:ext cx="81020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Character and digit recognition technology involves the identification and interpretation of written characters and numerical digits. This field has wide-ranging applications in areas such as document scanning, automation, and digital security.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AD81F3-9445-5928-33AA-472516D0FC02}"/>
              </a:ext>
            </a:extLst>
          </p:cNvPr>
          <p:cNvSpPr txBox="1"/>
          <p:nvPr/>
        </p:nvSpPr>
        <p:spPr>
          <a:xfrm>
            <a:off x="533400" y="1600200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Introduction:</a:t>
            </a:r>
          </a:p>
          <a:p>
            <a:r>
              <a:rPr lang="en-US" sz="2800" dirty="0"/>
              <a:t>Overview of character and digit recognition.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BC9C29-B5B9-609C-3782-5137CF7DBD5A}"/>
              </a:ext>
            </a:extLst>
          </p:cNvPr>
          <p:cNvSpPr txBox="1"/>
          <p:nvPr/>
        </p:nvSpPr>
        <p:spPr>
          <a:xfrm>
            <a:off x="5486400" y="1676400"/>
            <a:ext cx="40254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Challenges:</a:t>
            </a:r>
          </a:p>
          <a:p>
            <a:r>
              <a:rPr lang="en-US" sz="2800" dirty="0"/>
              <a:t>Key issues faced in recognition technology.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08597-76C1-1101-8409-5A5BD20048B7}"/>
              </a:ext>
            </a:extLst>
          </p:cNvPr>
          <p:cNvSpPr txBox="1"/>
          <p:nvPr/>
        </p:nvSpPr>
        <p:spPr>
          <a:xfrm>
            <a:off x="3074896" y="3694896"/>
            <a:ext cx="50023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Solutions:</a:t>
            </a:r>
          </a:p>
          <a:p>
            <a:r>
              <a:rPr lang="en-US" sz="3200" dirty="0"/>
              <a:t>Proposed approaches and value proposition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17EFF-96A2-179D-FE90-C6563D7666E4}"/>
              </a:ext>
            </a:extLst>
          </p:cNvPr>
          <p:cNvSpPr txBox="1"/>
          <p:nvPr/>
        </p:nvSpPr>
        <p:spPr>
          <a:xfrm>
            <a:off x="1054100" y="1911965"/>
            <a:ext cx="65659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Complexity</a:t>
            </a:r>
          </a:p>
          <a:p>
            <a:r>
              <a:rPr lang="en-US" sz="2800" dirty="0"/>
              <a:t>Variability in handwriting and font styles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A59BE-9D49-8AC0-7C09-736813B225E0}"/>
              </a:ext>
            </a:extLst>
          </p:cNvPr>
          <p:cNvSpPr txBox="1"/>
          <p:nvPr/>
        </p:nvSpPr>
        <p:spPr>
          <a:xfrm>
            <a:off x="1054100" y="3143071"/>
            <a:ext cx="6489699" cy="123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Quality</a:t>
            </a:r>
          </a:p>
          <a:p>
            <a:r>
              <a:rPr lang="en-US" sz="2800" dirty="0"/>
              <a:t>Issues with noisy and poor-quality images.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5FBFE-1970-B17A-17B0-A089979488C1}"/>
              </a:ext>
            </a:extLst>
          </p:cNvPr>
          <p:cNvSpPr txBox="1"/>
          <p:nvPr/>
        </p:nvSpPr>
        <p:spPr>
          <a:xfrm>
            <a:off x="1054100" y="4381898"/>
            <a:ext cx="59944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Speed</a:t>
            </a:r>
          </a:p>
          <a:p>
            <a:r>
              <a:rPr lang="en-IN" sz="2800" dirty="0"/>
              <a:t>Real-time recognition requirements.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D08C8-2FC0-3795-2867-9D8682E67776}"/>
              </a:ext>
            </a:extLst>
          </p:cNvPr>
          <p:cNvSpPr txBox="1"/>
          <p:nvPr/>
        </p:nvSpPr>
        <p:spPr>
          <a:xfrm>
            <a:off x="457200" y="2019300"/>
            <a:ext cx="297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Exploration of existing recognition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Analysis of data sets and feature extraction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D1F02-9B7F-DC7C-C101-DAE5E4C0CF15}"/>
              </a:ext>
            </a:extLst>
          </p:cNvPr>
          <p:cNvSpPr txBox="1"/>
          <p:nvPr/>
        </p:nvSpPr>
        <p:spPr>
          <a:xfrm>
            <a:off x="3505200" y="2019300"/>
            <a:ext cx="297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Implementation of machine learning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Optimization of recognition accuracy.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E8A19-CA5D-2CE2-1CF1-F457490CDDC9}"/>
              </a:ext>
            </a:extLst>
          </p:cNvPr>
          <p:cNvSpPr txBox="1"/>
          <p:nvPr/>
        </p:nvSpPr>
        <p:spPr>
          <a:xfrm>
            <a:off x="6553200" y="2019300"/>
            <a:ext cx="25146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of performance and error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Integration with target applications.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B0449-BF8D-C393-C4BB-4BE0193B3A9D}"/>
              </a:ext>
            </a:extLst>
          </p:cNvPr>
          <p:cNvSpPr txBox="1"/>
          <p:nvPr/>
        </p:nvSpPr>
        <p:spPr>
          <a:xfrm>
            <a:off x="739775" y="1828800"/>
            <a:ext cx="37560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Businesses:</a:t>
            </a:r>
          </a:p>
          <a:p>
            <a:r>
              <a:rPr lang="en-US" sz="2800" dirty="0"/>
              <a:t>Automated data entry and form processing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9A402-1523-A9EE-EC01-25820B0F9BC6}"/>
              </a:ext>
            </a:extLst>
          </p:cNvPr>
          <p:cNvSpPr txBox="1"/>
          <p:nvPr/>
        </p:nvSpPr>
        <p:spPr>
          <a:xfrm>
            <a:off x="5334000" y="1905000"/>
            <a:ext cx="40195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Financial Institutions:</a:t>
            </a:r>
          </a:p>
          <a:p>
            <a:r>
              <a:rPr lang="en-IN" sz="2800" dirty="0"/>
              <a:t>Check scanning and document verification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2685A-24A1-6608-6383-55543D786892}"/>
              </a:ext>
            </a:extLst>
          </p:cNvPr>
          <p:cNvSpPr txBox="1"/>
          <p:nvPr/>
        </p:nvSpPr>
        <p:spPr>
          <a:xfrm>
            <a:off x="2381250" y="3886200"/>
            <a:ext cx="53149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Government Agencies:</a:t>
            </a:r>
          </a:p>
          <a:p>
            <a:r>
              <a:rPr lang="en-US" sz="2800" dirty="0"/>
              <a:t>Identity verification and security applications.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C6CC3-7FF4-4476-D9FA-016CF4964CF7}"/>
              </a:ext>
            </a:extLst>
          </p:cNvPr>
          <p:cNvSpPr txBox="1"/>
          <p:nvPr/>
        </p:nvSpPr>
        <p:spPr>
          <a:xfrm>
            <a:off x="2971799" y="22098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</a:t>
            </a:r>
          </a:p>
          <a:p>
            <a:r>
              <a:rPr lang="en-US" sz="2400" dirty="0"/>
              <a:t>High precision in recognizing characters and digits.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8398D-590E-966F-1493-D4404A65D6C4}"/>
              </a:ext>
            </a:extLst>
          </p:cNvPr>
          <p:cNvSpPr txBox="1"/>
          <p:nvPr/>
        </p:nvSpPr>
        <p:spPr>
          <a:xfrm>
            <a:off x="2971799" y="3505200"/>
            <a:ext cx="4876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Efficiency</a:t>
            </a:r>
          </a:p>
          <a:p>
            <a:r>
              <a:rPr lang="en-US" sz="2400" dirty="0"/>
              <a:t>Fast and reliable processing of digital content.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96D1E-3ADB-4AC3-10EE-C8FE2CF8AD33}"/>
              </a:ext>
            </a:extLst>
          </p:cNvPr>
          <p:cNvSpPr txBox="1"/>
          <p:nvPr/>
        </p:nvSpPr>
        <p:spPr>
          <a:xfrm>
            <a:off x="3048000" y="4982528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Adaptability</a:t>
            </a:r>
          </a:p>
          <a:p>
            <a:r>
              <a:rPr lang="en-US" sz="2400" dirty="0"/>
              <a:t>Ability to handle multiple writing styles and fonts.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86375-94D0-66CD-A175-B79E1B63AFBB}"/>
              </a:ext>
            </a:extLst>
          </p:cNvPr>
          <p:cNvSpPr txBox="1"/>
          <p:nvPr/>
        </p:nvSpPr>
        <p:spPr>
          <a:xfrm>
            <a:off x="838200" y="1695450"/>
            <a:ext cx="3581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Innovation</a:t>
            </a:r>
          </a:p>
          <a:p>
            <a:r>
              <a:rPr lang="en-IN" sz="2800" dirty="0"/>
              <a:t>State-of-the-art recognition algorithms.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E7DE6-2C3B-052C-6E3E-4AA026095269}"/>
              </a:ext>
            </a:extLst>
          </p:cNvPr>
          <p:cNvSpPr txBox="1"/>
          <p:nvPr/>
        </p:nvSpPr>
        <p:spPr>
          <a:xfrm>
            <a:off x="5181600" y="1752600"/>
            <a:ext cx="41719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Efficiency</a:t>
            </a:r>
          </a:p>
          <a:p>
            <a:r>
              <a:rPr lang="en-US" sz="2800" dirty="0"/>
              <a:t>Rapid processing speed with minimal errors.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4D735-9ED1-D644-35E5-A5CA78E80B4F}"/>
              </a:ext>
            </a:extLst>
          </p:cNvPr>
          <p:cNvSpPr txBox="1"/>
          <p:nvPr/>
        </p:nvSpPr>
        <p:spPr>
          <a:xfrm>
            <a:off x="3272790" y="3926919"/>
            <a:ext cx="5490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Versatility</a:t>
            </a:r>
          </a:p>
          <a:p>
            <a:r>
              <a:rPr lang="en-US" sz="2800" dirty="0"/>
              <a:t>Adaptability to diverse input sources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1FFC83-BFEE-316E-2875-30FC2635B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08567"/>
              </p:ext>
            </p:extLst>
          </p:nvPr>
        </p:nvGraphicFramePr>
        <p:xfrm>
          <a:off x="990600" y="1668208"/>
          <a:ext cx="9067800" cy="272139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1192702657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1871349414"/>
                    </a:ext>
                  </a:extLst>
                </a:gridCol>
              </a:tblGrid>
              <a:tr h="907130">
                <a:tc>
                  <a:txBody>
                    <a:bodyPr/>
                    <a:lstStyle/>
                    <a:p>
                      <a:r>
                        <a:rPr lang="en-IN" sz="2400">
                          <a:solidFill>
                            <a:srgbClr val="00B0F0"/>
                          </a:solidFill>
                        </a:rPr>
                        <a:t>Deep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Neural network-based feature extraction.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74109"/>
                  </a:ext>
                </a:extLst>
              </a:tr>
              <a:tr h="90713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Statistical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Probability distribution for character predictions.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081052"/>
                  </a:ext>
                </a:extLst>
              </a:tr>
              <a:tr h="907130">
                <a:tc>
                  <a:txBody>
                    <a:bodyPr/>
                    <a:lstStyle/>
                    <a:p>
                      <a:r>
                        <a:rPr lang="en-IN" sz="2400">
                          <a:solidFill>
                            <a:srgbClr val="00B0F0"/>
                          </a:solidFill>
                        </a:rPr>
                        <a:t>Pattern Recognition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Identification of complex handwritten patterns.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504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326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D.STEFFY</vt:lpstr>
      <vt:lpstr>CHARACTER AND DIGIT RECOGNITION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D.STEFFY</dc:title>
  <dc:creator>Steffy .D</dc:creator>
  <cp:lastModifiedBy>Steffy .D</cp:lastModifiedBy>
  <cp:revision>1</cp:revision>
  <dcterms:created xsi:type="dcterms:W3CDTF">2024-04-04T17:26:09Z</dcterms:created>
  <dcterms:modified xsi:type="dcterms:W3CDTF">2024-04-04T18:10:30Z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