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72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425"/>
    <p:restoredTop sz="95735"/>
  </p:normalViewPr>
  <p:slideViewPr>
    <p:cSldViewPr snapToGrid="0" snapToObjects="1">
      <p:cViewPr varScale="1">
        <p:scale>
          <a:sx n="51" d="100"/>
          <a:sy n="51" d="100"/>
        </p:scale>
        <p:origin x="208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2D0FB0-CAD1-D146-BB8D-45948510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41387"/>
            <a:ext cx="11707366" cy="2178438"/>
          </a:xfrm>
        </p:spPr>
        <p:txBody>
          <a:bodyPr>
            <a:noAutofit/>
          </a:bodyPr>
          <a:lstStyle/>
          <a:p>
            <a:r>
              <a:rPr lang="fr-FR" sz="3600" dirty="0"/>
              <a:t>Projet n°3: </a:t>
            </a:r>
            <a:br>
              <a:rPr lang="fr-FR" sz="3600" dirty="0"/>
            </a:br>
            <a:r>
              <a:rPr lang="fr-FR" sz="3600" dirty="0"/>
              <a:t>Créez et utilisez une base de données immobilière avec SQL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A512BB-E49A-9C43-8FA3-5FC174B45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30776"/>
            <a:ext cx="10180696" cy="542592"/>
          </a:xfrm>
        </p:spPr>
        <p:txBody>
          <a:bodyPr>
            <a:normAutofit/>
          </a:bodyPr>
          <a:lstStyle/>
          <a:p>
            <a:r>
              <a:rPr lang="fr-FR" dirty="0"/>
              <a:t>Andrea NEBOT BAPST</a:t>
            </a:r>
          </a:p>
        </p:txBody>
      </p:sp>
      <p:pic>
        <p:nvPicPr>
          <p:cNvPr id="5" name="Picture 4" descr="Formules mathématiques complexes sur un tableau noir">
            <a:extLst>
              <a:ext uri="{FF2B5EF4-FFF2-40B4-BE49-F238E27FC236}">
                <a16:creationId xmlns:a16="http://schemas.microsoft.com/office/drawing/2014/main" id="{DF9D0067-E83E-425D-BB25-81034DCBF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15" r="1" b="2298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DCBEFE-40D4-024F-93DD-B7E3355E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99" y="6519106"/>
            <a:ext cx="2108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50873F7-8292-DB42-8352-639F22D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Question n°3:</a:t>
            </a:r>
            <a:br>
              <a:rPr lang="fr-FR" dirty="0">
                <a:solidFill>
                  <a:schemeClr val="bg1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br>
              <a:rPr lang="fr-FR" dirty="0"/>
            </a:br>
            <a:r>
              <a:rPr lang="fr-FR" dirty="0"/>
              <a:t>Liste des 10 départements où le prix du mètre carré est le plus élevé </a:t>
            </a:r>
            <a:br>
              <a:rPr lang="fr-FR" dirty="0"/>
            </a:br>
            <a:b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92E353-7C43-1A43-BD34-B472CAE507C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t="2251" b="2251"/>
          <a:stretch/>
        </p:blipFill>
        <p:spPr>
          <a:xfrm>
            <a:off x="3614738" y="766763"/>
            <a:ext cx="8577262" cy="5634281"/>
          </a:xfrm>
        </p:spPr>
      </p:pic>
    </p:spTree>
    <p:extLst>
      <p:ext uri="{BB962C8B-B14F-4D97-AF65-F5344CB8AC3E}">
        <p14:creationId xmlns:p14="http://schemas.microsoft.com/office/powerpoint/2010/main" val="153284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48D3F-0DAD-0341-A582-91FBCCCA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n°4: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Prix moyen du mètre carré d’une maison en Ile-de-France</a:t>
            </a:r>
            <a:r>
              <a:rPr lang="fr-FR" i="1" dirty="0"/>
              <a:t>. 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0D9278F-09FD-2C46-BC8D-AA57992EA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47278" y="803564"/>
            <a:ext cx="7592374" cy="5181600"/>
          </a:xfrm>
        </p:spPr>
      </p:pic>
    </p:spTree>
    <p:extLst>
      <p:ext uri="{BB962C8B-B14F-4D97-AF65-F5344CB8AC3E}">
        <p14:creationId xmlns:p14="http://schemas.microsoft.com/office/powerpoint/2010/main" val="276530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0DD76-7386-DE43-999D-F5E1B5F0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Question n°5: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Liste des 10 appartements les plus chers avec le département et le nombre de mètres carrés. 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08560A-A117-244B-808D-B1D577529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959" y="466928"/>
            <a:ext cx="8085963" cy="5992237"/>
          </a:xfrm>
        </p:spPr>
      </p:pic>
    </p:spTree>
    <p:extLst>
      <p:ext uri="{BB962C8B-B14F-4D97-AF65-F5344CB8AC3E}">
        <p14:creationId xmlns:p14="http://schemas.microsoft.com/office/powerpoint/2010/main" val="86823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CCADC-D585-0146-8E65-BEB0BCAB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Question n°6: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Taux d’</a:t>
            </a:r>
            <a:r>
              <a:rPr lang="fr-FR" dirty="0" err="1"/>
              <a:t>évolution</a:t>
            </a:r>
            <a:r>
              <a:rPr lang="fr-FR" dirty="0"/>
              <a:t> du nombre de ventes entre le premier et le second trimestre de 2020. 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BB85FC-2036-3542-B0A1-82B9A548A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342614"/>
            <a:ext cx="6757988" cy="6223184"/>
          </a:xfrm>
        </p:spPr>
      </p:pic>
    </p:spTree>
    <p:extLst>
      <p:ext uri="{BB962C8B-B14F-4D97-AF65-F5344CB8AC3E}">
        <p14:creationId xmlns:p14="http://schemas.microsoft.com/office/powerpoint/2010/main" val="272822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7A90C-DE29-F44E-AE55-C2D6A877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864109"/>
            <a:ext cx="3214687" cy="5120640"/>
          </a:xfrm>
        </p:spPr>
        <p:txBody>
          <a:bodyPr>
            <a:normAutofit fontScale="90000"/>
          </a:bodyPr>
          <a:lstStyle/>
          <a:p>
            <a:r>
              <a:rPr lang="fr-FR" dirty="0"/>
              <a:t>Question n°7: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Liste des communes où le nombre de ventes a augmenté́ d'au Moins 20% entre le premier et le second trimestre de 2020 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90E0E2C-BF12-4840-B93E-A5462BBD9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40727" y="232494"/>
            <a:ext cx="7971375" cy="6248660"/>
          </a:xfrm>
        </p:spPr>
      </p:pic>
    </p:spTree>
    <p:extLst>
      <p:ext uri="{BB962C8B-B14F-4D97-AF65-F5344CB8AC3E}">
        <p14:creationId xmlns:p14="http://schemas.microsoft.com/office/powerpoint/2010/main" val="292959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2C702-3988-1E4C-AD9D-9B96836C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4" y="864109"/>
            <a:ext cx="3214686" cy="5120640"/>
          </a:xfrm>
        </p:spPr>
        <p:txBody>
          <a:bodyPr>
            <a:normAutofit fontScale="90000"/>
          </a:bodyPr>
          <a:lstStyle/>
          <a:p>
            <a:r>
              <a:rPr lang="fr-FR" dirty="0"/>
              <a:t>Question n°8: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Différence en pourcentage du prix au mètre carré entre un Appartement de 2 pièces et un appartement de 3 pièces. 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A533E6-7832-2848-9406-4BDC7218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135" y="863600"/>
            <a:ext cx="6960406" cy="5121275"/>
          </a:xfrm>
        </p:spPr>
      </p:pic>
    </p:spTree>
    <p:extLst>
      <p:ext uri="{BB962C8B-B14F-4D97-AF65-F5344CB8AC3E}">
        <p14:creationId xmlns:p14="http://schemas.microsoft.com/office/powerpoint/2010/main" val="6813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333A-4D7A-4D4D-B0B0-730BE0C8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3228975" cy="4860912"/>
          </a:xfrm>
        </p:spPr>
        <p:txBody>
          <a:bodyPr>
            <a:normAutofit fontScale="90000"/>
          </a:bodyPr>
          <a:lstStyle/>
          <a:p>
            <a:r>
              <a:rPr lang="fr-FR" dirty="0"/>
              <a:t>Question n°9: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Les moyennes de valeurs foncières pour le top 3 des communes des départements 6, 13, 33, 59 et 69 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8168AEB6-AAD3-3340-8EFF-9BE216A9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783" y="863600"/>
            <a:ext cx="8328773" cy="5381557"/>
          </a:xfrm>
        </p:spPr>
      </p:pic>
    </p:spTree>
    <p:extLst>
      <p:ext uri="{BB962C8B-B14F-4D97-AF65-F5344CB8AC3E}">
        <p14:creationId xmlns:p14="http://schemas.microsoft.com/office/powerpoint/2010/main" val="385010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C1CA0036-93C7-3E4E-85B6-02BD376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 dirty="0" err="1">
                <a:solidFill>
                  <a:schemeClr val="bg1"/>
                </a:solidFill>
              </a:rPr>
              <a:t>Dictionnaire</a:t>
            </a:r>
            <a:r>
              <a:rPr lang="en-US" spc="-100" dirty="0">
                <a:solidFill>
                  <a:schemeClr val="bg1"/>
                </a:solidFill>
              </a:rPr>
              <a:t> de </a:t>
            </a:r>
            <a:r>
              <a:rPr lang="en-US" spc="-100" dirty="0" err="1">
                <a:solidFill>
                  <a:schemeClr val="bg1"/>
                </a:solidFill>
              </a:rPr>
              <a:t>données</a:t>
            </a:r>
            <a:r>
              <a:rPr lang="en-US" spc="-1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20E8868-D632-E748-90AA-FABBD69A8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91868"/>
              </p:ext>
            </p:extLst>
          </p:nvPr>
        </p:nvGraphicFramePr>
        <p:xfrm>
          <a:off x="3696510" y="758952"/>
          <a:ext cx="7885890" cy="5330965"/>
        </p:xfrm>
        <a:graphic>
          <a:graphicData uri="http://schemas.openxmlformats.org/drawingml/2006/table">
            <a:tbl>
              <a:tblPr/>
              <a:tblGrid>
                <a:gridCol w="1003195">
                  <a:extLst>
                    <a:ext uri="{9D8B030D-6E8A-4147-A177-3AD203B41FA5}">
                      <a16:colId xmlns:a16="http://schemas.microsoft.com/office/drawing/2014/main" val="283113389"/>
                    </a:ext>
                  </a:extLst>
                </a:gridCol>
                <a:gridCol w="1601449">
                  <a:extLst>
                    <a:ext uri="{9D8B030D-6E8A-4147-A177-3AD203B41FA5}">
                      <a16:colId xmlns:a16="http://schemas.microsoft.com/office/drawing/2014/main" val="629076956"/>
                    </a:ext>
                  </a:extLst>
                </a:gridCol>
                <a:gridCol w="1816479">
                  <a:extLst>
                    <a:ext uri="{9D8B030D-6E8A-4147-A177-3AD203B41FA5}">
                      <a16:colId xmlns:a16="http://schemas.microsoft.com/office/drawing/2014/main" val="2625488646"/>
                    </a:ext>
                  </a:extLst>
                </a:gridCol>
                <a:gridCol w="1548223">
                  <a:extLst>
                    <a:ext uri="{9D8B030D-6E8A-4147-A177-3AD203B41FA5}">
                      <a16:colId xmlns:a16="http://schemas.microsoft.com/office/drawing/2014/main" val="2922169664"/>
                    </a:ext>
                  </a:extLst>
                </a:gridCol>
                <a:gridCol w="1916544">
                  <a:extLst>
                    <a:ext uri="{9D8B030D-6E8A-4147-A177-3AD203B41FA5}">
                      <a16:colId xmlns:a16="http://schemas.microsoft.com/office/drawing/2014/main" val="235537972"/>
                    </a:ext>
                  </a:extLst>
                </a:gridCol>
              </a:tblGrid>
              <a:tr h="53638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Helvetica Light" panose="020B0403020202020204"/>
                        </a:rPr>
                        <a:t>Numéro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Helvetica Light" panose="020B0403020202020204"/>
                        </a:rPr>
                        <a:t> Code  propriété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Helvetica Light" panose="020B0403020202020204"/>
                        </a:rPr>
                        <a:t> Signiﬁcation 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Helvetica Light" panose="020B0403020202020204"/>
                        </a:rPr>
                        <a:t>Type 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Helvetica Light" panose="020B0403020202020204"/>
                        </a:rPr>
                        <a:t>Observation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013528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1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Id_vente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Identifiant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BIGINT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146856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2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Date_mut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Date Mutation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DATE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DATE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37661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3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Nat_mut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Valeur foncière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MONETAIRE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DECIMAL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64782"/>
                  </a:ext>
                </a:extLst>
              </a:tr>
              <a:tr h="53638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4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Val_fonc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Nature  de la  mutation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TEXTE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LONGUEUR : 10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121800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5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Id_bien_immo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Identifiant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BIGINT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99586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6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Code_local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Numéro de plan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SMALLINT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363639"/>
                  </a:ext>
                </a:extLst>
              </a:tr>
              <a:tr h="53638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7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Type_local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Code Type de local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TEXTE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LONGUEUR : 10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73093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8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Surf_re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Surface Carrez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DECIMAL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89758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9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Nbre_piece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Surface réelle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SMALLINT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90524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10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Surf_car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Surface du lot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DECIMAL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904772"/>
                  </a:ext>
                </a:extLst>
              </a:tr>
              <a:tr h="53638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11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Id_com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Identifiant</a:t>
                      </a:r>
                      <a:endParaRPr lang="fr-F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BIGINT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897582"/>
                  </a:ext>
                </a:extLst>
              </a:tr>
              <a:tr h="536381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12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Nom_com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Commune</a:t>
                      </a:r>
                      <a:endParaRPr lang="fr-F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TEXTE</a:t>
                      </a:r>
                      <a:endParaRPr lang="fr-F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LONGUEUR:50</a:t>
                      </a:r>
                      <a:endParaRPr lang="fr-F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470576"/>
                  </a:ext>
                </a:extLst>
              </a:tr>
              <a:tr h="2943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13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Cod_dep</a:t>
                      </a:r>
                      <a:endParaRPr lang="fr-F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Code département</a:t>
                      </a:r>
                      <a:endParaRPr lang="fr-F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NUMERIQUE</a:t>
                      </a:r>
                      <a:endParaRPr lang="fr-F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/>
                        </a:rPr>
                        <a:t>SMALLINT</a:t>
                      </a:r>
                      <a:endParaRPr lang="fr-F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05" marR="10805" marT="108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34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0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C1CA0036-93C7-3E4E-85B6-02BD376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Modele</a:t>
            </a:r>
            <a:r>
              <a:rPr lang="en-US" sz="5900" spc="-100" dirty="0"/>
              <a:t> physique de </a:t>
            </a:r>
            <a:r>
              <a:rPr lang="en-US" sz="5900" spc="-100" dirty="0" err="1"/>
              <a:t>données</a:t>
            </a:r>
            <a:r>
              <a:rPr lang="en-US" sz="5900" spc="-100" dirty="0"/>
              <a:t> 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9BAFEC9A-5152-6B48-BA26-E4A12205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17930" y="614193"/>
            <a:ext cx="11039807" cy="35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5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C1CA0036-93C7-3E4E-85B6-02BD376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 err="1"/>
              <a:t>Modele</a:t>
            </a:r>
            <a:r>
              <a:rPr lang="en-US" sz="5900" spc="-100" dirty="0"/>
              <a:t> </a:t>
            </a:r>
            <a:r>
              <a:rPr lang="en-US" sz="5900" spc="-100" dirty="0" err="1"/>
              <a:t>conceptuel</a:t>
            </a:r>
            <a:r>
              <a:rPr lang="en-US" sz="5900" spc="-100" dirty="0"/>
              <a:t> de </a:t>
            </a:r>
            <a:r>
              <a:rPr lang="en-US" sz="5900" spc="-100" dirty="0" err="1"/>
              <a:t>données</a:t>
            </a:r>
            <a:r>
              <a:rPr lang="en-US" sz="5900" spc="-100" dirty="0"/>
              <a:t> </a:t>
            </a:r>
          </a:p>
        </p:txBody>
      </p:sp>
      <p:pic>
        <p:nvPicPr>
          <p:cNvPr id="14" name="Espace réservé du contenu 13" descr="Une image contenant texte, intérieur, appareil de cuisine&#10;&#10;Description générée automatiquement">
            <a:extLst>
              <a:ext uri="{FF2B5EF4-FFF2-40B4-BE49-F238E27FC236}">
                <a16:creationId xmlns:a16="http://schemas.microsoft.com/office/drawing/2014/main" id="{9BAFEC9A-5152-6B48-BA26-E4A12205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614193"/>
            <a:ext cx="11339067" cy="35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433A9-6EBF-8546-BB75-6313461A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40138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900" spc="-100" dirty="0"/>
              <a:t>Table « </a:t>
            </a:r>
            <a:r>
              <a:rPr lang="en-US" sz="5900" spc="-100" dirty="0" err="1"/>
              <a:t>bien_immo</a:t>
            </a:r>
            <a:r>
              <a:rPr lang="en-US" sz="5900" spc="-100" dirty="0"/>
              <a:t>»</a:t>
            </a:r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1F2F50C4-7AA2-F142-A9CB-E871B9E78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733800" y="121910"/>
            <a:ext cx="7569200" cy="6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433A9-6EBF-8546-BB75-6313461A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528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900" spc="-100" dirty="0"/>
              <a:t>Table « commune»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2F50C4-7AA2-F142-A9CB-E871B9E78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78420" y="121910"/>
            <a:ext cx="6279960" cy="6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433A9-6EBF-8546-BB75-6313461A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2528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900" spc="-100" dirty="0"/>
              <a:t>Table « vente»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2F50C4-7AA2-F142-A9CB-E871B9E78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25900" y="121910"/>
            <a:ext cx="6794499" cy="6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A60DB-D1C5-2042-A53F-F6C8A4E2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Question n°1: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Nombre total d’appartement vendus au premier semestre 2020 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EE9AEA-4E16-E44A-AC4E-6C21EEBB8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60323" y="351070"/>
            <a:ext cx="7665396" cy="6336564"/>
          </a:xfrm>
        </p:spPr>
      </p:pic>
    </p:spTree>
    <p:extLst>
      <p:ext uri="{BB962C8B-B14F-4D97-AF65-F5344CB8AC3E}">
        <p14:creationId xmlns:p14="http://schemas.microsoft.com/office/powerpoint/2010/main" val="367971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B7946-9FE7-634A-B3E0-DE4D1C83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Question n°2: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Proportion des ventes d’appartements par le nombre de pièces 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F11871-25F6-BD41-A164-F8A84E7A9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85617" y="418428"/>
            <a:ext cx="7237379" cy="6289575"/>
          </a:xfrm>
        </p:spPr>
      </p:pic>
    </p:spTree>
    <p:extLst>
      <p:ext uri="{BB962C8B-B14F-4D97-AF65-F5344CB8AC3E}">
        <p14:creationId xmlns:p14="http://schemas.microsoft.com/office/powerpoint/2010/main" val="424093709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197</TotalTime>
  <Words>388</Words>
  <Application>Microsoft Macintosh PowerPoint</Application>
  <PresentationFormat>Grand écran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Corbel</vt:lpstr>
      <vt:lpstr>Helvetica Light</vt:lpstr>
      <vt:lpstr>Wingdings 2</vt:lpstr>
      <vt:lpstr>Cadre</vt:lpstr>
      <vt:lpstr>Projet n°3:  Créez et utilisez une base de données immobilière avec SQL </vt:lpstr>
      <vt:lpstr>Dictionnaire de données </vt:lpstr>
      <vt:lpstr>Modele physique de données </vt:lpstr>
      <vt:lpstr>Modele conceptuel de données </vt:lpstr>
      <vt:lpstr>Table « bien_immo»</vt:lpstr>
      <vt:lpstr>Table « commune»</vt:lpstr>
      <vt:lpstr>Table « vente»</vt:lpstr>
      <vt:lpstr>Question n°1:  Nombre total d’appartement vendus au premier semestre 2020    </vt:lpstr>
      <vt:lpstr>Question n°2:   Proportion des ventes d’appartements par le nombre de pièces  </vt:lpstr>
      <vt:lpstr>Question n°3:   Liste des 10 départements où le prix du mètre carré est le plus élevé   </vt:lpstr>
      <vt:lpstr>Question n°4:   Prix moyen du mètre carré d’une maison en Ile-de-France.  </vt:lpstr>
      <vt:lpstr>Question n°5:  Liste des 10 appartements les plus chers avec le département et le nombre de mètres carrés.  </vt:lpstr>
      <vt:lpstr>Question n°6:   Taux d’évolution du nombre de ventes entre le premier et le second trimestre de 2020.  </vt:lpstr>
      <vt:lpstr>Question n°7:   Liste des communes où le nombre de ventes a augmenté́ d'au Moins 20% entre le premier et le second trimestre de 2020  </vt:lpstr>
      <vt:lpstr>Question n°8:  Différence en pourcentage du prix au mètre carré entre un Appartement de 2 pièces et un appartement de 3 pièces.  </vt:lpstr>
      <vt:lpstr>Question n°9:   Les moyennes de valeurs foncières pour le top 3 des communes des départements 6, 13, 33, 59 et 69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n°3: </dc:title>
  <dc:creator>Andrea ERSIN NEBOT</dc:creator>
  <cp:lastModifiedBy>Andrea ERSIN NEBOT</cp:lastModifiedBy>
  <cp:revision>9</cp:revision>
  <dcterms:created xsi:type="dcterms:W3CDTF">2022-01-20T01:38:27Z</dcterms:created>
  <dcterms:modified xsi:type="dcterms:W3CDTF">2022-01-25T10:47:09Z</dcterms:modified>
</cp:coreProperties>
</file>