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87" r:id="rId3"/>
    <p:sldId id="284" r:id="rId4"/>
    <p:sldId id="280" r:id="rId5"/>
    <p:sldId id="283" r:id="rId6"/>
    <p:sldId id="285" r:id="rId7"/>
    <p:sldId id="288" r:id="rId8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0"/>
    </p:embeddedFont>
    <p:embeddedFont>
      <p:font typeface="Josefin Sans" pitchFamily="2" charset="77"/>
      <p:regular r:id="rId11"/>
      <p:bold r:id="rId12"/>
      <p:italic r:id="rId13"/>
      <p:boldItalic r:id="rId14"/>
    </p:embeddedFont>
    <p:embeddedFont>
      <p:font typeface="Josefin Slab" pitchFamily="2" charset="77"/>
      <p:regular r:id="rId15"/>
      <p:bold r:id="rId16"/>
      <p:italic r:id="rId17"/>
      <p:boldItalic r:id="rId18"/>
    </p:embeddedFont>
    <p:embeddedFont>
      <p:font typeface="Staatliches" pitchFamily="2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A7EA78-FD15-4A5F-8648-80839F6E97BE}">
  <a:tblStyle styleId="{5AA7EA78-FD15-4A5F-8648-80839F6E9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629"/>
  </p:normalViewPr>
  <p:slideViewPr>
    <p:cSldViewPr snapToGrid="0">
      <p:cViewPr varScale="1">
        <p:scale>
          <a:sx n="138" d="100"/>
          <a:sy n="138" d="100"/>
        </p:scale>
        <p:origin x="648" y="168"/>
      </p:cViewPr>
      <p:guideLst>
        <p:guide orient="horz" pos="21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Nombre de  visites:  augmente de manière exponentielle à partir de juillet 2019.</a:t>
            </a:r>
          </a:p>
          <a:p>
            <a:r>
              <a:rPr lang="fr-FR" dirty="0"/>
              <a:t>Nombre de ventes:  augmente également mais pas à la même vitesse que le nombre de visites.</a:t>
            </a:r>
          </a:p>
          <a:p>
            <a:r>
              <a:rPr lang="fr-FR" dirty="0"/>
              <a:t>Attention les ventes augmentent, mais sont mal représentées sur ce graphique à cause de l’échelle utilisée pour les  courbes</a:t>
            </a:r>
          </a:p>
        </p:txBody>
      </p:sp>
    </p:spTree>
    <p:extLst>
      <p:ext uri="{BB962C8B-B14F-4D97-AF65-F5344CB8AC3E}">
        <p14:creationId xmlns:p14="http://schemas.microsoft.com/office/powerpoint/2010/main" val="3862224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Nuage de points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7870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386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bg>
      <p:bgPr>
        <a:solidFill>
          <a:schemeClr val="dk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sz="2800" b="1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6" r:id="rId2"/>
    <p:sldLayoutId id="214748366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108451" y="1384119"/>
            <a:ext cx="3029400" cy="2370300"/>
          </a:xfrm>
          <a:prstGeom prst="roundRect">
            <a:avLst>
              <a:gd name="adj" fmla="val 147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Andrea BAPST</a:t>
            </a:r>
            <a:endParaRPr dirty="0"/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RAPPORT MENSUEL  FEVRIER 2020</a:t>
            </a:r>
            <a:endParaRPr dirty="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26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53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27900A9-95A2-C342-9270-8C389E005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5" y="3985865"/>
            <a:ext cx="3573968" cy="6393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2962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8151088-B67F-F648-8CEF-BD56094F0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763" y="485009"/>
            <a:ext cx="6318065" cy="427795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E7E5FE8-A5DF-0A41-9A44-C81A86E96F84}"/>
              </a:ext>
            </a:extLst>
          </p:cNvPr>
          <p:cNvSpPr txBox="1"/>
          <p:nvPr/>
        </p:nvSpPr>
        <p:spPr>
          <a:xfrm>
            <a:off x="2513653" y="697958"/>
            <a:ext cx="400110" cy="411442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fr-FR" dirty="0">
                <a:latin typeface="Helvetica Light" panose="020B0403020202020204" pitchFamily="34" charset="0"/>
              </a:rPr>
              <a:t>Nombre de ventes et/ou nombre de visites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0AE5F3C-5694-B84F-A3D0-977B29268B2D}"/>
              </a:ext>
            </a:extLst>
          </p:cNvPr>
          <p:cNvSpPr txBox="1"/>
          <p:nvPr/>
        </p:nvSpPr>
        <p:spPr>
          <a:xfrm>
            <a:off x="3302195" y="4504602"/>
            <a:ext cx="477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Helvetica Light" panose="020B0403020202020204" pitchFamily="34" charset="0"/>
              </a:rPr>
              <a:t>Période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6148F2A-3BCC-B048-BE02-A8D562E770FA}"/>
              </a:ext>
            </a:extLst>
          </p:cNvPr>
          <p:cNvSpPr txBox="1"/>
          <p:nvPr/>
        </p:nvSpPr>
        <p:spPr>
          <a:xfrm>
            <a:off x="3205213" y="123443"/>
            <a:ext cx="4969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Helvetica" pitchFamily="2" charset="0"/>
              </a:rPr>
              <a:t>Evolution du nombre de visites et de ventes sur le site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E4F122B-C629-1C4D-8D27-DC68C85CA9A0}"/>
              </a:ext>
            </a:extLst>
          </p:cNvPr>
          <p:cNvSpPr txBox="1"/>
          <p:nvPr/>
        </p:nvSpPr>
        <p:spPr>
          <a:xfrm>
            <a:off x="85060" y="803360"/>
            <a:ext cx="22222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 Depuis Juillet 2019:</a:t>
            </a:r>
          </a:p>
          <a:p>
            <a:pPr marL="285750" indent="-285750">
              <a:buBlip>
                <a:blip r:embed="rId4"/>
              </a:buBlip>
            </a:pPr>
            <a:endParaRPr lang="fr-FR" dirty="0"/>
          </a:p>
          <a:p>
            <a:pPr marL="285750" indent="-285750">
              <a:buBlip>
                <a:blip r:embed="rId4"/>
              </a:buBlip>
            </a:pPr>
            <a:r>
              <a:rPr lang="fr-FR" dirty="0"/>
              <a:t>le  nombre de visites sur le site évolue et passe de 30 000 visites à 550000 visites  en Février 2020.</a:t>
            </a:r>
          </a:p>
          <a:p>
            <a:endParaRPr lang="fr-FR" dirty="0"/>
          </a:p>
          <a:p>
            <a:pPr marL="285750" indent="-285750">
              <a:buBlip>
                <a:blip r:embed="rId4"/>
              </a:buBlip>
            </a:pPr>
            <a:r>
              <a:rPr lang="fr-FR" dirty="0"/>
              <a:t>Le nombre de vente augmente progressivement</a:t>
            </a:r>
          </a:p>
          <a:p>
            <a:endParaRPr lang="fr-FR" dirty="0"/>
          </a:p>
          <a:p>
            <a:pPr marL="285750" indent="-285750">
              <a:buBlip>
                <a:blip r:embed="rId4"/>
              </a:buBlip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573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2962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423AAC7-E9C1-564F-A8E6-C8C92D2A4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581" y="346094"/>
            <a:ext cx="6474691" cy="425646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2870084-F3E4-7B46-A7C3-4F2FDF9206D2}"/>
              </a:ext>
            </a:extLst>
          </p:cNvPr>
          <p:cNvSpPr txBox="1"/>
          <p:nvPr/>
        </p:nvSpPr>
        <p:spPr>
          <a:xfrm>
            <a:off x="2670736" y="596887"/>
            <a:ext cx="400110" cy="37548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fr-FR" dirty="0">
                <a:latin typeface="Helvetica Light" panose="020B0403020202020204" pitchFamily="34" charset="0"/>
              </a:rPr>
              <a:t>Taux  de conversion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4A675D-BEB6-744B-B4F6-75BBCF428D2A}"/>
              </a:ext>
            </a:extLst>
          </p:cNvPr>
          <p:cNvSpPr txBox="1"/>
          <p:nvPr/>
        </p:nvSpPr>
        <p:spPr>
          <a:xfrm>
            <a:off x="3817088" y="4294777"/>
            <a:ext cx="3678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Helvetica Light" panose="020B0403020202020204" pitchFamily="34" charset="0"/>
              </a:rPr>
              <a:t>Période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7A629E2-A1A2-FD4F-A4DC-2CF41588AAA7}"/>
              </a:ext>
            </a:extLst>
          </p:cNvPr>
          <p:cNvSpPr txBox="1"/>
          <p:nvPr/>
        </p:nvSpPr>
        <p:spPr>
          <a:xfrm>
            <a:off x="59150" y="3494558"/>
            <a:ext cx="2336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fr-FR" dirty="0"/>
              <a:t>Baisse du taux de conversion:  passe de 0.10% en juillet 2019  à 0.05% en février 2020.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398888-2368-FA47-B88B-A6C1BA57DBF4}"/>
              </a:ext>
            </a:extLst>
          </p:cNvPr>
          <p:cNvSpPr txBox="1"/>
          <p:nvPr/>
        </p:nvSpPr>
        <p:spPr>
          <a:xfrm>
            <a:off x="3203082" y="73667"/>
            <a:ext cx="5123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Helvetica Light" panose="020B0403020202020204" pitchFamily="34" charset="0"/>
              </a:rPr>
              <a:t>Evolution du ratio (nombre d’achats des clients)/(nombre de visites) au cours du temps </a:t>
            </a:r>
          </a:p>
        </p:txBody>
      </p:sp>
    </p:spTree>
    <p:extLst>
      <p:ext uri="{BB962C8B-B14F-4D97-AF65-F5344CB8AC3E}">
        <p14:creationId xmlns:p14="http://schemas.microsoft.com/office/powerpoint/2010/main" val="3674249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9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0" name="Image 219">
            <a:extLst>
              <a:ext uri="{FF2B5EF4-FFF2-40B4-BE49-F238E27FC236}">
                <a16:creationId xmlns:a16="http://schemas.microsoft.com/office/drawing/2014/main" id="{4294A225-5926-3147-BF28-31A3B2125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150" y="655454"/>
            <a:ext cx="6864809" cy="41331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6BA0B91-5E41-D94C-B84B-9952DF770AC5}"/>
              </a:ext>
            </a:extLst>
          </p:cNvPr>
          <p:cNvSpPr txBox="1"/>
          <p:nvPr/>
        </p:nvSpPr>
        <p:spPr>
          <a:xfrm>
            <a:off x="2955851" y="418851"/>
            <a:ext cx="6049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Helvetica Light" panose="020B0403020202020204" pitchFamily="34" charset="0"/>
              </a:rPr>
              <a:t>Montant du panier en fonction du temps passé sur le site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F2C0F8-0AF0-2244-A74D-7458FFF00343}"/>
              </a:ext>
            </a:extLst>
          </p:cNvPr>
          <p:cNvSpPr txBox="1"/>
          <p:nvPr/>
        </p:nvSpPr>
        <p:spPr>
          <a:xfrm>
            <a:off x="2256066" y="1060028"/>
            <a:ext cx="400110" cy="3323987"/>
          </a:xfrm>
          <a:prstGeom prst="rect">
            <a:avLst/>
          </a:prstGeom>
          <a:solidFill>
            <a:srgbClr val="FFFFFF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fr-FR" dirty="0">
                <a:latin typeface="Helvetica Light" panose="020B0403020202020204" pitchFamily="34" charset="0"/>
              </a:rPr>
              <a:t>Montant du panier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FC6B1E4-6465-6449-A4AC-B1E55C0ADF5B}"/>
              </a:ext>
            </a:extLst>
          </p:cNvPr>
          <p:cNvSpPr txBox="1"/>
          <p:nvPr/>
        </p:nvSpPr>
        <p:spPr>
          <a:xfrm>
            <a:off x="3891516" y="4433016"/>
            <a:ext cx="2849526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Helvetica" pitchFamily="2" charset="0"/>
              </a:rPr>
              <a:t>Temps passé sur le site en minutes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770CE2-890F-4747-9DC5-CF7F021D41D6}"/>
              </a:ext>
            </a:extLst>
          </p:cNvPr>
          <p:cNvSpPr txBox="1"/>
          <p:nvPr/>
        </p:nvSpPr>
        <p:spPr>
          <a:xfrm>
            <a:off x="106326" y="655452"/>
            <a:ext cx="21497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fr-FR" dirty="0"/>
              <a:t>Le nombre d’achat  augmente lorsque la visite dure entre 6 min et 10 min.</a:t>
            </a:r>
          </a:p>
          <a:p>
            <a:pPr marL="285750" indent="-285750">
              <a:buBlip>
                <a:blip r:embed="rId4"/>
              </a:buBlip>
            </a:pPr>
            <a:r>
              <a:rPr lang="fr-FR" dirty="0"/>
              <a:t>Ces achats s’élèvent en moyenne entre 30 € et 50€.</a:t>
            </a:r>
          </a:p>
          <a:p>
            <a:pPr marL="285750" indent="-285750">
              <a:buBlip>
                <a:blip r:embed="rId4"/>
              </a:buBlip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838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2962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B3F87DF1-DDE5-F043-B438-888F08E28A52}"/>
              </a:ext>
            </a:extLst>
          </p:cNvPr>
          <p:cNvSpPr txBox="1"/>
          <p:nvPr/>
        </p:nvSpPr>
        <p:spPr>
          <a:xfrm>
            <a:off x="1499191" y="212651"/>
            <a:ext cx="6602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Helvetica Light" panose="020B0403020202020204" pitchFamily="34" charset="0"/>
              </a:rPr>
              <a:t>Evolution de la variabilité du temps passé par les visiteurs sur le site web (pour les sessions ayant abouti à un achat)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DD3E4C2-E14D-C94D-A7DC-3AE4A99A6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60" y="781236"/>
            <a:ext cx="6974958" cy="41635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EE8B162-F49C-F14A-BF3B-1E8A32952CC6}"/>
              </a:ext>
            </a:extLst>
          </p:cNvPr>
          <p:cNvSpPr txBox="1"/>
          <p:nvPr/>
        </p:nvSpPr>
        <p:spPr>
          <a:xfrm>
            <a:off x="3232298" y="4623072"/>
            <a:ext cx="3997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Helvetica Light" panose="020B0403020202020204" pitchFamily="34" charset="0"/>
              </a:rPr>
              <a:t>Période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1813DC6-5BD0-0349-97E3-C7C8838E0561}"/>
              </a:ext>
            </a:extLst>
          </p:cNvPr>
          <p:cNvSpPr txBox="1"/>
          <p:nvPr/>
        </p:nvSpPr>
        <p:spPr>
          <a:xfrm>
            <a:off x="1957526" y="925033"/>
            <a:ext cx="615553" cy="3744884"/>
          </a:xfrm>
          <a:prstGeom prst="rect">
            <a:avLst/>
          </a:prstGeom>
          <a:solidFill>
            <a:srgbClr val="FFFFFF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fr-FR" dirty="0">
                <a:latin typeface="Helvetica Light" panose="020B0403020202020204" pitchFamily="34" charset="0"/>
              </a:rPr>
              <a:t>Temps passé sur le site (sessions ayant abouti à un achat)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305EB65-190A-3445-AE7C-0FD7FA2977A1}"/>
              </a:ext>
            </a:extLst>
          </p:cNvPr>
          <p:cNvSpPr txBox="1"/>
          <p:nvPr/>
        </p:nvSpPr>
        <p:spPr>
          <a:xfrm>
            <a:off x="159488" y="735871"/>
            <a:ext cx="17543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fr-FR" dirty="0"/>
              <a:t>La moyenne du temps passé sur le site diminue à partir en Juillet 2019 et passe de 7,2 min   à 6,2 min.</a:t>
            </a:r>
          </a:p>
          <a:p>
            <a:pPr marL="285750" indent="-285750">
              <a:buBlip>
                <a:blip r:embed="rId3"/>
              </a:buBlip>
            </a:pPr>
            <a:r>
              <a:rPr lang="fr-FR" dirty="0"/>
              <a:t>L’étendue des boîtes évolue au cours des 8 derniers mois.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71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2962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3444472-F066-154C-AF2A-5F2EEB0A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68" y="701281"/>
            <a:ext cx="8469663" cy="397485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174B8AD-E4FC-BE4C-A799-EBE340E96E42}"/>
              </a:ext>
            </a:extLst>
          </p:cNvPr>
          <p:cNvSpPr txBox="1"/>
          <p:nvPr/>
        </p:nvSpPr>
        <p:spPr>
          <a:xfrm>
            <a:off x="1127051" y="180753"/>
            <a:ext cx="6730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Evolution du chiffre d’affaires par catégories de produits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10E98A-011C-0F41-A450-36B47F7B1573}"/>
              </a:ext>
            </a:extLst>
          </p:cNvPr>
          <p:cNvSpPr txBox="1"/>
          <p:nvPr/>
        </p:nvSpPr>
        <p:spPr>
          <a:xfrm>
            <a:off x="2158408" y="4350502"/>
            <a:ext cx="4827181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Helvetica Light" panose="020B0403020202020204" pitchFamily="34" charset="0"/>
              </a:rPr>
              <a:t>Période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E55B9C-0130-814D-B3F8-E1ADF5DBAAA8}"/>
              </a:ext>
            </a:extLst>
          </p:cNvPr>
          <p:cNvSpPr txBox="1"/>
          <p:nvPr/>
        </p:nvSpPr>
        <p:spPr>
          <a:xfrm>
            <a:off x="425302" y="811271"/>
            <a:ext cx="400110" cy="3754874"/>
          </a:xfrm>
          <a:prstGeom prst="rect">
            <a:avLst/>
          </a:prstGeom>
          <a:solidFill>
            <a:srgbClr val="FFFFFF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fr-FR" dirty="0">
                <a:latin typeface="Helvetica Light" panose="020B0403020202020204" pitchFamily="34" charset="0"/>
              </a:rPr>
              <a:t>Chiffre d’affaires</a:t>
            </a:r>
          </a:p>
        </p:txBody>
      </p:sp>
    </p:spTree>
    <p:extLst>
      <p:ext uri="{BB962C8B-B14F-4D97-AF65-F5344CB8AC3E}">
        <p14:creationId xmlns:p14="http://schemas.microsoft.com/office/powerpoint/2010/main" val="389125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99179-98EE-D242-AAC0-54C9737DE851}"/>
              </a:ext>
            </a:extLst>
          </p:cNvPr>
          <p:cNvSpPr txBox="1">
            <a:spLocks/>
          </p:cNvSpPr>
          <p:nvPr/>
        </p:nvSpPr>
        <p:spPr>
          <a:xfrm>
            <a:off x="2228165" y="297278"/>
            <a:ext cx="4669200" cy="384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dirty="0"/>
              <a:t>CONCLUSIONS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00B2DD-EC55-584D-A90C-AC319C3978AE}"/>
              </a:ext>
            </a:extLst>
          </p:cNvPr>
          <p:cNvSpPr txBox="1"/>
          <p:nvPr/>
        </p:nvSpPr>
        <p:spPr>
          <a:xfrm>
            <a:off x="73891" y="876141"/>
            <a:ext cx="899621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La </a:t>
            </a:r>
            <a:r>
              <a:rPr lang="fr-FR" b="1" dirty="0"/>
              <a:t>stratégie</a:t>
            </a:r>
            <a:r>
              <a:rPr lang="fr-FR" dirty="0"/>
              <a:t> mise en place,(c’est-à-dire d’abandonner progressivement  la vente des produits High-tech et d’introduire la nourriture)  a permis:</a:t>
            </a:r>
          </a:p>
          <a:p>
            <a:pPr>
              <a:buClr>
                <a:schemeClr val="accent1"/>
              </a:buClr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fr-FR" dirty="0"/>
              <a:t>D’augmenter  le chiffre d’affaire 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fr-FR" dirty="0"/>
              <a:t>D’augmenter le nombre de ventes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fr-FR" dirty="0"/>
              <a:t>D’augmenter le nombre de visites sur le site 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fr-FR" dirty="0"/>
              <a:t>De baisser le temps passé sur le site tout en maximisant les achats </a:t>
            </a:r>
          </a:p>
          <a:p>
            <a:pPr>
              <a:buClr>
                <a:schemeClr val="accent1"/>
              </a:buClr>
            </a:pPr>
            <a:endParaRPr lang="fr-FR" dirty="0"/>
          </a:p>
          <a:p>
            <a:pPr>
              <a:buClr>
                <a:schemeClr val="accent1"/>
              </a:buClr>
            </a:pPr>
            <a:r>
              <a:rPr lang="fr-FR" dirty="0"/>
              <a:t>2. Malgré la baisse du chiffre d’affaires on remarque :</a:t>
            </a:r>
          </a:p>
          <a:p>
            <a:pPr>
              <a:buClr>
                <a:schemeClr val="accent1"/>
              </a:buClr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fr-FR" dirty="0"/>
              <a:t>Une forte progression des ventes de nourriture qui passe de 20000€ en juillet 2019 à 450000€ en février 2020. 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fr-FR" dirty="0"/>
              <a:t>La vente des biens de consommation est stable.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fr-FR" dirty="0"/>
              <a:t>Au vues des circonstances, le chiffre d’affaire continuera d’augmenter: la nourriture comblera le delta causé par la suppression des produits High-tech.</a:t>
            </a:r>
          </a:p>
          <a:p>
            <a:pPr>
              <a:buClr>
                <a:schemeClr val="accent1"/>
              </a:buClr>
            </a:pPr>
            <a:endParaRPr lang="fr-FR" dirty="0"/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endParaRPr lang="fr-FR" dirty="0"/>
          </a:p>
          <a:p>
            <a:pPr>
              <a:buClr>
                <a:schemeClr val="accent1"/>
              </a:buClr>
            </a:pPr>
            <a:endParaRPr lang="fr-FR" dirty="0"/>
          </a:p>
          <a:p>
            <a:pPr>
              <a:buClr>
                <a:schemeClr val="accent1"/>
              </a:buClr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3305088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FAFAFA"/>
      </a:dk1>
      <a:lt1>
        <a:srgbClr val="C1E5F8"/>
      </a:lt1>
      <a:dk2>
        <a:srgbClr val="A4D8F4"/>
      </a:dk2>
      <a:lt2>
        <a:srgbClr val="71B8DF"/>
      </a:lt2>
      <a:accent1>
        <a:srgbClr val="53A7D5"/>
      </a:accent1>
      <a:accent2>
        <a:srgbClr val="217BAC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407</Words>
  <Application>Microsoft Macintosh PowerPoint</Application>
  <PresentationFormat>Affichage à l'écran (16:9)</PresentationFormat>
  <Paragraphs>46</Paragraphs>
  <Slides>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Josefin Sans</vt:lpstr>
      <vt:lpstr>Anaheim</vt:lpstr>
      <vt:lpstr>Josefin Slab</vt:lpstr>
      <vt:lpstr>Arial</vt:lpstr>
      <vt:lpstr>Wingdings</vt:lpstr>
      <vt:lpstr>Helvetica Light</vt:lpstr>
      <vt:lpstr>Helvetica</vt:lpstr>
      <vt:lpstr>Staatliches</vt:lpstr>
      <vt:lpstr>Economy Thesis by Slidesgo</vt:lpstr>
      <vt:lpstr>RAPPORT MENSUEL  FEVRIER 2020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MENSUEL  FEVRIER 2020</dc:title>
  <cp:lastModifiedBy>Andrea ERSIN NEBOT</cp:lastModifiedBy>
  <cp:revision>8</cp:revision>
  <dcterms:modified xsi:type="dcterms:W3CDTF">2021-11-20T15:37:11Z</dcterms:modified>
</cp:coreProperties>
</file>