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8"/>
    <p:restoredTop sz="94650"/>
  </p:normalViewPr>
  <p:slideViewPr>
    <p:cSldViewPr snapToGrid="0">
      <p:cViewPr varScale="1">
        <p:scale>
          <a:sx n="88" d="100"/>
          <a:sy n="88" d="100"/>
        </p:scale>
        <p:origin x="17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54C538-5949-4830-BDB3-77100B31344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014D4F-FEBC-4591-B576-0AF298AEBE54}">
      <dgm:prSet/>
      <dgm:spPr/>
      <dgm:t>
        <a:bodyPr/>
        <a:lstStyle/>
        <a:p>
          <a:pPr>
            <a:lnSpc>
              <a:spcPct val="100000"/>
            </a:lnSpc>
            <a:defRPr cap="all"/>
          </a:pPr>
          <a:r>
            <a:rPr lang="fr-FR" b="0" i="0"/>
            <a:t>Le dataset filtré sur la France compte 97173 lignes et 162 variables</a:t>
          </a:r>
          <a:endParaRPr lang="en-US"/>
        </a:p>
      </dgm:t>
    </dgm:pt>
    <dgm:pt modelId="{F3FD1C81-22BA-4A14-8E03-CFC7122A9FB0}" type="parTrans" cxnId="{F10F8773-6440-4F3C-9AA1-652A4B34261D}">
      <dgm:prSet/>
      <dgm:spPr/>
      <dgm:t>
        <a:bodyPr/>
        <a:lstStyle/>
        <a:p>
          <a:endParaRPr lang="en-US"/>
        </a:p>
      </dgm:t>
    </dgm:pt>
    <dgm:pt modelId="{5D4691EA-97B0-48CA-AB4C-F32A21216AE4}" type="sibTrans" cxnId="{F10F8773-6440-4F3C-9AA1-652A4B34261D}">
      <dgm:prSet/>
      <dgm:spPr/>
      <dgm:t>
        <a:bodyPr/>
        <a:lstStyle/>
        <a:p>
          <a:endParaRPr lang="en-US"/>
        </a:p>
      </dgm:t>
    </dgm:pt>
    <dgm:pt modelId="{417D2459-AAFD-439E-88EB-FDC2978596B1}">
      <dgm:prSet/>
      <dgm:spPr/>
      <dgm:t>
        <a:bodyPr/>
        <a:lstStyle/>
        <a:p>
          <a:pPr>
            <a:lnSpc>
              <a:spcPct val="100000"/>
            </a:lnSpc>
            <a:defRPr cap="all"/>
          </a:pPr>
          <a:r>
            <a:rPr lang="fr-FR" b="0" i="0"/>
            <a:t>code : constitue le code barre du produit</a:t>
          </a:r>
          <a:endParaRPr lang="en-US"/>
        </a:p>
      </dgm:t>
    </dgm:pt>
    <dgm:pt modelId="{D8E25C2A-ABEF-42FA-AC5C-9613DB43ED85}" type="parTrans" cxnId="{80A1E36C-98F8-483B-A8B0-92AC7E20C564}">
      <dgm:prSet/>
      <dgm:spPr/>
      <dgm:t>
        <a:bodyPr/>
        <a:lstStyle/>
        <a:p>
          <a:endParaRPr lang="en-US"/>
        </a:p>
      </dgm:t>
    </dgm:pt>
    <dgm:pt modelId="{60E36DD4-B62C-49BD-97A8-05A93E50C984}" type="sibTrans" cxnId="{80A1E36C-98F8-483B-A8B0-92AC7E20C564}">
      <dgm:prSet/>
      <dgm:spPr/>
      <dgm:t>
        <a:bodyPr/>
        <a:lstStyle/>
        <a:p>
          <a:endParaRPr lang="en-US"/>
        </a:p>
      </dgm:t>
    </dgm:pt>
    <dgm:pt modelId="{A8D27C39-CBC6-4362-8C52-211266CE261A}">
      <dgm:prSet/>
      <dgm:spPr/>
      <dgm:t>
        <a:bodyPr/>
        <a:lstStyle/>
        <a:p>
          <a:pPr>
            <a:lnSpc>
              <a:spcPct val="100000"/>
            </a:lnSpc>
            <a:defRPr cap="all"/>
          </a:pPr>
          <a:r>
            <a:rPr lang="fr-FR" b="0" i="0"/>
            <a:t>product_name : nom du produit</a:t>
          </a:r>
          <a:endParaRPr lang="en-US"/>
        </a:p>
      </dgm:t>
    </dgm:pt>
    <dgm:pt modelId="{599264E4-5A03-4037-960B-DE4580E71DBD}" type="parTrans" cxnId="{ABA486F4-06FC-497B-AC47-0BD5312F10AA}">
      <dgm:prSet/>
      <dgm:spPr/>
      <dgm:t>
        <a:bodyPr/>
        <a:lstStyle/>
        <a:p>
          <a:endParaRPr lang="en-US"/>
        </a:p>
      </dgm:t>
    </dgm:pt>
    <dgm:pt modelId="{235BFDFD-00AD-4DD8-B2CA-0255A5E11CF1}" type="sibTrans" cxnId="{ABA486F4-06FC-497B-AC47-0BD5312F10AA}">
      <dgm:prSet/>
      <dgm:spPr/>
      <dgm:t>
        <a:bodyPr/>
        <a:lstStyle/>
        <a:p>
          <a:endParaRPr lang="en-US"/>
        </a:p>
      </dgm:t>
    </dgm:pt>
    <dgm:pt modelId="{C85F6976-6CC9-496C-AAEA-48BF1D65F92E}">
      <dgm:prSet/>
      <dgm:spPr/>
      <dgm:t>
        <a:bodyPr/>
        <a:lstStyle/>
        <a:p>
          <a:pPr>
            <a:lnSpc>
              <a:spcPct val="100000"/>
            </a:lnSpc>
            <a:defRPr cap="all"/>
          </a:pPr>
          <a:r>
            <a:rPr lang="fr-FR" b="0" i="0"/>
            <a:t>brand : marque du produit</a:t>
          </a:r>
          <a:endParaRPr lang="en-US"/>
        </a:p>
      </dgm:t>
    </dgm:pt>
    <dgm:pt modelId="{142F33D8-FCAF-4FC5-98C2-2ED212704EDF}" type="parTrans" cxnId="{C7B5792A-8D44-4402-97A5-97FAE92FF4FA}">
      <dgm:prSet/>
      <dgm:spPr/>
      <dgm:t>
        <a:bodyPr/>
        <a:lstStyle/>
        <a:p>
          <a:endParaRPr lang="en-US"/>
        </a:p>
      </dgm:t>
    </dgm:pt>
    <dgm:pt modelId="{3E441BD4-CA73-4157-8DD8-48DE8C718A05}" type="sibTrans" cxnId="{C7B5792A-8D44-4402-97A5-97FAE92FF4FA}">
      <dgm:prSet/>
      <dgm:spPr/>
      <dgm:t>
        <a:bodyPr/>
        <a:lstStyle/>
        <a:p>
          <a:endParaRPr lang="en-US"/>
        </a:p>
      </dgm:t>
    </dgm:pt>
    <dgm:pt modelId="{C85C1118-1CB5-43A1-8A14-D5957880B98E}">
      <dgm:prSet/>
      <dgm:spPr/>
      <dgm:t>
        <a:bodyPr/>
        <a:lstStyle/>
        <a:p>
          <a:pPr>
            <a:lnSpc>
              <a:spcPct val="100000"/>
            </a:lnSpc>
            <a:defRPr cap="all"/>
          </a:pPr>
          <a:r>
            <a:rPr lang="fr-FR" b="0" i="0"/>
            <a:t>nutrition_grade_fr : note à l'égard du produit en France</a:t>
          </a:r>
          <a:endParaRPr lang="en-US"/>
        </a:p>
      </dgm:t>
    </dgm:pt>
    <dgm:pt modelId="{21A972B4-7B18-4E64-983D-11C6B5B9A01A}" type="parTrans" cxnId="{C69A24F7-2463-4A9D-B5F6-6FD5E4D221D6}">
      <dgm:prSet/>
      <dgm:spPr/>
      <dgm:t>
        <a:bodyPr/>
        <a:lstStyle/>
        <a:p>
          <a:endParaRPr lang="en-US"/>
        </a:p>
      </dgm:t>
    </dgm:pt>
    <dgm:pt modelId="{477A9FBA-2CCC-430C-B8FB-81B75C7EA5F0}" type="sibTrans" cxnId="{C69A24F7-2463-4A9D-B5F6-6FD5E4D221D6}">
      <dgm:prSet/>
      <dgm:spPr/>
      <dgm:t>
        <a:bodyPr/>
        <a:lstStyle/>
        <a:p>
          <a:endParaRPr lang="en-US"/>
        </a:p>
      </dgm:t>
    </dgm:pt>
    <dgm:pt modelId="{39895F14-A545-4365-B22F-CA31CCC527E7}">
      <dgm:prSet/>
      <dgm:spPr/>
      <dgm:t>
        <a:bodyPr/>
        <a:lstStyle/>
        <a:p>
          <a:pPr>
            <a:lnSpc>
              <a:spcPct val="100000"/>
            </a:lnSpc>
            <a:defRPr cap="all"/>
          </a:pPr>
          <a:r>
            <a:rPr lang="fr-FR" b="0" i="0"/>
            <a:t>pnns_groups_1 et pnns_groups_2: classification des produits</a:t>
          </a:r>
          <a:endParaRPr lang="en-US"/>
        </a:p>
      </dgm:t>
    </dgm:pt>
    <dgm:pt modelId="{23F3B54E-9793-42FD-9ECE-88FA23B27338}" type="parTrans" cxnId="{58B7583F-D9A9-4A9A-AC8F-72926A671447}">
      <dgm:prSet/>
      <dgm:spPr/>
      <dgm:t>
        <a:bodyPr/>
        <a:lstStyle/>
        <a:p>
          <a:endParaRPr lang="en-US"/>
        </a:p>
      </dgm:t>
    </dgm:pt>
    <dgm:pt modelId="{C91623C0-4579-4D3E-9D02-4D4582A77CF5}" type="sibTrans" cxnId="{58B7583F-D9A9-4A9A-AC8F-72926A671447}">
      <dgm:prSet/>
      <dgm:spPr/>
      <dgm:t>
        <a:bodyPr/>
        <a:lstStyle/>
        <a:p>
          <a:endParaRPr lang="en-US"/>
        </a:p>
      </dgm:t>
    </dgm:pt>
    <dgm:pt modelId="{AA580E65-85DD-4884-B048-DDA5C1461A85}">
      <dgm:prSet/>
      <dgm:spPr/>
      <dgm:t>
        <a:bodyPr/>
        <a:lstStyle/>
        <a:p>
          <a:pPr>
            <a:lnSpc>
              <a:spcPct val="100000"/>
            </a:lnSpc>
            <a:defRPr cap="all"/>
          </a:pPr>
          <a:r>
            <a:rPr lang="fr-FR" b="0" i="0"/>
            <a:t>categories_fr et categories : classification francaise des produits et appelations</a:t>
          </a:r>
          <a:endParaRPr lang="en-US"/>
        </a:p>
      </dgm:t>
    </dgm:pt>
    <dgm:pt modelId="{0000D1E6-54C6-4615-8EEE-9BF9E532FDAF}" type="parTrans" cxnId="{0B196056-F88D-4AE9-808C-BF8500E55048}">
      <dgm:prSet/>
      <dgm:spPr/>
      <dgm:t>
        <a:bodyPr/>
        <a:lstStyle/>
        <a:p>
          <a:endParaRPr lang="en-US"/>
        </a:p>
      </dgm:t>
    </dgm:pt>
    <dgm:pt modelId="{8C2702D4-ED23-4DA8-820B-52675E955C58}" type="sibTrans" cxnId="{0B196056-F88D-4AE9-808C-BF8500E55048}">
      <dgm:prSet/>
      <dgm:spPr/>
      <dgm:t>
        <a:bodyPr/>
        <a:lstStyle/>
        <a:p>
          <a:endParaRPr lang="en-US"/>
        </a:p>
      </dgm:t>
    </dgm:pt>
    <dgm:pt modelId="{D34E4B57-E08A-4AA3-833E-2279484091CC}">
      <dgm:prSet/>
      <dgm:spPr/>
      <dgm:t>
        <a:bodyPr/>
        <a:lstStyle/>
        <a:p>
          <a:pPr>
            <a:lnSpc>
              <a:spcPct val="100000"/>
            </a:lnSpc>
            <a:defRPr cap="all"/>
          </a:pPr>
          <a:r>
            <a:rPr lang="fr-FR" b="0" i="0"/>
            <a:t>nutrition-score-fr_100g: autre classification de produit</a:t>
          </a:r>
          <a:endParaRPr lang="en-US"/>
        </a:p>
      </dgm:t>
    </dgm:pt>
    <dgm:pt modelId="{CA10443F-BD71-4AA4-B841-84AE08671F05}" type="parTrans" cxnId="{C967805B-EA00-46AD-A484-C4B941246DB8}">
      <dgm:prSet/>
      <dgm:spPr/>
      <dgm:t>
        <a:bodyPr/>
        <a:lstStyle/>
        <a:p>
          <a:endParaRPr lang="en-US"/>
        </a:p>
      </dgm:t>
    </dgm:pt>
    <dgm:pt modelId="{FB547FCF-FD69-4FA9-9BE8-104D0E8AC0F9}" type="sibTrans" cxnId="{C967805B-EA00-46AD-A484-C4B941246DB8}">
      <dgm:prSet/>
      <dgm:spPr/>
      <dgm:t>
        <a:bodyPr/>
        <a:lstStyle/>
        <a:p>
          <a:endParaRPr lang="en-US"/>
        </a:p>
      </dgm:t>
    </dgm:pt>
    <dgm:pt modelId="{71BD4C09-142F-4453-B4C3-86635E08E37F}" type="pres">
      <dgm:prSet presAssocID="{7754C538-5949-4830-BDB3-77100B313441}" presName="root" presStyleCnt="0">
        <dgm:presLayoutVars>
          <dgm:dir/>
          <dgm:resizeHandles val="exact"/>
        </dgm:presLayoutVars>
      </dgm:prSet>
      <dgm:spPr/>
    </dgm:pt>
    <dgm:pt modelId="{67D2371E-148B-4344-8E57-8E5BE8CDA09F}" type="pres">
      <dgm:prSet presAssocID="{15014D4F-FEBC-4591-B576-0AF298AEBE54}" presName="compNode" presStyleCnt="0"/>
      <dgm:spPr/>
    </dgm:pt>
    <dgm:pt modelId="{60F57883-1E01-48E9-AA3A-DE38238D49B6}" type="pres">
      <dgm:prSet presAssocID="{15014D4F-FEBC-4591-B576-0AF298AEBE54}" presName="iconBgRect" presStyleLbl="bgShp" presStyleIdx="0" presStyleCnt="8"/>
      <dgm:spPr/>
    </dgm:pt>
    <dgm:pt modelId="{18AC82DE-338E-4FAB-AB1F-E329C79D6D14}" type="pres">
      <dgm:prSet presAssocID="{15014D4F-FEBC-4591-B576-0AF298AEBE5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7E1CDE9-8FB3-4965-BD99-437051472F34}" type="pres">
      <dgm:prSet presAssocID="{15014D4F-FEBC-4591-B576-0AF298AEBE54}" presName="spaceRect" presStyleCnt="0"/>
      <dgm:spPr/>
    </dgm:pt>
    <dgm:pt modelId="{6AAD8231-6105-447A-8AED-6F82B1FE9870}" type="pres">
      <dgm:prSet presAssocID="{15014D4F-FEBC-4591-B576-0AF298AEBE54}" presName="textRect" presStyleLbl="revTx" presStyleIdx="0" presStyleCnt="8">
        <dgm:presLayoutVars>
          <dgm:chMax val="1"/>
          <dgm:chPref val="1"/>
        </dgm:presLayoutVars>
      </dgm:prSet>
      <dgm:spPr/>
    </dgm:pt>
    <dgm:pt modelId="{096A509D-9C57-45E9-8C7B-C398F5FB7C21}" type="pres">
      <dgm:prSet presAssocID="{5D4691EA-97B0-48CA-AB4C-F32A21216AE4}" presName="sibTrans" presStyleCnt="0"/>
      <dgm:spPr/>
    </dgm:pt>
    <dgm:pt modelId="{A2B58FEA-C971-40A8-BADE-BF374FF0A2DF}" type="pres">
      <dgm:prSet presAssocID="{417D2459-AAFD-439E-88EB-FDC2978596B1}" presName="compNode" presStyleCnt="0"/>
      <dgm:spPr/>
    </dgm:pt>
    <dgm:pt modelId="{11C017DE-C1C6-4D0C-9688-6A1032DB13D1}" type="pres">
      <dgm:prSet presAssocID="{417D2459-AAFD-439E-88EB-FDC2978596B1}" presName="iconBgRect" presStyleLbl="bgShp" presStyleIdx="1" presStyleCnt="8"/>
      <dgm:spPr/>
    </dgm:pt>
    <dgm:pt modelId="{83045738-1A18-4B79-8633-002EECF55221}" type="pres">
      <dgm:prSet presAssocID="{417D2459-AAFD-439E-88EB-FDC2978596B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de-barres"/>
        </a:ext>
      </dgm:extLst>
    </dgm:pt>
    <dgm:pt modelId="{800BB696-617E-4AB6-B27D-79519680BAA2}" type="pres">
      <dgm:prSet presAssocID="{417D2459-AAFD-439E-88EB-FDC2978596B1}" presName="spaceRect" presStyleCnt="0"/>
      <dgm:spPr/>
    </dgm:pt>
    <dgm:pt modelId="{4F27A488-4419-4F08-AF47-2529F831C322}" type="pres">
      <dgm:prSet presAssocID="{417D2459-AAFD-439E-88EB-FDC2978596B1}" presName="textRect" presStyleLbl="revTx" presStyleIdx="1" presStyleCnt="8">
        <dgm:presLayoutVars>
          <dgm:chMax val="1"/>
          <dgm:chPref val="1"/>
        </dgm:presLayoutVars>
      </dgm:prSet>
      <dgm:spPr/>
    </dgm:pt>
    <dgm:pt modelId="{41E32824-53B7-4D47-9371-50D3D55C47AF}" type="pres">
      <dgm:prSet presAssocID="{60E36DD4-B62C-49BD-97A8-05A93E50C984}" presName="sibTrans" presStyleCnt="0"/>
      <dgm:spPr/>
    </dgm:pt>
    <dgm:pt modelId="{7E8861B1-D4E5-48AC-B20B-5B69F5EDEC9A}" type="pres">
      <dgm:prSet presAssocID="{A8D27C39-CBC6-4362-8C52-211266CE261A}" presName="compNode" presStyleCnt="0"/>
      <dgm:spPr/>
    </dgm:pt>
    <dgm:pt modelId="{56B65152-022E-4932-A783-8A9B1A610719}" type="pres">
      <dgm:prSet presAssocID="{A8D27C39-CBC6-4362-8C52-211266CE261A}" presName="iconBgRect" presStyleLbl="bgShp" presStyleIdx="2" presStyleCnt="8"/>
      <dgm:spPr/>
    </dgm:pt>
    <dgm:pt modelId="{05E95B41-1024-4CF5-BFD9-13058027324A}" type="pres">
      <dgm:prSet presAssocID="{A8D27C39-CBC6-4362-8C52-211266CE261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tilisateur"/>
        </a:ext>
      </dgm:extLst>
    </dgm:pt>
    <dgm:pt modelId="{238DE802-A67A-4AF5-ADEC-CD7A4D2B1E81}" type="pres">
      <dgm:prSet presAssocID="{A8D27C39-CBC6-4362-8C52-211266CE261A}" presName="spaceRect" presStyleCnt="0"/>
      <dgm:spPr/>
    </dgm:pt>
    <dgm:pt modelId="{8648AEEA-0F87-4DF6-AA49-3523BC8793F4}" type="pres">
      <dgm:prSet presAssocID="{A8D27C39-CBC6-4362-8C52-211266CE261A}" presName="textRect" presStyleLbl="revTx" presStyleIdx="2" presStyleCnt="8">
        <dgm:presLayoutVars>
          <dgm:chMax val="1"/>
          <dgm:chPref val="1"/>
        </dgm:presLayoutVars>
      </dgm:prSet>
      <dgm:spPr/>
    </dgm:pt>
    <dgm:pt modelId="{EF245EA9-3BB4-4E70-B0B4-3900D196C268}" type="pres">
      <dgm:prSet presAssocID="{235BFDFD-00AD-4DD8-B2CA-0255A5E11CF1}" presName="sibTrans" presStyleCnt="0"/>
      <dgm:spPr/>
    </dgm:pt>
    <dgm:pt modelId="{B76AA016-96E5-436A-9A57-5B62951271FE}" type="pres">
      <dgm:prSet presAssocID="{C85F6976-6CC9-496C-AAEA-48BF1D65F92E}" presName="compNode" presStyleCnt="0"/>
      <dgm:spPr/>
    </dgm:pt>
    <dgm:pt modelId="{7F386DB6-CEC8-4FC7-8489-7525D2AD01F3}" type="pres">
      <dgm:prSet presAssocID="{C85F6976-6CC9-496C-AAEA-48BF1D65F92E}" presName="iconBgRect" presStyleLbl="bgShp" presStyleIdx="3" presStyleCnt="8"/>
      <dgm:spPr/>
    </dgm:pt>
    <dgm:pt modelId="{58444191-14AD-42DA-8AEF-ED33EDC48556}" type="pres">
      <dgm:prSet presAssocID="{C85F6976-6CC9-496C-AAEA-48BF1D65F92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87CFE182-0F15-4213-8ABC-9C04C088AB77}" type="pres">
      <dgm:prSet presAssocID="{C85F6976-6CC9-496C-AAEA-48BF1D65F92E}" presName="spaceRect" presStyleCnt="0"/>
      <dgm:spPr/>
    </dgm:pt>
    <dgm:pt modelId="{667F8F34-2D96-446E-91C0-DD454C5C36AC}" type="pres">
      <dgm:prSet presAssocID="{C85F6976-6CC9-496C-AAEA-48BF1D65F92E}" presName="textRect" presStyleLbl="revTx" presStyleIdx="3" presStyleCnt="8">
        <dgm:presLayoutVars>
          <dgm:chMax val="1"/>
          <dgm:chPref val="1"/>
        </dgm:presLayoutVars>
      </dgm:prSet>
      <dgm:spPr/>
    </dgm:pt>
    <dgm:pt modelId="{4D3C8212-FF0F-4B3C-995C-F0153647E120}" type="pres">
      <dgm:prSet presAssocID="{3E441BD4-CA73-4157-8DD8-48DE8C718A05}" presName="sibTrans" presStyleCnt="0"/>
      <dgm:spPr/>
    </dgm:pt>
    <dgm:pt modelId="{4A0595CB-17F4-4033-9B00-A79AE0730D6B}" type="pres">
      <dgm:prSet presAssocID="{C85C1118-1CB5-43A1-8A14-D5957880B98E}" presName="compNode" presStyleCnt="0"/>
      <dgm:spPr/>
    </dgm:pt>
    <dgm:pt modelId="{8A8892C6-1921-4686-96EC-2435BBD68D9D}" type="pres">
      <dgm:prSet presAssocID="{C85C1118-1CB5-43A1-8A14-D5957880B98E}" presName="iconBgRect" presStyleLbl="bgShp" presStyleIdx="4" presStyleCnt="8"/>
      <dgm:spPr/>
    </dgm:pt>
    <dgm:pt modelId="{A22486F5-A28F-4AFD-A195-69FF87ACA68C}" type="pres">
      <dgm:prSet presAssocID="{C85C1118-1CB5-43A1-8A14-D5957880B98E}"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usic Note"/>
        </a:ext>
      </dgm:extLst>
    </dgm:pt>
    <dgm:pt modelId="{B2983F01-DF80-49AF-BAD4-14945764B333}" type="pres">
      <dgm:prSet presAssocID="{C85C1118-1CB5-43A1-8A14-D5957880B98E}" presName="spaceRect" presStyleCnt="0"/>
      <dgm:spPr/>
    </dgm:pt>
    <dgm:pt modelId="{CC2DC8BB-59E4-4E16-AF12-47DA6D50DD00}" type="pres">
      <dgm:prSet presAssocID="{C85C1118-1CB5-43A1-8A14-D5957880B98E}" presName="textRect" presStyleLbl="revTx" presStyleIdx="4" presStyleCnt="8">
        <dgm:presLayoutVars>
          <dgm:chMax val="1"/>
          <dgm:chPref val="1"/>
        </dgm:presLayoutVars>
      </dgm:prSet>
      <dgm:spPr/>
    </dgm:pt>
    <dgm:pt modelId="{FBA51BCB-8516-486C-B790-185D41962D32}" type="pres">
      <dgm:prSet presAssocID="{477A9FBA-2CCC-430C-B8FB-81B75C7EA5F0}" presName="sibTrans" presStyleCnt="0"/>
      <dgm:spPr/>
    </dgm:pt>
    <dgm:pt modelId="{69F5E41C-AA04-41B4-A82A-C85B45599DE9}" type="pres">
      <dgm:prSet presAssocID="{39895F14-A545-4365-B22F-CA31CCC527E7}" presName="compNode" presStyleCnt="0"/>
      <dgm:spPr/>
    </dgm:pt>
    <dgm:pt modelId="{44E2AFD9-E269-4DCB-8F0E-2218B921F531}" type="pres">
      <dgm:prSet presAssocID="{39895F14-A545-4365-B22F-CA31CCC527E7}" presName="iconBgRect" presStyleLbl="bgShp" presStyleIdx="5" presStyleCnt="8"/>
      <dgm:spPr/>
    </dgm:pt>
    <dgm:pt modelId="{9B1181FC-B9A1-4078-B8F1-D81E65483535}" type="pres">
      <dgm:prSet presAssocID="{39895F14-A545-4365-B22F-CA31CCC527E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éunion"/>
        </a:ext>
      </dgm:extLst>
    </dgm:pt>
    <dgm:pt modelId="{AAD52587-B50F-4229-8F98-3550663024F5}" type="pres">
      <dgm:prSet presAssocID="{39895F14-A545-4365-B22F-CA31CCC527E7}" presName="spaceRect" presStyleCnt="0"/>
      <dgm:spPr/>
    </dgm:pt>
    <dgm:pt modelId="{9337914A-2C62-4770-A857-E5356844A93B}" type="pres">
      <dgm:prSet presAssocID="{39895F14-A545-4365-B22F-CA31CCC527E7}" presName="textRect" presStyleLbl="revTx" presStyleIdx="5" presStyleCnt="8">
        <dgm:presLayoutVars>
          <dgm:chMax val="1"/>
          <dgm:chPref val="1"/>
        </dgm:presLayoutVars>
      </dgm:prSet>
      <dgm:spPr/>
    </dgm:pt>
    <dgm:pt modelId="{7890A7AC-FB4F-433F-8AE0-75FC173DA094}" type="pres">
      <dgm:prSet presAssocID="{C91623C0-4579-4D3E-9D02-4D4582A77CF5}" presName="sibTrans" presStyleCnt="0"/>
      <dgm:spPr/>
    </dgm:pt>
    <dgm:pt modelId="{67B15249-24E4-4C22-88DC-218EB0BBBA4B}" type="pres">
      <dgm:prSet presAssocID="{AA580E65-85DD-4884-B048-DDA5C1461A85}" presName="compNode" presStyleCnt="0"/>
      <dgm:spPr/>
    </dgm:pt>
    <dgm:pt modelId="{A9AFB8AA-1DC1-4174-9BD5-C830E20E625C}" type="pres">
      <dgm:prSet presAssocID="{AA580E65-85DD-4884-B048-DDA5C1461A85}" presName="iconBgRect" presStyleLbl="bgShp" presStyleIdx="6" presStyleCnt="8"/>
      <dgm:spPr/>
    </dgm:pt>
    <dgm:pt modelId="{2C20FCBC-A0D1-4F9A-A144-136F695FA079}" type="pres">
      <dgm:prSet presAssocID="{AA580E65-85DD-4884-B048-DDA5C1461A8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iérarchie"/>
        </a:ext>
      </dgm:extLst>
    </dgm:pt>
    <dgm:pt modelId="{F8589FE8-3F43-4ECE-94AA-E62DC8059BA7}" type="pres">
      <dgm:prSet presAssocID="{AA580E65-85DD-4884-B048-DDA5C1461A85}" presName="spaceRect" presStyleCnt="0"/>
      <dgm:spPr/>
    </dgm:pt>
    <dgm:pt modelId="{99F5787A-538A-4C7A-8AC2-8E71CAE659F5}" type="pres">
      <dgm:prSet presAssocID="{AA580E65-85DD-4884-B048-DDA5C1461A85}" presName="textRect" presStyleLbl="revTx" presStyleIdx="6" presStyleCnt="8">
        <dgm:presLayoutVars>
          <dgm:chMax val="1"/>
          <dgm:chPref val="1"/>
        </dgm:presLayoutVars>
      </dgm:prSet>
      <dgm:spPr/>
    </dgm:pt>
    <dgm:pt modelId="{1C64C40B-D5EF-4015-895A-BCD21CDC9FDD}" type="pres">
      <dgm:prSet presAssocID="{8C2702D4-ED23-4DA8-820B-52675E955C58}" presName="sibTrans" presStyleCnt="0"/>
      <dgm:spPr/>
    </dgm:pt>
    <dgm:pt modelId="{1F947581-6B75-405F-8405-9A48824F77CD}" type="pres">
      <dgm:prSet presAssocID="{D34E4B57-E08A-4AA3-833E-2279484091CC}" presName="compNode" presStyleCnt="0"/>
      <dgm:spPr/>
    </dgm:pt>
    <dgm:pt modelId="{88EAFFD2-2A83-47FC-8CE7-A91E7A89E798}" type="pres">
      <dgm:prSet presAssocID="{D34E4B57-E08A-4AA3-833E-2279484091CC}" presName="iconBgRect" presStyleLbl="bgShp" presStyleIdx="7" presStyleCnt="8"/>
      <dgm:spPr/>
    </dgm:pt>
    <dgm:pt modelId="{ABE4A3AA-C7EA-4367-9F01-E43E0AE98446}" type="pres">
      <dgm:prSet presAssocID="{D34E4B57-E08A-4AA3-833E-2279484091CC}"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Arrow Circle"/>
        </a:ext>
      </dgm:extLst>
    </dgm:pt>
    <dgm:pt modelId="{B13BB646-98CD-4BE4-8117-878487D982A1}" type="pres">
      <dgm:prSet presAssocID="{D34E4B57-E08A-4AA3-833E-2279484091CC}" presName="spaceRect" presStyleCnt="0"/>
      <dgm:spPr/>
    </dgm:pt>
    <dgm:pt modelId="{71B9B45C-AFD9-4381-B5CE-24E44B95BD0E}" type="pres">
      <dgm:prSet presAssocID="{D34E4B57-E08A-4AA3-833E-2279484091CC}" presName="textRect" presStyleLbl="revTx" presStyleIdx="7" presStyleCnt="8">
        <dgm:presLayoutVars>
          <dgm:chMax val="1"/>
          <dgm:chPref val="1"/>
        </dgm:presLayoutVars>
      </dgm:prSet>
      <dgm:spPr/>
    </dgm:pt>
  </dgm:ptLst>
  <dgm:cxnLst>
    <dgm:cxn modelId="{D902F610-F205-3A42-9289-7F8DFB6BBBB7}" type="presOf" srcId="{C85F6976-6CC9-496C-AAEA-48BF1D65F92E}" destId="{667F8F34-2D96-446E-91C0-DD454C5C36AC}" srcOrd="0" destOrd="0" presId="urn:microsoft.com/office/officeart/2018/5/layout/IconCircleLabelList"/>
    <dgm:cxn modelId="{C7B5792A-8D44-4402-97A5-97FAE92FF4FA}" srcId="{7754C538-5949-4830-BDB3-77100B313441}" destId="{C85F6976-6CC9-496C-AAEA-48BF1D65F92E}" srcOrd="3" destOrd="0" parTransId="{142F33D8-FCAF-4FC5-98C2-2ED212704EDF}" sibTransId="{3E441BD4-CA73-4157-8DD8-48DE8C718A05}"/>
    <dgm:cxn modelId="{D41C3F34-52F5-124A-B3F8-612EE7D199ED}" type="presOf" srcId="{AA580E65-85DD-4884-B048-DDA5C1461A85}" destId="{99F5787A-538A-4C7A-8AC2-8E71CAE659F5}" srcOrd="0" destOrd="0" presId="urn:microsoft.com/office/officeart/2018/5/layout/IconCircleLabelList"/>
    <dgm:cxn modelId="{58B7583F-D9A9-4A9A-AC8F-72926A671447}" srcId="{7754C538-5949-4830-BDB3-77100B313441}" destId="{39895F14-A545-4365-B22F-CA31CCC527E7}" srcOrd="5" destOrd="0" parTransId="{23F3B54E-9793-42FD-9ECE-88FA23B27338}" sibTransId="{C91623C0-4579-4D3E-9D02-4D4582A77CF5}"/>
    <dgm:cxn modelId="{97A1AF48-2AD2-0247-954A-12D8A598D5B6}" type="presOf" srcId="{417D2459-AAFD-439E-88EB-FDC2978596B1}" destId="{4F27A488-4419-4F08-AF47-2529F831C322}" srcOrd="0" destOrd="0" presId="urn:microsoft.com/office/officeart/2018/5/layout/IconCircleLabelList"/>
    <dgm:cxn modelId="{0B196056-F88D-4AE9-808C-BF8500E55048}" srcId="{7754C538-5949-4830-BDB3-77100B313441}" destId="{AA580E65-85DD-4884-B048-DDA5C1461A85}" srcOrd="6" destOrd="0" parTransId="{0000D1E6-54C6-4615-8EEE-9BF9E532FDAF}" sibTransId="{8C2702D4-ED23-4DA8-820B-52675E955C58}"/>
    <dgm:cxn modelId="{C967805B-EA00-46AD-A484-C4B941246DB8}" srcId="{7754C538-5949-4830-BDB3-77100B313441}" destId="{D34E4B57-E08A-4AA3-833E-2279484091CC}" srcOrd="7" destOrd="0" parTransId="{CA10443F-BD71-4AA4-B841-84AE08671F05}" sibTransId="{FB547FCF-FD69-4FA9-9BE8-104D0E8AC0F9}"/>
    <dgm:cxn modelId="{80A1E36C-98F8-483B-A8B0-92AC7E20C564}" srcId="{7754C538-5949-4830-BDB3-77100B313441}" destId="{417D2459-AAFD-439E-88EB-FDC2978596B1}" srcOrd="1" destOrd="0" parTransId="{D8E25C2A-ABEF-42FA-AC5C-9613DB43ED85}" sibTransId="{60E36DD4-B62C-49BD-97A8-05A93E50C984}"/>
    <dgm:cxn modelId="{F10F8773-6440-4F3C-9AA1-652A4B34261D}" srcId="{7754C538-5949-4830-BDB3-77100B313441}" destId="{15014D4F-FEBC-4591-B576-0AF298AEBE54}" srcOrd="0" destOrd="0" parTransId="{F3FD1C81-22BA-4A14-8E03-CFC7122A9FB0}" sibTransId="{5D4691EA-97B0-48CA-AB4C-F32A21216AE4}"/>
    <dgm:cxn modelId="{7631F29D-9684-C642-92F9-9F46B347A639}" type="presOf" srcId="{7754C538-5949-4830-BDB3-77100B313441}" destId="{71BD4C09-142F-4453-B4C3-86635E08E37F}" srcOrd="0" destOrd="0" presId="urn:microsoft.com/office/officeart/2018/5/layout/IconCircleLabelList"/>
    <dgm:cxn modelId="{53D421D4-9FD0-994D-BC4E-52AB65ADD938}" type="presOf" srcId="{C85C1118-1CB5-43A1-8A14-D5957880B98E}" destId="{CC2DC8BB-59E4-4E16-AF12-47DA6D50DD00}" srcOrd="0" destOrd="0" presId="urn:microsoft.com/office/officeart/2018/5/layout/IconCircleLabelList"/>
    <dgm:cxn modelId="{38946FD9-CD3B-5F48-884F-1F312BCD4286}" type="presOf" srcId="{A8D27C39-CBC6-4362-8C52-211266CE261A}" destId="{8648AEEA-0F87-4DF6-AA49-3523BC8793F4}" srcOrd="0" destOrd="0" presId="urn:microsoft.com/office/officeart/2018/5/layout/IconCircleLabelList"/>
    <dgm:cxn modelId="{20A435DA-74FA-2146-A7D0-E6B85B17F845}" type="presOf" srcId="{39895F14-A545-4365-B22F-CA31CCC527E7}" destId="{9337914A-2C62-4770-A857-E5356844A93B}" srcOrd="0" destOrd="0" presId="urn:microsoft.com/office/officeart/2018/5/layout/IconCircleLabelList"/>
    <dgm:cxn modelId="{B975E7E1-6F99-424D-A1DE-F15B45D91A31}" type="presOf" srcId="{15014D4F-FEBC-4591-B576-0AF298AEBE54}" destId="{6AAD8231-6105-447A-8AED-6F82B1FE9870}" srcOrd="0" destOrd="0" presId="urn:microsoft.com/office/officeart/2018/5/layout/IconCircleLabelList"/>
    <dgm:cxn modelId="{3CB623F3-DED0-DB4B-8DD5-B107C8DF5093}" type="presOf" srcId="{D34E4B57-E08A-4AA3-833E-2279484091CC}" destId="{71B9B45C-AFD9-4381-B5CE-24E44B95BD0E}" srcOrd="0" destOrd="0" presId="urn:microsoft.com/office/officeart/2018/5/layout/IconCircleLabelList"/>
    <dgm:cxn modelId="{ABA486F4-06FC-497B-AC47-0BD5312F10AA}" srcId="{7754C538-5949-4830-BDB3-77100B313441}" destId="{A8D27C39-CBC6-4362-8C52-211266CE261A}" srcOrd="2" destOrd="0" parTransId="{599264E4-5A03-4037-960B-DE4580E71DBD}" sibTransId="{235BFDFD-00AD-4DD8-B2CA-0255A5E11CF1}"/>
    <dgm:cxn modelId="{C69A24F7-2463-4A9D-B5F6-6FD5E4D221D6}" srcId="{7754C538-5949-4830-BDB3-77100B313441}" destId="{C85C1118-1CB5-43A1-8A14-D5957880B98E}" srcOrd="4" destOrd="0" parTransId="{21A972B4-7B18-4E64-983D-11C6B5B9A01A}" sibTransId="{477A9FBA-2CCC-430C-B8FB-81B75C7EA5F0}"/>
    <dgm:cxn modelId="{30623738-E702-534C-9F9A-9CC1E746EE49}" type="presParOf" srcId="{71BD4C09-142F-4453-B4C3-86635E08E37F}" destId="{67D2371E-148B-4344-8E57-8E5BE8CDA09F}" srcOrd="0" destOrd="0" presId="urn:microsoft.com/office/officeart/2018/5/layout/IconCircleLabelList"/>
    <dgm:cxn modelId="{15F5389E-1F90-A84E-98B7-9C12AA8CC27E}" type="presParOf" srcId="{67D2371E-148B-4344-8E57-8E5BE8CDA09F}" destId="{60F57883-1E01-48E9-AA3A-DE38238D49B6}" srcOrd="0" destOrd="0" presId="urn:microsoft.com/office/officeart/2018/5/layout/IconCircleLabelList"/>
    <dgm:cxn modelId="{8D241F9B-229C-D44D-A7E0-B99363DB7115}" type="presParOf" srcId="{67D2371E-148B-4344-8E57-8E5BE8CDA09F}" destId="{18AC82DE-338E-4FAB-AB1F-E329C79D6D14}" srcOrd="1" destOrd="0" presId="urn:microsoft.com/office/officeart/2018/5/layout/IconCircleLabelList"/>
    <dgm:cxn modelId="{D922A5FE-1964-2546-BFAA-06FC595A5F58}" type="presParOf" srcId="{67D2371E-148B-4344-8E57-8E5BE8CDA09F}" destId="{E7E1CDE9-8FB3-4965-BD99-437051472F34}" srcOrd="2" destOrd="0" presId="urn:microsoft.com/office/officeart/2018/5/layout/IconCircleLabelList"/>
    <dgm:cxn modelId="{752DFC09-B90E-2941-BA87-DD0623F275E5}" type="presParOf" srcId="{67D2371E-148B-4344-8E57-8E5BE8CDA09F}" destId="{6AAD8231-6105-447A-8AED-6F82B1FE9870}" srcOrd="3" destOrd="0" presId="urn:microsoft.com/office/officeart/2018/5/layout/IconCircleLabelList"/>
    <dgm:cxn modelId="{3E4AEA5E-E675-FE4C-8954-A08E5EA894F7}" type="presParOf" srcId="{71BD4C09-142F-4453-B4C3-86635E08E37F}" destId="{096A509D-9C57-45E9-8C7B-C398F5FB7C21}" srcOrd="1" destOrd="0" presId="urn:microsoft.com/office/officeart/2018/5/layout/IconCircleLabelList"/>
    <dgm:cxn modelId="{B0963CF0-9875-DD40-8E37-CF009E846AC0}" type="presParOf" srcId="{71BD4C09-142F-4453-B4C3-86635E08E37F}" destId="{A2B58FEA-C971-40A8-BADE-BF374FF0A2DF}" srcOrd="2" destOrd="0" presId="urn:microsoft.com/office/officeart/2018/5/layout/IconCircleLabelList"/>
    <dgm:cxn modelId="{96F9D6CE-5B4E-DC43-9C8F-C164E25C2669}" type="presParOf" srcId="{A2B58FEA-C971-40A8-BADE-BF374FF0A2DF}" destId="{11C017DE-C1C6-4D0C-9688-6A1032DB13D1}" srcOrd="0" destOrd="0" presId="urn:microsoft.com/office/officeart/2018/5/layout/IconCircleLabelList"/>
    <dgm:cxn modelId="{70790BB4-3DE3-484F-A2BD-BEEB3D6315E4}" type="presParOf" srcId="{A2B58FEA-C971-40A8-BADE-BF374FF0A2DF}" destId="{83045738-1A18-4B79-8633-002EECF55221}" srcOrd="1" destOrd="0" presId="urn:microsoft.com/office/officeart/2018/5/layout/IconCircleLabelList"/>
    <dgm:cxn modelId="{89088874-C5A9-F443-AA84-5040E0078A21}" type="presParOf" srcId="{A2B58FEA-C971-40A8-BADE-BF374FF0A2DF}" destId="{800BB696-617E-4AB6-B27D-79519680BAA2}" srcOrd="2" destOrd="0" presId="urn:microsoft.com/office/officeart/2018/5/layout/IconCircleLabelList"/>
    <dgm:cxn modelId="{8BE2DF7F-34C4-7B4D-8FA1-A7ADF3F2B795}" type="presParOf" srcId="{A2B58FEA-C971-40A8-BADE-BF374FF0A2DF}" destId="{4F27A488-4419-4F08-AF47-2529F831C322}" srcOrd="3" destOrd="0" presId="urn:microsoft.com/office/officeart/2018/5/layout/IconCircleLabelList"/>
    <dgm:cxn modelId="{FD9AA7C8-5BF8-8F40-B881-BF5773D85005}" type="presParOf" srcId="{71BD4C09-142F-4453-B4C3-86635E08E37F}" destId="{41E32824-53B7-4D47-9371-50D3D55C47AF}" srcOrd="3" destOrd="0" presId="urn:microsoft.com/office/officeart/2018/5/layout/IconCircleLabelList"/>
    <dgm:cxn modelId="{0B378F64-0545-324A-9DAB-5AB63B957C51}" type="presParOf" srcId="{71BD4C09-142F-4453-B4C3-86635E08E37F}" destId="{7E8861B1-D4E5-48AC-B20B-5B69F5EDEC9A}" srcOrd="4" destOrd="0" presId="urn:microsoft.com/office/officeart/2018/5/layout/IconCircleLabelList"/>
    <dgm:cxn modelId="{F6E73E1F-4A06-A447-850F-9AD91E58A942}" type="presParOf" srcId="{7E8861B1-D4E5-48AC-B20B-5B69F5EDEC9A}" destId="{56B65152-022E-4932-A783-8A9B1A610719}" srcOrd="0" destOrd="0" presId="urn:microsoft.com/office/officeart/2018/5/layout/IconCircleLabelList"/>
    <dgm:cxn modelId="{35A46FC0-A143-EE47-81F4-1C9575CBB6FC}" type="presParOf" srcId="{7E8861B1-D4E5-48AC-B20B-5B69F5EDEC9A}" destId="{05E95B41-1024-4CF5-BFD9-13058027324A}" srcOrd="1" destOrd="0" presId="urn:microsoft.com/office/officeart/2018/5/layout/IconCircleLabelList"/>
    <dgm:cxn modelId="{7832C7AD-F488-3749-A2E5-E895172B5102}" type="presParOf" srcId="{7E8861B1-D4E5-48AC-B20B-5B69F5EDEC9A}" destId="{238DE802-A67A-4AF5-ADEC-CD7A4D2B1E81}" srcOrd="2" destOrd="0" presId="urn:microsoft.com/office/officeart/2018/5/layout/IconCircleLabelList"/>
    <dgm:cxn modelId="{8A1B13B2-A9EE-8C46-9BD2-6CCB10AB9A9E}" type="presParOf" srcId="{7E8861B1-D4E5-48AC-B20B-5B69F5EDEC9A}" destId="{8648AEEA-0F87-4DF6-AA49-3523BC8793F4}" srcOrd="3" destOrd="0" presId="urn:microsoft.com/office/officeart/2018/5/layout/IconCircleLabelList"/>
    <dgm:cxn modelId="{09EDC94B-8C4C-3C47-B9CC-C56064D5B759}" type="presParOf" srcId="{71BD4C09-142F-4453-B4C3-86635E08E37F}" destId="{EF245EA9-3BB4-4E70-B0B4-3900D196C268}" srcOrd="5" destOrd="0" presId="urn:microsoft.com/office/officeart/2018/5/layout/IconCircleLabelList"/>
    <dgm:cxn modelId="{5B6A0101-C202-8944-84C2-158DE71F7ED0}" type="presParOf" srcId="{71BD4C09-142F-4453-B4C3-86635E08E37F}" destId="{B76AA016-96E5-436A-9A57-5B62951271FE}" srcOrd="6" destOrd="0" presId="urn:microsoft.com/office/officeart/2018/5/layout/IconCircleLabelList"/>
    <dgm:cxn modelId="{F686AC10-FFF7-1047-B2C7-30D65DC96CBF}" type="presParOf" srcId="{B76AA016-96E5-436A-9A57-5B62951271FE}" destId="{7F386DB6-CEC8-4FC7-8489-7525D2AD01F3}" srcOrd="0" destOrd="0" presId="urn:microsoft.com/office/officeart/2018/5/layout/IconCircleLabelList"/>
    <dgm:cxn modelId="{ADFC1949-F61E-7C40-95DD-E5D85BEC8370}" type="presParOf" srcId="{B76AA016-96E5-436A-9A57-5B62951271FE}" destId="{58444191-14AD-42DA-8AEF-ED33EDC48556}" srcOrd="1" destOrd="0" presId="urn:microsoft.com/office/officeart/2018/5/layout/IconCircleLabelList"/>
    <dgm:cxn modelId="{9EC8FBE9-A150-D04B-A6B4-35A1477A3CE1}" type="presParOf" srcId="{B76AA016-96E5-436A-9A57-5B62951271FE}" destId="{87CFE182-0F15-4213-8ABC-9C04C088AB77}" srcOrd="2" destOrd="0" presId="urn:microsoft.com/office/officeart/2018/5/layout/IconCircleLabelList"/>
    <dgm:cxn modelId="{C0FF0516-BCF7-904F-B5BB-A6988DD66662}" type="presParOf" srcId="{B76AA016-96E5-436A-9A57-5B62951271FE}" destId="{667F8F34-2D96-446E-91C0-DD454C5C36AC}" srcOrd="3" destOrd="0" presId="urn:microsoft.com/office/officeart/2018/5/layout/IconCircleLabelList"/>
    <dgm:cxn modelId="{7AA2FFDD-BA01-094B-BF21-17E9A58FBE62}" type="presParOf" srcId="{71BD4C09-142F-4453-B4C3-86635E08E37F}" destId="{4D3C8212-FF0F-4B3C-995C-F0153647E120}" srcOrd="7" destOrd="0" presId="urn:microsoft.com/office/officeart/2018/5/layout/IconCircleLabelList"/>
    <dgm:cxn modelId="{20021E8F-6505-8F4E-874C-A267EADB6EA0}" type="presParOf" srcId="{71BD4C09-142F-4453-B4C3-86635E08E37F}" destId="{4A0595CB-17F4-4033-9B00-A79AE0730D6B}" srcOrd="8" destOrd="0" presId="urn:microsoft.com/office/officeart/2018/5/layout/IconCircleLabelList"/>
    <dgm:cxn modelId="{A2A8737A-9884-A945-B18D-DAE91FD60092}" type="presParOf" srcId="{4A0595CB-17F4-4033-9B00-A79AE0730D6B}" destId="{8A8892C6-1921-4686-96EC-2435BBD68D9D}" srcOrd="0" destOrd="0" presId="urn:microsoft.com/office/officeart/2018/5/layout/IconCircleLabelList"/>
    <dgm:cxn modelId="{0602A5CA-FB85-C84A-AE38-B7FE9AA3905B}" type="presParOf" srcId="{4A0595CB-17F4-4033-9B00-A79AE0730D6B}" destId="{A22486F5-A28F-4AFD-A195-69FF87ACA68C}" srcOrd="1" destOrd="0" presId="urn:microsoft.com/office/officeart/2018/5/layout/IconCircleLabelList"/>
    <dgm:cxn modelId="{25130B68-1AF8-BE45-A5F7-8DF519EF0340}" type="presParOf" srcId="{4A0595CB-17F4-4033-9B00-A79AE0730D6B}" destId="{B2983F01-DF80-49AF-BAD4-14945764B333}" srcOrd="2" destOrd="0" presId="urn:microsoft.com/office/officeart/2018/5/layout/IconCircleLabelList"/>
    <dgm:cxn modelId="{1C55645F-4D57-DC47-B681-108252953E4B}" type="presParOf" srcId="{4A0595CB-17F4-4033-9B00-A79AE0730D6B}" destId="{CC2DC8BB-59E4-4E16-AF12-47DA6D50DD00}" srcOrd="3" destOrd="0" presId="urn:microsoft.com/office/officeart/2018/5/layout/IconCircleLabelList"/>
    <dgm:cxn modelId="{C28F7BD6-E6D2-914C-A20A-B2EA2A7D58C0}" type="presParOf" srcId="{71BD4C09-142F-4453-B4C3-86635E08E37F}" destId="{FBA51BCB-8516-486C-B790-185D41962D32}" srcOrd="9" destOrd="0" presId="urn:microsoft.com/office/officeart/2018/5/layout/IconCircleLabelList"/>
    <dgm:cxn modelId="{A35C5C7A-A69A-DC49-B3B0-591B676311CE}" type="presParOf" srcId="{71BD4C09-142F-4453-B4C3-86635E08E37F}" destId="{69F5E41C-AA04-41B4-A82A-C85B45599DE9}" srcOrd="10" destOrd="0" presId="urn:microsoft.com/office/officeart/2018/5/layout/IconCircleLabelList"/>
    <dgm:cxn modelId="{A6BF920A-2821-774F-B425-08D2006F8CBE}" type="presParOf" srcId="{69F5E41C-AA04-41B4-A82A-C85B45599DE9}" destId="{44E2AFD9-E269-4DCB-8F0E-2218B921F531}" srcOrd="0" destOrd="0" presId="urn:microsoft.com/office/officeart/2018/5/layout/IconCircleLabelList"/>
    <dgm:cxn modelId="{F29DFE0E-376D-E34B-8BD0-8999B0BA492C}" type="presParOf" srcId="{69F5E41C-AA04-41B4-A82A-C85B45599DE9}" destId="{9B1181FC-B9A1-4078-B8F1-D81E65483535}" srcOrd="1" destOrd="0" presId="urn:microsoft.com/office/officeart/2018/5/layout/IconCircleLabelList"/>
    <dgm:cxn modelId="{4F32B863-1233-3E47-8D09-91C5D5C0697D}" type="presParOf" srcId="{69F5E41C-AA04-41B4-A82A-C85B45599DE9}" destId="{AAD52587-B50F-4229-8F98-3550663024F5}" srcOrd="2" destOrd="0" presId="urn:microsoft.com/office/officeart/2018/5/layout/IconCircleLabelList"/>
    <dgm:cxn modelId="{321416BF-CCFA-7048-9FC9-374231F038F1}" type="presParOf" srcId="{69F5E41C-AA04-41B4-A82A-C85B45599DE9}" destId="{9337914A-2C62-4770-A857-E5356844A93B}" srcOrd="3" destOrd="0" presId="urn:microsoft.com/office/officeart/2018/5/layout/IconCircleLabelList"/>
    <dgm:cxn modelId="{36506173-1ACD-3D4C-9C37-DD373070367A}" type="presParOf" srcId="{71BD4C09-142F-4453-B4C3-86635E08E37F}" destId="{7890A7AC-FB4F-433F-8AE0-75FC173DA094}" srcOrd="11" destOrd="0" presId="urn:microsoft.com/office/officeart/2018/5/layout/IconCircleLabelList"/>
    <dgm:cxn modelId="{7CAAAFC9-77E2-494B-9E71-822BF9BA2783}" type="presParOf" srcId="{71BD4C09-142F-4453-B4C3-86635E08E37F}" destId="{67B15249-24E4-4C22-88DC-218EB0BBBA4B}" srcOrd="12" destOrd="0" presId="urn:microsoft.com/office/officeart/2018/5/layout/IconCircleLabelList"/>
    <dgm:cxn modelId="{C05B90A1-0DA6-4A43-8895-317323A41E04}" type="presParOf" srcId="{67B15249-24E4-4C22-88DC-218EB0BBBA4B}" destId="{A9AFB8AA-1DC1-4174-9BD5-C830E20E625C}" srcOrd="0" destOrd="0" presId="urn:microsoft.com/office/officeart/2018/5/layout/IconCircleLabelList"/>
    <dgm:cxn modelId="{2FAA59C7-88AA-E345-AC9C-D5311FFA050F}" type="presParOf" srcId="{67B15249-24E4-4C22-88DC-218EB0BBBA4B}" destId="{2C20FCBC-A0D1-4F9A-A144-136F695FA079}" srcOrd="1" destOrd="0" presId="urn:microsoft.com/office/officeart/2018/5/layout/IconCircleLabelList"/>
    <dgm:cxn modelId="{4268072F-D9CE-0948-BDD9-8EE47293B3CF}" type="presParOf" srcId="{67B15249-24E4-4C22-88DC-218EB0BBBA4B}" destId="{F8589FE8-3F43-4ECE-94AA-E62DC8059BA7}" srcOrd="2" destOrd="0" presId="urn:microsoft.com/office/officeart/2018/5/layout/IconCircleLabelList"/>
    <dgm:cxn modelId="{AA869B68-A085-B848-89D3-B04C3361D156}" type="presParOf" srcId="{67B15249-24E4-4C22-88DC-218EB0BBBA4B}" destId="{99F5787A-538A-4C7A-8AC2-8E71CAE659F5}" srcOrd="3" destOrd="0" presId="urn:microsoft.com/office/officeart/2018/5/layout/IconCircleLabelList"/>
    <dgm:cxn modelId="{7AF00EB7-D2FA-4849-BEC8-9437C0577422}" type="presParOf" srcId="{71BD4C09-142F-4453-B4C3-86635E08E37F}" destId="{1C64C40B-D5EF-4015-895A-BCD21CDC9FDD}" srcOrd="13" destOrd="0" presId="urn:microsoft.com/office/officeart/2018/5/layout/IconCircleLabelList"/>
    <dgm:cxn modelId="{BCC42EDD-9FFF-E641-96C2-D9421370175D}" type="presParOf" srcId="{71BD4C09-142F-4453-B4C3-86635E08E37F}" destId="{1F947581-6B75-405F-8405-9A48824F77CD}" srcOrd="14" destOrd="0" presId="urn:microsoft.com/office/officeart/2018/5/layout/IconCircleLabelList"/>
    <dgm:cxn modelId="{2F25C4B9-6369-2545-BF85-CFA862123041}" type="presParOf" srcId="{1F947581-6B75-405F-8405-9A48824F77CD}" destId="{88EAFFD2-2A83-47FC-8CE7-A91E7A89E798}" srcOrd="0" destOrd="0" presId="urn:microsoft.com/office/officeart/2018/5/layout/IconCircleLabelList"/>
    <dgm:cxn modelId="{7D428E91-0A3A-DE43-8255-A94FF113E0D4}" type="presParOf" srcId="{1F947581-6B75-405F-8405-9A48824F77CD}" destId="{ABE4A3AA-C7EA-4367-9F01-E43E0AE98446}" srcOrd="1" destOrd="0" presId="urn:microsoft.com/office/officeart/2018/5/layout/IconCircleLabelList"/>
    <dgm:cxn modelId="{577ECF25-BE5F-424A-9114-A6A288A8E192}" type="presParOf" srcId="{1F947581-6B75-405F-8405-9A48824F77CD}" destId="{B13BB646-98CD-4BE4-8117-878487D982A1}" srcOrd="2" destOrd="0" presId="urn:microsoft.com/office/officeart/2018/5/layout/IconCircleLabelList"/>
    <dgm:cxn modelId="{FD26C8E3-A6CF-6645-BC3B-744C5B68020F}" type="presParOf" srcId="{1F947581-6B75-405F-8405-9A48824F77CD}" destId="{71B9B45C-AFD9-4381-B5CE-24E44B95BD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57883-1E01-48E9-AA3A-DE38238D49B6}">
      <dsp:nvSpPr>
        <dsp:cNvPr id="0" name=""/>
        <dsp:cNvSpPr/>
      </dsp:nvSpPr>
      <dsp:spPr>
        <a:xfrm>
          <a:off x="686970" y="2187"/>
          <a:ext cx="738791" cy="7387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C82DE-338E-4FAB-AB1F-E329C79D6D14}">
      <dsp:nvSpPr>
        <dsp:cNvPr id="0" name=""/>
        <dsp:cNvSpPr/>
      </dsp:nvSpPr>
      <dsp:spPr>
        <a:xfrm>
          <a:off x="844418" y="159634"/>
          <a:ext cx="423896" cy="423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AD8231-6105-447A-8AED-6F82B1FE9870}">
      <dsp:nvSpPr>
        <dsp:cNvPr id="0" name=""/>
        <dsp:cNvSpPr/>
      </dsp:nvSpPr>
      <dsp:spPr>
        <a:xfrm>
          <a:off x="450799" y="971093"/>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Le dataset filtré sur la France compte 97173 lignes et 162 variables</a:t>
          </a:r>
          <a:endParaRPr lang="en-US" sz="1100" kern="1200"/>
        </a:p>
      </dsp:txBody>
      <dsp:txXfrm>
        <a:off x="450799" y="971093"/>
        <a:ext cx="1211132" cy="590427"/>
      </dsp:txXfrm>
    </dsp:sp>
    <dsp:sp modelId="{11C017DE-C1C6-4D0C-9688-6A1032DB13D1}">
      <dsp:nvSpPr>
        <dsp:cNvPr id="0" name=""/>
        <dsp:cNvSpPr/>
      </dsp:nvSpPr>
      <dsp:spPr>
        <a:xfrm>
          <a:off x="2110051" y="2187"/>
          <a:ext cx="738791" cy="7387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045738-1A18-4B79-8633-002EECF55221}">
      <dsp:nvSpPr>
        <dsp:cNvPr id="0" name=""/>
        <dsp:cNvSpPr/>
      </dsp:nvSpPr>
      <dsp:spPr>
        <a:xfrm>
          <a:off x="2267499" y="159634"/>
          <a:ext cx="423896" cy="423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7A488-4419-4F08-AF47-2529F831C322}">
      <dsp:nvSpPr>
        <dsp:cNvPr id="0" name=""/>
        <dsp:cNvSpPr/>
      </dsp:nvSpPr>
      <dsp:spPr>
        <a:xfrm>
          <a:off x="1873881" y="971093"/>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code : constitue le code barre du produit</a:t>
          </a:r>
          <a:endParaRPr lang="en-US" sz="1100" kern="1200"/>
        </a:p>
      </dsp:txBody>
      <dsp:txXfrm>
        <a:off x="1873881" y="971093"/>
        <a:ext cx="1211132" cy="590427"/>
      </dsp:txXfrm>
    </dsp:sp>
    <dsp:sp modelId="{56B65152-022E-4932-A783-8A9B1A610719}">
      <dsp:nvSpPr>
        <dsp:cNvPr id="0" name=""/>
        <dsp:cNvSpPr/>
      </dsp:nvSpPr>
      <dsp:spPr>
        <a:xfrm>
          <a:off x="3533132" y="2187"/>
          <a:ext cx="738791" cy="7387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95B41-1024-4CF5-BFD9-13058027324A}">
      <dsp:nvSpPr>
        <dsp:cNvPr id="0" name=""/>
        <dsp:cNvSpPr/>
      </dsp:nvSpPr>
      <dsp:spPr>
        <a:xfrm>
          <a:off x="3690580" y="159634"/>
          <a:ext cx="423896" cy="423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48AEEA-0F87-4DF6-AA49-3523BC8793F4}">
      <dsp:nvSpPr>
        <dsp:cNvPr id="0" name=""/>
        <dsp:cNvSpPr/>
      </dsp:nvSpPr>
      <dsp:spPr>
        <a:xfrm>
          <a:off x="3296962" y="971093"/>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product_name : nom du produit</a:t>
          </a:r>
          <a:endParaRPr lang="en-US" sz="1100" kern="1200"/>
        </a:p>
      </dsp:txBody>
      <dsp:txXfrm>
        <a:off x="3296962" y="971093"/>
        <a:ext cx="1211132" cy="590427"/>
      </dsp:txXfrm>
    </dsp:sp>
    <dsp:sp modelId="{7F386DB6-CEC8-4FC7-8489-7525D2AD01F3}">
      <dsp:nvSpPr>
        <dsp:cNvPr id="0" name=""/>
        <dsp:cNvSpPr/>
      </dsp:nvSpPr>
      <dsp:spPr>
        <a:xfrm>
          <a:off x="4956214" y="2187"/>
          <a:ext cx="738791" cy="7387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44191-14AD-42DA-8AEF-ED33EDC48556}">
      <dsp:nvSpPr>
        <dsp:cNvPr id="0" name=""/>
        <dsp:cNvSpPr/>
      </dsp:nvSpPr>
      <dsp:spPr>
        <a:xfrm>
          <a:off x="5113661" y="159634"/>
          <a:ext cx="423896" cy="423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F8F34-2D96-446E-91C0-DD454C5C36AC}">
      <dsp:nvSpPr>
        <dsp:cNvPr id="0" name=""/>
        <dsp:cNvSpPr/>
      </dsp:nvSpPr>
      <dsp:spPr>
        <a:xfrm>
          <a:off x="4720043" y="971093"/>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brand : marque du produit</a:t>
          </a:r>
          <a:endParaRPr lang="en-US" sz="1100" kern="1200"/>
        </a:p>
      </dsp:txBody>
      <dsp:txXfrm>
        <a:off x="4720043" y="971093"/>
        <a:ext cx="1211132" cy="590427"/>
      </dsp:txXfrm>
    </dsp:sp>
    <dsp:sp modelId="{8A8892C6-1921-4686-96EC-2435BBD68D9D}">
      <dsp:nvSpPr>
        <dsp:cNvPr id="0" name=""/>
        <dsp:cNvSpPr/>
      </dsp:nvSpPr>
      <dsp:spPr>
        <a:xfrm>
          <a:off x="6379295" y="2187"/>
          <a:ext cx="738791" cy="73879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2486F5-A28F-4AFD-A195-69FF87ACA68C}">
      <dsp:nvSpPr>
        <dsp:cNvPr id="0" name=""/>
        <dsp:cNvSpPr/>
      </dsp:nvSpPr>
      <dsp:spPr>
        <a:xfrm>
          <a:off x="6536742" y="159634"/>
          <a:ext cx="423896" cy="4238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DC8BB-59E4-4E16-AF12-47DA6D50DD00}">
      <dsp:nvSpPr>
        <dsp:cNvPr id="0" name=""/>
        <dsp:cNvSpPr/>
      </dsp:nvSpPr>
      <dsp:spPr>
        <a:xfrm>
          <a:off x="6143124" y="971093"/>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nutrition_grade_fr : note à l'égard du produit en France</a:t>
          </a:r>
          <a:endParaRPr lang="en-US" sz="1100" kern="1200"/>
        </a:p>
      </dsp:txBody>
      <dsp:txXfrm>
        <a:off x="6143124" y="971093"/>
        <a:ext cx="1211132" cy="590427"/>
      </dsp:txXfrm>
    </dsp:sp>
    <dsp:sp modelId="{44E2AFD9-E269-4DCB-8F0E-2218B921F531}">
      <dsp:nvSpPr>
        <dsp:cNvPr id="0" name=""/>
        <dsp:cNvSpPr/>
      </dsp:nvSpPr>
      <dsp:spPr>
        <a:xfrm>
          <a:off x="7802376" y="2187"/>
          <a:ext cx="738791" cy="7387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1181FC-B9A1-4078-B8F1-D81E65483535}">
      <dsp:nvSpPr>
        <dsp:cNvPr id="0" name=""/>
        <dsp:cNvSpPr/>
      </dsp:nvSpPr>
      <dsp:spPr>
        <a:xfrm>
          <a:off x="7959823" y="159634"/>
          <a:ext cx="423896" cy="4238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37914A-2C62-4770-A857-E5356844A93B}">
      <dsp:nvSpPr>
        <dsp:cNvPr id="0" name=""/>
        <dsp:cNvSpPr/>
      </dsp:nvSpPr>
      <dsp:spPr>
        <a:xfrm>
          <a:off x="7566205" y="971093"/>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pnns_groups_1 et pnns_groups_2: classification des produits</a:t>
          </a:r>
          <a:endParaRPr lang="en-US" sz="1100" kern="1200"/>
        </a:p>
      </dsp:txBody>
      <dsp:txXfrm>
        <a:off x="7566205" y="971093"/>
        <a:ext cx="1211132" cy="590427"/>
      </dsp:txXfrm>
    </dsp:sp>
    <dsp:sp modelId="{A9AFB8AA-1DC1-4174-9BD5-C830E20E625C}">
      <dsp:nvSpPr>
        <dsp:cNvPr id="0" name=""/>
        <dsp:cNvSpPr/>
      </dsp:nvSpPr>
      <dsp:spPr>
        <a:xfrm>
          <a:off x="3533132" y="1864304"/>
          <a:ext cx="738791" cy="7387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0FCBC-A0D1-4F9A-A144-136F695FA079}">
      <dsp:nvSpPr>
        <dsp:cNvPr id="0" name=""/>
        <dsp:cNvSpPr/>
      </dsp:nvSpPr>
      <dsp:spPr>
        <a:xfrm>
          <a:off x="3690580" y="2021751"/>
          <a:ext cx="423896" cy="42389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F5787A-538A-4C7A-8AC2-8E71CAE659F5}">
      <dsp:nvSpPr>
        <dsp:cNvPr id="0" name=""/>
        <dsp:cNvSpPr/>
      </dsp:nvSpPr>
      <dsp:spPr>
        <a:xfrm>
          <a:off x="3296962" y="2833210"/>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categories_fr et categories : classification francaise des produits et appelations</a:t>
          </a:r>
          <a:endParaRPr lang="en-US" sz="1100" kern="1200"/>
        </a:p>
      </dsp:txBody>
      <dsp:txXfrm>
        <a:off x="3296962" y="2833210"/>
        <a:ext cx="1211132" cy="590427"/>
      </dsp:txXfrm>
    </dsp:sp>
    <dsp:sp modelId="{88EAFFD2-2A83-47FC-8CE7-A91E7A89E798}">
      <dsp:nvSpPr>
        <dsp:cNvPr id="0" name=""/>
        <dsp:cNvSpPr/>
      </dsp:nvSpPr>
      <dsp:spPr>
        <a:xfrm>
          <a:off x="4956214" y="1864304"/>
          <a:ext cx="738791" cy="7387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4A3AA-C7EA-4367-9F01-E43E0AE98446}">
      <dsp:nvSpPr>
        <dsp:cNvPr id="0" name=""/>
        <dsp:cNvSpPr/>
      </dsp:nvSpPr>
      <dsp:spPr>
        <a:xfrm>
          <a:off x="5113661" y="2021751"/>
          <a:ext cx="423896" cy="42389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B9B45C-AFD9-4381-B5CE-24E44B95BD0E}">
      <dsp:nvSpPr>
        <dsp:cNvPr id="0" name=""/>
        <dsp:cNvSpPr/>
      </dsp:nvSpPr>
      <dsp:spPr>
        <a:xfrm>
          <a:off x="4720043" y="2833210"/>
          <a:ext cx="1211132" cy="59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fr-FR" sz="1100" b="0" i="0" kern="1200"/>
            <a:t>nutrition-score-fr_100g: autre classification de produit</a:t>
          </a:r>
          <a:endParaRPr lang="en-US" sz="1100" kern="1200"/>
        </a:p>
      </dsp:txBody>
      <dsp:txXfrm>
        <a:off x="4720043" y="2833210"/>
        <a:ext cx="1211132" cy="59042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10/2/23</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2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10/2/23</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405873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10/2/23</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405844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10/2/23</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325288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10/2/23</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05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10/2/23</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05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10/2/23</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‹N°›</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34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10/2/23</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261059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10/2/23</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2095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10/2/23</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44714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10/2/23</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‹N°›</a:t>
            </a:fld>
            <a:endParaRPr lang="en-US"/>
          </a:p>
        </p:txBody>
      </p:sp>
    </p:spTree>
    <p:extLst>
      <p:ext uri="{BB962C8B-B14F-4D97-AF65-F5344CB8AC3E}">
        <p14:creationId xmlns:p14="http://schemas.microsoft.com/office/powerpoint/2010/main" val="308457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10/2/23</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‹N°›</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96869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7FC65E-6E8E-2467-B839-B2AD9D2C9EB3}"/>
              </a:ext>
            </a:extLst>
          </p:cNvPr>
          <p:cNvSpPr>
            <a:spLocks noGrp="1"/>
          </p:cNvSpPr>
          <p:nvPr>
            <p:ph type="ctrTitle"/>
          </p:nvPr>
        </p:nvSpPr>
        <p:spPr>
          <a:xfrm>
            <a:off x="5902502" y="2246278"/>
            <a:ext cx="4481500" cy="3466224"/>
          </a:xfrm>
        </p:spPr>
        <p:txBody>
          <a:bodyPr>
            <a:normAutofit fontScale="90000"/>
          </a:bodyPr>
          <a:lstStyle/>
          <a:p>
            <a:r>
              <a:rPr lang="fr-FR" dirty="0"/>
              <a:t>Création d’une application de santé publique</a:t>
            </a:r>
          </a:p>
        </p:txBody>
      </p:sp>
      <p:sp>
        <p:nvSpPr>
          <p:cNvPr id="3" name="Sous-titre 2">
            <a:extLst>
              <a:ext uri="{FF2B5EF4-FFF2-40B4-BE49-F238E27FC236}">
                <a16:creationId xmlns:a16="http://schemas.microsoft.com/office/drawing/2014/main" id="{A1947FCA-E827-7E35-72C1-B0C8CD11D09A}"/>
              </a:ext>
            </a:extLst>
          </p:cNvPr>
          <p:cNvSpPr>
            <a:spLocks noGrp="1"/>
          </p:cNvSpPr>
          <p:nvPr>
            <p:ph type="subTitle" idx="1"/>
          </p:nvPr>
        </p:nvSpPr>
        <p:spPr>
          <a:xfrm>
            <a:off x="5575209" y="6025365"/>
            <a:ext cx="5048122" cy="665172"/>
          </a:xfrm>
        </p:spPr>
        <p:txBody>
          <a:bodyPr anchor="ctr">
            <a:normAutofit/>
          </a:bodyPr>
          <a:lstStyle/>
          <a:p>
            <a:r>
              <a:rPr lang="fr-FR" dirty="0"/>
              <a:t>Présenté par Andrea NEBOT BAPST</a:t>
            </a:r>
          </a:p>
        </p:txBody>
      </p:sp>
      <p:pic>
        <p:nvPicPr>
          <p:cNvPr id="18" name="Picture 3" descr="Ampoule couleur avec des icônes professionnelles">
            <a:extLst>
              <a:ext uri="{FF2B5EF4-FFF2-40B4-BE49-F238E27FC236}">
                <a16:creationId xmlns:a16="http://schemas.microsoft.com/office/drawing/2014/main" id="{75E7D53E-9B6D-5CAB-1B6E-A05EBF931750}"/>
              </a:ext>
            </a:extLst>
          </p:cNvPr>
          <p:cNvPicPr>
            <a:picLocks noChangeAspect="1"/>
          </p:cNvPicPr>
          <p:nvPr/>
        </p:nvPicPr>
        <p:blipFill rotWithShape="1">
          <a:blip r:embed="rId2"/>
          <a:srcRect l="19316" r="27501" b="1"/>
          <a:stretch/>
        </p:blipFill>
        <p:spPr>
          <a:xfrm>
            <a:off x="20" y="10"/>
            <a:ext cx="5210493" cy="6857990"/>
          </a:xfrm>
          <a:prstGeom prst="rect">
            <a:avLst/>
          </a:prstGeom>
        </p:spPr>
      </p:pic>
      <p:sp>
        <p:nvSpPr>
          <p:cNvPr id="19"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C8C2E5-55C2-48F4-A36A-473F2254C3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1911349"/>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Main Horizontal Connector">
            <a:extLst>
              <a:ext uri="{FF2B5EF4-FFF2-40B4-BE49-F238E27FC236}">
                <a16:creationId xmlns:a16="http://schemas.microsoft.com/office/drawing/2014/main" id="{05B8EA5E-9C54-40D2-A319-5533E7D50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74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510F91-8982-D0D4-2078-37A38628B3A3}"/>
              </a:ext>
            </a:extLst>
          </p:cNvPr>
          <p:cNvSpPr>
            <a:spLocks noGrp="1"/>
          </p:cNvSpPr>
          <p:nvPr>
            <p:ph type="title"/>
          </p:nvPr>
        </p:nvSpPr>
        <p:spPr>
          <a:xfrm>
            <a:off x="5907024" y="552782"/>
            <a:ext cx="4423224" cy="1643663"/>
          </a:xfrm>
        </p:spPr>
        <p:txBody>
          <a:bodyPr>
            <a:normAutofit/>
          </a:bodyPr>
          <a:lstStyle/>
          <a:p>
            <a:r>
              <a:rPr lang="fr-FR" sz="3700" b="0" i="0" u="none" strike="noStrike">
                <a:effectLst/>
                <a:latin typeface="Roboto" panose="02000000000000000000" pitchFamily="2" charset="0"/>
              </a:rPr>
              <a:t>Gestion des valeurs manquantes</a:t>
            </a:r>
            <a:br>
              <a:rPr lang="fr-FR" sz="3700" b="0" i="0" u="none" strike="noStrike">
                <a:effectLst/>
                <a:latin typeface="Roboto" panose="02000000000000000000" pitchFamily="2" charset="0"/>
              </a:rPr>
            </a:br>
            <a:endParaRPr lang="fr-FR" sz="3700"/>
          </a:p>
        </p:txBody>
      </p:sp>
      <p:pic>
        <p:nvPicPr>
          <p:cNvPr id="5" name="Image 4" descr="Une image contenant texte, capture d’écran, menu&#10;&#10;Description générée automatiquement">
            <a:extLst>
              <a:ext uri="{FF2B5EF4-FFF2-40B4-BE49-F238E27FC236}">
                <a16:creationId xmlns:a16="http://schemas.microsoft.com/office/drawing/2014/main" id="{A6FEF9FE-A73E-D23D-A36A-9F1D1905DC49}"/>
              </a:ext>
            </a:extLst>
          </p:cNvPr>
          <p:cNvPicPr>
            <a:picLocks noChangeAspect="1"/>
          </p:cNvPicPr>
          <p:nvPr/>
        </p:nvPicPr>
        <p:blipFill>
          <a:blip r:embed="rId2"/>
          <a:stretch>
            <a:fillRect/>
          </a:stretch>
        </p:blipFill>
        <p:spPr>
          <a:xfrm>
            <a:off x="367744" y="1388985"/>
            <a:ext cx="4842769" cy="4881186"/>
          </a:xfrm>
          <a:prstGeom prst="rect">
            <a:avLst/>
          </a:prstGeom>
        </p:spPr>
      </p:pic>
      <p:sp>
        <p:nvSpPr>
          <p:cNvPr id="3" name="Espace réservé du contenu 2">
            <a:extLst>
              <a:ext uri="{FF2B5EF4-FFF2-40B4-BE49-F238E27FC236}">
                <a16:creationId xmlns:a16="http://schemas.microsoft.com/office/drawing/2014/main" id="{A9021E15-1CC2-072A-A59D-72A5B472D609}"/>
              </a:ext>
            </a:extLst>
          </p:cNvPr>
          <p:cNvSpPr>
            <a:spLocks noGrp="1"/>
          </p:cNvSpPr>
          <p:nvPr>
            <p:ph idx="1"/>
          </p:nvPr>
        </p:nvSpPr>
        <p:spPr>
          <a:xfrm>
            <a:off x="5907024" y="2735229"/>
            <a:ext cx="4423224" cy="3108354"/>
          </a:xfrm>
        </p:spPr>
        <p:txBody>
          <a:bodyPr>
            <a:normAutofit/>
          </a:bodyPr>
          <a:lstStyle/>
          <a:p>
            <a:r>
              <a:rPr lang="fr-FR" dirty="0"/>
              <a:t>1. Suppression des lignes ou il existe 51 valeurs manquantes(cela n’affectera pas le résultat)</a:t>
            </a:r>
          </a:p>
          <a:p>
            <a:r>
              <a:rPr lang="fr-FR" dirty="0"/>
              <a:t>2. Remplacement des autres valeurs manquantes par la moyenne</a:t>
            </a:r>
          </a:p>
        </p:txBody>
      </p:sp>
      <p:cxnSp>
        <p:nvCxnSpPr>
          <p:cNvPr id="1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56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666417-A43F-AA72-B654-C63071B0E912}"/>
              </a:ext>
            </a:extLst>
          </p:cNvPr>
          <p:cNvSpPr>
            <a:spLocks noGrp="1"/>
          </p:cNvSpPr>
          <p:nvPr>
            <p:ph type="title"/>
          </p:nvPr>
        </p:nvSpPr>
        <p:spPr/>
        <p:txBody>
          <a:bodyPr/>
          <a:lstStyle/>
          <a:p>
            <a:r>
              <a:rPr lang="fr-FR" dirty="0"/>
              <a:t>2. Exploration</a:t>
            </a:r>
          </a:p>
        </p:txBody>
      </p:sp>
      <p:sp>
        <p:nvSpPr>
          <p:cNvPr id="3" name="Espace réservé du contenu 2">
            <a:extLst>
              <a:ext uri="{FF2B5EF4-FFF2-40B4-BE49-F238E27FC236}">
                <a16:creationId xmlns:a16="http://schemas.microsoft.com/office/drawing/2014/main" id="{C59490EA-0502-A162-8021-5ECA84A92EE4}"/>
              </a:ext>
            </a:extLst>
          </p:cNvPr>
          <p:cNvSpPr>
            <a:spLocks noGrp="1"/>
          </p:cNvSpPr>
          <p:nvPr>
            <p:ph sz="half" idx="1"/>
          </p:nvPr>
        </p:nvSpPr>
        <p:spPr/>
        <p:txBody>
          <a:bodyPr/>
          <a:lstStyle/>
          <a:p>
            <a:r>
              <a:rPr lang="fr-FR" b="0" i="0" u="none" strike="noStrike" dirty="0">
                <a:effectLst/>
                <a:latin typeface="Courier New" panose="02070309020205020404" pitchFamily="49" charset="0"/>
              </a:rPr>
              <a:t>VARIABLE 'energy_100g'</a:t>
            </a:r>
          </a:p>
          <a:p>
            <a:pPr marL="0" indent="0">
              <a:buNone/>
            </a:pPr>
            <a:endParaRPr lang="fr-FR" dirty="0"/>
          </a:p>
        </p:txBody>
      </p:sp>
      <p:pic>
        <p:nvPicPr>
          <p:cNvPr id="6" name="Espace réservé du contenu 5" descr="Une image contenant capture d’écran, Rectangle, carré, diagramme&#10;&#10;Description générée automatiquement">
            <a:extLst>
              <a:ext uri="{FF2B5EF4-FFF2-40B4-BE49-F238E27FC236}">
                <a16:creationId xmlns:a16="http://schemas.microsoft.com/office/drawing/2014/main" id="{85F6E2EB-D64E-0DCD-7D58-992DA5DA0033}"/>
              </a:ext>
            </a:extLst>
          </p:cNvPr>
          <p:cNvPicPr>
            <a:picLocks noGrp="1" noChangeAspect="1"/>
          </p:cNvPicPr>
          <p:nvPr>
            <p:ph sz="half" idx="2"/>
          </p:nvPr>
        </p:nvPicPr>
        <p:blipFill>
          <a:blip r:embed="rId2"/>
          <a:stretch>
            <a:fillRect/>
          </a:stretch>
        </p:blipFill>
        <p:spPr>
          <a:xfrm>
            <a:off x="523174" y="2816729"/>
            <a:ext cx="4826000" cy="2855585"/>
          </a:xfrm>
        </p:spPr>
      </p:pic>
      <p:sp>
        <p:nvSpPr>
          <p:cNvPr id="11" name="ZoneTexte 10">
            <a:extLst>
              <a:ext uri="{FF2B5EF4-FFF2-40B4-BE49-F238E27FC236}">
                <a16:creationId xmlns:a16="http://schemas.microsoft.com/office/drawing/2014/main" id="{367DD3FD-DED4-8D97-51CD-DABC095040FD}"/>
              </a:ext>
            </a:extLst>
          </p:cNvPr>
          <p:cNvSpPr txBox="1"/>
          <p:nvPr/>
        </p:nvSpPr>
        <p:spPr>
          <a:xfrm>
            <a:off x="5683183" y="2301682"/>
            <a:ext cx="5042874" cy="3139321"/>
          </a:xfrm>
          <a:prstGeom prst="rect">
            <a:avLst/>
          </a:prstGeom>
          <a:noFill/>
        </p:spPr>
        <p:txBody>
          <a:bodyPr wrap="square" rtlCol="0">
            <a:spAutoFit/>
          </a:bodyPr>
          <a:lstStyle/>
          <a:p>
            <a:r>
              <a:rPr lang="fr-FR" b="0" i="0" u="none" strike="noStrike" dirty="0">
                <a:effectLst/>
                <a:latin typeface="+mj-lt"/>
              </a:rPr>
              <a:t>Les valeurs sont concentrées dans l'</a:t>
            </a:r>
            <a:r>
              <a:rPr lang="fr-FR" b="0" i="0" u="none" strike="noStrike" dirty="0" err="1">
                <a:effectLst/>
                <a:latin typeface="+mj-lt"/>
              </a:rPr>
              <a:t>interval</a:t>
            </a:r>
            <a:r>
              <a:rPr lang="fr-FR" b="0" i="0" u="none" strike="noStrike" dirty="0">
                <a:effectLst/>
                <a:latin typeface="+mj-lt"/>
              </a:rPr>
              <a:t> </a:t>
            </a:r>
            <a:r>
              <a:rPr lang="fr-FR" b="0" i="0" u="none" strike="noStrike" dirty="0" err="1">
                <a:effectLst/>
                <a:latin typeface="+mj-lt"/>
              </a:rPr>
              <a:t>inter-quartile</a:t>
            </a:r>
            <a:r>
              <a:rPr lang="fr-FR" b="0" i="0" u="none" strike="noStrike" dirty="0">
                <a:effectLst/>
                <a:latin typeface="+mj-lt"/>
              </a:rPr>
              <a:t> entre 407 et 1616. La boîte à moustache montre de nombreuses observations qui ont des valeurs atypiques située au delà de la borne supérieur de 1,5 interquartile. </a:t>
            </a:r>
          </a:p>
          <a:p>
            <a:r>
              <a:rPr lang="fr-FR" b="0" i="0" u="none" strike="noStrike" dirty="0" err="1">
                <a:effectLst/>
                <a:latin typeface="+mj-lt"/>
              </a:rPr>
              <a:t>Intervale</a:t>
            </a:r>
            <a:r>
              <a:rPr lang="fr-FR" b="0" i="0" u="none" strike="noStrike" dirty="0">
                <a:effectLst/>
                <a:latin typeface="+mj-lt"/>
              </a:rPr>
              <a:t> </a:t>
            </a:r>
            <a:r>
              <a:rPr lang="fr-FR" b="0" i="0" u="none" strike="noStrike" dirty="0" err="1">
                <a:effectLst/>
                <a:latin typeface="+mj-lt"/>
              </a:rPr>
              <a:t>inter-quartiles</a:t>
            </a:r>
            <a:r>
              <a:rPr lang="fr-FR" b="0" i="0" u="none" strike="noStrike" dirty="0">
                <a:effectLst/>
                <a:latin typeface="+mj-lt"/>
              </a:rPr>
              <a:t>: 1209.0 Nombre d'observations en dehors de l'</a:t>
            </a:r>
            <a:r>
              <a:rPr lang="fr-FR" b="0" i="0" u="none" strike="noStrike" dirty="0" err="1">
                <a:effectLst/>
                <a:latin typeface="+mj-lt"/>
              </a:rPr>
              <a:t>interval</a:t>
            </a:r>
            <a:r>
              <a:rPr lang="fr-FR" b="0" i="0" u="none" strike="noStrike" dirty="0">
                <a:effectLst/>
                <a:latin typeface="+mj-lt"/>
              </a:rPr>
              <a:t> de 3 </a:t>
            </a:r>
            <a:r>
              <a:rPr lang="fr-FR" b="0" i="0" u="none" strike="noStrike" dirty="0" err="1">
                <a:effectLst/>
                <a:latin typeface="+mj-lt"/>
              </a:rPr>
              <a:t>inter-quartiles</a:t>
            </a:r>
            <a:r>
              <a:rPr lang="fr-FR" b="0" i="0" u="none" strike="noStrike" dirty="0">
                <a:effectLst/>
                <a:latin typeface="+mj-lt"/>
              </a:rPr>
              <a:t> dites atypiques: 0 Proportions des valeurs atypiques 0.00% 20 plus hautes valeurs atypiques</a:t>
            </a:r>
            <a:endParaRPr lang="fr-FR" dirty="0">
              <a:latin typeface="+mj-lt"/>
            </a:endParaRPr>
          </a:p>
        </p:txBody>
      </p:sp>
    </p:spTree>
    <p:extLst>
      <p:ext uri="{BB962C8B-B14F-4D97-AF65-F5344CB8AC3E}">
        <p14:creationId xmlns:p14="http://schemas.microsoft.com/office/powerpoint/2010/main" val="56985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descr="Une image contenant texte, capture d’écran, diagramme, Police&#10;&#10;Description générée automatiquement">
            <a:extLst>
              <a:ext uri="{FF2B5EF4-FFF2-40B4-BE49-F238E27FC236}">
                <a16:creationId xmlns:a16="http://schemas.microsoft.com/office/drawing/2014/main" id="{D0C145FE-39F3-D5BB-CDCE-EA199FD01556}"/>
              </a:ext>
            </a:extLst>
          </p:cNvPr>
          <p:cNvPicPr>
            <a:picLocks noGrp="1" noChangeAspect="1"/>
          </p:cNvPicPr>
          <p:nvPr>
            <p:ph sz="half" idx="4294967295"/>
          </p:nvPr>
        </p:nvPicPr>
        <p:blipFill>
          <a:blip r:embed="rId2"/>
          <a:stretch>
            <a:fillRect/>
          </a:stretch>
        </p:blipFill>
        <p:spPr>
          <a:xfrm>
            <a:off x="508000" y="1676400"/>
            <a:ext cx="5297488" cy="4352925"/>
          </a:xfrm>
        </p:spPr>
      </p:pic>
      <p:pic>
        <p:nvPicPr>
          <p:cNvPr id="8" name="Espace réservé du contenu 7" descr="Une image contenant texte, diagramme, capture d’écran, Police&#10;&#10;Description générée automatiquement">
            <a:extLst>
              <a:ext uri="{FF2B5EF4-FFF2-40B4-BE49-F238E27FC236}">
                <a16:creationId xmlns:a16="http://schemas.microsoft.com/office/drawing/2014/main" id="{1CA5B16A-7807-567B-C665-D73A11901D1A}"/>
              </a:ext>
            </a:extLst>
          </p:cNvPr>
          <p:cNvPicPr>
            <a:picLocks noGrp="1" noChangeAspect="1"/>
          </p:cNvPicPr>
          <p:nvPr>
            <p:ph sz="half" idx="4294967295"/>
          </p:nvPr>
        </p:nvPicPr>
        <p:blipFill>
          <a:blip r:embed="rId3"/>
          <a:stretch>
            <a:fillRect/>
          </a:stretch>
        </p:blipFill>
        <p:spPr>
          <a:xfrm>
            <a:off x="6197600" y="1567543"/>
            <a:ext cx="5050970" cy="4461782"/>
          </a:xfrm>
        </p:spPr>
      </p:pic>
    </p:spTree>
    <p:extLst>
      <p:ext uri="{BB962C8B-B14F-4D97-AF65-F5344CB8AC3E}">
        <p14:creationId xmlns:p14="http://schemas.microsoft.com/office/powerpoint/2010/main" val="426781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11">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13">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15">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FC4BE8-3C53-E15C-5A40-63F2407230DB}"/>
              </a:ext>
            </a:extLst>
          </p:cNvPr>
          <p:cNvSpPr>
            <a:spLocks noGrp="1"/>
          </p:cNvSpPr>
          <p:nvPr>
            <p:ph type="title"/>
          </p:nvPr>
        </p:nvSpPr>
        <p:spPr>
          <a:xfrm>
            <a:off x="841249" y="663960"/>
            <a:ext cx="2656818" cy="3310164"/>
          </a:xfrm>
        </p:spPr>
        <p:txBody>
          <a:bodyPr vert="horz" lIns="91440" tIns="45720" rIns="91440" bIns="45720" rtlCol="0" anchor="t">
            <a:normAutofit/>
          </a:bodyPr>
          <a:lstStyle/>
          <a:p>
            <a:r>
              <a:rPr lang="en-US" sz="3100"/>
              <a:t>Matrice de corrélations linéaires en %</a:t>
            </a:r>
          </a:p>
        </p:txBody>
      </p:sp>
      <p:pic>
        <p:nvPicPr>
          <p:cNvPr id="5" name="Espace réservé du contenu 4" descr="Une image contenant capture d’écran, texte, Rectangle, diagramme&#10;&#10;Description générée automatiquement">
            <a:extLst>
              <a:ext uri="{FF2B5EF4-FFF2-40B4-BE49-F238E27FC236}">
                <a16:creationId xmlns:a16="http://schemas.microsoft.com/office/drawing/2014/main" id="{22D4C9BF-05D5-C7F1-6ADA-A7CF5C378FA1}"/>
              </a:ext>
            </a:extLst>
          </p:cNvPr>
          <p:cNvPicPr>
            <a:picLocks noGrp="1" noChangeAspect="1"/>
          </p:cNvPicPr>
          <p:nvPr>
            <p:ph idx="1"/>
          </p:nvPr>
        </p:nvPicPr>
        <p:blipFill>
          <a:blip r:embed="rId2"/>
          <a:stretch>
            <a:fillRect/>
          </a:stretch>
        </p:blipFill>
        <p:spPr>
          <a:xfrm>
            <a:off x="4093037" y="316248"/>
            <a:ext cx="6305617" cy="5848462"/>
          </a:xfrm>
          <a:prstGeom prst="rect">
            <a:avLst/>
          </a:prstGeom>
        </p:spPr>
      </p:pic>
      <p:sp>
        <p:nvSpPr>
          <p:cNvPr id="34"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23">
            <a:extLst>
              <a:ext uri="{FF2B5EF4-FFF2-40B4-BE49-F238E27FC236}">
                <a16:creationId xmlns:a16="http://schemas.microsoft.com/office/drawing/2014/main" id="{10A37E3E-52D3-44C9-B418-2D26B214C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25">
            <a:extLst>
              <a:ext uri="{FF2B5EF4-FFF2-40B4-BE49-F238E27FC236}">
                <a16:creationId xmlns:a16="http://schemas.microsoft.com/office/drawing/2014/main" id="{7A74BE92-BA24-4F82-94AC-ED4A58B227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3480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5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CA06C18-A0F4-59D8-334C-54C7F2913290}"/>
              </a:ext>
            </a:extLst>
          </p:cNvPr>
          <p:cNvSpPr>
            <a:spLocks noGrp="1"/>
          </p:cNvSpPr>
          <p:nvPr>
            <p:ph type="title"/>
          </p:nvPr>
        </p:nvSpPr>
        <p:spPr>
          <a:xfrm>
            <a:off x="841248" y="552782"/>
            <a:ext cx="9310924" cy="1154711"/>
          </a:xfrm>
        </p:spPr>
        <p:txBody>
          <a:bodyPr>
            <a:normAutofit/>
          </a:bodyPr>
          <a:lstStyle/>
          <a:p>
            <a:r>
              <a:rPr lang="fr-FR" dirty="0"/>
              <a:t>ANNOVA</a:t>
            </a:r>
          </a:p>
        </p:txBody>
      </p:sp>
      <p:sp>
        <p:nvSpPr>
          <p:cNvPr id="3" name="Espace réservé du contenu 2">
            <a:extLst>
              <a:ext uri="{FF2B5EF4-FFF2-40B4-BE49-F238E27FC236}">
                <a16:creationId xmlns:a16="http://schemas.microsoft.com/office/drawing/2014/main" id="{959B8D7C-C017-C424-B6F9-779DFA23BAEA}"/>
              </a:ext>
            </a:extLst>
          </p:cNvPr>
          <p:cNvSpPr>
            <a:spLocks noGrp="1"/>
          </p:cNvSpPr>
          <p:nvPr>
            <p:ph idx="1"/>
          </p:nvPr>
        </p:nvSpPr>
        <p:spPr>
          <a:xfrm>
            <a:off x="367744" y="2042421"/>
            <a:ext cx="4175225" cy="3801148"/>
          </a:xfrm>
        </p:spPr>
        <p:txBody>
          <a:bodyPr anchor="t">
            <a:normAutofit fontScale="85000" lnSpcReduction="10000"/>
          </a:bodyPr>
          <a:lstStyle/>
          <a:p>
            <a:r>
              <a:rPr lang="fr-FR" b="0" i="0" u="none" strike="noStrike" dirty="0">
                <a:effectLst/>
                <a:latin typeface="Roboto" panose="02000000000000000000" pitchFamily="2" charset="0"/>
              </a:rPr>
              <a:t>On effectue une analyse de variance pour mesurer l’indépendance entre une variable qualitative et une quantitative.</a:t>
            </a:r>
          </a:p>
          <a:p>
            <a:pPr algn="l"/>
            <a:r>
              <a:rPr lang="fr-FR" b="0" i="0" u="none" strike="noStrike" dirty="0">
                <a:effectLst/>
                <a:latin typeface="Roboto" panose="02000000000000000000" pitchFamily="2" charset="0"/>
              </a:rPr>
              <a:t>Dans une ANOVA, on cherche à déterminer si les moyennes des groupes sont significativement différentes. On pose donc :</a:t>
            </a:r>
          </a:p>
          <a:p>
            <a:pPr algn="l"/>
            <a:r>
              <a:rPr lang="fr-FR" b="0" i="0" u="none" strike="noStrike" dirty="0">
                <a:effectLst/>
                <a:latin typeface="Roboto" panose="02000000000000000000" pitchFamily="2" charset="0"/>
              </a:rPr>
              <a:t>H0 : Les moyennes de chaque groupe sont égales si p-value &gt; 5% H1 : Les moyennes de chaque groupe ne sont pas toutes égales si p-value &lt; 5%</a:t>
            </a:r>
          </a:p>
          <a:p>
            <a:pPr marL="0" indent="0">
              <a:buNone/>
            </a:pPr>
            <a:endParaRPr lang="fr-FR" dirty="0"/>
          </a:p>
        </p:txBody>
      </p:sp>
      <p:pic>
        <p:nvPicPr>
          <p:cNvPr id="5" name="Image 4" descr="Une image contenant texte, capture d’écran, diagramme, Caractère coloré&#10;&#10;Description générée automatiquement">
            <a:extLst>
              <a:ext uri="{FF2B5EF4-FFF2-40B4-BE49-F238E27FC236}">
                <a16:creationId xmlns:a16="http://schemas.microsoft.com/office/drawing/2014/main" id="{A9C09CF3-F08B-81B5-DB0B-063E61C6837A}"/>
              </a:ext>
            </a:extLst>
          </p:cNvPr>
          <p:cNvPicPr>
            <a:picLocks noChangeAspect="1"/>
          </p:cNvPicPr>
          <p:nvPr/>
        </p:nvPicPr>
        <p:blipFill>
          <a:blip r:embed="rId2"/>
          <a:stretch>
            <a:fillRect/>
          </a:stretch>
        </p:blipFill>
        <p:spPr>
          <a:xfrm>
            <a:off x="5050998" y="2070614"/>
            <a:ext cx="5442830" cy="3927943"/>
          </a:xfrm>
          <a:prstGeom prst="rect">
            <a:avLst/>
          </a:prstGeom>
        </p:spPr>
      </p:pic>
      <p:sp>
        <p:nvSpPr>
          <p:cNvPr id="40"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37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7" name="Straight Connector 2056">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63"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re 14">
            <a:extLst>
              <a:ext uri="{FF2B5EF4-FFF2-40B4-BE49-F238E27FC236}">
                <a16:creationId xmlns:a16="http://schemas.microsoft.com/office/drawing/2014/main" id="{D99E4E4A-931A-972C-FC69-AE0B9DEDC206}"/>
              </a:ext>
            </a:extLst>
          </p:cNvPr>
          <p:cNvSpPr>
            <a:spLocks noGrp="1"/>
          </p:cNvSpPr>
          <p:nvPr>
            <p:ph type="title"/>
          </p:nvPr>
        </p:nvSpPr>
        <p:spPr>
          <a:xfrm>
            <a:off x="841249" y="663960"/>
            <a:ext cx="2656818" cy="3310164"/>
          </a:xfrm>
        </p:spPr>
        <p:txBody>
          <a:bodyPr vert="horz" lIns="91440" tIns="45720" rIns="91440" bIns="45720" rtlCol="0" anchor="t">
            <a:normAutofit/>
          </a:bodyPr>
          <a:lstStyle/>
          <a:p>
            <a:r>
              <a:rPr lang="en-US" sz="2400"/>
              <a:t>ACP : </a:t>
            </a:r>
            <a:r>
              <a:rPr lang="en-US" sz="2400" b="0" i="0" u="none" strike="noStrike">
                <a:effectLst/>
              </a:rPr>
              <a:t>Nous réalisons l'analyse multivarié grâce à une ACP sur les variables quantitatives.</a:t>
            </a:r>
            <a:br>
              <a:rPr lang="en-US" sz="2400" b="0" i="0" u="none" strike="noStrike">
                <a:effectLst/>
              </a:rPr>
            </a:br>
            <a:endParaRPr lang="en-US" sz="2400"/>
          </a:p>
        </p:txBody>
      </p:sp>
      <p:pic>
        <p:nvPicPr>
          <p:cNvPr id="2050" name="Picture 2">
            <a:extLst>
              <a:ext uri="{FF2B5EF4-FFF2-40B4-BE49-F238E27FC236}">
                <a16:creationId xmlns:a16="http://schemas.microsoft.com/office/drawing/2014/main" id="{3C0CE79B-1D72-A915-F54C-D875162E4EE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948283" y="454975"/>
            <a:ext cx="6560060" cy="5592451"/>
          </a:xfrm>
          <a:prstGeom prst="rect">
            <a:avLst/>
          </a:prstGeom>
          <a:noFill/>
          <a:extLst>
            <a:ext uri="{909E8E84-426E-40DD-AFC4-6F175D3DCCD1}">
              <a14:hiddenFill xmlns:a14="http://schemas.microsoft.com/office/drawing/2010/main">
                <a:solidFill>
                  <a:srgbClr val="FFFFFF"/>
                </a:solidFill>
              </a14:hiddenFill>
            </a:ext>
          </a:extLst>
        </p:spPr>
      </p:pic>
      <p:sp>
        <p:nvSpPr>
          <p:cNvPr id="2065"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7"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10A37E3E-52D3-44C9-B418-2D26B214C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7A74BE92-BA24-4F82-94AC-ED4A58B227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4502926"/>
            <a:ext cx="3480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3"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3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8" name="Rectangle 3117">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9" name="Straight Connector 3101">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0" name="Straight Connector 3103">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4C0B0D-B3A4-7645-8030-9DCD43F17EA9}"/>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a:t>Méthode des coudes</a:t>
            </a:r>
          </a:p>
        </p:txBody>
      </p:sp>
      <p:sp>
        <p:nvSpPr>
          <p:cNvPr id="5" name="Espace réservé du texte 4">
            <a:extLst>
              <a:ext uri="{FF2B5EF4-FFF2-40B4-BE49-F238E27FC236}">
                <a16:creationId xmlns:a16="http://schemas.microsoft.com/office/drawing/2014/main" id="{BEF3EBF1-4318-58E0-0288-D5A1BE35D214}"/>
              </a:ext>
            </a:extLst>
          </p:cNvPr>
          <p:cNvSpPr>
            <a:spLocks noGrp="1"/>
          </p:cNvSpPr>
          <p:nvPr>
            <p:ph type="body" sz="half" idx="2"/>
          </p:nvPr>
        </p:nvSpPr>
        <p:spPr>
          <a:xfrm>
            <a:off x="841248" y="2096199"/>
            <a:ext cx="3480354" cy="3747384"/>
          </a:xfrm>
        </p:spPr>
        <p:txBody>
          <a:bodyPr vert="horz" lIns="91440" tIns="45720" rIns="91440" bIns="45720" rtlCol="0">
            <a:normAutofit lnSpcReduction="10000"/>
          </a:bodyPr>
          <a:lstStyle/>
          <a:p>
            <a:pPr indent="-228600">
              <a:lnSpc>
                <a:spcPct val="120000"/>
              </a:lnSpc>
              <a:buFont typeface="Arial" panose="020B0604020202020204" pitchFamily="34" charset="0"/>
              <a:buChar char="•"/>
            </a:pPr>
            <a:r>
              <a:rPr lang="en-US" sz="1900" b="0" i="0" u="none" strike="noStrike" dirty="0">
                <a:effectLst/>
              </a:rPr>
              <a:t>Il </a:t>
            </a:r>
            <a:r>
              <a:rPr lang="en-US" sz="1900" b="0" i="0" u="none" strike="noStrike" dirty="0" err="1">
                <a:effectLst/>
              </a:rPr>
              <a:t>apparaît</a:t>
            </a:r>
            <a:r>
              <a:rPr lang="en-US" sz="1900" b="0" i="0" u="none" strike="noStrike" dirty="0">
                <a:effectLst/>
              </a:rPr>
              <a:t> </a:t>
            </a:r>
            <a:r>
              <a:rPr lang="en-US" sz="1900" b="0" i="0" u="none" strike="noStrike" dirty="0" err="1">
                <a:effectLst/>
              </a:rPr>
              <a:t>qu'il</a:t>
            </a:r>
            <a:r>
              <a:rPr lang="en-US" sz="1900" b="0" i="0" u="none" strike="noStrike" dirty="0">
                <a:effectLst/>
              </a:rPr>
              <a:t> </a:t>
            </a:r>
            <a:r>
              <a:rPr lang="en-US" sz="1900" b="0" i="0" u="none" strike="noStrike" dirty="0" err="1">
                <a:effectLst/>
              </a:rPr>
              <a:t>est</a:t>
            </a:r>
            <a:r>
              <a:rPr lang="en-US" sz="1900" b="0" i="0" u="none" strike="noStrike" dirty="0">
                <a:effectLst/>
              </a:rPr>
              <a:t> </a:t>
            </a:r>
            <a:r>
              <a:rPr lang="en-US" sz="1900" b="0" i="0" u="none" strike="noStrike" dirty="0" err="1">
                <a:effectLst/>
              </a:rPr>
              <a:t>nécessaire</a:t>
            </a:r>
            <a:r>
              <a:rPr lang="en-US" sz="1900" b="0" i="0" u="none" strike="noStrike" dirty="0">
                <a:effectLst/>
              </a:rPr>
              <a:t> </a:t>
            </a:r>
            <a:r>
              <a:rPr lang="en-US" sz="1900" b="0" i="0" u="none" strike="noStrike" dirty="0" err="1">
                <a:effectLst/>
              </a:rPr>
              <a:t>d'avoir</a:t>
            </a:r>
            <a:r>
              <a:rPr lang="en-US" sz="1900" b="0" i="0" u="none" strike="noStrike" dirty="0">
                <a:effectLst/>
              </a:rPr>
              <a:t> </a:t>
            </a:r>
            <a:r>
              <a:rPr lang="en-US" sz="1900" b="0" i="0" u="none" strike="noStrike" dirty="0" err="1">
                <a:effectLst/>
              </a:rPr>
              <a:t>recours</a:t>
            </a:r>
            <a:r>
              <a:rPr lang="en-US" sz="1900" b="0" i="0" u="none" strike="noStrike" dirty="0">
                <a:effectLst/>
              </a:rPr>
              <a:t> </a:t>
            </a:r>
            <a:r>
              <a:rPr lang="en-US" sz="1900" b="0" i="0" u="none" strike="noStrike" dirty="0" err="1">
                <a:effectLst/>
              </a:rPr>
              <a:t>à</a:t>
            </a:r>
            <a:r>
              <a:rPr lang="en-US" sz="1900" b="0" i="0" u="none" strike="noStrike" dirty="0">
                <a:effectLst/>
              </a:rPr>
              <a:t> 3 </a:t>
            </a:r>
            <a:r>
              <a:rPr lang="en-US" sz="1900" b="0" i="0" u="none" strike="noStrike" dirty="0" err="1">
                <a:effectLst/>
              </a:rPr>
              <a:t>composantes</a:t>
            </a:r>
            <a:r>
              <a:rPr lang="en-US" sz="1900" b="0" i="0" u="none" strike="noStrike" dirty="0">
                <a:effectLst/>
              </a:rPr>
              <a:t> </a:t>
            </a:r>
            <a:r>
              <a:rPr lang="en-US" sz="1900" b="0" i="0" u="none" strike="noStrike" dirty="0" err="1">
                <a:effectLst/>
              </a:rPr>
              <a:t>principales</a:t>
            </a:r>
            <a:r>
              <a:rPr lang="en-US" sz="1900" b="0" i="0" u="none" strike="noStrike" dirty="0">
                <a:effectLst/>
              </a:rPr>
              <a:t>, pour 7 variables, </a:t>
            </a:r>
            <a:r>
              <a:rPr lang="en-US" sz="1900" b="0" i="0" u="none" strike="noStrike" dirty="0" err="1">
                <a:effectLst/>
              </a:rPr>
              <a:t>afin</a:t>
            </a:r>
            <a:r>
              <a:rPr lang="en-US" sz="1900" b="0" i="0" u="none" strike="noStrike" dirty="0">
                <a:effectLst/>
              </a:rPr>
              <a:t> de </a:t>
            </a:r>
            <a:r>
              <a:rPr lang="en-US" sz="1900" b="0" i="0" u="none" strike="noStrike" dirty="0" err="1">
                <a:effectLst/>
              </a:rPr>
              <a:t>capter</a:t>
            </a:r>
            <a:r>
              <a:rPr lang="en-US" sz="1900" b="0" i="0" u="none" strike="noStrike" dirty="0">
                <a:effectLst/>
              </a:rPr>
              <a:t> au </a:t>
            </a:r>
            <a:r>
              <a:rPr lang="en-US" sz="1900" b="0" i="0" u="none" strike="noStrike" dirty="0" err="1">
                <a:effectLst/>
              </a:rPr>
              <a:t>moins</a:t>
            </a:r>
            <a:r>
              <a:rPr lang="en-US" sz="1900" b="0" i="0" u="none" strike="noStrike" dirty="0">
                <a:effectLst/>
              </a:rPr>
              <a:t> 80% de </a:t>
            </a:r>
            <a:r>
              <a:rPr lang="en-US" sz="1900" b="0" i="0" u="none" strike="noStrike" dirty="0" err="1">
                <a:effectLst/>
              </a:rPr>
              <a:t>l'inertie</a:t>
            </a:r>
            <a:r>
              <a:rPr lang="en-US" sz="1900" b="0" i="0" u="none" strike="noStrike" dirty="0">
                <a:effectLst/>
              </a:rPr>
              <a:t>. </a:t>
            </a:r>
          </a:p>
          <a:p>
            <a:pPr indent="-228600">
              <a:lnSpc>
                <a:spcPct val="120000"/>
              </a:lnSpc>
              <a:buFont typeface="Arial" panose="020B0604020202020204" pitchFamily="34" charset="0"/>
              <a:buChar char="•"/>
            </a:pPr>
            <a:r>
              <a:rPr lang="en-US" sz="1900" b="0" i="0" u="none" strike="noStrike" dirty="0">
                <a:effectLst/>
              </a:rPr>
              <a:t>Le </a:t>
            </a:r>
            <a:r>
              <a:rPr lang="en-US" sz="1900" b="0" i="0" u="none" strike="noStrike" dirty="0" err="1">
                <a:effectLst/>
              </a:rPr>
              <a:t>phénomène</a:t>
            </a:r>
            <a:r>
              <a:rPr lang="en-US" sz="1900" b="0" i="0" u="none" strike="noStrike" dirty="0">
                <a:effectLst/>
              </a:rPr>
              <a:t> </a:t>
            </a:r>
            <a:r>
              <a:rPr lang="en-US" sz="1900" b="0" i="0" u="none" strike="noStrike" dirty="0" err="1">
                <a:effectLst/>
              </a:rPr>
              <a:t>explique</a:t>
            </a:r>
            <a:r>
              <a:rPr lang="en-US" sz="1900" b="0" i="0" u="none" strike="noStrike" dirty="0">
                <a:effectLst/>
              </a:rPr>
              <a:t> </a:t>
            </a:r>
            <a:r>
              <a:rPr lang="en-US" sz="1900" b="0" i="0" u="none" strike="noStrike" dirty="0" err="1">
                <a:effectLst/>
              </a:rPr>
              <a:t>d'une</a:t>
            </a:r>
            <a:r>
              <a:rPr lang="en-US" sz="1900" b="0" i="0" u="none" strike="noStrike" dirty="0">
                <a:effectLst/>
              </a:rPr>
              <a:t> part des </a:t>
            </a:r>
            <a:r>
              <a:rPr lang="en-US" sz="1900" b="0" i="0" u="none" strike="noStrike" dirty="0" err="1">
                <a:effectLst/>
              </a:rPr>
              <a:t>diagrammes</a:t>
            </a:r>
            <a:r>
              <a:rPr lang="en-US" sz="1900" b="0" i="0" u="none" strike="noStrike" dirty="0">
                <a:effectLst/>
              </a:rPr>
              <a:t> </a:t>
            </a:r>
            <a:r>
              <a:rPr lang="en-US" sz="1900" b="0" i="0" u="none" strike="noStrike" dirty="0" err="1">
                <a:effectLst/>
              </a:rPr>
              <a:t>difficilement</a:t>
            </a:r>
            <a:r>
              <a:rPr lang="en-US" sz="1900" b="0" i="0" u="none" strike="noStrike" dirty="0">
                <a:effectLst/>
              </a:rPr>
              <a:t> </a:t>
            </a:r>
            <a:r>
              <a:rPr lang="en-US" sz="1900" b="0" i="0" u="none" strike="noStrike" dirty="0" err="1">
                <a:effectLst/>
              </a:rPr>
              <a:t>exploitables</a:t>
            </a:r>
            <a:r>
              <a:rPr lang="en-US" sz="1900" b="0" i="0" u="none" strike="noStrike" dirty="0">
                <a:effectLst/>
              </a:rPr>
              <a:t> </a:t>
            </a:r>
            <a:r>
              <a:rPr lang="en-US" sz="1900" b="0" i="0" u="none" strike="noStrike" dirty="0" err="1">
                <a:effectLst/>
              </a:rPr>
              <a:t>voir</a:t>
            </a:r>
            <a:r>
              <a:rPr lang="en-US" sz="1900" b="0" i="0" u="none" strike="noStrike" dirty="0">
                <a:effectLst/>
              </a:rPr>
              <a:t> pas </a:t>
            </a:r>
            <a:r>
              <a:rPr lang="en-US" sz="1900" b="0" i="0" u="none" strike="noStrike" dirty="0" err="1">
                <a:effectLst/>
              </a:rPr>
              <a:t>interprétables</a:t>
            </a:r>
            <a:r>
              <a:rPr lang="en-US" sz="1900" b="0" i="0" u="none" strike="noStrike" dirty="0">
                <a:effectLst/>
              </a:rPr>
              <a:t> et </a:t>
            </a:r>
            <a:r>
              <a:rPr lang="en-US" sz="1900" b="0" i="0" u="none" strike="noStrike" dirty="0" err="1">
                <a:effectLst/>
              </a:rPr>
              <a:t>d'autre</a:t>
            </a:r>
            <a:r>
              <a:rPr lang="en-US" sz="1900" b="0" i="0" u="none" strike="noStrike" dirty="0">
                <a:effectLst/>
              </a:rPr>
              <a:t> part un </a:t>
            </a:r>
            <a:r>
              <a:rPr lang="en-US" sz="1900" b="0" i="0" u="none" strike="noStrike" dirty="0" err="1">
                <a:effectLst/>
              </a:rPr>
              <a:t>faible</a:t>
            </a:r>
            <a:r>
              <a:rPr lang="en-US" sz="1900" b="0" i="0" u="none" strike="noStrike" dirty="0">
                <a:effectLst/>
              </a:rPr>
              <a:t> </a:t>
            </a:r>
            <a:r>
              <a:rPr lang="en-US" sz="1900" b="0" i="0" u="none" strike="noStrike" dirty="0" err="1">
                <a:effectLst/>
              </a:rPr>
              <a:t>intérêt</a:t>
            </a:r>
            <a:r>
              <a:rPr lang="en-US" sz="1900" b="0" i="0" u="none" strike="noStrike" dirty="0">
                <a:effectLst/>
              </a:rPr>
              <a:t> dans </a:t>
            </a:r>
            <a:r>
              <a:rPr lang="en-US" sz="1900" b="0" i="0" u="none" strike="noStrike" dirty="0" err="1">
                <a:effectLst/>
              </a:rPr>
              <a:t>une</a:t>
            </a:r>
            <a:r>
              <a:rPr lang="en-US" sz="1900" b="0" i="0" u="none" strike="noStrike" dirty="0">
                <a:effectLst/>
              </a:rPr>
              <a:t> recherche de </a:t>
            </a:r>
            <a:r>
              <a:rPr lang="en-US" sz="1900" b="0" i="0" u="none" strike="noStrike" dirty="0" err="1">
                <a:effectLst/>
              </a:rPr>
              <a:t>réduction</a:t>
            </a:r>
            <a:r>
              <a:rPr lang="en-US" sz="1900" b="0" i="0" u="none" strike="noStrike" dirty="0">
                <a:effectLst/>
              </a:rPr>
              <a:t> de dimensions.</a:t>
            </a:r>
            <a:endParaRPr lang="en-US" sz="1900" dirty="0"/>
          </a:p>
        </p:txBody>
      </p:sp>
      <p:pic>
        <p:nvPicPr>
          <p:cNvPr id="3074" name="Picture 2">
            <a:extLst>
              <a:ext uri="{FF2B5EF4-FFF2-40B4-BE49-F238E27FC236}">
                <a16:creationId xmlns:a16="http://schemas.microsoft.com/office/drawing/2014/main" id="{0650E733-DDD4-53D7-3431-C846755EBBE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813" r="-2" b="-3"/>
          <a:stretch/>
        </p:blipFill>
        <p:spPr bwMode="auto">
          <a:xfrm>
            <a:off x="5206373" y="2263662"/>
            <a:ext cx="5048162" cy="3445892"/>
          </a:xfrm>
          <a:prstGeom prst="rect">
            <a:avLst/>
          </a:prstGeom>
          <a:noFill/>
          <a:extLst>
            <a:ext uri="{909E8E84-426E-40DD-AFC4-6F175D3DCCD1}">
              <a14:hiddenFill xmlns:a14="http://schemas.microsoft.com/office/drawing/2010/main">
                <a:solidFill>
                  <a:srgbClr val="FFFFFF"/>
                </a:solidFill>
              </a14:hiddenFill>
            </a:ext>
          </a:extLst>
        </p:spPr>
      </p:pic>
      <p:cxnSp>
        <p:nvCxnSpPr>
          <p:cNvPr id="312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2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5" name="Straight Connector 3113">
            <a:extLst>
              <a:ext uri="{FF2B5EF4-FFF2-40B4-BE49-F238E27FC236}">
                <a16:creationId xmlns:a16="http://schemas.microsoft.com/office/drawing/2014/main" id="{BC497C19-989F-45AC-8DFC-261F364C6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16952"/>
            <a:ext cx="0" cy="4130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6" name="Straight Connector 3115">
            <a:extLst>
              <a:ext uri="{FF2B5EF4-FFF2-40B4-BE49-F238E27FC236}">
                <a16:creationId xmlns:a16="http://schemas.microsoft.com/office/drawing/2014/main" id="{09060AD3-5768-4FC8-8FD9-0580733F1E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6952"/>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738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EED8031-DD67-43C6-94A0-646636C955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0F65B69B-BCD4-D7C9-6FC0-64396801EE08}"/>
              </a:ext>
            </a:extLst>
          </p:cNvPr>
          <p:cNvSpPr>
            <a:spLocks noGrp="1"/>
          </p:cNvSpPr>
          <p:nvPr>
            <p:ph type="title"/>
          </p:nvPr>
        </p:nvSpPr>
        <p:spPr>
          <a:xfrm>
            <a:off x="4325260" y="2342063"/>
            <a:ext cx="5014094" cy="1698240"/>
          </a:xfrm>
        </p:spPr>
        <p:txBody>
          <a:bodyPr vert="horz" lIns="91440" tIns="45720" rIns="91440" bIns="45720" rtlCol="0" anchor="t">
            <a:normAutofit/>
          </a:bodyPr>
          <a:lstStyle/>
          <a:p>
            <a:pPr algn="r"/>
            <a:r>
              <a:rPr lang="en-US" dirty="0"/>
              <a:t>Conclusion</a:t>
            </a:r>
          </a:p>
        </p:txBody>
      </p:sp>
      <p:sp>
        <p:nvSpPr>
          <p:cNvPr id="6" name="Espace réservé du texte 5">
            <a:extLst>
              <a:ext uri="{FF2B5EF4-FFF2-40B4-BE49-F238E27FC236}">
                <a16:creationId xmlns:a16="http://schemas.microsoft.com/office/drawing/2014/main" id="{05076174-C953-3EA0-BEF0-F52C9C0DC85F}"/>
              </a:ext>
            </a:extLst>
          </p:cNvPr>
          <p:cNvSpPr>
            <a:spLocks noGrp="1"/>
          </p:cNvSpPr>
          <p:nvPr>
            <p:ph type="body" idx="1"/>
          </p:nvPr>
        </p:nvSpPr>
        <p:spPr>
          <a:xfrm>
            <a:off x="841249" y="663961"/>
            <a:ext cx="2656820" cy="5048547"/>
          </a:xfrm>
        </p:spPr>
        <p:txBody>
          <a:bodyPr vert="horz" lIns="91440" tIns="45720" rIns="91440" bIns="45720" rtlCol="0" anchor="b">
            <a:normAutofit fontScale="85000" lnSpcReduction="10000"/>
          </a:bodyPr>
          <a:lstStyle/>
          <a:p>
            <a:r>
              <a:rPr lang="en-US" dirty="0"/>
              <a:t>- Ce </a:t>
            </a:r>
            <a:r>
              <a:rPr lang="en-US" dirty="0" err="1"/>
              <a:t>dataframe</a:t>
            </a:r>
            <a:r>
              <a:rPr lang="en-US" dirty="0"/>
              <a:t> met </a:t>
            </a:r>
            <a:r>
              <a:rPr lang="en-US" dirty="0" err="1"/>
              <a:t>en</a:t>
            </a:r>
            <a:r>
              <a:rPr lang="en-US" dirty="0"/>
              <a:t> exergue </a:t>
            </a:r>
            <a:r>
              <a:rPr lang="en-US" dirty="0" err="1"/>
              <a:t>différentes</a:t>
            </a:r>
            <a:r>
              <a:rPr lang="en-US" dirty="0"/>
              <a:t> correlations </a:t>
            </a:r>
          </a:p>
          <a:p>
            <a:r>
              <a:rPr lang="en-US" dirty="0"/>
              <a:t>- </a:t>
            </a:r>
            <a:r>
              <a:rPr lang="en-US" dirty="0" err="1"/>
              <a:t>Cette</a:t>
            </a:r>
            <a:r>
              <a:rPr lang="en-US" dirty="0"/>
              <a:t> idée </a:t>
            </a:r>
            <a:r>
              <a:rPr lang="en-US" dirty="0" err="1"/>
              <a:t>d’application</a:t>
            </a:r>
            <a:r>
              <a:rPr lang="en-US" dirty="0"/>
              <a:t> </a:t>
            </a:r>
            <a:r>
              <a:rPr lang="en-US" dirty="0" err="1"/>
              <a:t>est</a:t>
            </a:r>
            <a:r>
              <a:rPr lang="en-US" dirty="0"/>
              <a:t> </a:t>
            </a:r>
            <a:r>
              <a:rPr lang="en-US" dirty="0" err="1"/>
              <a:t>donc</a:t>
            </a:r>
            <a:r>
              <a:rPr lang="en-US" dirty="0"/>
              <a:t> viable car </a:t>
            </a:r>
            <a:r>
              <a:rPr lang="en-US" dirty="0" err="1"/>
              <a:t>elle</a:t>
            </a:r>
            <a:r>
              <a:rPr lang="en-US" dirty="0"/>
              <a:t> </a:t>
            </a:r>
            <a:r>
              <a:rPr lang="en-US" dirty="0" err="1"/>
              <a:t>regroupe</a:t>
            </a:r>
            <a:r>
              <a:rPr lang="en-US" dirty="0"/>
              <a:t> bien les </a:t>
            </a:r>
            <a:r>
              <a:rPr lang="en-US" dirty="0" err="1"/>
              <a:t>informations</a:t>
            </a:r>
            <a:r>
              <a:rPr lang="en-US" dirty="0"/>
              <a:t> </a:t>
            </a:r>
            <a:r>
              <a:rPr lang="en-US" dirty="0" err="1"/>
              <a:t>demandées</a:t>
            </a:r>
            <a:endParaRPr lang="en-US" dirty="0"/>
          </a:p>
          <a:p>
            <a:r>
              <a:rPr lang="en-US" dirty="0"/>
              <a:t>- Pour </a:t>
            </a:r>
            <a:r>
              <a:rPr lang="en-US" dirty="0" err="1"/>
              <a:t>aller</a:t>
            </a:r>
            <a:r>
              <a:rPr lang="en-US" dirty="0"/>
              <a:t> plus loin: </a:t>
            </a:r>
            <a:r>
              <a:rPr lang="en-US" dirty="0" err="1"/>
              <a:t>cette</a:t>
            </a:r>
            <a:r>
              <a:rPr lang="en-US" dirty="0"/>
              <a:t> application </a:t>
            </a:r>
            <a:r>
              <a:rPr lang="en-US" dirty="0" err="1"/>
              <a:t>pourrait</a:t>
            </a:r>
            <a:r>
              <a:rPr lang="en-US" dirty="0"/>
              <a:t> </a:t>
            </a:r>
            <a:r>
              <a:rPr lang="en-US" dirty="0" err="1"/>
              <a:t>aussi</a:t>
            </a:r>
            <a:r>
              <a:rPr lang="en-US" dirty="0"/>
              <a:t> bien </a:t>
            </a:r>
            <a:r>
              <a:rPr lang="en-US" dirty="0" err="1"/>
              <a:t>être</a:t>
            </a:r>
            <a:r>
              <a:rPr lang="en-US" dirty="0"/>
              <a:t> </a:t>
            </a:r>
            <a:r>
              <a:rPr lang="en-US" dirty="0" err="1"/>
              <a:t>utilisée</a:t>
            </a:r>
            <a:r>
              <a:rPr lang="en-US" dirty="0"/>
              <a:t> par des </a:t>
            </a:r>
            <a:r>
              <a:rPr lang="en-US" dirty="0" err="1"/>
              <a:t>personnes</a:t>
            </a:r>
            <a:r>
              <a:rPr lang="en-US" dirty="0"/>
              <a:t> </a:t>
            </a:r>
            <a:r>
              <a:rPr lang="en-US" dirty="0" err="1"/>
              <a:t>diabetiques</a:t>
            </a:r>
            <a:r>
              <a:rPr lang="en-US" dirty="0"/>
              <a:t> que des </a:t>
            </a:r>
            <a:r>
              <a:rPr lang="en-US" dirty="0" err="1"/>
              <a:t>personnes</a:t>
            </a:r>
            <a:r>
              <a:rPr lang="en-US" dirty="0"/>
              <a:t> </a:t>
            </a:r>
            <a:r>
              <a:rPr lang="en-US" dirty="0" err="1"/>
              <a:t>souhaitant</a:t>
            </a:r>
            <a:r>
              <a:rPr lang="en-US" dirty="0"/>
              <a:t> </a:t>
            </a:r>
            <a:r>
              <a:rPr lang="en-US" dirty="0" err="1"/>
              <a:t>maintenir</a:t>
            </a:r>
            <a:r>
              <a:rPr lang="en-US" dirty="0"/>
              <a:t> un régime strict </a:t>
            </a:r>
            <a:r>
              <a:rPr lang="en-US" dirty="0" err="1"/>
              <a:t>ou</a:t>
            </a:r>
            <a:r>
              <a:rPr lang="en-US" dirty="0"/>
              <a:t> sportif.</a:t>
            </a:r>
          </a:p>
        </p:txBody>
      </p:sp>
      <p:cxnSp>
        <p:nvCxnSpPr>
          <p:cNvPr id="44"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0A37E3E-52D3-44C9-B418-2D26B214CB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720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DB4D7-DD4B-D850-653F-2F7C45B75845}"/>
              </a:ext>
            </a:extLst>
          </p:cNvPr>
          <p:cNvSpPr>
            <a:spLocks noGrp="1"/>
          </p:cNvSpPr>
          <p:nvPr>
            <p:ph type="title"/>
          </p:nvPr>
        </p:nvSpPr>
        <p:spPr/>
        <p:txBody>
          <a:bodyPr/>
          <a:lstStyle/>
          <a:p>
            <a:r>
              <a:rPr lang="fr-FR" b="0" i="0" u="none" strike="noStrike" dirty="0">
                <a:solidFill>
                  <a:schemeClr val="bg2">
                    <a:lumMod val="50000"/>
                  </a:schemeClr>
                </a:solidFill>
                <a:effectLst/>
                <a:latin typeface="Roboto" panose="02000000000000000000" pitchFamily="2" charset="0"/>
              </a:rPr>
              <a:t>Objectif du projet:</a:t>
            </a:r>
            <a:br>
              <a:rPr lang="fr-FR" b="0" i="0" u="none" strike="noStrike" dirty="0">
                <a:solidFill>
                  <a:srgbClr val="D5D5D5"/>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C9932213-62B1-B02C-3EE8-C7AF37D19986}"/>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fr-FR" b="0" i="0" u="none" strike="noStrike" dirty="0">
                <a:effectLst/>
                <a:latin typeface="Roboto" panose="02000000000000000000" pitchFamily="2" charset="0"/>
              </a:rPr>
              <a:t>Réfléchir à une application permettant d'utiliser les données enregistrées.</a:t>
            </a:r>
          </a:p>
          <a:p>
            <a:pPr algn="l">
              <a:buFont typeface="Arial" panose="020B0604020202020204" pitchFamily="34" charset="0"/>
              <a:buChar char="•"/>
            </a:pPr>
            <a:r>
              <a:rPr lang="fr-FR" b="0" i="0" u="none" strike="noStrike" dirty="0">
                <a:effectLst/>
                <a:latin typeface="Roboto" panose="02000000000000000000" pitchFamily="2" charset="0"/>
              </a:rPr>
              <a:t>Pour ce projet, mon idée d'application serait de repérer les aliments susceptibles de favoriser l'obésité. En effet nous savons qu'une alimentation riche en gras, en sel et en sucre, en plus de favoriser l’embonpoint et l’obésité, peuvent aussi entraîner de nombreuses maladies, telles que l’hypertension, le diabète de type 2 et/ou un taux élevé de cholestérol.</a:t>
            </a:r>
          </a:p>
          <a:p>
            <a:pPr algn="l">
              <a:buFont typeface="Arial" panose="020B0604020202020204" pitchFamily="34" charset="0"/>
              <a:buChar char="•"/>
            </a:pPr>
            <a:r>
              <a:rPr lang="fr-FR" b="0" i="0" u="none" strike="noStrike" dirty="0">
                <a:effectLst/>
                <a:latin typeface="Roboto" panose="02000000000000000000" pitchFamily="2" charset="0"/>
              </a:rPr>
              <a:t>Cette Application sera dédiée uniquement aux utilisateurs français :</a:t>
            </a:r>
          </a:p>
          <a:p>
            <a:pPr algn="l">
              <a:buFont typeface="Arial" panose="020B0604020202020204" pitchFamily="34" charset="0"/>
              <a:buChar char="•"/>
            </a:pPr>
            <a:r>
              <a:rPr lang="fr-FR" b="0" i="0" u="none" strike="noStrike" dirty="0">
                <a:effectLst/>
                <a:latin typeface="Roboto" panose="02000000000000000000" pitchFamily="2" charset="0"/>
              </a:rPr>
              <a:t>A l'aide du code barre, ils pourront accéder aux différentes informations nutritionnelles: gras, sucre, sel, protéines, Energie, fibres ….</a:t>
            </a:r>
          </a:p>
          <a:p>
            <a:endParaRPr lang="fr-FR" dirty="0"/>
          </a:p>
        </p:txBody>
      </p:sp>
    </p:spTree>
    <p:extLst>
      <p:ext uri="{BB962C8B-B14F-4D97-AF65-F5344CB8AC3E}">
        <p14:creationId xmlns:p14="http://schemas.microsoft.com/office/powerpoint/2010/main" val="169813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17359-F9D3-84EE-C449-0A9CDCCBE92B}"/>
              </a:ext>
            </a:extLst>
          </p:cNvPr>
          <p:cNvSpPr>
            <a:spLocks noGrp="1"/>
          </p:cNvSpPr>
          <p:nvPr>
            <p:ph type="title"/>
          </p:nvPr>
        </p:nvSpPr>
        <p:spPr/>
        <p:txBody>
          <a:bodyPr/>
          <a:lstStyle/>
          <a:p>
            <a:r>
              <a:rPr lang="fr-FR" dirty="0"/>
              <a:t>Etapes clefs:</a:t>
            </a:r>
          </a:p>
        </p:txBody>
      </p:sp>
      <p:sp>
        <p:nvSpPr>
          <p:cNvPr id="3" name="Espace réservé du contenu 2">
            <a:extLst>
              <a:ext uri="{FF2B5EF4-FFF2-40B4-BE49-F238E27FC236}">
                <a16:creationId xmlns:a16="http://schemas.microsoft.com/office/drawing/2014/main" id="{CF1BB5BD-74F9-3D6D-899F-661DA21DBD5F}"/>
              </a:ext>
            </a:extLst>
          </p:cNvPr>
          <p:cNvSpPr>
            <a:spLocks noGrp="1"/>
          </p:cNvSpPr>
          <p:nvPr>
            <p:ph idx="1"/>
          </p:nvPr>
        </p:nvSpPr>
        <p:spPr/>
        <p:txBody>
          <a:bodyPr/>
          <a:lstStyle/>
          <a:p>
            <a:pPr marL="457200" indent="-457200">
              <a:buFont typeface="+mj-lt"/>
              <a:buAutoNum type="arabicPeriod"/>
            </a:pPr>
            <a:r>
              <a:rPr lang="fr-FR" dirty="0"/>
              <a:t>NETTOYAGE</a:t>
            </a:r>
          </a:p>
          <a:p>
            <a:pPr marL="457200" indent="-457200">
              <a:buFont typeface="+mj-lt"/>
              <a:buAutoNum type="arabicPeriod"/>
            </a:pPr>
            <a:r>
              <a:rPr lang="fr-FR" dirty="0"/>
              <a:t>EXPLORATION</a:t>
            </a:r>
          </a:p>
          <a:p>
            <a:pPr marL="457200" indent="-457200">
              <a:buFont typeface="+mj-lt"/>
              <a:buAutoNum type="arabicPeriod"/>
            </a:pPr>
            <a:r>
              <a:rPr lang="fr-FR" dirty="0"/>
              <a:t>PROPOSITION</a:t>
            </a:r>
          </a:p>
        </p:txBody>
      </p:sp>
    </p:spTree>
    <p:extLst>
      <p:ext uri="{BB962C8B-B14F-4D97-AF65-F5344CB8AC3E}">
        <p14:creationId xmlns:p14="http://schemas.microsoft.com/office/powerpoint/2010/main" val="411460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A12C935-BC10-AE4F-E7D5-3B2988964C5D}"/>
              </a:ext>
            </a:extLst>
          </p:cNvPr>
          <p:cNvSpPr>
            <a:spLocks noGrp="1"/>
          </p:cNvSpPr>
          <p:nvPr>
            <p:ph type="title"/>
          </p:nvPr>
        </p:nvSpPr>
        <p:spPr>
          <a:xfrm>
            <a:off x="841248" y="552782"/>
            <a:ext cx="9310924" cy="1154711"/>
          </a:xfrm>
        </p:spPr>
        <p:txBody>
          <a:bodyPr>
            <a:normAutofit/>
          </a:bodyPr>
          <a:lstStyle/>
          <a:p>
            <a:r>
              <a:rPr lang="fr-FR" dirty="0"/>
              <a:t>1. Nettoyage</a:t>
            </a:r>
          </a:p>
        </p:txBody>
      </p:sp>
      <p:sp>
        <p:nvSpPr>
          <p:cNvPr id="3" name="Espace réservé du contenu 2">
            <a:extLst>
              <a:ext uri="{FF2B5EF4-FFF2-40B4-BE49-F238E27FC236}">
                <a16:creationId xmlns:a16="http://schemas.microsoft.com/office/drawing/2014/main" id="{FBA3BF06-E8D3-261E-89BD-64C5B9A87BE9}"/>
              </a:ext>
            </a:extLst>
          </p:cNvPr>
          <p:cNvSpPr>
            <a:spLocks noGrp="1"/>
          </p:cNvSpPr>
          <p:nvPr>
            <p:ph idx="1"/>
          </p:nvPr>
        </p:nvSpPr>
        <p:spPr>
          <a:xfrm>
            <a:off x="841248" y="2391995"/>
            <a:ext cx="3480355" cy="3174788"/>
          </a:xfrm>
        </p:spPr>
        <p:txBody>
          <a:bodyPr anchor="t">
            <a:normAutofit fontScale="55000" lnSpcReduction="20000"/>
          </a:bodyPr>
          <a:lstStyle/>
          <a:p>
            <a:r>
              <a:rPr lang="fr-FR" b="0" i="0" u="none" strike="noStrike" dirty="0">
                <a:effectLst/>
                <a:latin typeface="+mj-lt"/>
              </a:rPr>
              <a:t>Le </a:t>
            </a:r>
            <a:r>
              <a:rPr lang="fr-FR" b="0" i="0" u="none" strike="noStrike" dirty="0" err="1">
                <a:effectLst/>
                <a:latin typeface="+mj-lt"/>
              </a:rPr>
              <a:t>dataset</a:t>
            </a:r>
            <a:r>
              <a:rPr lang="fr-FR" b="0" i="0" u="none" strike="noStrike" dirty="0">
                <a:effectLst/>
                <a:latin typeface="+mj-lt"/>
              </a:rPr>
              <a:t> compte 297661 lignes et 162 variables</a:t>
            </a:r>
          </a:p>
          <a:p>
            <a:pPr algn="l">
              <a:buFont typeface="+mj-lt"/>
              <a:buAutoNum type="arabicPeriod"/>
            </a:pPr>
            <a:r>
              <a:rPr lang="fr-FR" b="0" i="0" u="none" strike="noStrike" dirty="0">
                <a:effectLst/>
                <a:latin typeface="+mj-lt"/>
              </a:rPr>
              <a:t>Il contient beaucoup de colonnes, pour certaines, très peu alimentées. De nombreuse informations sont inutiles à nos besoins par exemple, les variables telles de que : "url", "Creator", "</a:t>
            </a:r>
            <a:r>
              <a:rPr lang="fr-FR" b="0" i="0" u="none" strike="noStrike" dirty="0" err="1">
                <a:effectLst/>
                <a:latin typeface="+mj-lt"/>
              </a:rPr>
              <a:t>created</a:t>
            </a:r>
            <a:r>
              <a:rPr lang="fr-FR" b="0" i="0" u="none" strike="noStrike" dirty="0">
                <a:effectLst/>
                <a:latin typeface="+mj-lt"/>
              </a:rPr>
              <a:t>", </a:t>
            </a:r>
            <a:r>
              <a:rPr lang="fr-FR" b="0" i="0" u="none" strike="noStrike" dirty="0" err="1">
                <a:effectLst/>
                <a:latin typeface="+mj-lt"/>
              </a:rPr>
              <a:t>ect</a:t>
            </a:r>
            <a:r>
              <a:rPr lang="fr-FR" b="0" i="0" u="none" strike="noStrike" dirty="0">
                <a:effectLst/>
                <a:latin typeface="+mj-lt"/>
              </a:rPr>
              <a:t>..</a:t>
            </a:r>
          </a:p>
          <a:p>
            <a:pPr algn="l">
              <a:buFont typeface="+mj-lt"/>
              <a:buAutoNum type="arabicPeriod"/>
            </a:pPr>
            <a:r>
              <a:rPr lang="fr-FR" b="0" i="0" u="none" strike="noStrike" dirty="0">
                <a:effectLst/>
                <a:latin typeface="+mj-lt"/>
              </a:rPr>
              <a:t>En revanche, plusieurs variables seraient susceptible de nous intéresser dans la poursuite de ce projet. A titre d'exemple, les variables indiquant le code barre "code" ou le pays sont très pertinentes.</a:t>
            </a:r>
          </a:p>
          <a:p>
            <a:pPr marL="0" indent="0">
              <a:buNone/>
            </a:pPr>
            <a:endParaRPr lang="fr-FR" dirty="0">
              <a:latin typeface="Courier New" panose="02070309020205020404" pitchFamily="49" charset="0"/>
            </a:endParaRPr>
          </a:p>
        </p:txBody>
      </p:sp>
      <p:pic>
        <p:nvPicPr>
          <p:cNvPr id="5" name="Image 4" descr="Une image contenant texte, capture d’écran&#10;&#10;Description générée automatiquement">
            <a:extLst>
              <a:ext uri="{FF2B5EF4-FFF2-40B4-BE49-F238E27FC236}">
                <a16:creationId xmlns:a16="http://schemas.microsoft.com/office/drawing/2014/main" id="{05AAFE08-9D0B-0BE1-F12C-B13C94951770}"/>
              </a:ext>
            </a:extLst>
          </p:cNvPr>
          <p:cNvPicPr>
            <a:picLocks noChangeAspect="1"/>
          </p:cNvPicPr>
          <p:nvPr/>
        </p:nvPicPr>
        <p:blipFill rotWithShape="1">
          <a:blip r:embed="rId2"/>
          <a:srcRect l="14988" r="52416"/>
          <a:stretch/>
        </p:blipFill>
        <p:spPr>
          <a:xfrm>
            <a:off x="4689347" y="1911349"/>
            <a:ext cx="6059351" cy="4136089"/>
          </a:xfrm>
          <a:prstGeom prst="rect">
            <a:avLst/>
          </a:prstGeom>
        </p:spPr>
      </p:pic>
      <p:sp>
        <p:nvSpPr>
          <p:cNvPr id="22"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05000"/>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69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Espace réservé du contenu 6">
            <a:extLst>
              <a:ext uri="{FF2B5EF4-FFF2-40B4-BE49-F238E27FC236}">
                <a16:creationId xmlns:a16="http://schemas.microsoft.com/office/drawing/2014/main" id="{5B8963A8-E3B4-2E5F-80F8-AA679EF9C0A5}"/>
              </a:ext>
            </a:extLst>
          </p:cNvPr>
          <p:cNvGraphicFramePr>
            <a:graphicFrameLocks noGrp="1"/>
          </p:cNvGraphicFramePr>
          <p:nvPr>
            <p:ph idx="1"/>
            <p:extLst>
              <p:ext uri="{D42A27DB-BD31-4B8C-83A1-F6EECF244321}">
                <p14:modId xmlns:p14="http://schemas.microsoft.com/office/powerpoint/2010/main" val="1243554613"/>
              </p:ext>
            </p:extLst>
          </p:nvPr>
        </p:nvGraphicFramePr>
        <p:xfrm>
          <a:off x="841375" y="2141538"/>
          <a:ext cx="9228138" cy="342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ZoneTexte 28">
            <a:extLst>
              <a:ext uri="{FF2B5EF4-FFF2-40B4-BE49-F238E27FC236}">
                <a16:creationId xmlns:a16="http://schemas.microsoft.com/office/drawing/2014/main" id="{918CA228-913A-B08B-696E-731D64D08B0A}"/>
              </a:ext>
            </a:extLst>
          </p:cNvPr>
          <p:cNvSpPr txBox="1"/>
          <p:nvPr/>
        </p:nvSpPr>
        <p:spPr>
          <a:xfrm>
            <a:off x="565603" y="487396"/>
            <a:ext cx="9333139" cy="1354217"/>
          </a:xfrm>
          <a:prstGeom prst="rect">
            <a:avLst/>
          </a:prstGeom>
          <a:noFill/>
        </p:spPr>
        <p:txBody>
          <a:bodyPr wrap="square" rtlCol="0">
            <a:spAutoFit/>
          </a:bodyPr>
          <a:lstStyle/>
          <a:p>
            <a:r>
              <a:rPr lang="fr-FR" sz="3200" b="0" i="0" dirty="0"/>
              <a:t>Observation des variables qualitatives qui me semblent pertinentes:</a:t>
            </a:r>
            <a:endParaRPr lang="en-US" sz="3200" dirty="0"/>
          </a:p>
          <a:p>
            <a:endParaRPr lang="fr-FR" dirty="0"/>
          </a:p>
        </p:txBody>
      </p:sp>
    </p:spTree>
    <p:extLst>
      <p:ext uri="{BB962C8B-B14F-4D97-AF65-F5344CB8AC3E}">
        <p14:creationId xmlns:p14="http://schemas.microsoft.com/office/powerpoint/2010/main" val="286859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CBD31-BBB6-634F-3B37-29A1539F6350}"/>
              </a:ext>
            </a:extLst>
          </p:cNvPr>
          <p:cNvSpPr>
            <a:spLocks noGrp="1"/>
          </p:cNvSpPr>
          <p:nvPr>
            <p:ph type="title"/>
          </p:nvPr>
        </p:nvSpPr>
        <p:spPr/>
        <p:txBody>
          <a:bodyPr/>
          <a:lstStyle/>
          <a:p>
            <a:r>
              <a:rPr lang="fr-FR" dirty="0"/>
              <a:t>Exemple des variables PNN:</a:t>
            </a:r>
          </a:p>
        </p:txBody>
      </p:sp>
      <p:pic>
        <p:nvPicPr>
          <p:cNvPr id="7" name="Espace réservé du contenu 6" descr="Une image contenant texte, capture d’écran, logiciel&#10;&#10;Description générée automatiquement">
            <a:extLst>
              <a:ext uri="{FF2B5EF4-FFF2-40B4-BE49-F238E27FC236}">
                <a16:creationId xmlns:a16="http://schemas.microsoft.com/office/drawing/2014/main" id="{D7726445-DF54-1157-0B30-71B7311EBBEB}"/>
              </a:ext>
            </a:extLst>
          </p:cNvPr>
          <p:cNvPicPr>
            <a:picLocks noGrp="1" noChangeAspect="1"/>
          </p:cNvPicPr>
          <p:nvPr>
            <p:ph sz="half" idx="1"/>
          </p:nvPr>
        </p:nvPicPr>
        <p:blipFill>
          <a:blip r:embed="rId2"/>
          <a:stretch>
            <a:fillRect/>
          </a:stretch>
        </p:blipFill>
        <p:spPr>
          <a:xfrm>
            <a:off x="986970" y="1697083"/>
            <a:ext cx="3270423" cy="4789714"/>
          </a:xfrm>
        </p:spPr>
      </p:pic>
      <p:pic>
        <p:nvPicPr>
          <p:cNvPr id="9" name="Espace réservé du contenu 8" descr="Une image contenant texte, capture d’écran, Police&#10;&#10;Description générée automatiquement">
            <a:extLst>
              <a:ext uri="{FF2B5EF4-FFF2-40B4-BE49-F238E27FC236}">
                <a16:creationId xmlns:a16="http://schemas.microsoft.com/office/drawing/2014/main" id="{251B3447-E3CE-CE50-5C37-1E8D4A4B492C}"/>
              </a:ext>
            </a:extLst>
          </p:cNvPr>
          <p:cNvPicPr>
            <a:picLocks noGrp="1" noChangeAspect="1"/>
          </p:cNvPicPr>
          <p:nvPr>
            <p:ph sz="half" idx="2"/>
          </p:nvPr>
        </p:nvPicPr>
        <p:blipFill>
          <a:blip r:embed="rId3"/>
          <a:stretch>
            <a:fillRect/>
          </a:stretch>
        </p:blipFill>
        <p:spPr>
          <a:xfrm>
            <a:off x="5374414" y="1878663"/>
            <a:ext cx="5519607" cy="4426554"/>
          </a:xfrm>
        </p:spPr>
      </p:pic>
    </p:spTree>
    <p:extLst>
      <p:ext uri="{BB962C8B-B14F-4D97-AF65-F5344CB8AC3E}">
        <p14:creationId xmlns:p14="http://schemas.microsoft.com/office/powerpoint/2010/main" val="183757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CCBC68D-6D34-1A56-65B6-53ADAFE0FFEF}"/>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sz="3700"/>
              <a:t>Exemple des variables  ’nutrition_grade_fr’</a:t>
            </a:r>
          </a:p>
        </p:txBody>
      </p:sp>
      <p:sp>
        <p:nvSpPr>
          <p:cNvPr id="8" name="ZoneTexte 7">
            <a:extLst>
              <a:ext uri="{FF2B5EF4-FFF2-40B4-BE49-F238E27FC236}">
                <a16:creationId xmlns:a16="http://schemas.microsoft.com/office/drawing/2014/main" id="{CACC851F-AB8A-1039-9DA0-3D9D7AA3F0B5}"/>
              </a:ext>
            </a:extLst>
          </p:cNvPr>
          <p:cNvSpPr txBox="1"/>
          <p:nvPr/>
        </p:nvSpPr>
        <p:spPr>
          <a:xfrm>
            <a:off x="841248" y="2096199"/>
            <a:ext cx="3480354" cy="3747384"/>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sz="1500" b="0" i="0" u="none" strike="noStrike" dirty="0">
                <a:effectLst/>
              </a:rPr>
              <a:t>A la suite de </a:t>
            </a:r>
            <a:r>
              <a:rPr lang="en-US" sz="1500" b="0" i="0" u="none" strike="noStrike" dirty="0" err="1">
                <a:effectLst/>
              </a:rPr>
              <a:t>ces</a:t>
            </a:r>
            <a:r>
              <a:rPr lang="en-US" sz="1500" b="0" i="0" u="none" strike="noStrike" dirty="0">
                <a:effectLst/>
              </a:rPr>
              <a:t> observations, nous ne </a:t>
            </a:r>
            <a:r>
              <a:rPr lang="en-US" sz="1500" b="0" i="0" u="none" strike="noStrike" dirty="0" err="1">
                <a:effectLst/>
              </a:rPr>
              <a:t>garderons</a:t>
            </a:r>
            <a:r>
              <a:rPr lang="en-US" sz="1500" b="0" i="0" u="none" strike="noStrike" dirty="0">
                <a:effectLst/>
              </a:rPr>
              <a:t> pas les variables </a:t>
            </a:r>
            <a:r>
              <a:rPr lang="en-US" sz="1500" b="0" i="0" u="none" strike="noStrike" dirty="0" err="1">
                <a:effectLst/>
              </a:rPr>
              <a:t>qualitatives</a:t>
            </a:r>
            <a:r>
              <a:rPr lang="en-US" sz="1500" b="0" i="0" u="none" strike="noStrike" dirty="0">
                <a:effectLst/>
              </a:rPr>
              <a:t> </a:t>
            </a:r>
            <a:r>
              <a:rPr lang="en-US" sz="1500" b="0" i="0" u="none" strike="noStrike" dirty="0" err="1">
                <a:effectLst/>
              </a:rPr>
              <a:t>observées</a:t>
            </a:r>
            <a:r>
              <a:rPr lang="en-US" sz="1500" b="0" i="0" u="none" strike="noStrike" dirty="0">
                <a:effectLst/>
              </a:rPr>
              <a:t> ci-</a:t>
            </a:r>
            <a:r>
              <a:rPr lang="en-US" sz="1500" b="0" i="0" u="none" strike="noStrike" dirty="0" err="1">
                <a:effectLst/>
              </a:rPr>
              <a:t>avant</a:t>
            </a:r>
            <a:r>
              <a:rPr lang="en-US" sz="1500" b="0" i="0" u="none" strike="noStrike" dirty="0">
                <a:effectLst/>
              </a:rPr>
              <a:t>:</a:t>
            </a:r>
          </a:p>
          <a:p>
            <a:pPr indent="-228600">
              <a:lnSpc>
                <a:spcPct val="120000"/>
              </a:lnSpc>
              <a:spcAft>
                <a:spcPts val="600"/>
              </a:spcAft>
              <a:buFont typeface="Arial" panose="020B0604020202020204" pitchFamily="34" charset="0"/>
              <a:buChar char="•"/>
            </a:pPr>
            <a:r>
              <a:rPr lang="en-US" sz="1500" b="0" i="0" u="none" strike="noStrike" dirty="0" err="1">
                <a:effectLst/>
              </a:rPr>
              <a:t>categories_fr</a:t>
            </a:r>
            <a:r>
              <a:rPr lang="en-US" sz="1500" b="0" i="0" u="none" strike="noStrike" dirty="0">
                <a:effectLst/>
              </a:rPr>
              <a:t> et categories : car trop </a:t>
            </a:r>
            <a:r>
              <a:rPr lang="en-US" sz="1500" b="0" i="0" u="none" strike="noStrike" dirty="0" err="1">
                <a:effectLst/>
              </a:rPr>
              <a:t>nombreuses</a:t>
            </a:r>
            <a:r>
              <a:rPr lang="en-US" sz="1500" b="0" i="0" u="none" strike="noStrike" dirty="0">
                <a:effectLst/>
              </a:rPr>
              <a:t> classifications, </a:t>
            </a:r>
            <a:r>
              <a:rPr lang="en-US" sz="1500" b="0" i="0" u="none" strike="noStrike" dirty="0" err="1">
                <a:effectLst/>
              </a:rPr>
              <a:t>dns</a:t>
            </a:r>
            <a:r>
              <a:rPr lang="en-US" sz="1500" b="0" i="0" u="none" strike="noStrike" dirty="0">
                <a:effectLst/>
              </a:rPr>
              <a:t> le cadre de la data viz, il </a:t>
            </a:r>
            <a:r>
              <a:rPr lang="en-US" sz="1500" b="0" i="0" u="none" strike="noStrike" dirty="0" err="1">
                <a:effectLst/>
              </a:rPr>
              <a:t>serait</a:t>
            </a:r>
            <a:r>
              <a:rPr lang="en-US" sz="1500" b="0" i="0" u="none" strike="noStrike" dirty="0">
                <a:effectLst/>
              </a:rPr>
              <a:t>  </a:t>
            </a:r>
            <a:r>
              <a:rPr lang="en-US" sz="1500" b="0" i="0" u="none" strike="noStrike" dirty="0" err="1">
                <a:effectLst/>
              </a:rPr>
              <a:t>compliqué</a:t>
            </a:r>
            <a:r>
              <a:rPr lang="en-US" sz="1500" b="0" i="0" u="none" strike="noStrike" dirty="0">
                <a:effectLst/>
              </a:rPr>
              <a:t> de </a:t>
            </a:r>
            <a:r>
              <a:rPr lang="en-US" sz="1500" b="0" i="0" u="none" strike="noStrike" dirty="0" err="1">
                <a:effectLst/>
              </a:rPr>
              <a:t>visualiser</a:t>
            </a:r>
            <a:r>
              <a:rPr lang="en-US" sz="1500" b="0" i="0" u="none" strike="noStrike" dirty="0">
                <a:effectLst/>
              </a:rPr>
              <a:t> 25000 variables </a:t>
            </a:r>
            <a:r>
              <a:rPr lang="en-US" sz="1500" b="0" i="0" u="none" strike="noStrike" dirty="0" err="1">
                <a:effectLst/>
              </a:rPr>
              <a:t>en</a:t>
            </a:r>
            <a:r>
              <a:rPr lang="en-US" sz="1500" b="0" i="0" u="none" strike="noStrike" dirty="0">
                <a:effectLst/>
              </a:rPr>
              <a:t> </a:t>
            </a:r>
            <a:r>
              <a:rPr lang="en-US" sz="1500" b="0" i="0" u="none" strike="noStrike" dirty="0" err="1">
                <a:effectLst/>
              </a:rPr>
              <a:t>même</a:t>
            </a:r>
            <a:r>
              <a:rPr lang="en-US" sz="1500" b="0" i="0" u="none" strike="noStrike" dirty="0">
                <a:effectLst/>
              </a:rPr>
              <a:t> temps. Le "product name" </a:t>
            </a:r>
            <a:r>
              <a:rPr lang="en-US" sz="1500" b="0" i="0" u="none" strike="noStrike" dirty="0" err="1">
                <a:effectLst/>
              </a:rPr>
              <a:t>suffit</a:t>
            </a:r>
            <a:r>
              <a:rPr lang="en-US" sz="1500" b="0" i="0" u="none" strike="noStrike" dirty="0">
                <a:effectLst/>
              </a:rPr>
              <a:t> </a:t>
            </a:r>
            <a:r>
              <a:rPr lang="en-US" sz="1500" b="0" i="0" u="none" strike="noStrike" dirty="0" err="1">
                <a:effectLst/>
              </a:rPr>
              <a:t>largement</a:t>
            </a:r>
            <a:r>
              <a:rPr lang="en-US" sz="1500" b="0" i="0" u="none" strike="noStrike" dirty="0">
                <a:effectLst/>
              </a:rPr>
              <a:t> nutrition-score-fr_100g:</a:t>
            </a:r>
          </a:p>
          <a:p>
            <a:pPr indent="-228600">
              <a:lnSpc>
                <a:spcPct val="120000"/>
              </a:lnSpc>
              <a:spcAft>
                <a:spcPts val="600"/>
              </a:spcAft>
              <a:buFont typeface="Arial" panose="020B0604020202020204" pitchFamily="34" charset="0"/>
              <a:buChar char="•"/>
            </a:pPr>
            <a:r>
              <a:rPr lang="en-US" sz="1500" b="0" i="0" u="none" strike="noStrike" dirty="0">
                <a:effectLst/>
              </a:rPr>
              <a:t> je </a:t>
            </a:r>
            <a:r>
              <a:rPr lang="en-US" sz="1500" b="0" i="0" u="none" strike="noStrike" dirty="0" err="1">
                <a:effectLst/>
              </a:rPr>
              <a:t>préfère</a:t>
            </a:r>
            <a:r>
              <a:rPr lang="en-US" sz="1500" b="0" i="0" u="none" strike="noStrike" dirty="0">
                <a:effectLst/>
              </a:rPr>
              <a:t> </a:t>
            </a:r>
            <a:r>
              <a:rPr lang="en-US" sz="1500" b="0" i="0" u="none" strike="noStrike" dirty="0" err="1">
                <a:effectLst/>
              </a:rPr>
              <a:t>garder</a:t>
            </a:r>
            <a:r>
              <a:rPr lang="en-US" sz="1500" b="0" i="0" u="none" strike="noStrike" dirty="0">
                <a:effectLst/>
              </a:rPr>
              <a:t> la classification </a:t>
            </a:r>
            <a:r>
              <a:rPr lang="en-US" sz="1500" b="0" i="0" u="none" strike="noStrike" dirty="0" err="1">
                <a:effectLst/>
              </a:rPr>
              <a:t>nutrigrade_fr</a:t>
            </a:r>
            <a:r>
              <a:rPr lang="en-US" sz="1500" b="0" i="0" u="none" strike="noStrike" dirty="0">
                <a:effectLst/>
              </a:rPr>
              <a:t>, car plus </a:t>
            </a:r>
            <a:r>
              <a:rPr lang="en-US" sz="1500" b="0" i="0" u="none" strike="noStrike" dirty="0" err="1">
                <a:effectLst/>
              </a:rPr>
              <a:t>parlante</a:t>
            </a:r>
            <a:r>
              <a:rPr lang="en-US" sz="1500" b="0" i="0" u="none" strike="noStrike" dirty="0">
                <a:effectLst/>
              </a:rPr>
              <a:t> et visible pour le public </a:t>
            </a:r>
            <a:r>
              <a:rPr lang="en-US" sz="1500" b="0" i="0" u="none" strike="noStrike" dirty="0" err="1">
                <a:effectLst/>
              </a:rPr>
              <a:t>français</a:t>
            </a:r>
            <a:r>
              <a:rPr lang="en-US" sz="1500" b="0" i="0" u="none" strike="noStrike" dirty="0">
                <a:effectLst/>
              </a:rPr>
              <a:t>.</a:t>
            </a:r>
          </a:p>
          <a:p>
            <a:pPr indent="-228600">
              <a:lnSpc>
                <a:spcPct val="120000"/>
              </a:lnSpc>
              <a:spcAft>
                <a:spcPts val="600"/>
              </a:spcAft>
              <a:buFont typeface="Arial" panose="020B0604020202020204" pitchFamily="34" charset="0"/>
              <a:buChar char="•"/>
            </a:pPr>
            <a:endParaRPr lang="en-US" sz="1500" dirty="0"/>
          </a:p>
        </p:txBody>
      </p:sp>
      <p:pic>
        <p:nvPicPr>
          <p:cNvPr id="7" name="Espace réservé du contenu 6" descr="Une image contenant texte, capture d’écran, Police&#10;&#10;Description générée automatiquement">
            <a:extLst>
              <a:ext uri="{FF2B5EF4-FFF2-40B4-BE49-F238E27FC236}">
                <a16:creationId xmlns:a16="http://schemas.microsoft.com/office/drawing/2014/main" id="{D59479C4-A401-1AB4-15BC-6CF001C57A98}"/>
              </a:ext>
            </a:extLst>
          </p:cNvPr>
          <p:cNvPicPr>
            <a:picLocks noGrp="1" noChangeAspect="1"/>
          </p:cNvPicPr>
          <p:nvPr>
            <p:ph idx="1"/>
          </p:nvPr>
        </p:nvPicPr>
        <p:blipFill>
          <a:blip r:embed="rId2"/>
          <a:stretch>
            <a:fillRect/>
          </a:stretch>
        </p:blipFill>
        <p:spPr>
          <a:xfrm>
            <a:off x="5054046" y="3190377"/>
            <a:ext cx="5352816" cy="1592462"/>
          </a:xfrm>
          <a:prstGeom prst="rect">
            <a:avLst/>
          </a:prstGeom>
        </p:spPr>
      </p:pic>
      <p:cxnSp>
        <p:nvCxnSpPr>
          <p:cNvPr id="37"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BC497C19-989F-45AC-8DFC-261F364C6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16952"/>
            <a:ext cx="0" cy="4130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060AD3-5768-4FC8-8FD9-0580733F1E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6952"/>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63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09956A1-A5F9-9452-441E-A90496C9FA3D}"/>
              </a:ext>
            </a:extLst>
          </p:cNvPr>
          <p:cNvSpPr>
            <a:spLocks noGrp="1"/>
          </p:cNvSpPr>
          <p:nvPr>
            <p:ph type="title"/>
          </p:nvPr>
        </p:nvSpPr>
        <p:spPr>
          <a:xfrm>
            <a:off x="5907024" y="552782"/>
            <a:ext cx="4423224" cy="1643663"/>
          </a:xfrm>
        </p:spPr>
        <p:txBody>
          <a:bodyPr>
            <a:normAutofit/>
          </a:bodyPr>
          <a:lstStyle/>
          <a:p>
            <a:r>
              <a:rPr lang="fr-FR" sz="3700"/>
              <a:t>Test de complétion des variables</a:t>
            </a:r>
          </a:p>
        </p:txBody>
      </p:sp>
      <p:pic>
        <p:nvPicPr>
          <p:cNvPr id="5" name="Image 4" descr="Une image contenant texte, capture d’écran&#10;&#10;Description générée automatiquement">
            <a:extLst>
              <a:ext uri="{FF2B5EF4-FFF2-40B4-BE49-F238E27FC236}">
                <a16:creationId xmlns:a16="http://schemas.microsoft.com/office/drawing/2014/main" id="{07DE36E2-61DC-0FA7-F247-6D668B8F93E8}"/>
              </a:ext>
            </a:extLst>
          </p:cNvPr>
          <p:cNvPicPr>
            <a:picLocks noChangeAspect="1"/>
          </p:cNvPicPr>
          <p:nvPr/>
        </p:nvPicPr>
        <p:blipFill rotWithShape="1">
          <a:blip r:embed="rId2"/>
          <a:srcRect l="5190" r="27950"/>
          <a:stretch/>
        </p:blipFill>
        <p:spPr>
          <a:xfrm>
            <a:off x="20" y="10"/>
            <a:ext cx="5210493" cy="6857990"/>
          </a:xfrm>
          <a:prstGeom prst="rect">
            <a:avLst/>
          </a:prstGeom>
        </p:spPr>
      </p:pic>
      <p:sp>
        <p:nvSpPr>
          <p:cNvPr id="3" name="Espace réservé du contenu 2">
            <a:extLst>
              <a:ext uri="{FF2B5EF4-FFF2-40B4-BE49-F238E27FC236}">
                <a16:creationId xmlns:a16="http://schemas.microsoft.com/office/drawing/2014/main" id="{1D4288B3-9D58-1AC8-31E5-7E903D8319C5}"/>
              </a:ext>
            </a:extLst>
          </p:cNvPr>
          <p:cNvSpPr>
            <a:spLocks noGrp="1"/>
          </p:cNvSpPr>
          <p:nvPr>
            <p:ph idx="1"/>
          </p:nvPr>
        </p:nvSpPr>
        <p:spPr>
          <a:xfrm>
            <a:off x="5907024" y="2735229"/>
            <a:ext cx="4423224" cy="3108354"/>
          </a:xfrm>
        </p:spPr>
        <p:txBody>
          <a:bodyPr>
            <a:normAutofit/>
          </a:bodyPr>
          <a:lstStyle/>
          <a:p>
            <a:pPr>
              <a:lnSpc>
                <a:spcPct val="120000"/>
              </a:lnSpc>
            </a:pPr>
            <a:r>
              <a:rPr lang="fr-FR" b="0" i="0" u="none" strike="noStrike" dirty="0">
                <a:effectLst/>
                <a:latin typeface="Courier New" panose="02070309020205020404" pitchFamily="49" charset="0"/>
              </a:rPr>
              <a:t>Nombre d'observations où les variables sélectionnées sont représentées: 46497 Pourcentage des observations filtrées sur l’ensemble des données: 47.85%</a:t>
            </a:r>
            <a:endParaRPr lang="fr-FR" b="0" i="0" u="none" strike="noStrike">
              <a:effectLst/>
              <a:latin typeface="Courier New" panose="02070309020205020404" pitchFamily="49" charset="0"/>
            </a:endParaRPr>
          </a:p>
          <a:p>
            <a:pPr>
              <a:lnSpc>
                <a:spcPct val="120000"/>
              </a:lnSpc>
            </a:pPr>
            <a:endParaRPr lang="fr-FR">
              <a:latin typeface="Courier New" panose="02070309020205020404" pitchFamily="49" charset="0"/>
            </a:endParaRPr>
          </a:p>
        </p:txBody>
      </p:sp>
      <p:cxnSp>
        <p:nvCxnSpPr>
          <p:cNvPr id="2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5">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60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9C9474-5756-5C31-E220-F22C86B8E370}"/>
              </a:ext>
            </a:extLst>
          </p:cNvPr>
          <p:cNvSpPr>
            <a:spLocks noGrp="1"/>
          </p:cNvSpPr>
          <p:nvPr>
            <p:ph type="title"/>
          </p:nvPr>
        </p:nvSpPr>
        <p:spPr>
          <a:xfrm>
            <a:off x="841248" y="552783"/>
            <a:ext cx="9489000" cy="1128822"/>
          </a:xfrm>
        </p:spPr>
        <p:txBody>
          <a:bodyPr vert="horz" lIns="91440" tIns="45720" rIns="91440" bIns="45720" rtlCol="0" anchor="ctr">
            <a:normAutofit/>
          </a:bodyPr>
          <a:lstStyle/>
          <a:p>
            <a:r>
              <a:rPr lang="en-US"/>
              <a:t>Fin d’étape de nettoyage</a:t>
            </a:r>
          </a:p>
        </p:txBody>
      </p:sp>
      <p:sp>
        <p:nvSpPr>
          <p:cNvPr id="5" name="Rectangle 1">
            <a:extLst>
              <a:ext uri="{FF2B5EF4-FFF2-40B4-BE49-F238E27FC236}">
                <a16:creationId xmlns:a16="http://schemas.microsoft.com/office/drawing/2014/main" id="{8EE1177B-5C6C-E2E4-0C8A-14CE9391454E}"/>
              </a:ext>
            </a:extLst>
          </p:cNvPr>
          <p:cNvSpPr>
            <a:spLocks noChangeArrowheads="1"/>
          </p:cNvSpPr>
          <p:nvPr/>
        </p:nvSpPr>
        <p:spPr bwMode="auto">
          <a:xfrm>
            <a:off x="841248" y="2096199"/>
            <a:ext cx="3480354" cy="374738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130000"/>
              </a:lnSpc>
              <a:spcBef>
                <a:spcPct val="0"/>
              </a:spcBef>
              <a:spcAft>
                <a:spcPts val="600"/>
              </a:spcAft>
              <a:buClrTx/>
              <a:buSzTx/>
              <a:buFont typeface="Arial" panose="020B0604020202020204" pitchFamily="34" charset="0"/>
              <a:buChar char="•"/>
              <a:tabLst/>
            </a:pPr>
            <a:r>
              <a:rPr kumimoji="0" lang="en-US" altLang="fr-FR" b="0" i="0" u="none" strike="noStrike" cap="none" normalizeH="0" baseline="0" dirty="0" err="1">
                <a:ln>
                  <a:noFill/>
                </a:ln>
                <a:effectLst/>
                <a:latin typeface="+mn-lt"/>
              </a:rPr>
              <a:t>Nombre</a:t>
            </a:r>
            <a:r>
              <a:rPr kumimoji="0" lang="en-US" altLang="fr-FR" b="0" i="0" u="none" strike="noStrike" cap="none" normalizeH="0" baseline="0" dirty="0">
                <a:ln>
                  <a:noFill/>
                </a:ln>
                <a:effectLst/>
                <a:latin typeface="+mn-lt"/>
              </a:rPr>
              <a:t> </a:t>
            </a:r>
            <a:r>
              <a:rPr kumimoji="0" lang="en-US" altLang="fr-FR" b="0" i="0" u="none" strike="noStrike" cap="none" normalizeH="0" baseline="0" dirty="0" err="1">
                <a:ln>
                  <a:noFill/>
                </a:ln>
                <a:effectLst/>
                <a:latin typeface="+mn-lt"/>
              </a:rPr>
              <a:t>d'observations</a:t>
            </a:r>
            <a:r>
              <a:rPr kumimoji="0" lang="en-US" altLang="fr-FR" b="0" i="0" u="none" strike="noStrike" cap="none" normalizeH="0" baseline="0" dirty="0">
                <a:ln>
                  <a:noFill/>
                </a:ln>
                <a:effectLst/>
                <a:latin typeface="+mn-lt"/>
              </a:rPr>
              <a:t> </a:t>
            </a:r>
            <a:r>
              <a:rPr kumimoji="0" lang="en-US" altLang="fr-FR" b="0" i="0" u="none" strike="noStrike" cap="none" normalizeH="0" baseline="0" dirty="0" err="1">
                <a:ln>
                  <a:noFill/>
                </a:ln>
                <a:effectLst/>
                <a:latin typeface="+mn-lt"/>
              </a:rPr>
              <a:t>restantes</a:t>
            </a:r>
            <a:r>
              <a:rPr kumimoji="0" lang="en-US" altLang="fr-FR" b="0" i="0" u="none" strike="noStrike" cap="none" normalizeH="0" baseline="0" dirty="0">
                <a:ln>
                  <a:noFill/>
                </a:ln>
                <a:effectLst/>
                <a:latin typeface="+mn-lt"/>
              </a:rPr>
              <a:t>: 36564 Proportion </a:t>
            </a:r>
            <a:r>
              <a:rPr kumimoji="0" lang="en-US" altLang="fr-FR" b="0" i="0" u="none" strike="noStrike" cap="none" normalizeH="0" baseline="0" dirty="0" err="1">
                <a:ln>
                  <a:noFill/>
                </a:ln>
                <a:effectLst/>
                <a:latin typeface="+mn-lt"/>
              </a:rPr>
              <a:t>d'observation</a:t>
            </a:r>
            <a:r>
              <a:rPr kumimoji="0" lang="en-US" altLang="fr-FR" b="0" i="0" u="none" strike="noStrike" cap="none" normalizeH="0" baseline="0" dirty="0">
                <a:ln>
                  <a:noFill/>
                </a:ln>
                <a:effectLst/>
                <a:latin typeface="+mn-lt"/>
              </a:rPr>
              <a:t> </a:t>
            </a:r>
            <a:r>
              <a:rPr kumimoji="0" lang="en-US" altLang="fr-FR" b="0" i="0" u="none" strike="noStrike" cap="none" normalizeH="0" baseline="0" dirty="0" err="1">
                <a:ln>
                  <a:noFill/>
                </a:ln>
                <a:effectLst/>
                <a:latin typeface="+mn-lt"/>
              </a:rPr>
              <a:t>restantes</a:t>
            </a:r>
            <a:r>
              <a:rPr kumimoji="0" lang="en-US" altLang="fr-FR" b="0" i="0" u="none" strike="noStrike" cap="none" normalizeH="0" baseline="0" dirty="0">
                <a:ln>
                  <a:noFill/>
                </a:ln>
                <a:effectLst/>
                <a:latin typeface="+mn-lt"/>
              </a:rPr>
              <a:t> sur le </a:t>
            </a:r>
            <a:r>
              <a:rPr kumimoji="0" lang="en-US" altLang="fr-FR" b="0" i="0" u="none" strike="noStrike" cap="none" normalizeH="0" baseline="0" dirty="0" err="1">
                <a:ln>
                  <a:noFill/>
                </a:ln>
                <a:effectLst/>
                <a:latin typeface="+mn-lt"/>
              </a:rPr>
              <a:t>nombre</a:t>
            </a:r>
            <a:r>
              <a:rPr kumimoji="0" lang="en-US" altLang="fr-FR" b="0" i="0" u="none" strike="noStrike" cap="none" normalizeH="0" baseline="0" dirty="0">
                <a:ln>
                  <a:noFill/>
                </a:ln>
                <a:effectLst/>
                <a:latin typeface="+mn-lt"/>
              </a:rPr>
              <a:t> de </a:t>
            </a:r>
            <a:r>
              <a:rPr kumimoji="0" lang="en-US" altLang="fr-FR" b="0" i="0" u="none" strike="noStrike" cap="none" normalizeH="0" baseline="0" dirty="0" err="1">
                <a:ln>
                  <a:noFill/>
                </a:ln>
                <a:effectLst/>
                <a:latin typeface="+mn-lt"/>
              </a:rPr>
              <a:t>données</a:t>
            </a:r>
            <a:r>
              <a:rPr kumimoji="0" lang="en-US" altLang="fr-FR" b="0" i="0" u="none" strike="noStrike" cap="none" normalizeH="0" baseline="0" dirty="0">
                <a:ln>
                  <a:noFill/>
                </a:ln>
                <a:effectLst/>
                <a:latin typeface="+mn-lt"/>
              </a:rPr>
              <a:t> </a:t>
            </a:r>
            <a:r>
              <a:rPr kumimoji="0" lang="en-US" altLang="fr-FR" b="0" i="0" u="none" strike="noStrike" cap="none" normalizeH="0" baseline="0" dirty="0" err="1">
                <a:ln>
                  <a:noFill/>
                </a:ln>
                <a:effectLst/>
                <a:latin typeface="+mn-lt"/>
              </a:rPr>
              <a:t>initiales</a:t>
            </a:r>
            <a:r>
              <a:rPr kumimoji="0" lang="en-US" altLang="fr-FR" b="0" i="0" u="none" strike="noStrike" cap="none" normalizeH="0" baseline="0" dirty="0">
                <a:ln>
                  <a:noFill/>
                </a:ln>
                <a:effectLst/>
                <a:latin typeface="+mn-lt"/>
              </a:rPr>
              <a:t>: 37.63% </a:t>
            </a:r>
            <a:r>
              <a:rPr kumimoji="0" lang="en-US" altLang="fr-FR" b="0" i="0" u="none" strike="noStrike" cap="none" normalizeH="0" baseline="0" dirty="0" err="1">
                <a:ln>
                  <a:noFill/>
                </a:ln>
                <a:effectLst/>
                <a:latin typeface="+mn-lt"/>
              </a:rPr>
              <a:t>Nombre</a:t>
            </a:r>
            <a:r>
              <a:rPr kumimoji="0" lang="en-US" altLang="fr-FR" b="0" i="0" u="none" strike="noStrike" cap="none" normalizeH="0" baseline="0" dirty="0">
                <a:ln>
                  <a:noFill/>
                </a:ln>
                <a:effectLst/>
                <a:latin typeface="+mn-lt"/>
              </a:rPr>
              <a:t> de variables </a:t>
            </a:r>
            <a:r>
              <a:rPr kumimoji="0" lang="en-US" altLang="fr-FR" b="0" i="0" u="none" strike="noStrike" cap="none" normalizeH="0" baseline="0" dirty="0" err="1">
                <a:ln>
                  <a:noFill/>
                </a:ln>
                <a:effectLst/>
                <a:latin typeface="+mn-lt"/>
              </a:rPr>
              <a:t>en</a:t>
            </a:r>
            <a:r>
              <a:rPr kumimoji="0" lang="en-US" altLang="fr-FR" b="0" i="0" u="none" strike="noStrike" cap="none" normalizeH="0" baseline="0" dirty="0">
                <a:ln>
                  <a:noFill/>
                </a:ln>
                <a:effectLst/>
                <a:latin typeface="+mn-lt"/>
              </a:rPr>
              <a:t> fin de </a:t>
            </a:r>
            <a:r>
              <a:rPr kumimoji="0" lang="en-US" altLang="fr-FR" b="0" i="0" u="none" strike="noStrike" cap="none" normalizeH="0" baseline="0" dirty="0" err="1">
                <a:ln>
                  <a:noFill/>
                </a:ln>
                <a:effectLst/>
                <a:latin typeface="+mn-lt"/>
              </a:rPr>
              <a:t>nettoyage</a:t>
            </a:r>
            <a:r>
              <a:rPr kumimoji="0" lang="en-US" altLang="fr-FR" b="0" i="0" u="none" strike="noStrike" cap="none" normalizeH="0" baseline="0" dirty="0">
                <a:ln>
                  <a:noFill/>
                </a:ln>
                <a:effectLst/>
                <a:latin typeface="+mn-lt"/>
              </a:rPr>
              <a:t>: 14</a:t>
            </a:r>
          </a:p>
          <a:p>
            <a:pPr marL="0" marR="0" lvl="0" indent="-228600" eaLnBrk="1" fontAlgn="base" hangingPunct="1">
              <a:lnSpc>
                <a:spcPct val="130000"/>
              </a:lnSpc>
              <a:spcBef>
                <a:spcPct val="0"/>
              </a:spcBef>
              <a:spcAft>
                <a:spcPts val="600"/>
              </a:spcAft>
              <a:buClrTx/>
              <a:buSzTx/>
              <a:buFont typeface="Arial" panose="020B0604020202020204" pitchFamily="34" charset="0"/>
              <a:buChar char="•"/>
              <a:tabLst/>
            </a:pPr>
            <a:br>
              <a:rPr kumimoji="0" lang="en-US" altLang="fr-FR" b="0" i="0" u="none" strike="noStrike" cap="none" normalizeH="0" baseline="0" dirty="0">
                <a:ln>
                  <a:noFill/>
                </a:ln>
                <a:effectLst/>
                <a:latin typeface="+mn-lt"/>
              </a:rPr>
            </a:br>
            <a:endParaRPr kumimoji="0" lang="en-US" altLang="fr-FR" b="0" i="0" u="none" strike="noStrike" cap="none" normalizeH="0" baseline="0" dirty="0">
              <a:ln>
                <a:noFill/>
              </a:ln>
              <a:effectLst/>
              <a:latin typeface="+mn-lt"/>
            </a:endParaRPr>
          </a:p>
        </p:txBody>
      </p:sp>
      <p:cxnSp>
        <p:nvCxnSpPr>
          <p:cNvPr id="2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7">
            <a:extLst>
              <a:ext uri="{FF2B5EF4-FFF2-40B4-BE49-F238E27FC236}">
                <a16:creationId xmlns:a16="http://schemas.microsoft.com/office/drawing/2014/main" id="{BC497C19-989F-45AC-8DFC-261F364C6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16952"/>
            <a:ext cx="0" cy="4130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060AD3-5768-4FC8-8FD9-0580733F1E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6952"/>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Espace réservé du contenu 3">
            <a:extLst>
              <a:ext uri="{FF2B5EF4-FFF2-40B4-BE49-F238E27FC236}">
                <a16:creationId xmlns:a16="http://schemas.microsoft.com/office/drawing/2014/main" id="{BDF9622F-E81E-B83E-2554-C5EC84A0BF4B}"/>
              </a:ext>
            </a:extLst>
          </p:cNvPr>
          <p:cNvGraphicFramePr>
            <a:graphicFrameLocks noGrp="1"/>
          </p:cNvGraphicFramePr>
          <p:nvPr>
            <p:ph idx="1"/>
            <p:extLst>
              <p:ext uri="{D42A27DB-BD31-4B8C-83A1-F6EECF244321}">
                <p14:modId xmlns:p14="http://schemas.microsoft.com/office/powerpoint/2010/main" val="1501759498"/>
              </p:ext>
            </p:extLst>
          </p:nvPr>
        </p:nvGraphicFramePr>
        <p:xfrm>
          <a:off x="5079896" y="2263662"/>
          <a:ext cx="5301117" cy="3445892"/>
        </p:xfrm>
        <a:graphic>
          <a:graphicData uri="http://schemas.openxmlformats.org/drawingml/2006/table">
            <a:tbl>
              <a:tblPr firstRow="1" bandRow="1">
                <a:solidFill>
                  <a:schemeClr val="bg1">
                    <a:lumMod val="95000"/>
                  </a:schemeClr>
                </a:solidFill>
              </a:tblPr>
              <a:tblGrid>
                <a:gridCol w="1767039">
                  <a:extLst>
                    <a:ext uri="{9D8B030D-6E8A-4147-A177-3AD203B41FA5}">
                      <a16:colId xmlns:a16="http://schemas.microsoft.com/office/drawing/2014/main" val="1772204009"/>
                    </a:ext>
                  </a:extLst>
                </a:gridCol>
                <a:gridCol w="1767039">
                  <a:extLst>
                    <a:ext uri="{9D8B030D-6E8A-4147-A177-3AD203B41FA5}">
                      <a16:colId xmlns:a16="http://schemas.microsoft.com/office/drawing/2014/main" val="1221628342"/>
                    </a:ext>
                  </a:extLst>
                </a:gridCol>
                <a:gridCol w="1767039">
                  <a:extLst>
                    <a:ext uri="{9D8B030D-6E8A-4147-A177-3AD203B41FA5}">
                      <a16:colId xmlns:a16="http://schemas.microsoft.com/office/drawing/2014/main" val="296169730"/>
                    </a:ext>
                  </a:extLst>
                </a:gridCol>
              </a:tblGrid>
              <a:tr h="410034">
                <a:tc>
                  <a:txBody>
                    <a:bodyPr/>
                    <a:lstStyle/>
                    <a:p>
                      <a:pPr algn="r"/>
                      <a:endParaRPr lang="fr-FR" sz="1000" b="0" cap="none" spc="0">
                        <a:solidFill>
                          <a:schemeClr val="bg1"/>
                        </a:solidFill>
                        <a:effectLst/>
                      </a:endParaRPr>
                    </a:p>
                  </a:txBody>
                  <a:tcPr marL="39593" marR="39593" marT="57956" marB="19797" anchor="ctr">
                    <a:lnL w="12700" cmpd="sng">
                      <a:noFill/>
                    </a:lnL>
                    <a:lnR w="12700" cmpd="sng">
                      <a:noFill/>
                    </a:lnR>
                    <a:lnT w="19050" cap="flat" cmpd="sng" algn="ctr">
                      <a:noFill/>
                      <a:prstDash val="solid"/>
                    </a:lnT>
                    <a:lnB w="38100" cmpd="sng">
                      <a:noFill/>
                    </a:lnB>
                    <a:solidFill>
                      <a:schemeClr val="accent2"/>
                    </a:solidFill>
                  </a:tcPr>
                </a:tc>
                <a:tc>
                  <a:txBody>
                    <a:bodyPr/>
                    <a:lstStyle/>
                    <a:p>
                      <a:pPr algn="r"/>
                      <a:r>
                        <a:rPr lang="fr-FR" sz="1000" b="0" cap="none" spc="0">
                          <a:solidFill>
                            <a:schemeClr val="bg1"/>
                          </a:solidFill>
                          <a:effectLst/>
                        </a:rPr>
                        <a:t>Taux de complétion</a:t>
                      </a:r>
                    </a:p>
                  </a:txBody>
                  <a:tcPr marL="39593" marR="39593" marT="57956" marB="19797" anchor="ctr">
                    <a:lnL w="12700" cmpd="sng">
                      <a:noFill/>
                    </a:lnL>
                    <a:lnR w="12700" cmpd="sng">
                      <a:noFill/>
                    </a:lnR>
                    <a:lnT w="19050" cap="flat" cmpd="sng" algn="ctr">
                      <a:noFill/>
                      <a:prstDash val="solid"/>
                    </a:lnT>
                    <a:lnB w="38100" cmpd="sng">
                      <a:noFill/>
                    </a:lnB>
                    <a:solidFill>
                      <a:schemeClr val="accent2"/>
                    </a:solidFill>
                  </a:tcPr>
                </a:tc>
                <a:tc>
                  <a:txBody>
                    <a:bodyPr/>
                    <a:lstStyle/>
                    <a:p>
                      <a:pPr algn="r"/>
                      <a:r>
                        <a:rPr lang="fr-FR" sz="1000" b="0" cap="none" spc="0">
                          <a:solidFill>
                            <a:schemeClr val="bg1"/>
                          </a:solidFill>
                          <a:effectLst/>
                        </a:rPr>
                        <a:t>Nombre de valeurs manquantes</a:t>
                      </a:r>
                    </a:p>
                  </a:txBody>
                  <a:tcPr marL="39593" marR="39593" marT="57956" marB="19797"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826642883"/>
                  </a:ext>
                </a:extLst>
              </a:tr>
              <a:tr h="216847">
                <a:tc>
                  <a:txBody>
                    <a:bodyPr/>
                    <a:lstStyle/>
                    <a:p>
                      <a:pPr fontAlgn="ctr"/>
                      <a:r>
                        <a:rPr lang="fr-FR" sz="800" b="1" cap="none" spc="0">
                          <a:solidFill>
                            <a:schemeClr val="tx1"/>
                          </a:solidFill>
                          <a:effectLst/>
                        </a:rPr>
                        <a:t>code</a:t>
                      </a:r>
                    </a:p>
                  </a:txBody>
                  <a:tcPr marL="39593" marR="39593" marT="57956" marB="1979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100.00</a:t>
                      </a:r>
                    </a:p>
                  </a:txBody>
                  <a:tcPr marL="39593" marR="39593" marT="57956" marB="1979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0</a:t>
                      </a:r>
                    </a:p>
                  </a:txBody>
                  <a:tcPr marL="39593" marR="39593" marT="57956" marB="1979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576024172"/>
                  </a:ext>
                </a:extLst>
              </a:tr>
              <a:tr h="216847">
                <a:tc>
                  <a:txBody>
                    <a:bodyPr/>
                    <a:lstStyle/>
                    <a:p>
                      <a:pPr fontAlgn="ctr"/>
                      <a:r>
                        <a:rPr lang="fr-FR" sz="800" b="1" cap="none" spc="0">
                          <a:solidFill>
                            <a:schemeClr val="tx1"/>
                          </a:solidFill>
                          <a:effectLst/>
                        </a:rPr>
                        <a:t>product_name</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100.00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90573604"/>
                  </a:ext>
                </a:extLst>
              </a:tr>
              <a:tr h="216847">
                <a:tc>
                  <a:txBody>
                    <a:bodyPr/>
                    <a:lstStyle/>
                    <a:p>
                      <a:pPr fontAlgn="ctr"/>
                      <a:r>
                        <a:rPr lang="fr-FR" sz="800" b="1" cap="none" spc="0">
                          <a:solidFill>
                            <a:schemeClr val="tx1"/>
                          </a:solidFill>
                          <a:effectLst/>
                        </a:rPr>
                        <a:t>brands</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100.00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12457956"/>
                  </a:ext>
                </a:extLst>
              </a:tr>
              <a:tr h="216847">
                <a:tc>
                  <a:txBody>
                    <a:bodyPr/>
                    <a:lstStyle/>
                    <a:p>
                      <a:pPr fontAlgn="ctr"/>
                      <a:r>
                        <a:rPr lang="fr-FR" sz="800" b="1" cap="none" spc="0">
                          <a:solidFill>
                            <a:schemeClr val="tx1"/>
                          </a:solidFill>
                          <a:effectLst/>
                        </a:rPr>
                        <a:t>nutrition_grade_fr</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100.00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287823944"/>
                  </a:ext>
                </a:extLst>
              </a:tr>
              <a:tr h="216847">
                <a:tc>
                  <a:txBody>
                    <a:bodyPr/>
                    <a:lstStyle/>
                    <a:p>
                      <a:pPr fontAlgn="ctr"/>
                      <a:r>
                        <a:rPr lang="fr-FR" sz="800" b="1" cap="none" spc="0">
                          <a:solidFill>
                            <a:schemeClr val="tx1"/>
                          </a:solidFill>
                          <a:effectLst/>
                        </a:rPr>
                        <a:t>pnns_groups_1</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100.00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09485408"/>
                  </a:ext>
                </a:extLst>
              </a:tr>
              <a:tr h="216847">
                <a:tc>
                  <a:txBody>
                    <a:bodyPr/>
                    <a:lstStyle/>
                    <a:p>
                      <a:pPr fontAlgn="ctr"/>
                      <a:r>
                        <a:rPr lang="fr-FR" sz="800" b="1" cap="none" spc="0">
                          <a:solidFill>
                            <a:schemeClr val="tx1"/>
                          </a:solidFill>
                          <a:effectLst/>
                        </a:rPr>
                        <a:t>pnns_groups_2</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100.00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72717852"/>
                  </a:ext>
                </a:extLst>
              </a:tr>
              <a:tr h="216847">
                <a:tc>
                  <a:txBody>
                    <a:bodyPr/>
                    <a:lstStyle/>
                    <a:p>
                      <a:pPr fontAlgn="ctr"/>
                      <a:r>
                        <a:rPr lang="fr-FR" sz="800" b="1" cap="none" spc="0">
                          <a:solidFill>
                            <a:schemeClr val="tx1"/>
                          </a:solidFill>
                          <a:effectLst/>
                        </a:rPr>
                        <a:t>sodium_100g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99.86</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51</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571980043"/>
                  </a:ext>
                </a:extLst>
              </a:tr>
              <a:tr h="216847">
                <a:tc>
                  <a:txBody>
                    <a:bodyPr/>
                    <a:lstStyle/>
                    <a:p>
                      <a:pPr fontAlgn="ctr"/>
                      <a:r>
                        <a:rPr lang="fr-FR" sz="800" b="1" cap="none" spc="0">
                          <a:solidFill>
                            <a:schemeClr val="tx1"/>
                          </a:solidFill>
                          <a:effectLst/>
                        </a:rPr>
                        <a:t>sugars_100g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99.86</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51</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48607012"/>
                  </a:ext>
                </a:extLst>
              </a:tr>
              <a:tr h="216847">
                <a:tc>
                  <a:txBody>
                    <a:bodyPr/>
                    <a:lstStyle/>
                    <a:p>
                      <a:pPr fontAlgn="ctr"/>
                      <a:r>
                        <a:rPr lang="fr-FR" sz="800" b="1" cap="none" spc="0">
                          <a:solidFill>
                            <a:schemeClr val="tx1"/>
                          </a:solidFill>
                          <a:effectLst/>
                        </a:rPr>
                        <a:t>proteins_100g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99.86</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51</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35832524"/>
                  </a:ext>
                </a:extLst>
              </a:tr>
              <a:tr h="216847">
                <a:tc>
                  <a:txBody>
                    <a:bodyPr/>
                    <a:lstStyle/>
                    <a:p>
                      <a:pPr fontAlgn="ctr"/>
                      <a:r>
                        <a:rPr lang="fr-FR" sz="800" b="1" cap="none" spc="0">
                          <a:solidFill>
                            <a:schemeClr val="tx1"/>
                          </a:solidFill>
                          <a:effectLst/>
                        </a:rPr>
                        <a:t>salt_100g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99.86</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51</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76507044"/>
                  </a:ext>
                </a:extLst>
              </a:tr>
              <a:tr h="216847">
                <a:tc>
                  <a:txBody>
                    <a:bodyPr/>
                    <a:lstStyle/>
                    <a:p>
                      <a:pPr fontAlgn="ctr"/>
                      <a:r>
                        <a:rPr lang="fr-FR" sz="800" b="1" cap="none" spc="0">
                          <a:solidFill>
                            <a:schemeClr val="tx1"/>
                          </a:solidFill>
                          <a:effectLst/>
                        </a:rPr>
                        <a:t>saturated-fat_100g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99.86</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51</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56146479"/>
                  </a:ext>
                </a:extLst>
              </a:tr>
              <a:tr h="216847">
                <a:tc>
                  <a:txBody>
                    <a:bodyPr/>
                    <a:lstStyle/>
                    <a:p>
                      <a:pPr fontAlgn="ctr"/>
                      <a:r>
                        <a:rPr lang="fr-FR" sz="800" b="1" cap="none" spc="0">
                          <a:solidFill>
                            <a:schemeClr val="tx1"/>
                          </a:solidFill>
                          <a:effectLst/>
                        </a:rPr>
                        <a:t>energy_100g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99.26</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272</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976576764"/>
                  </a:ext>
                </a:extLst>
              </a:tr>
              <a:tr h="216847">
                <a:tc>
                  <a:txBody>
                    <a:bodyPr/>
                    <a:lstStyle/>
                    <a:p>
                      <a:pPr fontAlgn="ctr"/>
                      <a:r>
                        <a:rPr lang="fr-FR" sz="800" b="1" cap="none" spc="0">
                          <a:solidFill>
                            <a:schemeClr val="tx1"/>
                          </a:solidFill>
                          <a:effectLst/>
                        </a:rPr>
                        <a:t>fat_100g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94.10</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a:r>
                        <a:rPr lang="fr-FR" sz="800" cap="none" spc="0">
                          <a:solidFill>
                            <a:schemeClr val="tx1"/>
                          </a:solidFill>
                          <a:effectLst/>
                        </a:rPr>
                        <a:t>2159</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63461961"/>
                  </a:ext>
                </a:extLst>
              </a:tr>
              <a:tr h="216847">
                <a:tc>
                  <a:txBody>
                    <a:bodyPr/>
                    <a:lstStyle/>
                    <a:p>
                      <a:pPr fontAlgn="ctr"/>
                      <a:r>
                        <a:rPr lang="fr-FR" sz="800" b="1" cap="none" spc="0">
                          <a:solidFill>
                            <a:schemeClr val="tx1"/>
                          </a:solidFill>
                          <a:effectLst/>
                        </a:rPr>
                        <a:t>carbohydrates_100g</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a:r>
                        <a:rPr lang="fr-FR" sz="800" cap="none" spc="0">
                          <a:solidFill>
                            <a:schemeClr val="tx1"/>
                          </a:solidFill>
                          <a:effectLst/>
                        </a:rPr>
                        <a:t>94.03</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a:r>
                        <a:rPr lang="fr-FR" sz="800" cap="none" spc="0">
                          <a:solidFill>
                            <a:schemeClr val="tx1"/>
                          </a:solidFill>
                          <a:effectLst/>
                        </a:rPr>
                        <a:t>2182</a:t>
                      </a:r>
                    </a:p>
                  </a:txBody>
                  <a:tcPr marL="39593" marR="39593" marT="57956" marB="19797" anchor="ctr">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126175550"/>
                  </a:ext>
                </a:extLst>
              </a:tr>
            </a:tbl>
          </a:graphicData>
        </a:graphic>
      </p:graphicFrame>
    </p:spTree>
    <p:extLst>
      <p:ext uri="{BB962C8B-B14F-4D97-AF65-F5344CB8AC3E}">
        <p14:creationId xmlns:p14="http://schemas.microsoft.com/office/powerpoint/2010/main" val="3550908999"/>
      </p:ext>
    </p:extLst>
  </p:cSld>
  <p:clrMapOvr>
    <a:masterClrMapping/>
  </p:clrMapOvr>
</p:sld>
</file>

<file path=ppt/theme/theme1.xml><?xml version="1.0" encoding="utf-8"?>
<a:theme xmlns:a="http://schemas.openxmlformats.org/drawingml/2006/main" name="Mimeo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1418</TotalTime>
  <Words>842</Words>
  <Application>Microsoft Macintosh PowerPoint</Application>
  <PresentationFormat>Grand écran</PresentationFormat>
  <Paragraphs>98</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Courier New</vt:lpstr>
      <vt:lpstr>Elephant</vt:lpstr>
      <vt:lpstr>Roboto</vt:lpstr>
      <vt:lpstr>Univers Condensed</vt:lpstr>
      <vt:lpstr>MimeoVTI</vt:lpstr>
      <vt:lpstr>Création d’une application de santé publique</vt:lpstr>
      <vt:lpstr>Objectif du projet: </vt:lpstr>
      <vt:lpstr>Etapes clefs:</vt:lpstr>
      <vt:lpstr>1. Nettoyage</vt:lpstr>
      <vt:lpstr>Présentation PowerPoint</vt:lpstr>
      <vt:lpstr>Exemple des variables PNN:</vt:lpstr>
      <vt:lpstr>Exemple des variables  ’nutrition_grade_fr’</vt:lpstr>
      <vt:lpstr>Test de complétion des variables</vt:lpstr>
      <vt:lpstr>Fin d’étape de nettoyage</vt:lpstr>
      <vt:lpstr>Gestion des valeurs manquantes </vt:lpstr>
      <vt:lpstr>2. Exploration</vt:lpstr>
      <vt:lpstr>Présentation PowerPoint</vt:lpstr>
      <vt:lpstr>Matrice de corrélations linéaires en %</vt:lpstr>
      <vt:lpstr>ANNOVA</vt:lpstr>
      <vt:lpstr>ACP : Nous réalisons l'analyse multivarié grâce à une ACP sur les variables quantitatives. </vt:lpstr>
      <vt:lpstr>Méthode des coudes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Création d’une application de santé publique</dc:title>
  <dc:creator>Andy Ne</dc:creator>
  <cp:lastModifiedBy>Andy Ne</cp:lastModifiedBy>
  <cp:revision>1</cp:revision>
  <dcterms:created xsi:type="dcterms:W3CDTF">2023-10-02T08:15:21Z</dcterms:created>
  <dcterms:modified xsi:type="dcterms:W3CDTF">2023-10-03T07:53:44Z</dcterms:modified>
</cp:coreProperties>
</file>