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4" r:id="rId13"/>
    <p:sldId id="565" r:id="rId14"/>
    <p:sldId id="550" r:id="rId15"/>
    <p:sldId id="551" r:id="rId16"/>
    <p:sldId id="566" r:id="rId17"/>
    <p:sldId id="553" r:id="rId18"/>
    <p:sldId id="554" r:id="rId19"/>
    <p:sldId id="567" r:id="rId20"/>
    <p:sldId id="473" r:id="rId21"/>
    <p:sldId id="474" r:id="rId22"/>
    <p:sldId id="556" r:id="rId23"/>
    <p:sldId id="557" r:id="rId24"/>
    <p:sldId id="558" r:id="rId25"/>
    <p:sldId id="569" r:id="rId26"/>
    <p:sldId id="560" r:id="rId27"/>
    <p:sldId id="568" r:id="rId28"/>
    <p:sldId id="570" r:id="rId29"/>
    <p:sldId id="563" r:id="rId30"/>
    <p:sldId id="349" r:id="rId31"/>
    <p:sldId id="528" r:id="rId32"/>
    <p:sldId id="492" r:id="rId33"/>
    <p:sldId id="571" r:id="rId34"/>
    <p:sldId id="405" r:id="rId35"/>
    <p:sldId id="400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4"/>
            <p14:sldId id="565"/>
            <p14:sldId id="550"/>
            <p14:sldId id="551"/>
            <p14:sldId id="566"/>
            <p14:sldId id="553"/>
            <p14:sldId id="554"/>
            <p14:sldId id="567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57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33" autoAdjust="0"/>
  </p:normalViewPr>
  <p:slideViewPr>
    <p:cSldViewPr>
      <p:cViewPr varScale="1">
        <p:scale>
          <a:sx n="109" d="100"/>
          <a:sy n="109" d="100"/>
        </p:scale>
        <p:origin x="180" y="17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50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28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4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302305"/>
            <a:ext cx="777875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23171" y="1302305"/>
            <a:ext cx="9574212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800" b="1" noProof="1">
                <a:latin typeface="Consolas" pitchFamily="49" charset="0"/>
                <a:cs typeface="Consolas" pitchFamily="49" charset="0"/>
              </a:rPr>
              <a:t>string[] values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800" b="1" noProof="1">
                <a:latin typeface="Consolas" pitchFamily="49" charset="0"/>
                <a:cs typeface="Consolas" pitchFamily="49" charset="0"/>
              </a:rPr>
              <a:t>         { "Advanced", "OOP", "OOP Advanced" };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Stack&lt;string&gt; stack = new Stack&lt;string&gt;(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D749139E-B0AD-4CEA-887C-028EFFDE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497592"/>
            <a:ext cx="4483748" cy="818240"/>
          </a:xfrm>
          <a:prstGeom prst="wedgeRoundRectCallout">
            <a:avLst>
              <a:gd name="adj1" fmla="val 54026"/>
              <a:gd name="adj2" fmla="val -51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collection and retains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59612C0-0057-4D2D-A9E6-ED82B0E2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443" y="2343160"/>
            <a:ext cx="3517900" cy="806665"/>
          </a:xfrm>
          <a:prstGeom prst="wedgeRoundRectCallout">
            <a:avLst>
              <a:gd name="adj1" fmla="val -54243"/>
              <a:gd name="adj2" fmla="val -53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initial capacity of internal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A63CF-1F34-4EB4-9918-81AAE8942B1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302305"/>
            <a:ext cx="730964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242" y="2847611"/>
            <a:ext cx="2057400" cy="807733"/>
          </a:xfrm>
          <a:prstGeom prst="wedgeRoundRectCallout">
            <a:avLst>
              <a:gd name="adj1" fmla="val -68147"/>
              <a:gd name="adj2" fmla="val -3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33" y="3527186"/>
            <a:ext cx="3028479" cy="394405"/>
          </a:xfrm>
          <a:prstGeom prst="wedgeRoundRectCallout">
            <a:avLst>
              <a:gd name="adj1" fmla="val -61269"/>
              <a:gd name="adj2" fmla="val -7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05" y="4495800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64764" y="1219200"/>
            <a:ext cx="88592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Decimal To Binary Converter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324040" y="2510852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934082" y="2514625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7412" y="2615968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60799" y="2505923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1024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6412" y="2505924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10000000000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342652" y="263389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EC2D3-30BF-40A8-993D-ED5A4145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99" y="3474913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8C67D-9E39-4121-8C42-DA45827D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3474914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‭10000011111‬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D9D705EA-9D0B-470F-94F6-90340EC43D0C}"/>
              </a:ext>
            </a:extLst>
          </p:cNvPr>
          <p:cNvSpPr/>
          <p:nvPr/>
        </p:nvSpPr>
        <p:spPr>
          <a:xfrm>
            <a:off x="2343306" y="362795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063A7-8536-4C23-8FC1-F260FEC5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99" y="4443902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1689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3CCC6-6437-452A-B00A-7679FE10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4443902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‭11010011001‬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C875FAEB-49DA-4C63-A20E-B63795DCDB73}"/>
              </a:ext>
            </a:extLst>
          </p:cNvPr>
          <p:cNvSpPr/>
          <p:nvPr/>
        </p:nvSpPr>
        <p:spPr>
          <a:xfrm>
            <a:off x="2378656" y="45993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4BB3-338C-4BB2-A6F1-8286D95F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40" y="3471140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862E5-28E1-4FCB-A44B-2619E6BD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82" y="3474913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1011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1" name="Right Arrow 34">
            <a:extLst>
              <a:ext uri="{FF2B5EF4-FFF2-40B4-BE49-F238E27FC236}">
                <a16:creationId xmlns:a16="http://schemas.microsoft.com/office/drawing/2014/main" id="{C47CE308-9413-4C9A-A159-BC728ECB5D7C}"/>
              </a:ext>
            </a:extLst>
          </p:cNvPr>
          <p:cNvSpPr/>
          <p:nvPr/>
        </p:nvSpPr>
        <p:spPr>
          <a:xfrm>
            <a:off x="7237412" y="357625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82AD4-427B-499A-A20E-CEF3DE67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40" y="4431428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1A39B1-5C55-455B-B4E7-544F5209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82" y="4435201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1100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4" name="Right Arrow 34">
            <a:extLst>
              <a:ext uri="{FF2B5EF4-FFF2-40B4-BE49-F238E27FC236}">
                <a16:creationId xmlns:a16="http://schemas.microsoft.com/office/drawing/2014/main" id="{2705078E-DFE8-4E07-B9AE-C10E46BA8940}"/>
              </a:ext>
            </a:extLst>
          </p:cNvPr>
          <p:cNvSpPr/>
          <p:nvPr/>
        </p:nvSpPr>
        <p:spPr>
          <a:xfrm>
            <a:off x="7237412" y="4536544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Decimal To Binary Converter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41187" y="1328800"/>
            <a:ext cx="930644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decimalNumber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Check if number is zero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decimalNumber !=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stack.Push(decimalNumber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decimalNumber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!=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Goal: </a:t>
            </a: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–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–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b="1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Getting the first element of the queue </a:t>
            </a:r>
            <a:br>
              <a:rPr lang="en-US" b="1" dirty="0"/>
            </a:br>
            <a:r>
              <a:rPr lang="en-US" b="1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– Adds an element to the front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– Returns and removes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– Returns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</a:t>
            </a:r>
            <a:r>
              <a:rPr lang="en-GB"/>
              <a:t>Hot Potato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99173"/>
            <a:ext cx="3814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17338" y="1295399"/>
            <a:ext cx="99541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13812" y="2744983"/>
            <a:ext cx="32004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62875" y="1295399"/>
            <a:ext cx="726307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2814690"/>
            <a:ext cx="1981200" cy="762000"/>
          </a:xfrm>
          <a:prstGeom prst="wedgeRoundRectCallout">
            <a:avLst>
              <a:gd name="adj1" fmla="val -64393"/>
              <a:gd name="adj2" fmla="val 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546" y="3506801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491364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28" y="3304106"/>
            <a:ext cx="200920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Hummer H2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Audi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green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Mercedes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354" y="4207045"/>
            <a:ext cx="590484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Hummer H2 passed!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Audi passed!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cars passed the crossroads.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084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8238" y="1202704"/>
            <a:ext cx="107923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en-US" sz="38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3157</TotalTime>
  <Words>1747</Words>
  <Application>Microsoft Office PowerPoint</Application>
  <PresentationFormat>Custom</PresentationFormat>
  <Paragraphs>383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Stacks and Queues</vt:lpstr>
      <vt:lpstr>Table of Contents</vt:lpstr>
      <vt:lpstr>Have a Question?</vt:lpstr>
      <vt:lpstr>PowerPoint Presentation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Decimal To Binary Converter</vt:lpstr>
      <vt:lpstr>Solution: Decimal To Binary Converter</vt:lpstr>
      <vt:lpstr>Problem: Matching Brackets</vt:lpstr>
      <vt:lpstr>PowerPoint Presentation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382</cp:revision>
  <dcterms:created xsi:type="dcterms:W3CDTF">2014-01-02T17:00:34Z</dcterms:created>
  <dcterms:modified xsi:type="dcterms:W3CDTF">2018-10-14T17:45:40Z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