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2"/>
  </p:sldMasterIdLst>
  <p:notesMasterIdLst>
    <p:notesMasterId r:id="rId51"/>
  </p:notesMasterIdLst>
  <p:handoutMasterIdLst>
    <p:handoutMasterId r:id="rId52"/>
  </p:handoutMasterIdLst>
  <p:sldIdLst>
    <p:sldId id="522" r:id="rId3"/>
    <p:sldId id="539" r:id="rId4"/>
    <p:sldId id="541" r:id="rId5"/>
    <p:sldId id="523" r:id="rId6"/>
    <p:sldId id="542" r:id="rId7"/>
    <p:sldId id="531" r:id="rId8"/>
    <p:sldId id="543" r:id="rId9"/>
    <p:sldId id="533" r:id="rId10"/>
    <p:sldId id="544" r:id="rId11"/>
    <p:sldId id="540" r:id="rId12"/>
    <p:sldId id="546" r:id="rId13"/>
    <p:sldId id="274" r:id="rId14"/>
    <p:sldId id="459" r:id="rId15"/>
    <p:sldId id="276" r:id="rId16"/>
    <p:sldId id="420" r:id="rId17"/>
    <p:sldId id="504" r:id="rId18"/>
    <p:sldId id="466" r:id="rId19"/>
    <p:sldId id="496" r:id="rId20"/>
    <p:sldId id="468" r:id="rId21"/>
    <p:sldId id="469" r:id="rId22"/>
    <p:sldId id="505" r:id="rId23"/>
    <p:sldId id="460" r:id="rId24"/>
    <p:sldId id="497" r:id="rId25"/>
    <p:sldId id="471" r:id="rId26"/>
    <p:sldId id="472" r:id="rId27"/>
    <p:sldId id="473" r:id="rId28"/>
    <p:sldId id="474" r:id="rId29"/>
    <p:sldId id="475" r:id="rId30"/>
    <p:sldId id="476" r:id="rId31"/>
    <p:sldId id="478" r:id="rId32"/>
    <p:sldId id="477" r:id="rId33"/>
    <p:sldId id="479" r:id="rId34"/>
    <p:sldId id="453" r:id="rId35"/>
    <p:sldId id="483" r:id="rId36"/>
    <p:sldId id="484" r:id="rId37"/>
    <p:sldId id="485" r:id="rId38"/>
    <p:sldId id="507" r:id="rId39"/>
    <p:sldId id="486" r:id="rId40"/>
    <p:sldId id="487" r:id="rId41"/>
    <p:sldId id="488" r:id="rId42"/>
    <p:sldId id="508" r:id="rId43"/>
    <p:sldId id="494" r:id="rId44"/>
    <p:sldId id="349" r:id="rId45"/>
    <p:sldId id="498" r:id="rId46"/>
    <p:sldId id="502" r:id="rId47"/>
    <p:sldId id="503" r:id="rId48"/>
    <p:sldId id="413" r:id="rId49"/>
    <p:sldId id="501" r:id="rId5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C0257C9F-6AA4-4F4C-B2CE-DA948E92B968}">
          <p14:sldIdLst>
            <p14:sldId id="522"/>
            <p14:sldId id="539"/>
            <p14:sldId id="541"/>
            <p14:sldId id="523"/>
            <p14:sldId id="542"/>
            <p14:sldId id="531"/>
            <p14:sldId id="543"/>
            <p14:sldId id="533"/>
            <p14:sldId id="544"/>
            <p14:sldId id="540"/>
            <p14:sldId id="546"/>
          </p14:sldIdLst>
        </p14:section>
        <p14:section name="Default Section" id="{5A55AD5B-30A0-4846-8F24-6943BC7FE70C}">
          <p14:sldIdLst>
            <p14:sldId id="274"/>
            <p14:sldId id="459"/>
            <p14:sldId id="276"/>
            <p14:sldId id="420"/>
            <p14:sldId id="504"/>
            <p14:sldId id="466"/>
            <p14:sldId id="496"/>
            <p14:sldId id="468"/>
            <p14:sldId id="469"/>
            <p14:sldId id="505"/>
            <p14:sldId id="460"/>
          </p14:sldIdLst>
        </p14:section>
        <p14:section name="По-сложни логически проверки" id="{3AB062C0-8079-4A71-B65B-1F05213509A0}">
          <p14:sldIdLst>
            <p14:sldId id="497"/>
            <p14:sldId id="471"/>
            <p14:sldId id="472"/>
            <p14:sldId id="473"/>
            <p14:sldId id="474"/>
            <p14:sldId id="475"/>
            <p14:sldId id="476"/>
            <p14:sldId id="478"/>
            <p14:sldId id="477"/>
            <p14:sldId id="479"/>
            <p14:sldId id="453"/>
            <p14:sldId id="483"/>
            <p14:sldId id="484"/>
            <p14:sldId id="485"/>
            <p14:sldId id="507"/>
            <p14:sldId id="486"/>
            <p14:sldId id="487"/>
            <p14:sldId id="488"/>
            <p14:sldId id="508"/>
          </p14:sldIdLst>
        </p14:section>
        <p14:section name="End Section" id="{7EDB5B96-9304-4028-B2E5-FC833F673B5D}">
          <p14:sldIdLst>
            <p14:sldId id="494"/>
            <p14:sldId id="349"/>
            <p14:sldId id="498"/>
            <p14:sldId id="502"/>
            <p14:sldId id="503"/>
            <p14:sldId id="413"/>
            <p14:sldId id="5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DFFFF"/>
    <a:srgbClr val="0097CC"/>
    <a:srgbClr val="FFF0D9"/>
    <a:srgbClr val="F0F5FA"/>
    <a:srgbClr val="1A8AF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Среден стил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ъл стил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533" autoAdjust="0"/>
  </p:normalViewPr>
  <p:slideViewPr>
    <p:cSldViewPr>
      <p:cViewPr varScale="1">
        <p:scale>
          <a:sx n="86" d="100"/>
          <a:sy n="86" d="100"/>
        </p:scale>
        <p:origin x="480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1/26/2019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45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78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64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2952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76283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466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1/26/2019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92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1/26/2019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1/26/2019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1/26/2019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90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62" r:id="rId17"/>
    <p:sldLayoutId id="2147483691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0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1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28849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1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2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3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judge.softuni.bg/Contests/Compete/Index/1013#5" TargetMode="Externa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5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3#6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6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50.png"/><Relationship Id="rId4" Type="http://schemas.openxmlformats.org/officeDocument/2006/relationships/image" Target="../media/image47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5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56.png"/><Relationship Id="rId4" Type="http://schemas.openxmlformats.org/officeDocument/2006/relationships/image" Target="../media/image53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5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305" y="1331111"/>
            <a:ext cx="1268581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bg-BG" sz="3300" dirty="0"/>
              <a:t>Какъв ще е резултатът от изпълнението на следната програма</a:t>
            </a:r>
            <a:r>
              <a:rPr lang="en-US" sz="3300" dirty="0"/>
              <a:t>:</a:t>
            </a:r>
          </a:p>
          <a:p>
            <a:pPr marL="514350" indent="-514350">
              <a:buFont typeface="+mj-lt"/>
              <a:buAutoNum type="arabicPeriod" startAt="5"/>
            </a:pPr>
            <a:endParaRPr lang="bg-BG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1018703" y="1996566"/>
            <a:ext cx="675210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Console.WriteLine(</a:t>
            </a:r>
            <a:r>
              <a:rPr lang="bg-BG" dirty="0"/>
              <a:t>123456 % 100 == 56</a:t>
            </a:r>
            <a:r>
              <a:rPr lang="en-US" dirty="0"/>
              <a:t>)</a:t>
            </a:r>
            <a:r>
              <a:rPr lang="bg-BG" dirty="0"/>
              <a:t>;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065212" y="4853161"/>
            <a:ext cx="3165416" cy="1126526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82041" y="2931394"/>
            <a:ext cx="2739202" cy="2113933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045642" y="2889546"/>
            <a:ext cx="2673350" cy="2068754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7382317" y="49935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304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305" y="1331111"/>
            <a:ext cx="1268581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bg-BG" sz="3300" dirty="0"/>
              <a:t>Какъв ще е резултатът от изпълнението на следната програма</a:t>
            </a:r>
            <a:r>
              <a:rPr lang="en-US" sz="3300" dirty="0"/>
              <a:t>:</a:t>
            </a:r>
          </a:p>
          <a:p>
            <a:pPr marL="514350" indent="-514350">
              <a:buFont typeface="+mj-lt"/>
              <a:buAutoNum type="arabicPeriod" startAt="5"/>
            </a:pPr>
            <a:endParaRPr lang="bg-BG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1018703" y="1996566"/>
            <a:ext cx="675210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Console.WriteLine(</a:t>
            </a:r>
            <a:r>
              <a:rPr lang="bg-BG" dirty="0"/>
              <a:t>123456 % 100 == 56</a:t>
            </a:r>
            <a:r>
              <a:rPr lang="en-US" dirty="0"/>
              <a:t>)</a:t>
            </a:r>
            <a:r>
              <a:rPr lang="bg-BG" dirty="0"/>
              <a:t>;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065212" y="4853161"/>
            <a:ext cx="3165416" cy="1126526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82041" y="2931394"/>
            <a:ext cx="2739202" cy="2113933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045642" y="2889546"/>
            <a:ext cx="2673350" cy="2068754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7382317" y="49935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460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Вложени </a:t>
            </a:r>
            <a:r>
              <a:rPr lang="en-US" dirty="0"/>
              <a:t>if </a:t>
            </a:r>
            <a:r>
              <a:rPr lang="bg-BG" dirty="0"/>
              <a:t>конструкции и</a:t>
            </a:r>
            <a:br>
              <a:rPr lang="bg-BG" dirty="0"/>
            </a:br>
            <a:r>
              <a:rPr lang="bg-BG" dirty="0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Вложени условни конструкции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5612" y="5029200"/>
            <a:ext cx="2950749" cy="382788"/>
          </a:xfrm>
        </p:spPr>
        <p:txBody>
          <a:bodyPr/>
          <a:lstStyle/>
          <a:p>
            <a:pPr algn="l"/>
            <a:r>
              <a:rPr lang="bg-BG" noProof="1">
                <a:solidFill>
                  <a:schemeClr val="tx1"/>
                </a:solidFill>
              </a:rPr>
              <a:t>СофтУни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5612" y="5394683"/>
            <a:ext cx="2950749" cy="382788"/>
          </a:xfrm>
        </p:spPr>
        <p:txBody>
          <a:bodyPr/>
          <a:lstStyle/>
          <a:p>
            <a:pPr algn="l"/>
            <a:r>
              <a:rPr lang="bg-BG" sz="2000" noProof="1">
                <a:solidFill>
                  <a:schemeClr val="tx1"/>
                </a:solidFill>
              </a:rPr>
              <a:t>Преподавателски</a:t>
            </a:r>
            <a:r>
              <a:rPr lang="bg-BG" sz="2000" dirty="0">
                <a:solidFill>
                  <a:schemeClr val="tx1"/>
                </a:solidFill>
              </a:rPr>
              <a:t> екип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7612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5212" y="5867400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85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022006"/>
            <a:ext cx="3561536" cy="299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6000" b="1" dirty="0"/>
            </a:br>
            <a:r>
              <a:rPr lang="en-US" sz="11500" b="1" dirty="0"/>
              <a:t>#pb-jan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</a:t>
            </a:r>
            <a:r>
              <a:rPr lang="en-US" dirty="0"/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2" y="1388889"/>
            <a:ext cx="6742197" cy="5530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bg-BG" dirty="0"/>
              <a:t>Вложени</a:t>
            </a:r>
            <a:r>
              <a:rPr lang="en-US" dirty="0"/>
              <a:t> </a:t>
            </a:r>
            <a:r>
              <a:rPr lang="bg-BG" dirty="0"/>
              <a:t>условни конструкции</a:t>
            </a:r>
            <a:endParaRPr lang="en-US" dirty="0"/>
          </a:p>
          <a:p>
            <a:pPr marL="0" indent="0">
              <a:buNone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bg-BG" dirty="0"/>
              <a:t>По-сложни проверки</a:t>
            </a:r>
          </a:p>
          <a:p>
            <a:pPr marL="723900" lvl="1" indent="-420688"/>
            <a:r>
              <a:rPr lang="bg-BG" dirty="0"/>
              <a:t>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</a:t>
            </a:r>
            <a:r>
              <a:rPr lang="en-US" dirty="0"/>
              <a:t>,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приоритет на условия</a:t>
            </a:r>
          </a:p>
          <a:p>
            <a:pPr marL="0" indent="-229854">
              <a:buNone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3. Решаване на изпитни задачи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030" y="1388889"/>
            <a:ext cx="3800782" cy="46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2012" y="4876800"/>
            <a:ext cx="8001000" cy="820738"/>
          </a:xfrm>
        </p:spPr>
        <p:txBody>
          <a:bodyPr>
            <a:noAutofit/>
          </a:bodyPr>
          <a:lstStyle/>
          <a:p>
            <a:r>
              <a:rPr lang="bg-BG" sz="4400" dirty="0"/>
              <a:t>Вложени условни конструкции</a:t>
            </a:r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2A51D8-A0E0-45E9-8B6A-EFD301002A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4212" y="2133600"/>
            <a:ext cx="3962400" cy="117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първото условие се преминава към </a:t>
            </a:r>
            <a:br>
              <a:rPr lang="en-US" sz="3200" dirty="0"/>
            </a:br>
            <a:r>
              <a:rPr lang="bg-BG" sz="3200" dirty="0"/>
              <a:t>вложената проверка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2" y="2362200"/>
            <a:ext cx="9296400" cy="38990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Console.WriteLine("condition1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Console.WriteLine("condition2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Console.WriteLine("condition2 not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2055812" y="3810000"/>
            <a:ext cx="8610600" cy="1981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5931746"/>
            <a:ext cx="4509308" cy="533400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Вложена </a:t>
            </a:r>
            <a:r>
              <a:rPr lang="en-US" sz="2800" b="1" dirty="0">
                <a:solidFill>
                  <a:schemeClr val="bg2"/>
                </a:solidFill>
              </a:rPr>
              <a:t>if</a:t>
            </a:r>
            <a:r>
              <a:rPr lang="bg-BG" sz="2800" b="1" dirty="0">
                <a:solidFill>
                  <a:schemeClr val="bg2"/>
                </a:solidFill>
              </a:rPr>
              <a:t> конструкция</a:t>
            </a:r>
          </a:p>
        </p:txBody>
      </p:sp>
    </p:spTree>
    <p:extLst>
      <p:ext uri="{BB962C8B-B14F-4D97-AF65-F5344CB8AC3E}">
        <p14:creationId xmlns:p14="http://schemas.microsoft.com/office/powerpoint/2010/main" val="353051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Чете от потребителя: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Възраст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Пол</a:t>
            </a:r>
          </a:p>
          <a:p>
            <a:pPr lvl="1">
              <a:lnSpc>
                <a:spcPct val="110000"/>
              </a:lnSpc>
            </a:pPr>
            <a:r>
              <a:rPr lang="bg-BG" sz="2800" dirty="0"/>
              <a:t>Принтира обръщение според въведените данни, както е показано на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схемата</a:t>
            </a:r>
            <a:r>
              <a:rPr lang="en-US" sz="2800" dirty="0"/>
              <a:t> (</a:t>
            </a:r>
            <a:r>
              <a:rPr lang="bg-BG" sz="2800" dirty="0"/>
              <a:t>в следващия слайд</a:t>
            </a:r>
            <a:r>
              <a:rPr lang="en-US" sz="2800" dirty="0"/>
              <a:t>)</a:t>
            </a:r>
            <a:endParaRPr lang="bg-BG" sz="2800" dirty="0"/>
          </a:p>
          <a:p>
            <a:pPr>
              <a:lnSpc>
                <a:spcPct val="110000"/>
              </a:lnSpc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1188852" y="5617866"/>
            <a:ext cx="2121547" cy="892552"/>
            <a:chOff x="1684152" y="5496496"/>
            <a:chExt cx="2121547" cy="89255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4172221" y="5617866"/>
            <a:ext cx="1863082" cy="892552"/>
            <a:chOff x="4307530" y="5496496"/>
            <a:chExt cx="1863082" cy="89255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1524000"/>
            <a:ext cx="4231147" cy="19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2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56504" y="1193111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401464" y="4959672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817132" y="4955573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D2EDC53-2F62-47AB-9BFC-D6A45E761DE1}"/>
              </a:ext>
            </a:extLst>
          </p:cNvPr>
          <p:cNvSpPr/>
          <p:nvPr/>
        </p:nvSpPr>
        <p:spPr bwMode="auto">
          <a:xfrm>
            <a:off x="5295021" y="385970"/>
            <a:ext cx="2690303" cy="788437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39BE1-023C-4CFF-9C14-11A7DC75820C}"/>
              </a:ext>
            </a:extLst>
          </p:cNvPr>
          <p:cNvGrpSpPr/>
          <p:nvPr/>
        </p:nvGrpSpPr>
        <p:grpSpPr>
          <a:xfrm>
            <a:off x="2865203" y="3323737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C4050EB-2124-406F-BD92-0AAFF9382C72}"/>
              </a:ext>
            </a:extLst>
          </p:cNvPr>
          <p:cNvGrpSpPr/>
          <p:nvPr/>
        </p:nvGrpSpPr>
        <p:grpSpPr>
          <a:xfrm>
            <a:off x="2416321" y="3790115"/>
            <a:ext cx="710451" cy="1169556"/>
            <a:chOff x="2416321" y="3790115"/>
            <a:chExt cx="710451" cy="11695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AC3C0-E3CF-4931-9056-C601409078A6}"/>
                </a:ext>
              </a:extLst>
            </p:cNvPr>
            <p:cNvSpPr txBox="1"/>
            <p:nvPr/>
          </p:nvSpPr>
          <p:spPr>
            <a:xfrm>
              <a:off x="2416321" y="3790115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5E0DBA9-5AFE-4DBD-82C7-B0A35725C036}"/>
                </a:ext>
              </a:extLst>
            </p:cNvPr>
            <p:cNvCxnSpPr>
              <a:cxnSpLocks/>
              <a:stCxn id="16" idx="1"/>
              <a:endCxn id="26" idx="0"/>
            </p:cNvCxnSpPr>
            <p:nvPr/>
          </p:nvCxnSpPr>
          <p:spPr>
            <a:xfrm rot="10800000" flipV="1">
              <a:off x="2416321" y="4114856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C9D7B88-13ED-43A7-9285-62FCC3828366}"/>
              </a:ext>
            </a:extLst>
          </p:cNvPr>
          <p:cNvGrpSpPr/>
          <p:nvPr/>
        </p:nvGrpSpPr>
        <p:grpSpPr>
          <a:xfrm>
            <a:off x="4557976" y="3801273"/>
            <a:ext cx="770445" cy="1158398"/>
            <a:chOff x="4557976" y="3801273"/>
            <a:chExt cx="770445" cy="11583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01BF33-4109-4F75-AB8E-336C15FEE775}"/>
                </a:ext>
              </a:extLst>
            </p:cNvPr>
            <p:cNvSpPr txBox="1"/>
            <p:nvPr/>
          </p:nvSpPr>
          <p:spPr>
            <a:xfrm>
              <a:off x="4557976" y="3801273"/>
              <a:ext cx="770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9162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905F0-A03E-43B7-8A72-6EA4C7CB158F}"/>
              </a:ext>
            </a:extLst>
          </p:cNvPr>
          <p:cNvGrpSpPr/>
          <p:nvPr/>
        </p:nvGrpSpPr>
        <p:grpSpPr>
          <a:xfrm>
            <a:off x="8421386" y="3429000"/>
            <a:ext cx="1826420" cy="1582240"/>
            <a:chOff x="2357157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28B582-9228-4C41-A089-B16C0AA94A20}"/>
                </a:ext>
              </a:extLst>
            </p:cNvPr>
            <p:cNvSpPr/>
            <p:nvPr/>
          </p:nvSpPr>
          <p:spPr bwMode="auto">
            <a:xfrm>
              <a:off x="2357157" y="4108502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0AA4530-C6C8-41A6-BAE1-A4CA285976D5}"/>
              </a:ext>
            </a:extLst>
          </p:cNvPr>
          <p:cNvGrpSpPr/>
          <p:nvPr/>
        </p:nvGrpSpPr>
        <p:grpSpPr>
          <a:xfrm>
            <a:off x="7918159" y="3814673"/>
            <a:ext cx="710451" cy="1140899"/>
            <a:chOff x="7918159" y="3814673"/>
            <a:chExt cx="710451" cy="11408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925AD-3CC4-4197-AB5B-2222E192CB31}"/>
                </a:ext>
              </a:extLst>
            </p:cNvPr>
            <p:cNvSpPr txBox="1"/>
            <p:nvPr/>
          </p:nvSpPr>
          <p:spPr>
            <a:xfrm>
              <a:off x="7918159" y="3814673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451A3C0-E540-4DA3-B3DC-0FA8C526E1EF}"/>
                </a:ext>
              </a:extLst>
            </p:cNvPr>
            <p:cNvCxnSpPr>
              <a:cxnSpLocks/>
              <a:stCxn id="39" idx="1"/>
              <a:endCxn id="53" idx="1"/>
            </p:cNvCxnSpPr>
            <p:nvPr/>
          </p:nvCxnSpPr>
          <p:spPr>
            <a:xfrm rot="10800000" flipV="1">
              <a:off x="8044006" y="4220119"/>
              <a:ext cx="377380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E84CDA-F51C-4E53-8289-2031F5A38F9F}"/>
              </a:ext>
            </a:extLst>
          </p:cNvPr>
          <p:cNvGrpSpPr/>
          <p:nvPr/>
        </p:nvGrpSpPr>
        <p:grpSpPr>
          <a:xfrm>
            <a:off x="10138266" y="3796570"/>
            <a:ext cx="806492" cy="1154907"/>
            <a:chOff x="10138266" y="3796570"/>
            <a:chExt cx="806492" cy="115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96570"/>
              <a:ext cx="806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47806" y="4220120"/>
              <a:ext cx="567941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2A94C171-85E9-4A78-BC4C-673309D0ADDD}"/>
              </a:ext>
            </a:extLst>
          </p:cNvPr>
          <p:cNvSpPr/>
          <p:nvPr/>
        </p:nvSpPr>
        <p:spPr>
          <a:xfrm>
            <a:off x="9690967" y="4951477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B0980-C125-41C2-878A-1368309B7A49}"/>
              </a:ext>
            </a:extLst>
          </p:cNvPr>
          <p:cNvGrpSpPr/>
          <p:nvPr/>
        </p:nvGrpSpPr>
        <p:grpSpPr>
          <a:xfrm>
            <a:off x="5211018" y="1771424"/>
            <a:ext cx="2774306" cy="2022747"/>
            <a:chOff x="5211018" y="1771424"/>
            <a:chExt cx="2774306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19DE0-F0AC-4D73-B1BC-50F2B10DA111}"/>
                </a:ext>
              </a:extLst>
            </p:cNvPr>
            <p:cNvSpPr txBox="1"/>
            <p:nvPr/>
          </p:nvSpPr>
          <p:spPr>
            <a:xfrm>
              <a:off x="5211018" y="2464850"/>
              <a:ext cx="2774306" cy="539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gender equals 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r>
                <a:rPr lang="en-US" sz="2000" dirty="0">
                  <a:solidFill>
                    <a:schemeClr val="bg2"/>
                  </a:solidFill>
                </a:rPr>
                <a:t>f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3F485D8-2BEE-4D57-B114-6FD432D9D557}"/>
              </a:ext>
            </a:extLst>
          </p:cNvPr>
          <p:cNvGrpSpPr/>
          <p:nvPr/>
        </p:nvGrpSpPr>
        <p:grpSpPr>
          <a:xfrm>
            <a:off x="7535489" y="2446364"/>
            <a:ext cx="1799106" cy="1001928"/>
            <a:chOff x="7535490" y="2427072"/>
            <a:chExt cx="1799106" cy="10019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765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38656E3C-2F43-41A0-818A-663BFEC759B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644828" y="2763505"/>
              <a:ext cx="1689768" cy="66549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D2DDF9-E335-4ECF-90C2-8092726754C6}"/>
              </a:ext>
            </a:extLst>
          </p:cNvPr>
          <p:cNvGrpSpPr/>
          <p:nvPr/>
        </p:nvGrpSpPr>
        <p:grpSpPr>
          <a:xfrm>
            <a:off x="3778413" y="2443204"/>
            <a:ext cx="2116504" cy="899824"/>
            <a:chOff x="3778414" y="2423912"/>
            <a:chExt cx="2116504" cy="8998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78414" y="2754765"/>
              <a:ext cx="1708997" cy="56897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E5910476-5D14-4FA5-A422-DFE89DAB54A6}"/>
              </a:ext>
            </a:extLst>
          </p:cNvPr>
          <p:cNvSpPr/>
          <p:nvPr/>
        </p:nvSpPr>
        <p:spPr>
          <a:xfrm>
            <a:off x="4127593" y="4959671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"Ms." 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9149748-D2F7-4E8F-A72E-5D49E3D42CB9}"/>
              </a:ext>
            </a:extLst>
          </p:cNvPr>
          <p:cNvSpPr/>
          <p:nvPr/>
        </p:nvSpPr>
        <p:spPr>
          <a:xfrm>
            <a:off x="1751012" y="6336168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https://judge.softuni.bg/Contests/Compete/Index/1013#0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101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потребителя:</a:t>
            </a:r>
          </a:p>
          <a:p>
            <a:pPr lvl="2"/>
            <a:r>
              <a:rPr lang="bg-BG" sz="2600" dirty="0"/>
              <a:t>Име на продукт</a:t>
            </a:r>
          </a:p>
          <a:p>
            <a:pPr lvl="2"/>
            <a:r>
              <a:rPr lang="bg-BG" sz="2600" dirty="0"/>
              <a:t>Град</a:t>
            </a:r>
          </a:p>
          <a:p>
            <a:pPr lvl="2"/>
            <a:r>
              <a:rPr lang="bg-BG" sz="2600" dirty="0"/>
              <a:t>Количество</a:t>
            </a:r>
          </a:p>
          <a:p>
            <a:pPr lvl="1"/>
            <a:r>
              <a:rPr lang="bg-BG" sz="3000" dirty="0"/>
              <a:t>Пресмята цената му спрямо таблицата:</a:t>
            </a:r>
          </a:p>
          <a:p>
            <a:pPr lvl="1"/>
            <a:endParaRPr lang="bg-BG" sz="3000" dirty="0"/>
          </a:p>
          <a:p>
            <a:endParaRPr lang="bg-BG" sz="3000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62357"/>
              </p:ext>
            </p:extLst>
          </p:nvPr>
        </p:nvGraphicFramePr>
        <p:xfrm>
          <a:off x="1370012" y="4724400"/>
          <a:ext cx="9092954" cy="1922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565" y="1295400"/>
            <a:ext cx="2356722" cy="23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64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Коя променлива е наименувана правилно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4412" y="2057400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SavedMoney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0346" y="4230120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8927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38746" y="4588293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64559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09669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>
                  <a:latin typeface="Consolas" panose="020B0609020204030204" pitchFamily="49" charset="0"/>
                </a:rPr>
                <a:t>savedMoney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518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0812" y="1496298"/>
            <a:ext cx="11815018" cy="46445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1131895" y="2519294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561360" y="2514600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316502" y="2514600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Rectangle 5"/>
          <p:cNvSpPr/>
          <p:nvPr/>
        </p:nvSpPr>
        <p:spPr>
          <a:xfrm>
            <a:off x="724321" y="633636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https://judge.softuni.bg/Contests/Compete/Index/1013#1</a:t>
            </a:r>
            <a:endParaRPr lang="en-US" sz="2400" dirty="0"/>
          </a:p>
        </p:txBody>
      </p: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6365710" y="3051324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869990" y="3052559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4931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B1438C1B-9281-4354-8221-79D9C9F03A37}"/>
              </a:ext>
            </a:extLst>
          </p:cNvPr>
          <p:cNvSpPr/>
          <p:nvPr/>
        </p:nvSpPr>
        <p:spPr bwMode="auto">
          <a:xfrm>
            <a:off x="4865686" y="24765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2EEEFD-CA84-4C04-A6B5-403C99E084C5}"/>
              </a:ext>
            </a:extLst>
          </p:cNvPr>
          <p:cNvGrpSpPr/>
          <p:nvPr/>
        </p:nvGrpSpPr>
        <p:grpSpPr>
          <a:xfrm>
            <a:off x="4864801" y="761701"/>
            <a:ext cx="2441709" cy="1162049"/>
            <a:chOff x="4865686" y="806191"/>
            <a:chExt cx="2441709" cy="116204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075361" y="806191"/>
              <a:ext cx="407" cy="5844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084772" y="1923750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FE5AF-F7CE-499F-8D45-C02E1CC7C798}"/>
              </a:ext>
            </a:extLst>
          </p:cNvPr>
          <p:cNvSpPr/>
          <p:nvPr/>
        </p:nvSpPr>
        <p:spPr bwMode="auto">
          <a:xfrm>
            <a:off x="1248895" y="5856730"/>
            <a:ext cx="22232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5ECE0-4114-440C-95E4-1E082BBECD00}"/>
              </a:ext>
            </a:extLst>
          </p:cNvPr>
          <p:cNvSpPr/>
          <p:nvPr/>
        </p:nvSpPr>
        <p:spPr bwMode="auto">
          <a:xfrm>
            <a:off x="6899855" y="4330502"/>
            <a:ext cx="2546907" cy="78493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EB802C-F16C-45C4-BD1E-2D15A28D8AB5}"/>
              </a:ext>
            </a:extLst>
          </p:cNvPr>
          <p:cNvSpPr/>
          <p:nvPr/>
        </p:nvSpPr>
        <p:spPr bwMode="auto">
          <a:xfrm>
            <a:off x="4559861" y="5874736"/>
            <a:ext cx="2546907" cy="7810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6551425-40D3-4166-BDC9-A51A7D32E6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740456">
            <a:off x="9379244" y="806547"/>
            <a:ext cx="2215005" cy="179238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16F68-EB68-4B3C-ABA0-502ED27D057E}"/>
              </a:ext>
            </a:extLst>
          </p:cNvPr>
          <p:cNvGrpSpPr/>
          <p:nvPr/>
        </p:nvGrpSpPr>
        <p:grpSpPr>
          <a:xfrm>
            <a:off x="5171257" y="2465673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B5AAAE-66C3-4EA4-A0D0-4BFAAF254223}"/>
              </a:ext>
            </a:extLst>
          </p:cNvPr>
          <p:cNvGrpSpPr/>
          <p:nvPr/>
        </p:nvGrpSpPr>
        <p:grpSpPr>
          <a:xfrm>
            <a:off x="4126823" y="2940464"/>
            <a:ext cx="1477469" cy="876299"/>
            <a:chOff x="4130813" y="2970341"/>
            <a:chExt cx="1477469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3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083CC-2652-456E-9708-CB7C47B24940}"/>
              </a:ext>
            </a:extLst>
          </p:cNvPr>
          <p:cNvGrpSpPr/>
          <p:nvPr/>
        </p:nvGrpSpPr>
        <p:grpSpPr>
          <a:xfrm>
            <a:off x="6869863" y="2983976"/>
            <a:ext cx="1303447" cy="1346526"/>
            <a:chOff x="6873851" y="3013853"/>
            <a:chExt cx="1445655" cy="1346526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9" y="3371850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079D1-10E5-4F97-B0E0-AAE021016818}"/>
              </a:ext>
            </a:extLst>
          </p:cNvPr>
          <p:cNvGrpSpPr/>
          <p:nvPr/>
        </p:nvGrpSpPr>
        <p:grpSpPr>
          <a:xfrm>
            <a:off x="3211759" y="3816764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chemeClr val="bg2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50478-BC35-4F70-AF93-7041E094671B}"/>
              </a:ext>
            </a:extLst>
          </p:cNvPr>
          <p:cNvGrpSpPr/>
          <p:nvPr/>
        </p:nvGrpSpPr>
        <p:grpSpPr>
          <a:xfrm>
            <a:off x="2360494" y="4248694"/>
            <a:ext cx="1140597" cy="1608036"/>
            <a:chOff x="2647605" y="4529296"/>
            <a:chExt cx="1536440" cy="1608036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647605" y="4973666"/>
              <a:ext cx="1146694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CB9161-7D74-46CA-B3DE-3635FFD4F9EB}"/>
              </a:ext>
            </a:extLst>
          </p:cNvPr>
          <p:cNvGrpSpPr/>
          <p:nvPr/>
        </p:nvGrpSpPr>
        <p:grpSpPr>
          <a:xfrm>
            <a:off x="4907941" y="4263709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80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Квартално магазинче - решение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95400"/>
            <a:ext cx="103632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productName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quantity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double price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(productName == "coffee") price = quantity * 0.50;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// TODO: finish the checks for all the products…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"Plovdiv")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"Varna")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check other two towns…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F2B67-E863-4C42-9B5E-9FA3F7AD3F22}"/>
              </a:ext>
            </a:extLst>
          </p:cNvPr>
          <p:cNvSpPr/>
          <p:nvPr/>
        </p:nvSpPr>
        <p:spPr>
          <a:xfrm>
            <a:off x="724321" y="633636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429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22612" y="5240338"/>
            <a:ext cx="5701128" cy="768084"/>
          </a:xfrm>
        </p:spPr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03612" y="4495800"/>
            <a:ext cx="4959936" cy="820738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180012" y="1676400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if ()</a:t>
            </a:r>
            <a:b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 if()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176843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булеви резултат 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bg-BG" dirty="0"/>
              <a:t> или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433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38928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18771" y="2481533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"&amp;&amp;"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0714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075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764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18959" y="2481533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"||"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1811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2988" y="2524022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0412" y="5587580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0268" y="5492555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</a:t>
            </a:r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2400" dirty="0"/>
              <a:t>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1712" y="5571850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0023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1668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5909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5908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46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br>
              <a:rPr lang="en-US" dirty="0"/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9111" y="4876800"/>
            <a:ext cx="7747501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8609012" y="2746168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</a:p>
        </p:txBody>
      </p:sp>
    </p:spTree>
    <p:extLst>
      <p:ext uri="{BB962C8B-B14F-4D97-AF65-F5344CB8AC3E}">
        <p14:creationId xmlns:p14="http://schemas.microsoft.com/office/powerpoint/2010/main" val="243800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Проверява дали точка е вътрешна за даден правоъгълник</a:t>
            </a:r>
          </a:p>
          <a:p>
            <a:pPr>
              <a:lnSpc>
                <a:spcPct val="100000"/>
              </a:lnSpc>
            </a:pPr>
            <a:r>
              <a:rPr lang="bg-BG" dirty="0"/>
              <a:t>Точка е вътрешна, ако е </a:t>
            </a:r>
            <a:r>
              <a:rPr lang="bg-BG" sz="3198" dirty="0"/>
              <a:t>едновременно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Надясно от лявата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Наляво от дясната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Надолу от горната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Точка в правоъгълник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Картина 5">
            <a:extLst>
              <a:ext uri="{FF2B5EF4-FFF2-40B4-BE49-F238E27FC236}">
                <a16:creationId xmlns:a16="http://schemas.microsoft.com/office/drawing/2014/main" id="{052AF7E2-B97A-40B6-A78F-827E22290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3080496"/>
            <a:ext cx="4142857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Точка в правоъгълник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55719" y="1447800"/>
            <a:ext cx="8586569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double x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double x1 = double.Parse(Console.ReadLine());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Read the coordinates of the points…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y1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y &lt;= y2)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Console.WriteLine("Inside");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Console.WriteLine("Outside");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22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 дали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163788" y="2105561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96" y="4343400"/>
            <a:ext cx="8643087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word = 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word == "Demo")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Зеленчуци: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spcBef>
                <a:spcPts val="1000"/>
              </a:spcBef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Плод или зеленчук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556822" y="5873973"/>
            <a:ext cx="2943564" cy="523220"/>
            <a:chOff x="295936" y="5821489"/>
            <a:chExt cx="294356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36" y="5821489"/>
              <a:ext cx="121699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03285" y="5808433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84612" y="5840804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41842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Коя променлива е наименувана правилно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4412" y="2057400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SavedMoney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0346" y="4230120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8927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38746" y="4588293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64559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09669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>
                  <a:latin typeface="Consolas" panose="020B0609020204030204" pitchFamily="49" charset="0"/>
                </a:rPr>
                <a:t>savedMoney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647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Плод или зеленчук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0893" y="1492316"/>
            <a:ext cx="11187038" cy="38733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food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(food == "banana"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"apple"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"kiwi"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"cherry"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"lemon"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"grapes")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Console.Writeline("fruit");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(food == "tomato"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"cucumber"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food == "pepper"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"carrot")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Console.Writeline("vegetable");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Console.Writeline("unknown");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693723" y="639240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977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3158" y="1151121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Чрез скоби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 ) </a:t>
            </a:r>
            <a:r>
              <a:rPr lang="bg-BG" dirty="0"/>
              <a:t>можем да приоритизираме условия </a:t>
            </a:r>
            <a:endParaRPr lang="bg-BG" b="1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sz="3600" dirty="0"/>
              <a:t>Пример: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bg-BG" sz="3400" dirty="0"/>
              <a:t>Проверка дали число е в диапазона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[100… 200]</a:t>
            </a:r>
            <a:br>
              <a:rPr lang="bg-BG" sz="3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или е 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равно на 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12999A50-C4AD-4D97-ABB3-2547C99C0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8820" y="3886200"/>
            <a:ext cx="7591184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(a &gt;= 100 &amp;&amp; a &lt;= 200)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|| a == 0)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Console.WriteLine("In range");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4269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изпълнено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7303" y="3278873"/>
            <a:ext cx="9832910" cy="24198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bool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75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750" b="1" noProof="1">
                <a:latin typeface="Consolas" pitchFamily="49" charset="0"/>
                <a:cs typeface="Consolas" pitchFamily="49" charset="0"/>
              </a:rPr>
              <a:t>isValid)</a:t>
            </a:r>
            <a:endParaRPr lang="bg-BG" sz="275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  Console.WriteLine("Invalid");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689433" y="3278873"/>
            <a:ext cx="1295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endParaRPr lang="en-US" sz="166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96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4212" y="5410200"/>
            <a:ext cx="10958928" cy="768084"/>
          </a:xfrm>
        </p:spPr>
        <p:txBody>
          <a:bodyPr/>
          <a:lstStyle/>
          <a:p>
            <a:r>
              <a:rPr lang="bg-BG" sz="4400" dirty="0"/>
              <a:t>Решаване на задачи в клас (</a:t>
            </a:r>
            <a:r>
              <a:rPr lang="bg-BG" sz="4400" noProof="1"/>
              <a:t>лаб</a:t>
            </a:r>
            <a:r>
              <a:rPr lang="bg-BG" sz="4400" dirty="0"/>
              <a:t>)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65677" y="4572000"/>
            <a:ext cx="5395998" cy="882650"/>
          </a:xfrm>
        </p:spPr>
        <p:txBody>
          <a:bodyPr>
            <a:normAutofit/>
          </a:bodyPr>
          <a:lstStyle/>
          <a:p>
            <a:r>
              <a:rPr lang="bg-BG" sz="4400" dirty="0"/>
              <a:t>По-сложни проверки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53544"/>
            <a:ext cx="229245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200" dirty="0"/>
              <a:t>Чете потребителски вход:</a:t>
            </a:r>
          </a:p>
          <a:p>
            <a:pPr lvl="2"/>
            <a:r>
              <a:rPr lang="bg-BG" sz="3200" dirty="0"/>
              <a:t>Продукт</a:t>
            </a:r>
          </a:p>
          <a:p>
            <a:pPr lvl="2"/>
            <a:r>
              <a:rPr lang="bg-BG" sz="3200" dirty="0"/>
              <a:t>Ден</a:t>
            </a:r>
          </a:p>
          <a:p>
            <a:pPr lvl="2"/>
            <a:r>
              <a:rPr lang="bg-BG" sz="3200" dirty="0"/>
              <a:t>Количество</a:t>
            </a:r>
          </a:p>
          <a:p>
            <a:pPr lvl="1"/>
            <a:r>
              <a:rPr lang="bg-BG" sz="3200" dirty="0"/>
              <a:t>Извежда сумата, която трябва да се заплати според </a:t>
            </a:r>
            <a:r>
              <a:rPr lang="en-US" sz="3200" dirty="0"/>
              <a:t> </a:t>
            </a:r>
            <a:r>
              <a:rPr lang="bg-BG" sz="3200" dirty="0"/>
              <a:t>деня и </a:t>
            </a:r>
            <a:br>
              <a:rPr lang="en-US" sz="3200" dirty="0"/>
            </a:br>
            <a:r>
              <a:rPr lang="bg-BG" sz="3200" dirty="0"/>
              <a:t>продукта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55098-E2BD-4CDE-8090-D90CB166ED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97" y="2143421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F70088-9D74-4E7F-BB37-30BB134C24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97" y="2707717"/>
            <a:ext cx="11430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7F61F-1F92-4B4F-8912-19E8CE9747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890" y="2143421"/>
            <a:ext cx="1677988" cy="16779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114F4C-D92B-48C6-9ACE-BC1016EB4F04}"/>
              </a:ext>
            </a:extLst>
          </p:cNvPr>
          <p:cNvSpPr/>
          <p:nvPr/>
        </p:nvSpPr>
        <p:spPr>
          <a:xfrm>
            <a:off x="7604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5"/>
              </a:rPr>
              <a:t>https://judge.softuni.bg/Contests/Compete/Index/1013#5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468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цени: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5698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9982" y="5544977"/>
            <a:ext cx="915988" cy="4935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65500" y="5183050"/>
            <a:ext cx="153764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5614679"/>
            <a:ext cx="914400" cy="5026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2.70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10CBA5C2-F76B-4AD7-8836-A7DD9332FAAD}"/>
              </a:ext>
            </a:extLst>
          </p:cNvPr>
          <p:cNvSpPr/>
          <p:nvPr/>
        </p:nvSpPr>
        <p:spPr>
          <a:xfrm>
            <a:off x="5120165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id="{C6252EF7-0AF9-4C23-8E8C-530C73D74965}"/>
              </a:ext>
            </a:extLst>
          </p:cNvPr>
          <p:cNvSpPr/>
          <p:nvPr/>
        </p:nvSpPr>
        <p:spPr>
          <a:xfrm>
            <a:off x="9137080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30901"/>
              </p:ext>
            </p:extLst>
          </p:nvPr>
        </p:nvGraphicFramePr>
        <p:xfrm>
          <a:off x="608012" y="1905000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15351"/>
              </p:ext>
            </p:extLst>
          </p:nvPr>
        </p:nvGraphicFramePr>
        <p:xfrm>
          <a:off x="608012" y="3736393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31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Магазин за плодове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23955" y="1219200"/>
            <a:ext cx="11353800" cy="50013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(day == "saturday" || day == "sunday")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(fruit == "banana") 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(fruit == "apple") price = 1.25; </a:t>
            </a:r>
            <a:r>
              <a:rPr lang="en-US" sz="29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 </a:t>
            </a:r>
            <a:r>
              <a:rPr lang="bg-BG" sz="29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9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} 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(day == "monday" || day == "tuesday" || 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	   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day == "wednesday" || day == "thursday" || 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day == "friday")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(fruit == "banana") price = 2.50;</a:t>
            </a:r>
            <a:r>
              <a:rPr lang="bg-BG" sz="29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 </a:t>
            </a:r>
            <a:r>
              <a:rPr lang="bg-BG" sz="29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6855" y="632078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96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A1812A73-D81A-4BC5-BFC9-63A1839F0A89}"/>
              </a:ext>
            </a:extLst>
          </p:cNvPr>
          <p:cNvSpPr/>
          <p:nvPr/>
        </p:nvSpPr>
        <p:spPr bwMode="auto">
          <a:xfrm>
            <a:off x="5256212" y="30480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8F9813-7DB0-456B-A5D2-855AC05CC5CC}"/>
              </a:ext>
            </a:extLst>
          </p:cNvPr>
          <p:cNvGrpSpPr/>
          <p:nvPr/>
        </p:nvGrpSpPr>
        <p:grpSpPr>
          <a:xfrm>
            <a:off x="5256212" y="819150"/>
            <a:ext cx="2441709" cy="1511040"/>
            <a:chOff x="4865686" y="762000"/>
            <a:chExt cx="2441709" cy="151104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2E1749A-073B-43DC-A4CD-B69E54B8D8B2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98C8FF-06AB-4AB8-BD1C-D7A5E8CB3F51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48140DB-20FE-4ECF-AD14-6B5AA3594A58}"/>
                </a:ext>
              </a:extLst>
            </p:cNvPr>
            <p:cNvCxnSpPr>
              <a:cxnSpLocks/>
            </p:cNvCxnSpPr>
            <p:nvPr/>
          </p:nvCxnSpPr>
          <p:spPr>
            <a:xfrm>
              <a:off x="6086538" y="181584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93ED17F-3DD3-4FE2-92E8-C3CDE6F792DA}"/>
              </a:ext>
            </a:extLst>
          </p:cNvPr>
          <p:cNvSpPr/>
          <p:nvPr/>
        </p:nvSpPr>
        <p:spPr bwMode="auto">
          <a:xfrm>
            <a:off x="7415834" y="4199723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days, products and set “price”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176EF7-2096-490E-BD29-D20E3D50D746}"/>
              </a:ext>
            </a:extLst>
          </p:cNvPr>
          <p:cNvSpPr/>
          <p:nvPr/>
        </p:nvSpPr>
        <p:spPr bwMode="auto">
          <a:xfrm>
            <a:off x="5263141" y="5561358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68A11F-EA08-4905-912E-371B64039FCA}"/>
              </a:ext>
            </a:extLst>
          </p:cNvPr>
          <p:cNvSpPr/>
          <p:nvPr/>
        </p:nvSpPr>
        <p:spPr bwMode="auto">
          <a:xfrm>
            <a:off x="1488710" y="5584127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2.70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00CCC1E-BD96-4E8D-9F2A-3529332B5D7F}"/>
              </a:ext>
            </a:extLst>
          </p:cNvPr>
          <p:cNvGrpSpPr/>
          <p:nvPr/>
        </p:nvGrpSpPr>
        <p:grpSpPr>
          <a:xfrm>
            <a:off x="4573857" y="2353508"/>
            <a:ext cx="4456465" cy="2141480"/>
            <a:chOff x="4183331" y="2296358"/>
            <a:chExt cx="4456465" cy="214148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2ECC70-A72E-44DD-97B5-5EE394B86999}"/>
                </a:ext>
              </a:extLst>
            </p:cNvPr>
            <p:cNvGrpSpPr/>
            <p:nvPr/>
          </p:nvGrpSpPr>
          <p:grpSpPr>
            <a:xfrm>
              <a:off x="4920349" y="2296358"/>
              <a:ext cx="2348126" cy="2141480"/>
              <a:chOff x="4865685" y="1219200"/>
              <a:chExt cx="2546907" cy="2417685"/>
            </a:xfrm>
          </p:grpSpPr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53A9DF50-91E4-48A0-A980-4416AF66F339}"/>
                  </a:ext>
                </a:extLst>
              </p:cNvPr>
              <p:cNvSpPr/>
              <p:nvPr/>
            </p:nvSpPr>
            <p:spPr bwMode="auto">
              <a:xfrm>
                <a:off x="4865685" y="1219200"/>
                <a:ext cx="2546907" cy="2417685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33588F-B4CD-49B8-8ACA-C8209682C352}"/>
                  </a:ext>
                </a:extLst>
              </p:cNvPr>
              <p:cNvSpPr txBox="1"/>
              <p:nvPr/>
            </p:nvSpPr>
            <p:spPr>
              <a:xfrm>
                <a:off x="5124743" y="2054940"/>
                <a:ext cx="2028789" cy="74620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day == “Saturday” ||</a:t>
                </a:r>
              </a:p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day == “Sunday”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A1AED09-5535-4A79-9078-466635E0FD14}"/>
                </a:ext>
              </a:extLst>
            </p:cNvPr>
            <p:cNvGrpSpPr/>
            <p:nvPr/>
          </p:nvGrpSpPr>
          <p:grpSpPr>
            <a:xfrm>
              <a:off x="4183331" y="3000954"/>
              <a:ext cx="1127545" cy="696620"/>
              <a:chOff x="4183331" y="3000954"/>
              <a:chExt cx="1127545" cy="696620"/>
            </a:xfrm>
          </p:grpSpPr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F698E390-065A-4139-A425-A7A10113469B}"/>
                  </a:ext>
                </a:extLst>
              </p:cNvPr>
              <p:cNvCxnSpPr>
                <a:cxnSpLocks/>
                <a:stCxn id="12" idx="1"/>
                <a:endCxn id="27" idx="0"/>
              </p:cNvCxnSpPr>
              <p:nvPr/>
            </p:nvCxnSpPr>
            <p:spPr>
              <a:xfrm rot="10800000" flipV="1">
                <a:off x="4183331" y="3367098"/>
                <a:ext cx="1127545" cy="330476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9EE3EB7-83DF-46AC-90FF-22476F1478B4}"/>
                  </a:ext>
                </a:extLst>
              </p:cNvPr>
              <p:cNvSpPr txBox="1"/>
              <p:nvPr/>
            </p:nvSpPr>
            <p:spPr>
              <a:xfrm>
                <a:off x="4458190" y="3000954"/>
                <a:ext cx="641871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7B606CC-5DB4-430F-A874-50B0662F17EE}"/>
                </a:ext>
              </a:extLst>
            </p:cNvPr>
            <p:cNvGrpSpPr/>
            <p:nvPr/>
          </p:nvGrpSpPr>
          <p:grpSpPr>
            <a:xfrm>
              <a:off x="7102712" y="3006268"/>
              <a:ext cx="1537084" cy="1193455"/>
              <a:chOff x="7102712" y="3006268"/>
              <a:chExt cx="1537084" cy="1193455"/>
            </a:xfrm>
          </p:grpSpPr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146964F8-6BA9-4FE1-ABF3-F4AB89980E19}"/>
                  </a:ext>
                </a:extLst>
              </p:cNvPr>
              <p:cNvCxnSpPr>
                <a:stCxn id="12" idx="3"/>
                <a:endCxn id="30" idx="0"/>
              </p:cNvCxnSpPr>
              <p:nvPr/>
            </p:nvCxnSpPr>
            <p:spPr>
              <a:xfrm>
                <a:off x="7268475" y="3367098"/>
                <a:ext cx="1371321" cy="832625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4F3F16-A699-4B0E-BACC-FA4991CA603B}"/>
                  </a:ext>
                </a:extLst>
              </p:cNvPr>
              <p:cNvSpPr txBox="1"/>
              <p:nvPr/>
            </p:nvSpPr>
            <p:spPr>
              <a:xfrm>
                <a:off x="7102712" y="3006268"/>
                <a:ext cx="676303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1DB50D3-E230-4676-8368-1877D67FFD14}"/>
              </a:ext>
            </a:extLst>
          </p:cNvPr>
          <p:cNvGrpSpPr/>
          <p:nvPr/>
        </p:nvGrpSpPr>
        <p:grpSpPr>
          <a:xfrm>
            <a:off x="2712673" y="3754724"/>
            <a:ext cx="3774430" cy="1886553"/>
            <a:chOff x="2712673" y="3697574"/>
            <a:chExt cx="3774430" cy="188655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7E86BDF-5836-4A45-977E-37BE58E0850E}"/>
                </a:ext>
              </a:extLst>
            </p:cNvPr>
            <p:cNvGrpSpPr/>
            <p:nvPr/>
          </p:nvGrpSpPr>
          <p:grpSpPr>
            <a:xfrm>
              <a:off x="3203141" y="3697574"/>
              <a:ext cx="1960377" cy="1821430"/>
              <a:chOff x="4865685" y="1219200"/>
              <a:chExt cx="2546907" cy="2417685"/>
            </a:xfrm>
          </p:grpSpPr>
          <p:sp>
            <p:nvSpPr>
              <p:cNvPr id="27" name="Diamond 26">
                <a:extLst>
                  <a:ext uri="{FF2B5EF4-FFF2-40B4-BE49-F238E27FC236}">
                    <a16:creationId xmlns:a16="http://schemas.microsoft.com/office/drawing/2014/main" id="{CC6F1446-C73F-4781-AA1B-631C1B21F099}"/>
                  </a:ext>
                </a:extLst>
              </p:cNvPr>
              <p:cNvSpPr/>
              <p:nvPr/>
            </p:nvSpPr>
            <p:spPr bwMode="auto">
              <a:xfrm>
                <a:off x="4865685" y="1219200"/>
                <a:ext cx="2546907" cy="2417685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9F3B9F2-A995-4B03-BB55-FC54C5C94212}"/>
                  </a:ext>
                </a:extLst>
              </p:cNvPr>
              <p:cNvSpPr txBox="1"/>
              <p:nvPr/>
            </p:nvSpPr>
            <p:spPr>
              <a:xfrm>
                <a:off x="5124743" y="2140085"/>
                <a:ext cx="2181981" cy="58008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fruit == “banana”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7269D25-5556-4C26-8D57-443A5E9EFCD3}"/>
                </a:ext>
              </a:extLst>
            </p:cNvPr>
            <p:cNvGrpSpPr/>
            <p:nvPr/>
          </p:nvGrpSpPr>
          <p:grpSpPr>
            <a:xfrm>
              <a:off x="2712673" y="4247793"/>
              <a:ext cx="689866" cy="1336334"/>
              <a:chOff x="2712673" y="4247793"/>
              <a:chExt cx="689866" cy="1336334"/>
            </a:xfrm>
          </p:grpSpPr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2AE262A3-6E93-457A-8283-74D7A0CEE972}"/>
                  </a:ext>
                </a:extLst>
              </p:cNvPr>
              <p:cNvCxnSpPr>
                <a:stCxn id="27" idx="1"/>
                <a:endCxn id="37" idx="0"/>
              </p:cNvCxnSpPr>
              <p:nvPr/>
            </p:nvCxnSpPr>
            <p:spPr>
              <a:xfrm rot="10800000" flipV="1">
                <a:off x="2712673" y="4608289"/>
                <a:ext cx="490469" cy="975838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030E47-8C97-4473-A0B8-684A531280D1}"/>
                  </a:ext>
                </a:extLst>
              </p:cNvPr>
              <p:cNvSpPr txBox="1"/>
              <p:nvPr/>
            </p:nvSpPr>
            <p:spPr>
              <a:xfrm>
                <a:off x="2760668" y="4247793"/>
                <a:ext cx="641871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27ABE63-FDC9-4153-B8E2-ABF0C0550DB3}"/>
                </a:ext>
              </a:extLst>
            </p:cNvPr>
            <p:cNvGrpSpPr/>
            <p:nvPr/>
          </p:nvGrpSpPr>
          <p:grpSpPr>
            <a:xfrm>
              <a:off x="4977612" y="4247793"/>
              <a:ext cx="1509491" cy="1313565"/>
              <a:chOff x="4977612" y="4247793"/>
              <a:chExt cx="1509491" cy="1313565"/>
            </a:xfrm>
          </p:grpSpPr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1EAD8FC2-BF30-4EB6-A09A-A1353F3D93EA}"/>
                  </a:ext>
                </a:extLst>
              </p:cNvPr>
              <p:cNvCxnSpPr>
                <a:stCxn id="27" idx="3"/>
                <a:endCxn id="33" idx="0"/>
              </p:cNvCxnSpPr>
              <p:nvPr/>
            </p:nvCxnSpPr>
            <p:spPr>
              <a:xfrm>
                <a:off x="5163518" y="4608289"/>
                <a:ext cx="1323585" cy="953069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0F66C1E-49DF-4804-BA0D-179D62ED31BD}"/>
                  </a:ext>
                </a:extLst>
              </p:cNvPr>
              <p:cNvSpPr txBox="1"/>
              <p:nvPr/>
            </p:nvSpPr>
            <p:spPr>
              <a:xfrm>
                <a:off x="4977612" y="4247793"/>
                <a:ext cx="676303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4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от потребителя:</a:t>
            </a:r>
          </a:p>
          <a:p>
            <a:pPr lvl="2"/>
            <a:r>
              <a:rPr lang="bg-BG" dirty="0"/>
              <a:t>Град</a:t>
            </a:r>
          </a:p>
          <a:p>
            <a:pPr lvl="2"/>
            <a:r>
              <a:rPr lang="bg-BG" dirty="0"/>
              <a:t>Обем на продажби </a:t>
            </a:r>
            <a:r>
              <a:rPr lang="en-US" dirty="0"/>
              <a:t>(</a:t>
            </a:r>
            <a:r>
              <a:rPr lang="bg-BG" dirty="0"/>
              <a:t>реално число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Изчислява комисионната, която дадена фирма дава на </a:t>
            </a:r>
            <a:br>
              <a:rPr lang="en-US" dirty="0"/>
            </a:br>
            <a:r>
              <a:rPr lang="bg-BG" dirty="0"/>
              <a:t>търговците според града и обема на продажбите</a:t>
            </a:r>
          </a:p>
          <a:p>
            <a:pPr lvl="1"/>
            <a:r>
              <a:rPr lang="bg-BG" dirty="0"/>
              <a:t>Извежда стойността на комисионната, закръглена до 2 </a:t>
            </a:r>
            <a:br>
              <a:rPr lang="en-US" dirty="0"/>
            </a:br>
            <a:r>
              <a:rPr lang="bg-BG" dirty="0"/>
              <a:t>цифри след десетичната запетая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32946-52EB-47D1-9C07-2C09AC7CDE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1600200"/>
            <a:ext cx="1734884" cy="173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9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5504" y="768560"/>
            <a:ext cx="11815018" cy="5201066"/>
          </a:xfrm>
        </p:spPr>
        <p:txBody>
          <a:bodyPr/>
          <a:lstStyle/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– условие</a:t>
            </a:r>
            <a:r>
              <a:rPr lang="en-US"/>
              <a:t> (2)</a:t>
            </a:r>
            <a:r>
              <a:rPr lang="bg-BG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ABBAE6-E215-4321-9A1B-BF492B9B2288}"/>
              </a:ext>
            </a:extLst>
          </p:cNvPr>
          <p:cNvGrpSpPr/>
          <p:nvPr/>
        </p:nvGrpSpPr>
        <p:grpSpPr>
          <a:xfrm>
            <a:off x="1065212" y="4564345"/>
            <a:ext cx="3568431" cy="908275"/>
            <a:chOff x="1816008" y="5254388"/>
            <a:chExt cx="3568431" cy="90827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231458" y="5442298"/>
              <a:ext cx="1152981" cy="5324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dirty="0">
                  <a:latin typeface="Consolas" panose="020B0609020204030204" pitchFamily="49" charset="0"/>
                </a:rPr>
                <a:t>27.50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816008" y="5254388"/>
              <a:ext cx="1593952" cy="9082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Plovdiv</a:t>
              </a:r>
            </a:p>
            <a:p>
              <a:r>
                <a:rPr lang="bg-BG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499.99</a:t>
              </a:r>
              <a:endPara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630209" y="5594225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3167CEF-A3F1-4ED3-82AB-2D0C0EEB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269" y="3946491"/>
            <a:ext cx="2143985" cy="214398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45315"/>
              </p:ext>
            </p:extLst>
          </p:nvPr>
        </p:nvGraphicFramePr>
        <p:xfrm>
          <a:off x="836612" y="1414783"/>
          <a:ext cx="10515600" cy="20142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6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 / цена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≤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500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1 000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&gt;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83245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2417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59DC33C-B107-41EB-9DBE-261DD1434ACE}"/>
              </a:ext>
            </a:extLst>
          </p:cNvPr>
          <p:cNvSpPr/>
          <p:nvPr/>
        </p:nvSpPr>
        <p:spPr>
          <a:xfrm>
            <a:off x="7604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https://judge.softuni.bg/Contests/Compete/Index/1013#6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85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Каква</a:t>
            </a:r>
            <a:r>
              <a:rPr lang="en-US" dirty="0"/>
              <a:t> </a:t>
            </a:r>
            <a:r>
              <a:rPr lang="bg-BG" dirty="0"/>
              <a:t>стойност ще присвои променливата </a:t>
            </a:r>
            <a:r>
              <a:rPr lang="en-US" dirty="0"/>
              <a:t>"</a:t>
            </a:r>
            <a:r>
              <a:rPr lang="en-US" b="1" dirty="0"/>
              <a:t>isGreater</a:t>
            </a:r>
            <a:r>
              <a:rPr lang="en-US" dirty="0"/>
              <a:t>":</a:t>
            </a:r>
            <a:endParaRPr lang="bg-BG" dirty="0"/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9999" y="1925165"/>
            <a:ext cx="6148918" cy="573500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bool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522412" y="462746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520064" y="2840996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212822" y="2840996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31455" y="48158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871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4212" y="1377148"/>
            <a:ext cx="10944000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double commission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if (sales &gt;= 0 &amp;&amp; sales &lt;= 500) comission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else if (sales &gt; 500 &amp;&amp; sales &lt;= 1000) comission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// TODO: check the other price ranges…</a:t>
            </a:r>
            <a:endParaRPr lang="en-US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if (town == "Varna") </a:t>
            </a: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if (town == "Plovdiv") </a:t>
            </a: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(commission &gt;=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Console.WriteLine("{0:f2}", sales * commission);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Console.WriteLine("error");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773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CADF1B4-2C4E-4378-BC70-A991708B77AB}"/>
              </a:ext>
            </a:extLst>
          </p:cNvPr>
          <p:cNvSpPr/>
          <p:nvPr/>
        </p:nvSpPr>
        <p:spPr bwMode="auto">
          <a:xfrm>
            <a:off x="4865686" y="24765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905DF1-D6E0-4BE8-807F-68C00F26321A}"/>
              </a:ext>
            </a:extLst>
          </p:cNvPr>
          <p:cNvGrpSpPr/>
          <p:nvPr/>
        </p:nvGrpSpPr>
        <p:grpSpPr>
          <a:xfrm>
            <a:off x="4865686" y="762000"/>
            <a:ext cx="2441709" cy="1524000"/>
            <a:chOff x="4865686" y="762000"/>
            <a:chExt cx="2441709" cy="152400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96B3DD-872D-4747-9A47-C37AD356AFEA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1763B2-1BBA-424C-9E12-7F03B4E71C5C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commission = -1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D9C2AC7-5023-45BE-9C51-9E52DC64E6D3}"/>
                </a:ext>
              </a:extLst>
            </p:cNvPr>
            <p:cNvCxnSpPr>
              <a:cxnSpLocks/>
            </p:cNvCxnSpPr>
            <p:nvPr/>
          </p:nvCxnSpPr>
          <p:spPr>
            <a:xfrm>
              <a:off x="6070246" y="18288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4C3276-B759-4E41-B911-45E315B422C7}"/>
              </a:ext>
            </a:extLst>
          </p:cNvPr>
          <p:cNvGrpSpPr/>
          <p:nvPr/>
        </p:nvGrpSpPr>
        <p:grpSpPr>
          <a:xfrm>
            <a:off x="4297935" y="2286000"/>
            <a:ext cx="3718134" cy="1833261"/>
            <a:chOff x="4317335" y="2495550"/>
            <a:chExt cx="3718134" cy="183326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ABDC2A8-E6E7-4852-9F9F-F73655B3D4A4}"/>
                </a:ext>
              </a:extLst>
            </p:cNvPr>
            <p:cNvGrpSpPr/>
            <p:nvPr/>
          </p:nvGrpSpPr>
          <p:grpSpPr>
            <a:xfrm>
              <a:off x="5175247" y="2495550"/>
              <a:ext cx="1828799" cy="1752600"/>
              <a:chOff x="5111152" y="1320889"/>
              <a:chExt cx="2596610" cy="2263066"/>
            </a:xfrm>
          </p:grpSpPr>
          <p:sp>
            <p:nvSpPr>
              <p:cNvPr id="22" name="Diamond 21">
                <a:extLst>
                  <a:ext uri="{FF2B5EF4-FFF2-40B4-BE49-F238E27FC236}">
                    <a16:creationId xmlns:a16="http://schemas.microsoft.com/office/drawing/2014/main" id="{DF4F6B7A-3F7E-4B92-A36C-8446010E59B2}"/>
                  </a:ext>
                </a:extLst>
              </p:cNvPr>
              <p:cNvSpPr/>
              <p:nvPr/>
            </p:nvSpPr>
            <p:spPr bwMode="auto">
              <a:xfrm>
                <a:off x="5111152" y="1320889"/>
                <a:ext cx="2596610" cy="2263066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A049AF-FB0D-410F-807F-1B63B884558E}"/>
                  </a:ext>
                </a:extLst>
              </p:cNvPr>
              <p:cNvSpPr txBox="1"/>
              <p:nvPr/>
            </p:nvSpPr>
            <p:spPr>
              <a:xfrm>
                <a:off x="5111152" y="2108042"/>
                <a:ext cx="2072822" cy="52430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dirty="0">
                    <a:solidFill>
                      <a:schemeClr val="bg2"/>
                    </a:solidFill>
                  </a:rPr>
                  <a:t>town == “Sofia”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3F8B31C-3D69-4606-A6A4-248E8BD5A52F}"/>
                </a:ext>
              </a:extLst>
            </p:cNvPr>
            <p:cNvGrpSpPr/>
            <p:nvPr/>
          </p:nvGrpSpPr>
          <p:grpSpPr>
            <a:xfrm>
              <a:off x="4317335" y="2993523"/>
              <a:ext cx="1262257" cy="814695"/>
              <a:chOff x="4317335" y="2993523"/>
              <a:chExt cx="1262257" cy="814695"/>
            </a:xfrm>
          </p:grpSpPr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3BEF7A34-9357-485E-B6EF-F74BAC3859F1}"/>
                  </a:ext>
                </a:extLst>
              </p:cNvPr>
              <p:cNvCxnSpPr>
                <a:cxnSpLocks/>
                <a:stCxn id="22" idx="1"/>
                <a:endCxn id="32" idx="0"/>
              </p:cNvCxnSpPr>
              <p:nvPr/>
            </p:nvCxnSpPr>
            <p:spPr>
              <a:xfrm rot="10800000" flipV="1">
                <a:off x="4317335" y="3371850"/>
                <a:ext cx="857913" cy="436368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5487FF9-EE24-443B-B799-955A1AF40B34}"/>
                  </a:ext>
                </a:extLst>
              </p:cNvPr>
              <p:cNvSpPr txBox="1"/>
              <p:nvPr/>
            </p:nvSpPr>
            <p:spPr>
              <a:xfrm>
                <a:off x="4713522" y="2993523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8843F57-50B2-4068-AE72-C65C95E47CA1}"/>
                </a:ext>
              </a:extLst>
            </p:cNvPr>
            <p:cNvGrpSpPr/>
            <p:nvPr/>
          </p:nvGrpSpPr>
          <p:grpSpPr>
            <a:xfrm>
              <a:off x="6851903" y="2993523"/>
              <a:ext cx="1183566" cy="1335288"/>
              <a:chOff x="6851903" y="2993523"/>
              <a:chExt cx="1183566" cy="1335288"/>
            </a:xfrm>
          </p:grpSpPr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255394-B649-486B-A616-3935FC8DD9D4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>
                <a:off x="7004046" y="3371850"/>
                <a:ext cx="1031423" cy="956961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8A75BA-CCFF-433F-8E9D-2D9178428086}"/>
                  </a:ext>
                </a:extLst>
              </p:cNvPr>
              <p:cNvSpPr txBox="1"/>
              <p:nvPr/>
            </p:nvSpPr>
            <p:spPr>
              <a:xfrm>
                <a:off x="6851903" y="2993523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BBC7C7-4733-42B6-B8C8-228DE8E7C3ED}"/>
              </a:ext>
            </a:extLst>
          </p:cNvPr>
          <p:cNvGrpSpPr/>
          <p:nvPr/>
        </p:nvGrpSpPr>
        <p:grpSpPr>
          <a:xfrm>
            <a:off x="2517774" y="3598668"/>
            <a:ext cx="3438342" cy="2040131"/>
            <a:chOff x="2564169" y="3809999"/>
            <a:chExt cx="3760630" cy="231421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C23A167-B4AC-4541-A9F3-C228C8F428EC}"/>
                </a:ext>
              </a:extLst>
            </p:cNvPr>
            <p:cNvGrpSpPr/>
            <p:nvPr/>
          </p:nvGrpSpPr>
          <p:grpSpPr>
            <a:xfrm>
              <a:off x="3404307" y="3809999"/>
              <a:ext cx="2213763" cy="2141346"/>
              <a:chOff x="4394885" y="1320888"/>
              <a:chExt cx="3143198" cy="2765038"/>
            </a:xfrm>
          </p:grpSpPr>
          <p:sp>
            <p:nvSpPr>
              <p:cNvPr id="32" name="Diamond 31">
                <a:extLst>
                  <a:ext uri="{FF2B5EF4-FFF2-40B4-BE49-F238E27FC236}">
                    <a16:creationId xmlns:a16="http://schemas.microsoft.com/office/drawing/2014/main" id="{AADBCAFA-2258-4ADC-8B39-AEFB77266662}"/>
                  </a:ext>
                </a:extLst>
              </p:cNvPr>
              <p:cNvSpPr/>
              <p:nvPr/>
            </p:nvSpPr>
            <p:spPr bwMode="auto">
              <a:xfrm>
                <a:off x="4394885" y="1320888"/>
                <a:ext cx="3143198" cy="2765038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CBD052-F41E-4D09-9ED3-9115B9BACA5D}"/>
                  </a:ext>
                </a:extLst>
              </p:cNvPr>
              <p:cNvSpPr txBox="1"/>
              <p:nvPr/>
            </p:nvSpPr>
            <p:spPr>
              <a:xfrm>
                <a:off x="4882345" y="2109260"/>
                <a:ext cx="2314046" cy="100626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700" dirty="0">
                    <a:solidFill>
                      <a:schemeClr val="bg2"/>
                    </a:solidFill>
                  </a:rPr>
                  <a:t>sales &gt;= 0 &amp;&amp; </a:t>
                </a:r>
              </a:p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700" dirty="0">
                    <a:solidFill>
                      <a:schemeClr val="bg2"/>
                    </a:solidFill>
                  </a:rPr>
                  <a:t>sales &lt;= 500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D4CD92B-D3C7-4521-9FFC-90273AA823D9}"/>
                </a:ext>
              </a:extLst>
            </p:cNvPr>
            <p:cNvGrpSpPr/>
            <p:nvPr/>
          </p:nvGrpSpPr>
          <p:grpSpPr>
            <a:xfrm>
              <a:off x="2564169" y="4420543"/>
              <a:ext cx="1148769" cy="1378189"/>
              <a:chOff x="2564169" y="4420543"/>
              <a:chExt cx="1148769" cy="1378189"/>
            </a:xfrm>
          </p:grpSpPr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9F5522F1-0F50-4A19-9870-534B997D3D71}"/>
                  </a:ext>
                </a:extLst>
              </p:cNvPr>
              <p:cNvCxnSpPr>
                <a:cxnSpLocks/>
                <a:stCxn id="32" idx="1"/>
                <a:endCxn id="35" idx="0"/>
              </p:cNvCxnSpPr>
              <p:nvPr/>
            </p:nvCxnSpPr>
            <p:spPr>
              <a:xfrm rot="10800000" flipV="1">
                <a:off x="2564169" y="4880671"/>
                <a:ext cx="840138" cy="918061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8E07E83-EADC-486D-89E2-A4D424935D99}"/>
                  </a:ext>
                </a:extLst>
              </p:cNvPr>
              <p:cNvSpPr txBox="1"/>
              <p:nvPr/>
            </p:nvSpPr>
            <p:spPr>
              <a:xfrm>
                <a:off x="2872800" y="4420543"/>
                <a:ext cx="840138" cy="5392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4991278-75CE-4F4B-AE66-2913818A023F}"/>
                </a:ext>
              </a:extLst>
            </p:cNvPr>
            <p:cNvGrpSpPr/>
            <p:nvPr/>
          </p:nvGrpSpPr>
          <p:grpSpPr>
            <a:xfrm>
              <a:off x="5458729" y="4481909"/>
              <a:ext cx="866070" cy="1642309"/>
              <a:chOff x="5458729" y="4481909"/>
              <a:chExt cx="866070" cy="1642309"/>
            </a:xfrm>
          </p:grpSpPr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9AEDBB2E-D3C2-445D-8AD2-61012CBF9917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 rot="16200000" flipH="1">
                <a:off x="5332081" y="5208414"/>
                <a:ext cx="1201791" cy="629818"/>
              </a:xfrm>
              <a:prstGeom prst="bentConnector3">
                <a:avLst>
                  <a:gd name="adj1" fmla="val -2791"/>
                </a:avLst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77C2CB6-3701-4D24-A83D-5EBDF2AE6C7C}"/>
                  </a:ext>
                </a:extLst>
              </p:cNvPr>
              <p:cNvSpPr txBox="1"/>
              <p:nvPr/>
            </p:nvSpPr>
            <p:spPr>
              <a:xfrm>
                <a:off x="5458729" y="4481909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D71CA06-AA5E-4EC9-BF51-3939BE03E329}"/>
              </a:ext>
            </a:extLst>
          </p:cNvPr>
          <p:cNvSpPr/>
          <p:nvPr/>
        </p:nvSpPr>
        <p:spPr bwMode="auto">
          <a:xfrm>
            <a:off x="1293812" y="5351863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commission = 0.05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41159E-9BE9-42E1-B306-D8D6A1F1784F}"/>
              </a:ext>
            </a:extLst>
          </p:cNvPr>
          <p:cNvSpPr/>
          <p:nvPr/>
        </p:nvSpPr>
        <p:spPr bwMode="auto">
          <a:xfrm>
            <a:off x="4661832" y="5638800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sales ranges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commission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E85733-7D06-46E2-B068-F33636F37BC1}"/>
              </a:ext>
            </a:extLst>
          </p:cNvPr>
          <p:cNvSpPr/>
          <p:nvPr/>
        </p:nvSpPr>
        <p:spPr bwMode="auto">
          <a:xfrm>
            <a:off x="6792107" y="4109269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towns, sales ranges and set commission</a:t>
            </a:r>
          </a:p>
        </p:txBody>
      </p:sp>
    </p:spTree>
    <p:extLst>
      <p:ext uri="{BB962C8B-B14F-4D97-AF65-F5344CB8AC3E}">
        <p14:creationId xmlns:p14="http://schemas.microsoft.com/office/powerpoint/2010/main" val="366276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4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5612" y="5479251"/>
            <a:ext cx="10958928" cy="768084"/>
          </a:xfrm>
        </p:spPr>
        <p:txBody>
          <a:bodyPr/>
          <a:lstStyle/>
          <a:p>
            <a:r>
              <a:rPr lang="bg-BG" sz="4400" dirty="0"/>
              <a:t>Решаване на задачи в клас</a:t>
            </a:r>
            <a:r>
              <a:rPr lang="en-US" sz="4400" dirty="0"/>
              <a:t> </a:t>
            </a:r>
            <a:r>
              <a:rPr lang="bg-BG" sz="4400" dirty="0"/>
              <a:t>(</a:t>
            </a:r>
            <a:r>
              <a:rPr lang="bg-BG" sz="4400" noProof="1"/>
              <a:t>лаб</a:t>
            </a:r>
            <a:r>
              <a:rPr lang="bg-BG" sz="4400" dirty="0"/>
              <a:t>)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15576" y="4704525"/>
            <a:ext cx="7239000" cy="774726"/>
          </a:xfrm>
        </p:spPr>
        <p:txBody>
          <a:bodyPr/>
          <a:lstStyle/>
          <a:p>
            <a:r>
              <a:rPr lang="bg-BG" dirty="0"/>
              <a:t>Вложени условни конструкции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19200"/>
            <a:ext cx="2209799" cy="27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5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87288" y="1234729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Вложени условни конструкции:</a:t>
            </a:r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По-сложни проверки с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en-US" sz="3200" dirty="0"/>
              <a:t>,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0812" y="1589395"/>
            <a:ext cx="3295309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36612" y="1890405"/>
            <a:ext cx="3958416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(condition2)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45525" y="5268605"/>
            <a:ext cx="10880335" cy="1052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y &lt;= bottom)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{ Console.WriteLine("Point on the left or right side."); }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58019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32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476672" y="251459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3" y="4510111"/>
            <a:ext cx="3487089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05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76319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</a:t>
            </a:r>
            <a:br>
              <a:rPr lang="en-US" dirty="0"/>
            </a:br>
            <a:r>
              <a:rPr lang="bg-BG" dirty="0"/>
              <a:t>се разпространяват под свободен лиценз </a:t>
            </a:r>
            <a:br>
              <a:rPr lang="en-US" dirty="0"/>
            </a:b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@ Facebook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noProof="1"/>
              <a:t>Software University Forums</a:t>
            </a:r>
            <a:endParaRPr lang="bg-BG" sz="3200" noProof="1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3024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Каква</a:t>
            </a:r>
            <a:r>
              <a:rPr lang="en-US" dirty="0"/>
              <a:t> </a:t>
            </a:r>
            <a:r>
              <a:rPr lang="bg-BG" dirty="0"/>
              <a:t>стойност ще присвои променливата </a:t>
            </a:r>
            <a:r>
              <a:rPr lang="en-US" dirty="0"/>
              <a:t>"</a:t>
            </a:r>
            <a:r>
              <a:rPr lang="en-US" b="1" dirty="0"/>
              <a:t>isGreater</a:t>
            </a:r>
            <a:r>
              <a:rPr lang="en-US" dirty="0"/>
              <a:t>":</a:t>
            </a:r>
            <a:endParaRPr lang="bg-BG" dirty="0"/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9999" y="1925165"/>
            <a:ext cx="6148918" cy="573500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bool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522412" y="462746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212822" y="2840996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31455" y="48158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92EEDA2-7E27-418D-8345-0CD9CF11610A}"/>
              </a:ext>
            </a:extLst>
          </p:cNvPr>
          <p:cNvGrpSpPr/>
          <p:nvPr/>
        </p:nvGrpSpPr>
        <p:grpSpPr>
          <a:xfrm>
            <a:off x="3520064" y="2840996"/>
            <a:ext cx="2739202" cy="2113933"/>
            <a:chOff x="5324029" y="4364468"/>
            <a:chExt cx="3048000" cy="2438818"/>
          </a:xfrm>
        </p:grpSpPr>
        <p:sp>
          <p:nvSpPr>
            <p:cNvPr id="34" name="Speech Bubble: Oval 33">
              <a:extLst>
                <a:ext uri="{FF2B5EF4-FFF2-40B4-BE49-F238E27FC236}">
                  <a16:creationId xmlns:a16="http://schemas.microsoft.com/office/drawing/2014/main" id="{6D190398-6307-4A75-92E2-D7F87E61E6F2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DB449B-BB1F-467C-97FB-0A62B05F1419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784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логическа проверка</a:t>
            </a:r>
            <a:r>
              <a:rPr lang="en-US" dirty="0"/>
              <a:t>:</a:t>
            </a: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7539" y="2335271"/>
            <a:ext cx="6844513" cy="42474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if ("caseSensitive" == "CaseSensitive")</a:t>
            </a:r>
          </a:p>
          <a:p>
            <a:r>
              <a:rPr lang="en-US" dirty="0"/>
              <a:t>{</a:t>
            </a:r>
          </a:p>
          <a:p>
            <a:r>
              <a:rPr lang="bg-BG" dirty="0"/>
              <a:t>  </a:t>
            </a:r>
            <a:r>
              <a:rPr lang="en-US" dirty="0"/>
              <a:t>Console.WriteLine("Svetlin");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{</a:t>
            </a:r>
            <a:endParaRPr lang="bg-BG" dirty="0"/>
          </a:p>
          <a:p>
            <a:r>
              <a:rPr lang="bg-BG" dirty="0"/>
              <a:t>  </a:t>
            </a:r>
            <a:r>
              <a:rPr lang="en-US" dirty="0"/>
              <a:t>Console.WriteLine("Petar");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393966" y="389270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6" y="4524155"/>
              <a:ext cx="5204849" cy="1168969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136804" y="1986766"/>
            <a:ext cx="2620229" cy="1216634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72001" y="2600528"/>
              <a:ext cx="1752781" cy="7970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22180" y="3012070"/>
            <a:ext cx="2533940" cy="1216634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8"/>
              <a:ext cx="4070632" cy="10575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>
                  <a:latin typeface="Consolas" panose="020B0609020204030204" pitchFamily="49" charset="0"/>
                </a:rPr>
                <a:t>Svetlin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998585" y="4526197"/>
            <a:ext cx="2329136" cy="1752743"/>
            <a:chOff x="5448319" y="4570824"/>
            <a:chExt cx="314125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448319" y="5253065"/>
              <a:ext cx="2756606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Petar</a:t>
              </a:r>
              <a:endParaRPr lang="en-US" sz="2800" b="1" dirty="0">
                <a:solidFill>
                  <a:schemeClr val="bg2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81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логическа проверка</a:t>
            </a:r>
            <a:r>
              <a:rPr lang="en-US" dirty="0"/>
              <a:t>:</a:t>
            </a: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7539" y="2335271"/>
            <a:ext cx="6844513" cy="42474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if ("caseSensitive" == "CaseSensitive")</a:t>
            </a:r>
          </a:p>
          <a:p>
            <a:r>
              <a:rPr lang="en-US" dirty="0"/>
              <a:t>{</a:t>
            </a:r>
          </a:p>
          <a:p>
            <a:r>
              <a:rPr lang="bg-BG" dirty="0"/>
              <a:t>  </a:t>
            </a:r>
            <a:r>
              <a:rPr lang="en-US" dirty="0"/>
              <a:t>Console.WriteLine("Svetlin");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{</a:t>
            </a:r>
            <a:endParaRPr lang="bg-BG" dirty="0"/>
          </a:p>
          <a:p>
            <a:r>
              <a:rPr lang="bg-BG" dirty="0"/>
              <a:t>  </a:t>
            </a:r>
            <a:r>
              <a:rPr lang="en-US" dirty="0"/>
              <a:t>Console.WriteLine("Petar");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393966" y="389270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6" y="4524155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136804" y="1986766"/>
            <a:ext cx="2620229" cy="1216634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72001" y="2600528"/>
              <a:ext cx="1752781" cy="7970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22180" y="3012070"/>
            <a:ext cx="2533940" cy="1216634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8"/>
              <a:ext cx="4070632" cy="10575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>
                  <a:latin typeface="Consolas" panose="020B0609020204030204" pitchFamily="49" charset="0"/>
                </a:rPr>
                <a:t>Svetlin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7001483" y="4526197"/>
            <a:ext cx="2326238" cy="1752743"/>
            <a:chOff x="5452227" y="4570824"/>
            <a:chExt cx="3137342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452227" y="5253065"/>
              <a:ext cx="2733804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Petar</a:t>
              </a:r>
              <a:endParaRPr lang="en-US" sz="2800" b="1" dirty="0">
                <a:solidFill>
                  <a:schemeClr val="bg2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369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bg-BG" dirty="0"/>
              <a:t>Каква ще е стойността на променливата </a:t>
            </a:r>
            <a:r>
              <a:rPr lang="bg-BG" b="1" dirty="0">
                <a:latin typeface="Consolas" panose="020B0609020204030204" pitchFamily="49" charset="0"/>
              </a:rPr>
              <a:t>а</a:t>
            </a:r>
            <a:r>
              <a:rPr lang="bg-BG" b="1" dirty="0"/>
              <a:t> </a:t>
            </a:r>
            <a:r>
              <a:rPr lang="bg-BG" dirty="0"/>
              <a:t>след </a:t>
            </a:r>
            <a:br>
              <a:rPr lang="bg-BG" dirty="0"/>
            </a:br>
            <a:r>
              <a:rPr lang="bg-BG" dirty="0"/>
              <a:t>изпълнението на следната програма:</a:t>
            </a:r>
            <a:endParaRPr lang="en-US" dirty="0"/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7259" y="2380478"/>
            <a:ext cx="2973897" cy="4277234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int a = 5;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switch (a)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case 5: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case 6: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a = a + 1;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</a:t>
            </a:r>
            <a:r>
              <a:rPr lang="bg-BG" dirty="0"/>
              <a:t> </a:t>
            </a:r>
            <a:r>
              <a:rPr lang="en-US" dirty="0"/>
              <a:t>default: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a = a + 2;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228012" y="2029131"/>
            <a:ext cx="2636906" cy="1927074"/>
            <a:chOff x="5209288" y="4647336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209288" y="4647336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317608" y="4396431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-33863"/>
                <a:gd name="adj2" fmla="val 71525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7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4942140" y="2895600"/>
            <a:ext cx="2636906" cy="1318666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31465"/>
                <a:gd name="adj2" fmla="val 67258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2465" y="2597067"/>
              <a:ext cx="940687" cy="76581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dirty="0">
                  <a:solidFill>
                    <a:schemeClr val="bg2"/>
                  </a:solidFill>
                </a:rPr>
                <a:t>0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408612" y="4877004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575607"/>
              <a:ext cx="5204849" cy="1320314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6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3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bg-BG" dirty="0"/>
              <a:t>Каква ще е стойността на променливата </a:t>
            </a:r>
            <a:r>
              <a:rPr lang="bg-BG" b="1" dirty="0">
                <a:latin typeface="Consolas" panose="020B0609020204030204" pitchFamily="49" charset="0"/>
              </a:rPr>
              <a:t>а</a:t>
            </a:r>
            <a:r>
              <a:rPr lang="bg-BG" b="1" dirty="0"/>
              <a:t> </a:t>
            </a:r>
            <a:r>
              <a:rPr lang="bg-BG" dirty="0"/>
              <a:t>след </a:t>
            </a:r>
            <a:br>
              <a:rPr lang="bg-BG" dirty="0"/>
            </a:br>
            <a:r>
              <a:rPr lang="bg-BG" dirty="0"/>
              <a:t>изпълнението на следната програма:</a:t>
            </a:r>
            <a:endParaRPr lang="en-US" dirty="0"/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7259" y="2380478"/>
            <a:ext cx="2973897" cy="4277234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int a = 5;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switch (a)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case 5: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case 6: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a = a + 1;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default: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a = a + 2;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228012" y="2029131"/>
            <a:ext cx="2636906" cy="1927074"/>
            <a:chOff x="5209288" y="4647336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209288" y="4647336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317608" y="4396431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-33863"/>
                <a:gd name="adj2" fmla="val 71525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7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4942140" y="2895600"/>
            <a:ext cx="2636906" cy="1318666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31465"/>
                <a:gd name="adj2" fmla="val 67258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2465" y="2597067"/>
              <a:ext cx="940687" cy="76581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dirty="0">
                  <a:solidFill>
                    <a:schemeClr val="bg2"/>
                  </a:solidFill>
                </a:rPr>
                <a:t>0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408612" y="4877004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575607"/>
              <a:ext cx="5204849" cy="1320314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6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058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3. Conditional-Statements</Template>
  <TotalTime>0</TotalTime>
  <Words>2152</Words>
  <Application>Microsoft Office PowerPoint</Application>
  <PresentationFormat>Custom</PresentationFormat>
  <Paragraphs>569</Paragraphs>
  <Slides>48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Consolas</vt:lpstr>
      <vt:lpstr>Wingdings</vt:lpstr>
      <vt:lpstr>Wingdings 2</vt:lpstr>
      <vt:lpstr>SoftUni3_1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Вложени условни конструкции</vt:lpstr>
      <vt:lpstr>Имате въпрос?</vt:lpstr>
      <vt:lpstr>Съдържание</vt:lpstr>
      <vt:lpstr>Вложени условни конструкции</vt:lpstr>
      <vt:lpstr>Вложени проверки</vt:lpstr>
      <vt:lpstr>Обръщение според възраст и пол – условие</vt:lpstr>
      <vt:lpstr>PowerPoint Presentation</vt:lpstr>
      <vt:lpstr>Квартално магазинче – условие</vt:lpstr>
      <vt:lpstr>Квартално магазинче – условие (2)</vt:lpstr>
      <vt:lpstr>PowerPoint Presentation</vt:lpstr>
      <vt:lpstr>Квартално магазинче - решение</vt:lpstr>
      <vt:lpstr>По-сложни проверки</vt:lpstr>
      <vt:lpstr>Булеви оператори</vt:lpstr>
      <vt:lpstr>Логическо "И"</vt:lpstr>
      <vt:lpstr>Точка в правоъгълник - условие</vt:lpstr>
      <vt:lpstr>Точка в правоъгълник - решение</vt:lpstr>
      <vt:lpstr>Логическо "ИЛИ"</vt:lpstr>
      <vt:lpstr>Плод или зеленчук - условие</vt:lpstr>
      <vt:lpstr>Плод или зеленчук - решение</vt:lpstr>
      <vt:lpstr>Приоритет на условия</vt:lpstr>
      <vt:lpstr>Логическо отрицание</vt:lpstr>
      <vt:lpstr>По-сложни проверки</vt:lpstr>
      <vt:lpstr>Магазин за плодове - условие</vt:lpstr>
      <vt:lpstr>Магазин за плодове - условие (2)</vt:lpstr>
      <vt:lpstr>Магазин за плодове - решение</vt:lpstr>
      <vt:lpstr>PowerPoint Presentation</vt:lpstr>
      <vt:lpstr>Търговски комисионни - условие</vt:lpstr>
      <vt:lpstr>Търговски комисионни – условие (2) </vt:lpstr>
      <vt:lpstr>Търговски комисионни - решение</vt:lpstr>
      <vt:lpstr>PowerPoint Presentation</vt:lpstr>
      <vt:lpstr>Вложени условни конструкции</vt:lpstr>
      <vt:lpstr>Какво научихме днес?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2019-01-25T23:17:00Z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