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305" r:id="rId5"/>
    <p:sldId id="308" r:id="rId6"/>
    <p:sldId id="309" r:id="rId7"/>
    <p:sldId id="306" r:id="rId8"/>
    <p:sldId id="311" r:id="rId9"/>
    <p:sldId id="312" r:id="rId10"/>
    <p:sldId id="313" r:id="rId11"/>
    <p:sldId id="314" r:id="rId12"/>
    <p:sldId id="315" r:id="rId13"/>
    <p:sldId id="316" r:id="rId14"/>
    <p:sldId id="318" r:id="rId15"/>
    <p:sldId id="319" r:id="rId16"/>
    <p:sldId id="320" r:id="rId17"/>
    <p:sldId id="307" r:id="rId18"/>
    <p:sldId id="323" r:id="rId19"/>
    <p:sldId id="324" r:id="rId20"/>
    <p:sldId id="325" r:id="rId21"/>
    <p:sldId id="295" r:id="rId22"/>
    <p:sldId id="296" r:id="rId23"/>
    <p:sldId id="297" r:id="rId24"/>
    <p:sldId id="298" r:id="rId25"/>
    <p:sldId id="302" r:id="rId26"/>
    <p:sldId id="303" r:id="rId27"/>
    <p:sldId id="30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2FA4B25-898A-4766-B88C-2181D0FA4DCE}">
          <p14:sldIdLst>
            <p14:sldId id="256"/>
            <p14:sldId id="257"/>
            <p14:sldId id="258"/>
          </p14:sldIdLst>
        </p14:section>
        <p14:section name="Semantic HTML" id="{9AD17D73-16FA-4865-8492-2D143F923E01}">
          <p14:sldIdLst>
            <p14:sldId id="305"/>
            <p14:sldId id="308"/>
            <p14:sldId id="309"/>
          </p14:sldIdLst>
        </p14:section>
        <p14:section name="Tags" id="{35DA3E99-82E7-4762-A9AC-F380BCDC861B}">
          <p14:sldIdLst>
            <p14:sldId id="306"/>
            <p14:sldId id="311"/>
            <p14:sldId id="312"/>
            <p14:sldId id="313"/>
            <p14:sldId id="314"/>
            <p14:sldId id="315"/>
            <p14:sldId id="316"/>
            <p14:sldId id="318"/>
            <p14:sldId id="319"/>
            <p14:sldId id="320"/>
          </p14:sldIdLst>
        </p14:section>
        <p14:section name="Metadata" id="{01A50B16-2CFD-40C0-9061-27B3ED98D31C}">
          <p14:sldIdLst>
            <p14:sldId id="307"/>
            <p14:sldId id="323"/>
            <p14:sldId id="324"/>
            <p14:sldId id="325"/>
          </p14:sldIdLst>
        </p14:section>
        <p14:section name="Live Exercises" id="{33C9E4E1-4248-44F9-BD6C-85CDD3130259}">
          <p14:sldIdLst>
            <p14:sldId id="295"/>
          </p14:sldIdLst>
        </p14:section>
        <p14:section name="Summary" id="{C2CE774C-EDA7-4C5B-838C-1E63F1B30A01}">
          <p14:sldIdLst>
            <p14:sldId id="296"/>
            <p14:sldId id="297"/>
            <p14:sldId id="298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61" d="100"/>
          <a:sy n="61" d="100"/>
        </p:scale>
        <p:origin x="840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28.01.2020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5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093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90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e.me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8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1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HTML and CSS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/>
              <a:t>Software </a:t>
            </a:r>
            <a:r>
              <a:rPr lang="en-US" smtClean="0"/>
              <a:t>University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err="1"/>
              <a:t>SoftUni</a:t>
            </a:r>
            <a:r>
              <a:rPr lang="en-US"/>
              <a:t> </a:t>
            </a:r>
            <a:r>
              <a:rPr lang="en-US" smtClean="0"/>
              <a:t>Team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/>
              <a:t>Technical </a:t>
            </a:r>
            <a:r>
              <a:rPr lang="en-US" smtClean="0"/>
              <a:t>Trainers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86" y="1727062"/>
            <a:ext cx="2620154" cy="26201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53" y="1731322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6000" y="1121143"/>
            <a:ext cx="9589234" cy="5546589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b="1" dirty="0">
                <a:solidFill>
                  <a:schemeClr val="bg1"/>
                </a:solidFill>
              </a:rPr>
              <a:t>dominant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of the 'body' of a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The </a:t>
            </a:r>
            <a:r>
              <a:rPr lang="en-US" dirty="0"/>
              <a:t>main content area consists of content that is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related</a:t>
            </a:r>
            <a:r>
              <a:rPr lang="en-US" dirty="0"/>
              <a:t> to or </a:t>
            </a:r>
            <a:r>
              <a:rPr lang="en-US" b="1" dirty="0">
                <a:solidFill>
                  <a:schemeClr val="bg1"/>
                </a:solidFill>
              </a:rPr>
              <a:t>expands</a:t>
            </a:r>
            <a:r>
              <a:rPr lang="en-US" dirty="0"/>
              <a:t> </a:t>
            </a:r>
            <a:r>
              <a:rPr lang="en-US" dirty="0" smtClean="0"/>
              <a:t>upon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endParaRPr lang="bg-BG" dirty="0" smtClean="0"/>
          </a:p>
          <a:p>
            <a:pPr lvl="1"/>
            <a:r>
              <a:rPr lang="en-US" dirty="0" smtClean="0"/>
              <a:t>the central </a:t>
            </a:r>
            <a:r>
              <a:rPr lang="en-US" dirty="0"/>
              <a:t>topic of a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central functionality of an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&lt;main&gt;&lt;/main&gt;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9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5571" y="1339423"/>
            <a:ext cx="9360000" cy="5308732"/>
          </a:xfrm>
        </p:spPr>
        <p:txBody>
          <a:bodyPr/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portion</a:t>
            </a:r>
            <a:r>
              <a:rPr lang="en-US" dirty="0"/>
              <a:t> of a document whose content is only </a:t>
            </a:r>
            <a:r>
              <a:rPr lang="en-US" b="1" dirty="0">
                <a:solidFill>
                  <a:schemeClr val="bg1"/>
                </a:solidFill>
              </a:rPr>
              <a:t>indirectly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related</a:t>
            </a:r>
            <a:r>
              <a:rPr lang="en-US" dirty="0"/>
              <a:t> to the document's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Asides </a:t>
            </a:r>
            <a:r>
              <a:rPr lang="en-US" dirty="0"/>
              <a:t>are frequently presented as </a:t>
            </a:r>
            <a:r>
              <a:rPr lang="en-US" b="1" dirty="0">
                <a:solidFill>
                  <a:schemeClr val="bg1"/>
                </a:solidFill>
              </a:rPr>
              <a:t>sidebars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call-out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boxes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&lt;aside&gt;&lt;/aside&gt;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0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21143"/>
            <a:ext cx="9679234" cy="5546589"/>
          </a:xfrm>
        </p:spPr>
        <p:txBody>
          <a:bodyPr/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  <a:r>
              <a:rPr lang="en-US" dirty="0"/>
              <a:t> for its </a:t>
            </a:r>
            <a:r>
              <a:rPr lang="en-US" b="1" dirty="0">
                <a:solidFill>
                  <a:schemeClr val="bg1"/>
                </a:solidFill>
              </a:rPr>
              <a:t>nearest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sectioning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sectioning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r>
              <a:rPr lang="en-US" dirty="0" smtClean="0"/>
              <a:t>A </a:t>
            </a:r>
            <a:r>
              <a:rPr lang="en-US" dirty="0"/>
              <a:t>footer typically contains information </a:t>
            </a:r>
            <a:r>
              <a:rPr lang="en-US" dirty="0" smtClean="0"/>
              <a:t>about:</a:t>
            </a:r>
          </a:p>
          <a:p>
            <a:pPr lvl="1"/>
            <a:r>
              <a:rPr lang="en-US" dirty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author</a:t>
            </a:r>
            <a:r>
              <a:rPr lang="en-US" dirty="0" smtClean="0"/>
              <a:t> of the section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copyright</a:t>
            </a:r>
            <a:r>
              <a:rPr lang="en-US" dirty="0" smtClean="0"/>
              <a:t> data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links</a:t>
            </a:r>
            <a:r>
              <a:rPr lang="en-US" dirty="0" smtClean="0"/>
              <a:t> </a:t>
            </a:r>
            <a:r>
              <a:rPr lang="en-US" dirty="0"/>
              <a:t>to related documents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&lt;footer&gt;&lt;/footer&gt;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self-contained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in a document, page, application, or </a:t>
            </a:r>
            <a:r>
              <a:rPr lang="en-US" dirty="0" smtClean="0"/>
              <a:t>site</a:t>
            </a:r>
            <a:endParaRPr lang="bg-BG" dirty="0" smtClean="0"/>
          </a:p>
          <a:p>
            <a:r>
              <a:rPr lang="en-US" dirty="0"/>
              <a:t>I</a:t>
            </a:r>
            <a:r>
              <a:rPr lang="en-US" dirty="0" smtClean="0"/>
              <a:t>ntended </a:t>
            </a:r>
            <a:r>
              <a:rPr lang="en-US" dirty="0"/>
              <a:t>to be </a:t>
            </a:r>
            <a:r>
              <a:rPr lang="en-US" b="1" dirty="0">
                <a:solidFill>
                  <a:schemeClr val="bg1"/>
                </a:solidFill>
              </a:rPr>
              <a:t>independently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distributable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include: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forum </a:t>
            </a:r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a magazine</a:t>
            </a:r>
          </a:p>
          <a:p>
            <a:pPr lvl="1"/>
            <a:r>
              <a:rPr lang="en-US" dirty="0" smtClean="0"/>
              <a:t>newspaper article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blog entry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&lt;article&gt;&lt;/article&gt;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4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31000" y="1404000"/>
            <a:ext cx="9364234" cy="5263732"/>
          </a:xfrm>
        </p:spPr>
        <p:txBody>
          <a:bodyPr/>
          <a:lstStyle/>
          <a:p>
            <a:r>
              <a:rPr lang="en-US" dirty="0"/>
              <a:t>Represents self-contained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Frequently </a:t>
            </a:r>
            <a:r>
              <a:rPr lang="en-US" dirty="0"/>
              <a:t>with a caption </a:t>
            </a:r>
            <a:r>
              <a:rPr lang="en-US" b="1" dirty="0" smtClean="0">
                <a:solidFill>
                  <a:schemeClr val="bg1"/>
                </a:solidFill>
              </a:rPr>
              <a:t>'</a:t>
            </a:r>
            <a:r>
              <a:rPr lang="en-US" b="1" dirty="0" err="1" smtClean="0">
                <a:solidFill>
                  <a:schemeClr val="bg1"/>
                </a:solidFill>
              </a:rPr>
              <a:t>figcaption</a:t>
            </a:r>
            <a:r>
              <a:rPr lang="en-US" b="1" dirty="0" smtClean="0">
                <a:solidFill>
                  <a:schemeClr val="bg1"/>
                </a:solidFill>
              </a:rPr>
              <a:t>'</a:t>
            </a:r>
          </a:p>
          <a:p>
            <a:r>
              <a:rPr lang="en-US" dirty="0" smtClean="0"/>
              <a:t>Typically </a:t>
            </a:r>
            <a:r>
              <a:rPr lang="en-US" dirty="0"/>
              <a:t>referenced as a single </a:t>
            </a:r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&lt;figure&gt;&lt;/figure&gt;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6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41000" y="1449000"/>
            <a:ext cx="9454234" cy="5218732"/>
          </a:xfrm>
        </p:spPr>
        <p:txBody>
          <a:bodyPr/>
          <a:lstStyle/>
          <a:p>
            <a:r>
              <a:rPr lang="en-US" dirty="0"/>
              <a:t>Represents text which is </a:t>
            </a:r>
            <a:r>
              <a:rPr lang="en-US" b="1" dirty="0">
                <a:solidFill>
                  <a:schemeClr val="bg1"/>
                </a:solidFill>
              </a:rPr>
              <a:t>marked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highlighted</a:t>
            </a:r>
            <a:r>
              <a:rPr lang="en-US" dirty="0"/>
              <a:t> for reference or notation </a:t>
            </a:r>
            <a:r>
              <a:rPr lang="en-US" dirty="0" smtClean="0"/>
              <a:t>purposes</a:t>
            </a:r>
          </a:p>
          <a:p>
            <a:r>
              <a:rPr lang="en-US" dirty="0" smtClean="0"/>
              <a:t>Due </a:t>
            </a:r>
            <a:r>
              <a:rPr lang="en-US" dirty="0"/>
              <a:t>to the marked passage's relevance or importance in the enclosing context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&lt;mark&gt;&lt;/mark&gt;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9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6000" y="1449000"/>
            <a:ext cx="9589234" cy="5218732"/>
          </a:xfrm>
        </p:spPr>
        <p:txBody>
          <a:bodyPr/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standalone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section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which </a:t>
            </a:r>
            <a:r>
              <a:rPr lang="en-US" b="1" dirty="0">
                <a:solidFill>
                  <a:schemeClr val="bg1"/>
                </a:solidFill>
              </a:rPr>
              <a:t>doesn't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have</a:t>
            </a:r>
            <a:r>
              <a:rPr lang="en-US" dirty="0"/>
              <a:t> a more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semantic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to represent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Typically</a:t>
            </a:r>
            <a:r>
              <a:rPr lang="en-US" dirty="0"/>
              <a:t>, but not always, sections have a heading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&lt;section&gt;&lt;/section&gt;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6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Microdata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7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dirty="0" smtClean="0"/>
              <a:t>Search </a:t>
            </a:r>
            <a:r>
              <a:rPr lang="en-US" dirty="0"/>
              <a:t>engines, web crawlers, and browsers can </a:t>
            </a:r>
            <a:r>
              <a:rPr lang="en-US" b="1" dirty="0">
                <a:solidFill>
                  <a:schemeClr val="bg1"/>
                </a:solidFill>
              </a:rPr>
              <a:t>extract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process</a:t>
            </a:r>
            <a:r>
              <a:rPr lang="en-US" dirty="0"/>
              <a:t> Microdata from a web page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use it to provide a </a:t>
            </a:r>
            <a:r>
              <a:rPr lang="en-US" b="1" dirty="0">
                <a:solidFill>
                  <a:schemeClr val="bg1"/>
                </a:solidFill>
              </a:rPr>
              <a:t>richer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browsing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experience</a:t>
            </a:r>
            <a:r>
              <a:rPr lang="en-US" dirty="0"/>
              <a:t> for </a:t>
            </a:r>
            <a:r>
              <a:rPr lang="en-US" dirty="0" smtClean="0"/>
              <a:t>users</a:t>
            </a:r>
            <a:endParaRPr lang="bg-BG" dirty="0" smtClean="0"/>
          </a:p>
          <a:p>
            <a:r>
              <a:rPr lang="en-US" dirty="0"/>
              <a:t>Search engines benefit greatly from </a:t>
            </a:r>
            <a:r>
              <a:rPr lang="en-US" b="1" dirty="0">
                <a:solidFill>
                  <a:schemeClr val="bg1"/>
                </a:solidFill>
              </a:rPr>
              <a:t>direct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to this structured data </a:t>
            </a:r>
            <a:endParaRPr lang="bg-BG" dirty="0" smtClean="0"/>
          </a:p>
          <a:p>
            <a:r>
              <a:rPr lang="en-US" dirty="0" smtClean="0"/>
              <a:t>It </a:t>
            </a:r>
            <a:r>
              <a:rPr lang="en-US" dirty="0"/>
              <a:t>allows them to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on web pages and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/>
              <a:t> more </a:t>
            </a:r>
            <a:r>
              <a:rPr lang="en-US" b="1" dirty="0">
                <a:solidFill>
                  <a:schemeClr val="bg1"/>
                </a:solidFill>
              </a:rPr>
              <a:t>relevant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results</a:t>
            </a:r>
            <a:r>
              <a:rPr lang="en-US" dirty="0"/>
              <a:t> to users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Microdata?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6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Microdata - Example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901000" y="1449000"/>
            <a:ext cx="857400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Hello, my name is </a:t>
            </a:r>
            <a:r>
              <a:rPr lang="en-US" sz="2400" b="1" dirty="0" smtClean="0">
                <a:latin typeface="Consolas" panose="020B0609020204030204" pitchFamily="49" charset="0"/>
              </a:rPr>
              <a:t>John Doe,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I am a trainer at </a:t>
            </a:r>
            <a:r>
              <a:rPr lang="en-US" sz="2400" b="1" dirty="0" err="1">
                <a:latin typeface="Consolas" panose="020B0609020204030204" pitchFamily="49" charset="0"/>
              </a:rPr>
              <a:t>SoftUni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My friends call me Johnny.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You can visit my homepage at 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href</a:t>
            </a:r>
            <a:r>
              <a:rPr lang="en-US" sz="2400" b="1" dirty="0">
                <a:latin typeface="Consolas" panose="020B0609020204030204" pitchFamily="49" charset="0"/>
              </a:rPr>
              <a:t>="https</a:t>
            </a:r>
            <a:r>
              <a:rPr lang="en-US" sz="2400" b="1" dirty="0" smtClean="0">
                <a:latin typeface="Consolas" panose="020B0609020204030204" pitchFamily="49" charset="0"/>
              </a:rPr>
              <a:t>://</a:t>
            </a:r>
            <a:r>
              <a:rPr lang="en-US" sz="2400" b="1" dirty="0" err="1" smtClean="0">
                <a:latin typeface="Consolas" panose="020B0609020204030204" pitchFamily="49" charset="0"/>
              </a:rPr>
              <a:t>doe.me</a:t>
            </a:r>
            <a:r>
              <a:rPr lang="en-US" sz="2400" b="1" dirty="0">
                <a:latin typeface="Consolas" panose="020B0609020204030204" pitchFamily="49" charset="0"/>
              </a:rPr>
              <a:t>"&gt;https</a:t>
            </a:r>
            <a:r>
              <a:rPr lang="en-US" sz="2400" b="1" dirty="0" smtClean="0">
                <a:latin typeface="Consolas" panose="020B0609020204030204" pitchFamily="49" charset="0"/>
              </a:rPr>
              <a:t>://</a:t>
            </a:r>
            <a:r>
              <a:rPr lang="en-US" sz="2400" b="1" dirty="0" err="1" smtClean="0">
                <a:latin typeface="Consolas" panose="020B0609020204030204" pitchFamily="49" charset="0"/>
              </a:rPr>
              <a:t>doe.me</a:t>
            </a:r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 smtClean="0">
                <a:latin typeface="Consolas" panose="020B0609020204030204" pitchFamily="49" charset="0"/>
              </a:rPr>
              <a:t>&gt;.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    I </a:t>
            </a:r>
            <a:r>
              <a:rPr lang="en-US" sz="2400" b="1" dirty="0">
                <a:latin typeface="Consolas" panose="020B0609020204030204" pitchFamily="49" charset="0"/>
              </a:rPr>
              <a:t>live at 123123, </a:t>
            </a:r>
            <a:r>
              <a:rPr lang="en-US" sz="2400" b="1" dirty="0" err="1">
                <a:latin typeface="Consolas" panose="020B0609020204030204" pitchFamily="49" charset="0"/>
              </a:rPr>
              <a:t>Kamelia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, Sofia.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endParaRPr lang="en-US" sz="24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89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Semantic Markup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HTML Tags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Microdata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0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28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10"/>
          <p:cNvSpPr txBox="1">
            <a:spLocks noGrp="1"/>
          </p:cNvSpPr>
          <p:nvPr>
            <p:ph type="body" sz="quarter" idx="10"/>
          </p:nvPr>
        </p:nvSpPr>
        <p:spPr>
          <a:xfrm>
            <a:off x="255041" y="1404000"/>
            <a:ext cx="11775704" cy="49276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itemscope</a:t>
            </a:r>
            <a:r>
              <a:rPr 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itemtype</a:t>
            </a:r>
            <a:r>
              <a:rPr lang="en-US" sz="2000" b="1" dirty="0">
                <a:latin typeface="Consolas" panose="020B0609020204030204" pitchFamily="49" charset="0"/>
              </a:rPr>
              <a:t>="http://</a:t>
            </a:r>
            <a:r>
              <a:rPr lang="en-US" sz="2000" b="1" dirty="0" err="1">
                <a:latin typeface="Consolas" panose="020B0609020204030204" pitchFamily="49" charset="0"/>
              </a:rPr>
              <a:t>schema.org</a:t>
            </a:r>
            <a:r>
              <a:rPr lang="en-US" sz="2000" b="1" dirty="0">
                <a:latin typeface="Consolas" panose="020B0609020204030204" pitchFamily="49" charset="0"/>
              </a:rPr>
              <a:t>/Person"&gt;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</a:rPr>
              <a:t>Hello</a:t>
            </a:r>
            <a:r>
              <a:rPr lang="en-US" sz="2000" b="1" dirty="0">
                <a:latin typeface="Consolas" panose="020B0609020204030204" pitchFamily="49" charset="0"/>
              </a:rPr>
              <a:t>, my name is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latin typeface="Consolas" panose="020B0609020204030204" pitchFamily="49" charset="0"/>
              </a:rPr>
              <a:t> itemprop="name</a:t>
            </a:r>
            <a:r>
              <a:rPr lang="en-US" sz="2000" b="1" dirty="0" smtClean="0">
                <a:latin typeface="Consolas" panose="020B0609020204030204" pitchFamily="49" charset="0"/>
              </a:rPr>
              <a:t>"&gt;John Doe&lt;/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 smtClean="0">
                <a:latin typeface="Consolas" panose="020B0609020204030204" pitchFamily="49" charset="0"/>
              </a:rPr>
              <a:t>&gt;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</a:rPr>
              <a:t>I </a:t>
            </a:r>
            <a:r>
              <a:rPr lang="en-US" sz="2000" b="1" dirty="0">
                <a:latin typeface="Consolas" panose="020B0609020204030204" pitchFamily="49" charset="0"/>
              </a:rPr>
              <a:t>am a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itemprop</a:t>
            </a:r>
            <a:r>
              <a:rPr lang="en-US" sz="2000" b="1" dirty="0">
                <a:latin typeface="Consolas" panose="020B0609020204030204" pitchFamily="49" charset="0"/>
              </a:rPr>
              <a:t>="</a:t>
            </a:r>
            <a:r>
              <a:rPr lang="en-US" sz="2000" b="1" dirty="0" err="1">
                <a:latin typeface="Consolas" panose="020B0609020204030204" pitchFamily="49" charset="0"/>
              </a:rPr>
              <a:t>jobTitle</a:t>
            </a:r>
            <a:r>
              <a:rPr lang="en-US" sz="2000" b="1" dirty="0">
                <a:latin typeface="Consolas" panose="020B0609020204030204" pitchFamily="49" charset="0"/>
              </a:rPr>
              <a:t>"&gt;trainer&lt;/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 smtClean="0">
                <a:latin typeface="Consolas" panose="020B0609020204030204" pitchFamily="49" charset="0"/>
              </a:rPr>
              <a:t>&gt;.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My friends call me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itemprop</a:t>
            </a:r>
            <a:r>
              <a:rPr lang="en-US" sz="2000" b="1" dirty="0">
                <a:latin typeface="Consolas" panose="020B0609020204030204" pitchFamily="49" charset="0"/>
              </a:rPr>
              <a:t>="</a:t>
            </a:r>
            <a:r>
              <a:rPr lang="en-US" sz="2000" b="1" dirty="0" err="1">
                <a:latin typeface="Consolas" panose="020B0609020204030204" pitchFamily="49" charset="0"/>
              </a:rPr>
              <a:t>additionalName</a:t>
            </a:r>
            <a:r>
              <a:rPr lang="en-US" sz="2000" b="1" dirty="0">
                <a:latin typeface="Consolas" panose="020B0609020204030204" pitchFamily="49" charset="0"/>
              </a:rPr>
              <a:t>"&gt;Koko&lt;/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latin typeface="Consolas" panose="020B0609020204030204" pitchFamily="49" charset="0"/>
              </a:rPr>
              <a:t>&gt;.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</a:rPr>
              <a:t>Visit </a:t>
            </a:r>
            <a:r>
              <a:rPr lang="en-US" sz="2000" b="1" dirty="0">
                <a:latin typeface="Consolas" panose="020B0609020204030204" pitchFamily="49" charset="0"/>
              </a:rPr>
              <a:t>my homepage at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onsolas" panose="020B0609020204030204" pitchFamily="49" charset="0"/>
              </a:rPr>
              <a:t>href</a:t>
            </a:r>
            <a:r>
              <a:rPr lang="en-US" sz="2000" b="1" dirty="0" smtClean="0">
                <a:latin typeface="Consolas" panose="020B0609020204030204" pitchFamily="49" charset="0"/>
              </a:rPr>
              <a:t>=</a:t>
            </a:r>
            <a:r>
              <a:rPr lang="en-US" sz="2000" b="1" dirty="0" smtClean="0">
                <a:latin typeface="Consolas" panose="020B0609020204030204" pitchFamily="49" charset="0"/>
                <a:hlinkClick r:id="rId2"/>
              </a:rPr>
              <a:t>https://</a:t>
            </a:r>
            <a:r>
              <a:rPr lang="en-US" sz="2000" b="1" dirty="0" err="1" smtClean="0">
                <a:latin typeface="Consolas" panose="020B0609020204030204" pitchFamily="49" charset="0"/>
                <a:hlinkClick r:id="rId2"/>
              </a:rPr>
              <a:t>doe.me</a:t>
            </a:r>
            <a:r>
              <a:rPr 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itemprop</a:t>
            </a:r>
            <a:r>
              <a:rPr lang="en-US" sz="2000" b="1" dirty="0">
                <a:latin typeface="Consolas" panose="020B0609020204030204" pitchFamily="49" charset="0"/>
              </a:rPr>
              <a:t>="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"&gt;https</a:t>
            </a:r>
            <a:r>
              <a:rPr lang="en-US" sz="2000" b="1" dirty="0" smtClean="0">
                <a:latin typeface="Consolas" panose="020B0609020204030204" pitchFamily="49" charset="0"/>
              </a:rPr>
              <a:t>://</a:t>
            </a:r>
            <a:r>
              <a:rPr lang="en-US" sz="2000" b="1" dirty="0" err="1" smtClean="0">
                <a:latin typeface="Consolas" panose="020B0609020204030204" pitchFamily="49" charset="0"/>
              </a:rPr>
              <a:t>doe.me</a:t>
            </a:r>
            <a:r>
              <a:rPr lang="en-US" sz="2000" b="1" dirty="0" smtClean="0"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latin typeface="Consolas" panose="020B0609020204030204" pitchFamily="49" charset="0"/>
              </a:rPr>
              <a:t>&gt;.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itemprop</a:t>
            </a:r>
            <a:r>
              <a:rPr lang="en-US" sz="2000" b="1" dirty="0">
                <a:latin typeface="Consolas" panose="020B0609020204030204" pitchFamily="49" charset="0"/>
              </a:rPr>
              <a:t>="address" </a:t>
            </a:r>
            <a:r>
              <a:rPr lang="en-US" sz="20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itemscope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itemtype</a:t>
            </a:r>
            <a:r>
              <a:rPr lang="en-US" sz="2000" b="1" dirty="0">
                <a:latin typeface="Consolas" panose="020B0609020204030204" pitchFamily="49" charset="0"/>
              </a:rPr>
              <a:t>="http://</a:t>
            </a:r>
            <a:r>
              <a:rPr lang="en-US" sz="2000" b="1" dirty="0" err="1" smtClean="0">
                <a:latin typeface="Consolas" panose="020B0609020204030204" pitchFamily="49" charset="0"/>
              </a:rPr>
              <a:t>schema.org</a:t>
            </a:r>
            <a:r>
              <a:rPr lang="en-US" sz="2000" b="1" dirty="0" smtClean="0">
                <a:latin typeface="Consolas" panose="020B0609020204030204" pitchFamily="49" charset="0"/>
              </a:rPr>
              <a:t>/</a:t>
            </a:r>
            <a:r>
              <a:rPr lang="en-US" sz="2000" b="1" dirty="0" err="1" smtClean="0">
                <a:latin typeface="Consolas" panose="020B0609020204030204" pitchFamily="49" charset="0"/>
              </a:rPr>
              <a:t>PostalAddres</a:t>
            </a:r>
            <a:r>
              <a:rPr lang="en-US" sz="2000" b="1" dirty="0" smtClean="0">
                <a:latin typeface="Consolas" panose="020B0609020204030204" pitchFamily="49" charset="0"/>
              </a:rPr>
              <a:t>"&gt;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 smtClean="0">
                <a:latin typeface="Consolas" panose="020B0609020204030204" pitchFamily="49" charset="0"/>
              </a:rPr>
              <a:t>I </a:t>
            </a:r>
            <a:r>
              <a:rPr lang="en-US" sz="2000" b="1" dirty="0">
                <a:latin typeface="Consolas" panose="020B0609020204030204" pitchFamily="49" charset="0"/>
              </a:rPr>
              <a:t>live at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 smtClean="0"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itemprop</a:t>
            </a:r>
            <a:r>
              <a:rPr lang="en-US" sz="2000" b="1" dirty="0">
                <a:latin typeface="Consolas" panose="020B0609020204030204" pitchFamily="49" charset="0"/>
              </a:rPr>
              <a:t>="</a:t>
            </a:r>
            <a:r>
              <a:rPr lang="en-US" sz="2000" b="1" dirty="0" err="1">
                <a:latin typeface="Consolas" panose="020B0609020204030204" pitchFamily="49" charset="0"/>
              </a:rPr>
              <a:t>streetAddress</a:t>
            </a:r>
            <a:r>
              <a:rPr lang="en-US" sz="2000" b="1" dirty="0">
                <a:latin typeface="Consolas" panose="020B0609020204030204" pitchFamily="49" charset="0"/>
              </a:rPr>
              <a:t>"&gt;123123&lt;/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latin typeface="Consolas" panose="020B0609020204030204" pitchFamily="49" charset="0"/>
              </a:rPr>
              <a:t>&gt;,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 smtClean="0"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itemprop</a:t>
            </a:r>
            <a:r>
              <a:rPr lang="en-US" sz="2000" b="1" dirty="0">
                <a:latin typeface="Consolas" panose="020B0609020204030204" pitchFamily="49" charset="0"/>
              </a:rPr>
              <a:t>="</a:t>
            </a:r>
            <a:r>
              <a:rPr lang="en-US" sz="2000" b="1" dirty="0" err="1">
                <a:latin typeface="Consolas" panose="020B0609020204030204" pitchFamily="49" charset="0"/>
              </a:rPr>
              <a:t>addressLocality</a:t>
            </a:r>
            <a:r>
              <a:rPr lang="en-US" sz="2000" b="1" dirty="0">
                <a:latin typeface="Consolas" panose="020B0609020204030204" pitchFamily="49" charset="0"/>
              </a:rPr>
              <a:t>"&gt;</a:t>
            </a:r>
            <a:r>
              <a:rPr lang="en-US" sz="2000" b="1" dirty="0" err="1">
                <a:latin typeface="Consolas" panose="020B0609020204030204" pitchFamily="49" charset="0"/>
              </a:rPr>
              <a:t>Kamelia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str</a:t>
            </a:r>
            <a:r>
              <a:rPr lang="en-US" sz="2000" b="1" dirty="0"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latin typeface="Consolas" panose="020B0609020204030204" pitchFamily="49" charset="0"/>
              </a:rPr>
              <a:t>&gt;,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 smtClean="0"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itemprop</a:t>
            </a:r>
            <a:r>
              <a:rPr lang="en-US" sz="2000" b="1" dirty="0">
                <a:latin typeface="Consolas" panose="020B0609020204030204" pitchFamily="49" charset="0"/>
              </a:rPr>
              <a:t>="</a:t>
            </a:r>
            <a:r>
              <a:rPr lang="en-US" sz="2000" b="1" dirty="0" err="1">
                <a:latin typeface="Consolas" panose="020B0609020204030204" pitchFamily="49" charset="0"/>
              </a:rPr>
              <a:t>addressRegion</a:t>
            </a:r>
            <a:r>
              <a:rPr lang="en-US" sz="2000" b="1" dirty="0">
                <a:latin typeface="Consolas" panose="020B0609020204030204" pitchFamily="49" charset="0"/>
              </a:rPr>
              <a:t>"&gt;Sofia&lt;/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latin typeface="Consolas" panose="020B0609020204030204" pitchFamily="49" charset="0"/>
              </a:rPr>
              <a:t>&gt;.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000" b="1" dirty="0" smtClean="0">
                <a:latin typeface="Consolas" panose="020B0609020204030204" pitchFamily="49" charset="0"/>
              </a:rPr>
              <a:t>&gt;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Microdata - Example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507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4732" y="1648009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2"/>
                </a:solidFill>
              </a:rPr>
              <a:t>Semantic HTML</a:t>
            </a:r>
          </a:p>
          <a:p>
            <a:r>
              <a:rPr lang="en-US" sz="3200" b="1" dirty="0" smtClean="0">
                <a:solidFill>
                  <a:schemeClr val="bg2"/>
                </a:solidFill>
              </a:rPr>
              <a:t>Tags</a:t>
            </a:r>
          </a:p>
          <a:p>
            <a:r>
              <a:rPr lang="en-US" sz="3200" b="1" dirty="0" smtClean="0">
                <a:solidFill>
                  <a:schemeClr val="bg2"/>
                </a:solidFill>
              </a:rPr>
              <a:t>Microdata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Diamond Partners</a:t>
            </a:r>
            <a:endParaRPr lang="bg-BG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2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Organizational Partners</a:t>
            </a:r>
            <a:endParaRPr lang="bg-B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90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 err="1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1564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HTML that </a:t>
            </a:r>
            <a:r>
              <a:rPr lang="en-US" b="1" dirty="0">
                <a:solidFill>
                  <a:schemeClr val="bg1"/>
                </a:solidFill>
              </a:rPr>
              <a:t>introduces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meaning</a:t>
            </a:r>
            <a:r>
              <a:rPr lang="en-US" dirty="0"/>
              <a:t> to the web page rather than just </a:t>
            </a:r>
            <a:r>
              <a:rPr lang="en-US" dirty="0" smtClean="0"/>
              <a:t>presentation</a:t>
            </a:r>
          </a:p>
          <a:p>
            <a:endParaRPr lang="en-US" dirty="0"/>
          </a:p>
          <a:p>
            <a:endParaRPr lang="bg-BG" dirty="0" smtClean="0"/>
          </a:p>
          <a:p>
            <a:r>
              <a:rPr lang="en-US" dirty="0" smtClean="0"/>
              <a:t>This </a:t>
            </a:r>
            <a:r>
              <a:rPr lang="en-US" dirty="0"/>
              <a:t>is both semantic and </a:t>
            </a:r>
            <a:r>
              <a:rPr lang="en-US" dirty="0" smtClean="0"/>
              <a:t>presentational</a:t>
            </a:r>
            <a:endParaRPr lang="bg-BG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eople </a:t>
            </a:r>
            <a:r>
              <a:rPr lang="en-US" dirty="0"/>
              <a:t>know what paragraphs are and browsers know how to display </a:t>
            </a:r>
            <a:r>
              <a:rPr lang="en-US" dirty="0" smtClean="0"/>
              <a:t>them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Semantic HTML?</a:t>
            </a: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823617" y="2619000"/>
            <a:ext cx="5882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sz="2400" b="1" dirty="0" smtClean="0">
                <a:latin typeface="Consolas" panose="020B0609020204030204" pitchFamily="49" charset="0"/>
              </a:rPr>
              <a:t>Some random text...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&lt;/p&gt;</a:t>
            </a:r>
            <a:endParaRPr lang="en-US" sz="2400" b="1" i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8481000" y="2102720"/>
            <a:ext cx="3105000" cy="1620000"/>
          </a:xfrm>
          <a:prstGeom prst="wedgeRoundRectCallout">
            <a:avLst>
              <a:gd name="adj1" fmla="val -82618"/>
              <a:gd name="adj2" fmla="val -46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Indicates </a:t>
            </a:r>
            <a:r>
              <a:rPr lang="en-US" sz="2800" b="1" dirty="0">
                <a:solidFill>
                  <a:schemeClr val="bg2"/>
                </a:solidFill>
              </a:rPr>
              <a:t>that the enclosed text is a </a:t>
            </a:r>
            <a:r>
              <a:rPr lang="en-US" sz="2800" b="1" dirty="0" smtClean="0">
                <a:solidFill>
                  <a:schemeClr val="bg2"/>
                </a:solidFill>
              </a:rPr>
              <a:t>paragraph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0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1210" y="1256294"/>
            <a:ext cx="9859234" cy="5546589"/>
          </a:xfrm>
        </p:spPr>
        <p:txBody>
          <a:bodyPr/>
          <a:lstStyle/>
          <a:p>
            <a:r>
              <a:rPr lang="en-US" dirty="0" smtClean="0"/>
              <a:t>Provides an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that document, which </a:t>
            </a:r>
            <a:r>
              <a:rPr lang="en-US" b="1" dirty="0">
                <a:solidFill>
                  <a:schemeClr val="bg1"/>
                </a:solidFill>
              </a:rPr>
              <a:t>aids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r>
              <a:rPr lang="en-US" dirty="0" smtClean="0"/>
              <a:t>Semantic </a:t>
            </a:r>
            <a:r>
              <a:rPr lang="en-US" dirty="0"/>
              <a:t>tags make it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what the </a:t>
            </a:r>
            <a:r>
              <a:rPr lang="en-US" b="1" dirty="0">
                <a:solidFill>
                  <a:schemeClr val="bg1"/>
                </a:solidFill>
              </a:rPr>
              <a:t>meaning</a:t>
            </a:r>
            <a:r>
              <a:rPr lang="en-US" dirty="0"/>
              <a:t> of a page and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</a:t>
            </a:r>
            <a:r>
              <a:rPr lang="en-US" dirty="0" smtClean="0"/>
              <a:t>is</a:t>
            </a:r>
          </a:p>
          <a:p>
            <a:pPr lvl="1"/>
            <a:r>
              <a:rPr lang="en-US" dirty="0"/>
              <a:t>That clarity is also </a:t>
            </a:r>
            <a:r>
              <a:rPr lang="en-US" b="1" dirty="0">
                <a:solidFill>
                  <a:schemeClr val="bg1"/>
                </a:solidFill>
              </a:rPr>
              <a:t>communicated</a:t>
            </a:r>
            <a:r>
              <a:rPr lang="en-US" dirty="0"/>
              <a:t> with search </a:t>
            </a:r>
            <a:r>
              <a:rPr lang="en-US" dirty="0" smtClean="0"/>
              <a:t>engines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You Should Care About Semantics?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1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Semantic HTML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1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96000" y="1121143"/>
            <a:ext cx="9499234" cy="5546589"/>
          </a:xfrm>
        </p:spPr>
        <p:txBody>
          <a:bodyPr/>
          <a:lstStyle/>
          <a:p>
            <a:r>
              <a:rPr lang="en-US" dirty="0"/>
              <a:t>Represents </a:t>
            </a:r>
            <a:r>
              <a:rPr lang="en-US" b="1" dirty="0">
                <a:solidFill>
                  <a:schemeClr val="bg1"/>
                </a:solidFill>
              </a:rPr>
              <a:t>introductory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  <a:p>
            <a:r>
              <a:rPr lang="en-US" dirty="0" smtClean="0"/>
              <a:t>Typically </a:t>
            </a:r>
            <a:r>
              <a:rPr lang="en-US" dirty="0"/>
              <a:t>a group of </a:t>
            </a:r>
            <a:r>
              <a:rPr lang="en-US" b="1" dirty="0">
                <a:solidFill>
                  <a:schemeClr val="bg1"/>
                </a:solidFill>
              </a:rPr>
              <a:t>introductory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navigational </a:t>
            </a:r>
            <a:r>
              <a:rPr lang="en-US" b="1" dirty="0">
                <a:solidFill>
                  <a:schemeClr val="bg1"/>
                </a:solidFill>
              </a:rPr>
              <a:t>aids</a:t>
            </a:r>
          </a:p>
          <a:p>
            <a:r>
              <a:rPr lang="en-US" dirty="0" smtClean="0"/>
              <a:t> </a:t>
            </a:r>
            <a:r>
              <a:rPr lang="en-US" dirty="0"/>
              <a:t>It may contain some heading elements but also other elements </a:t>
            </a:r>
            <a:r>
              <a:rPr lang="en-US" dirty="0" smtClean="0"/>
              <a:t>like:</a:t>
            </a:r>
          </a:p>
          <a:p>
            <a:pPr lvl="1"/>
            <a:r>
              <a:rPr lang="en-US" dirty="0" smtClean="0"/>
              <a:t>a logo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search </a:t>
            </a:r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author </a:t>
            </a: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&lt;header&gt;&lt;/header&gt;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section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 page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smtClean="0"/>
              <a:t>Its </a:t>
            </a:r>
            <a:r>
              <a:rPr lang="en-US" dirty="0"/>
              <a:t>purpose is to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links</a:t>
            </a:r>
            <a:r>
              <a:rPr lang="en-US" dirty="0"/>
              <a:t>, either within the current document or to other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 </a:t>
            </a:r>
            <a:r>
              <a:rPr lang="en-US" dirty="0"/>
              <a:t>Common examples of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sections</a:t>
            </a:r>
            <a:r>
              <a:rPr lang="en-US" dirty="0"/>
              <a:t> </a:t>
            </a:r>
            <a:r>
              <a:rPr lang="en-US" dirty="0" smtClean="0"/>
              <a:t>are</a:t>
            </a:r>
          </a:p>
          <a:p>
            <a:pPr lvl="1"/>
            <a:r>
              <a:rPr lang="en-US" dirty="0" smtClean="0"/>
              <a:t>menus</a:t>
            </a:r>
          </a:p>
          <a:p>
            <a:pPr lvl="1"/>
            <a:r>
              <a:rPr lang="en-US" dirty="0" smtClean="0"/>
              <a:t>tables </a:t>
            </a:r>
            <a:r>
              <a:rPr lang="en-US" dirty="0"/>
              <a:t>of </a:t>
            </a:r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&gt;&lt;/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0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4179</TotalTime>
  <Words>971</Words>
  <Application>Microsoft Office PowerPoint</Application>
  <PresentationFormat>Widescreen</PresentationFormat>
  <Paragraphs>166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Introduction to HTML and CSS</vt:lpstr>
      <vt:lpstr>Table of Contents</vt:lpstr>
      <vt:lpstr>Have a Question?</vt:lpstr>
      <vt:lpstr>Semantic HTML</vt:lpstr>
      <vt:lpstr>What is Semantic HTML?</vt:lpstr>
      <vt:lpstr>Why You Should Care About Semantics?</vt:lpstr>
      <vt:lpstr>Semantic HTML Tags</vt:lpstr>
      <vt:lpstr>&lt;header&gt;&lt;/header&gt;</vt:lpstr>
      <vt:lpstr>&lt;nav&gt;&lt;/nav&gt;</vt:lpstr>
      <vt:lpstr>&lt;main&gt;&lt;/main&gt;</vt:lpstr>
      <vt:lpstr>&lt;aside&gt;&lt;/aside&gt;</vt:lpstr>
      <vt:lpstr>&lt;footer&gt;&lt;/footer&gt;</vt:lpstr>
      <vt:lpstr>&lt;article&gt;&lt;/article&gt;</vt:lpstr>
      <vt:lpstr>&lt;figure&gt;&lt;/figure&gt;</vt:lpstr>
      <vt:lpstr>&lt;mark&gt;&lt;/mark&gt;</vt:lpstr>
      <vt:lpstr>&lt;section&gt;&lt;/section&gt;</vt:lpstr>
      <vt:lpstr>Microdata</vt:lpstr>
      <vt:lpstr>What is Microdata?</vt:lpstr>
      <vt:lpstr>Microdata - Example</vt:lpstr>
      <vt:lpstr>Microdata - Example (2)</vt:lpstr>
      <vt:lpstr>Live Exercises</vt:lpstr>
      <vt:lpstr>Summary</vt:lpstr>
      <vt:lpstr>SoftUni Diamond Partners</vt:lpstr>
      <vt:lpstr>SoftUni Organizational Partners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58</cp:revision>
  <dcterms:created xsi:type="dcterms:W3CDTF">2018-05-23T13:08:44Z</dcterms:created>
  <dcterms:modified xsi:type="dcterms:W3CDTF">2020-01-28T13:52:16Z</dcterms:modified>
  <cp:category>programming;computer programming;software development;web development</cp:category>
</cp:coreProperties>
</file>