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63" r:id="rId3"/>
    <p:sldId id="309" r:id="rId4"/>
    <p:sldId id="310" r:id="rId5"/>
    <p:sldId id="311" r:id="rId6"/>
    <p:sldId id="312" r:id="rId7"/>
    <p:sldId id="313" r:id="rId8"/>
    <p:sldId id="314" r:id="rId9"/>
    <p:sldId id="287" r:id="rId10"/>
  </p:sldIdLst>
  <p:sldSz cx="9144000" cy="5143500" type="screen16x9"/>
  <p:notesSz cx="6858000" cy="9144000"/>
  <p:embeddedFontLst>
    <p:embeddedFont>
      <p:font typeface="Poiret One" panose="020B0604020202020204" charset="0"/>
      <p:regular r:id="rId12"/>
    </p:embeddedFont>
    <p:embeddedFont>
      <p:font typeface="Oxygen Light" panose="020B0604020202020204" charset="0"/>
      <p:regular r:id="rId13"/>
      <p:bold r:id="rId14"/>
    </p:embeddedFont>
    <p:embeddedFont>
      <p:font typeface="Oxygen" panose="020B0604020202020204" charset="0"/>
      <p:regular r:id="rId15"/>
      <p:bold r:id="rId16"/>
    </p:embeddedFont>
    <p:embeddedFont>
      <p:font typeface="Bebas Neu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2798F-7073-46D0-8BFE-27A6DA6BF54D}">
  <a:tblStyle styleId="{97A2798F-7073-46D0-8BFE-27A6DA6BF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64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5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8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98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8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5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c8787dcf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c8787dcf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Podjela javnih rashoda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356205" y="491613"/>
            <a:ext cx="6467381" cy="296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/>
              <a:t>Podjela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javnih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rashoda</a:t>
            </a:r>
            <a:r>
              <a:rPr lang="en-US" sz="1800" b="1" dirty="0" smtClean="0"/>
              <a:t> </a:t>
            </a:r>
            <a:r>
              <a:rPr lang="en-US" sz="1800" dirty="0" err="1" smtClean="0"/>
              <a:t>zavisi</a:t>
            </a:r>
            <a:r>
              <a:rPr lang="en-US" sz="1800" dirty="0" smtClean="0"/>
              <a:t> od </a:t>
            </a:r>
            <a:r>
              <a:rPr lang="en-US" sz="1800" dirty="0" err="1" smtClean="0"/>
              <a:t>kriterijuma</a:t>
            </a:r>
            <a:r>
              <a:rPr lang="en-US" sz="1800" dirty="0" smtClean="0"/>
              <a:t> </a:t>
            </a:r>
            <a:r>
              <a:rPr lang="en-US" sz="1800" dirty="0" err="1" smtClean="0"/>
              <a:t>koji</a:t>
            </a:r>
            <a:r>
              <a:rPr lang="en-US" sz="1800" dirty="0" smtClean="0"/>
              <a:t> se </a:t>
            </a:r>
            <a:r>
              <a:rPr lang="en-US" sz="1800" dirty="0" err="1" smtClean="0"/>
              <a:t>ima</a:t>
            </a:r>
            <a:r>
              <a:rPr lang="en-US" sz="1800" dirty="0" smtClean="0"/>
              <a:t> u </a:t>
            </a:r>
            <a:r>
              <a:rPr lang="en-US" sz="1800" dirty="0" err="1" smtClean="0"/>
              <a:t>vidu</a:t>
            </a:r>
            <a:r>
              <a:rPr lang="en-US" sz="1800" dirty="0" smtClean="0"/>
              <a:t> </a:t>
            </a:r>
            <a:r>
              <a:rPr lang="en-US" sz="1800" dirty="0" err="1" smtClean="0"/>
              <a:t>prilikom</a:t>
            </a:r>
            <a:r>
              <a:rPr lang="en-US" sz="1800" dirty="0" smtClean="0"/>
              <a:t> </a:t>
            </a:r>
            <a:r>
              <a:rPr lang="en-US" sz="1800" dirty="0" err="1" smtClean="0"/>
              <a:t>njihove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klasifikacije</a:t>
            </a:r>
            <a:r>
              <a:rPr lang="en-US" sz="1800" dirty="0" smtClean="0"/>
              <a:t>. </a:t>
            </a:r>
            <a:r>
              <a:rPr lang="en-US" sz="1800" dirty="0" err="1" smtClean="0"/>
              <a:t>Tako</a:t>
            </a:r>
            <a:r>
              <a:rPr lang="en-US" sz="1800" dirty="0" smtClean="0"/>
              <a:t> se </a:t>
            </a:r>
            <a:r>
              <a:rPr lang="en-US" sz="1800" dirty="0" err="1" smtClean="0"/>
              <a:t>rashodi</a:t>
            </a:r>
            <a:r>
              <a:rPr lang="en-US" sz="1800" dirty="0" smtClean="0"/>
              <a:t> </a:t>
            </a:r>
            <a:r>
              <a:rPr lang="en-US" sz="1800" dirty="0" err="1" smtClean="0"/>
              <a:t>mogu</a:t>
            </a:r>
            <a:r>
              <a:rPr lang="en-US" sz="1800" dirty="0" smtClean="0"/>
              <a:t> </a:t>
            </a:r>
            <a:r>
              <a:rPr lang="en-US" sz="1800" dirty="0" err="1" smtClean="0"/>
              <a:t>posmatrati</a:t>
            </a:r>
            <a:r>
              <a:rPr lang="en-US" sz="1800" dirty="0" smtClean="0"/>
              <a:t> :</a:t>
            </a:r>
            <a:endParaRPr lang="sr-Latn-BA" sz="180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Sa </a:t>
            </a:r>
            <a:r>
              <a:rPr lang="en-US" dirty="0" err="1" smtClean="0"/>
              <a:t>vremenskog</a:t>
            </a:r>
            <a:r>
              <a:rPr lang="en-US" dirty="0" smtClean="0"/>
              <a:t> </a:t>
            </a:r>
            <a:r>
              <a:rPr lang="en-US" dirty="0" err="1" smtClean="0"/>
              <a:t>stanovi</a:t>
            </a:r>
            <a:r>
              <a:rPr lang="sr-Latn-BA" dirty="0" smtClean="0"/>
              <a:t>šta, redovni i vanredni rashodi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r-Latn-BA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r-Latn-BA" dirty="0" smtClean="0"/>
              <a:t>Sa stanovišta produktivnosti, produktivni i neproduktivni rashodi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r-Latn-BA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r-Latn-BA" dirty="0" smtClean="0"/>
              <a:t>Po kriterijumu rentabilnosti, rentabilni i nerentabilni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r-Latn-BA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r-Latn-BA" dirty="0" smtClean="0"/>
              <a:t>Po objektu trošenja, lični i materijalni rashodi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r-Latn-BA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r-Latn-BA" dirty="0" smtClean="0"/>
              <a:t>Po subjektu trošenja, rashodi centralnih, entitetskih,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 smtClean="0"/>
              <a:t>      kantonalnih i lokalnih organa.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044" y="68835"/>
            <a:ext cx="608125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Redovni rashodi</a:t>
            </a:r>
          </a:p>
          <a:p>
            <a:endParaRPr lang="sr-Latn-BA" sz="2400" b="1" u="sng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U redovne rashode svrstavamo rashode kojima se pokrivaju redovne budžetske potrebe i koji se u budžetu javljaju redovno svake godine. Karakteristike redovnih rashoda su :</a:t>
            </a:r>
          </a:p>
          <a:p>
            <a:endParaRPr lang="sr-Latn-BA" sz="1800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Mogu se unaprijed predvidjeti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Njihova visina je relativno stalna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Redovno se javljaju u svakom budžetskom periodu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sr-Latn-BA" sz="1800" b="1" dirty="0">
              <a:solidFill>
                <a:srgbClr val="B08980"/>
              </a:solidFill>
              <a:latin typeface="Oxygen"/>
              <a:sym typeface="Oxygen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U redovne rashode spadaju :</a:t>
            </a:r>
          </a:p>
          <a:p>
            <a:pPr marL="285750" indent="-285750">
              <a:buFontTx/>
              <a:buChar char="-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Troškovi administracije, </a:t>
            </a:r>
          </a:p>
          <a:p>
            <a:pPr marL="285750" indent="-285750">
              <a:buFontTx/>
              <a:buChar char="-"/>
            </a:pPr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T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roškovi narodne odbrane,</a:t>
            </a:r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 </a:t>
            </a:r>
            <a:endParaRPr lang="sr-Latn-BA" sz="1800" b="1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pPr marL="285750" indent="-285750">
              <a:buFontTx/>
              <a:buChar char="-"/>
            </a:pPr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O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tplata anuiteta, </a:t>
            </a:r>
          </a:p>
          <a:p>
            <a:pPr marL="285750" indent="-285750">
              <a:buFontTx/>
              <a:buChar char="-"/>
            </a:pPr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I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nvalidnine, </a:t>
            </a:r>
          </a:p>
          <a:p>
            <a:pPr marL="285750" indent="-285750">
              <a:buFontTx/>
              <a:buChar char="-"/>
            </a:pPr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P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enzije i slično</a:t>
            </a:r>
          </a:p>
        </p:txBody>
      </p:sp>
    </p:spTree>
    <p:extLst>
      <p:ext uri="{BB962C8B-B14F-4D97-AF65-F5344CB8AC3E}">
        <p14:creationId xmlns:p14="http://schemas.microsoft.com/office/powerpoint/2010/main" val="2816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212" y="255648"/>
            <a:ext cx="60812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Vanredni rashodi</a:t>
            </a:r>
          </a:p>
          <a:p>
            <a:endParaRPr lang="sr-Latn-BA" sz="2400" b="1" u="sng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    Vanredni rashodi su oni javni izdaci koji se ne javljaju svake budžetske godine, nego samo u vanrednim prilikama. Za pokriće vanrednih rashoda ustanovljavaju se i vanredni prihodi. Karakteristike vanrednih rashoda su:</a:t>
            </a:r>
          </a:p>
          <a:p>
            <a:endParaRPr lang="sr-Latn-BA" sz="1800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Ne mogu se unaprijed predvidjeti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sr-Latn-BA" sz="1800" b="1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Njima se ne pokrivaju redovne potrebe za funkcije javno-pravnih kolektiviteta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sr-Latn-BA" sz="1800" b="1" dirty="0">
              <a:solidFill>
                <a:srgbClr val="B08980"/>
              </a:solidFill>
              <a:latin typeface="Oxygen"/>
              <a:sym typeface="Oxyge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Njihova korisnost se ne ispoljava sa istekom finansijskog perioda u kome su učinjeni nego kasnije, na primjer efekti od izgrađenih objekata služe i budućim generacijama.</a:t>
            </a:r>
          </a:p>
        </p:txBody>
      </p:sp>
    </p:spTree>
    <p:extLst>
      <p:ext uri="{BB962C8B-B14F-4D97-AF65-F5344CB8AC3E}">
        <p14:creationId xmlns:p14="http://schemas.microsoft.com/office/powerpoint/2010/main" val="30727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212" y="255648"/>
            <a:ext cx="608125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Produktivni rashodi</a:t>
            </a:r>
          </a:p>
          <a:p>
            <a:endParaRPr lang="sr-Latn-BA" sz="2400" b="1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    Produktivni rashodi su usmjereni ka pomaganju i unapređivanju privrede, a neproduktivni rashodi su oni koji ne doprionise povećanju državnih prihoda, pa ni u perspektivi. U neproduktivne rashode spadali bi troškovi administracije, raznih vrsta pomoći i slično.</a:t>
            </a:r>
          </a:p>
          <a:p>
            <a:endParaRPr lang="sr-Latn-BA" sz="1800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endParaRPr lang="sr-Latn-BA" sz="1800" dirty="0">
              <a:solidFill>
                <a:srgbClr val="B08980"/>
              </a:solidFill>
              <a:latin typeface="Oxygen"/>
              <a:sym typeface="Oxygen"/>
            </a:endParaRPr>
          </a:p>
          <a:p>
            <a:pPr lvl="0"/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Rentabilni rashodi</a:t>
            </a:r>
          </a:p>
          <a:p>
            <a:pPr lvl="0"/>
            <a:endParaRPr lang="sr-Latn-BA" sz="2400" b="1" dirty="0">
              <a:solidFill>
                <a:srgbClr val="6D5B57"/>
              </a:solidFill>
              <a:latin typeface="Poiret One"/>
              <a:sym typeface="Poiret One"/>
            </a:endParaRPr>
          </a:p>
          <a:p>
            <a:pPr lvl="0"/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Rentabilni rashodi koji u odgovarajućoj srazmjeri s uloženim iznosom donese prihod (dobit) u budžet društveno-političkih zajednica, odnosno fonda</a:t>
            </a:r>
            <a:endParaRPr lang="sr-Latn-BA" sz="1800" dirty="0">
              <a:solidFill>
                <a:srgbClr val="B08980"/>
              </a:solidFill>
              <a:latin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37267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044" y="363803"/>
            <a:ext cx="608125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Nerentabilni rashodi</a:t>
            </a:r>
          </a:p>
          <a:p>
            <a:endParaRPr lang="sr-Latn-BA" sz="2400" b="1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    Nerentabilni rashodi su oni rashodi koji ne donose nikakav prihod. To bi bili čisto administrativni rashodi državnog aparata, naoružanja i slično</a:t>
            </a:r>
          </a:p>
          <a:p>
            <a:pPr lvl="0"/>
            <a:endParaRPr lang="sr-Latn-BA" sz="1800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pPr lvl="0"/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Lični rashodi</a:t>
            </a:r>
          </a:p>
          <a:p>
            <a:pPr lvl="0"/>
            <a:endParaRPr lang="sr-Latn-BA" sz="2400" b="1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pPr lvl="0"/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Lični rashodi su izdaci koji se upotrebljavaju za plaćanje usluga učinjenih javno-pravnom tijelu ili za isplatu već stečenih prava. U lične rashode spadaju :</a:t>
            </a:r>
          </a:p>
          <a:p>
            <a:pPr lvl="0"/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-Plate, nadnice, penzije, invalidnine, honorari, </a:t>
            </a:r>
          </a:p>
          <a:p>
            <a:pPr lvl="0"/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putni troškovi i slični izdaci.</a:t>
            </a:r>
            <a:endParaRPr lang="sr-Latn-BA" sz="2400" b="1" dirty="0" smtClean="0">
              <a:solidFill>
                <a:srgbClr val="6D5B57"/>
              </a:solidFill>
              <a:latin typeface="Poiret One"/>
              <a:sym typeface="Poiret One"/>
            </a:endParaRPr>
          </a:p>
        </p:txBody>
      </p:sp>
    </p:spTree>
    <p:extLst>
      <p:ext uri="{BB962C8B-B14F-4D97-AF65-F5344CB8AC3E}">
        <p14:creationId xmlns:p14="http://schemas.microsoft.com/office/powerpoint/2010/main" val="9723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212" y="255648"/>
            <a:ext cx="61894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2400" b="1" u="sng" dirty="0" smtClean="0">
                <a:solidFill>
                  <a:srgbClr val="6D5B57"/>
                </a:solidFill>
                <a:latin typeface="Poiret One"/>
                <a:sym typeface="Poiret One"/>
              </a:rPr>
              <a:t>Materijalni rashodi</a:t>
            </a:r>
          </a:p>
          <a:p>
            <a:endParaRPr lang="sr-Latn-BA" sz="2400" b="1" u="sng" dirty="0" smtClean="0">
              <a:solidFill>
                <a:srgbClr val="6D5B57"/>
              </a:solidFill>
              <a:latin typeface="Poiret One"/>
              <a:sym typeface="Poiret One"/>
            </a:endParaRPr>
          </a:p>
          <a:p>
            <a:pPr lvl="0"/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    Materijalni rashodi </a:t>
            </a:r>
            <a:r>
              <a:rPr lang="sr-Latn-BA" sz="1800" dirty="0">
                <a:solidFill>
                  <a:srgbClr val="B08980"/>
                </a:solidFill>
                <a:latin typeface="Oxygen"/>
                <a:sym typeface="Oxygen"/>
              </a:rPr>
              <a:t>su izdaci iz budžeta i fondova koje javno-pravna tijela troše radi nabavljanja pokretnih i nepokretnih stvari nužnih za funkcionisanje države i njene administracije. Tu spadaju u prvom redu :</a:t>
            </a:r>
          </a:p>
          <a:p>
            <a:pPr lvl="0"/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-Izdaci za ogrev, opremu, kancelarijski inventar, kancelarijski materijal i slično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.</a:t>
            </a:r>
          </a:p>
          <a:p>
            <a:pPr lvl="0"/>
            <a:endParaRPr lang="sr-Latn-BA" sz="1800" b="1" dirty="0">
              <a:solidFill>
                <a:srgbClr val="B08980"/>
              </a:solidFill>
              <a:latin typeface="Oxygen"/>
              <a:sym typeface="Oxygen"/>
            </a:endParaRPr>
          </a:p>
          <a:p>
            <a:pPr lvl="0"/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Po subjektu trošenja podjela rashoda izvšena je prema kriterijumu koji organi vrše trošenje drćavnih sredstava. Po ovom kriterijumu rashodi mogu biti rashodi centralnih organa i drugih društveno-političkih</a:t>
            </a:r>
          </a:p>
          <a:p>
            <a:pPr lvl="0"/>
            <a:r>
              <a:rPr lang="sr-Latn-BA" sz="1800" b="1" dirty="0">
                <a:solidFill>
                  <a:srgbClr val="B08980"/>
                </a:solidFill>
                <a:latin typeface="Oxygen"/>
                <a:sym typeface="Oxygen"/>
              </a:rPr>
              <a:t>j</a:t>
            </a:r>
            <a:r>
              <a:rPr lang="sr-Latn-BA" sz="1800" b="1" dirty="0" smtClean="0">
                <a:solidFill>
                  <a:srgbClr val="B08980"/>
                </a:solidFill>
                <a:latin typeface="Oxygen"/>
                <a:sym typeface="Oxygen"/>
              </a:rPr>
              <a:t>edinica.</a:t>
            </a:r>
          </a:p>
          <a:p>
            <a:pPr lvl="0"/>
            <a:endParaRPr lang="sr-Latn-BA" sz="1800" b="1" dirty="0">
              <a:solidFill>
                <a:srgbClr val="B08980"/>
              </a:solidFill>
              <a:latin typeface="Oxygen"/>
              <a:sym typeface="Oxygen"/>
            </a:endParaRPr>
          </a:p>
          <a:p>
            <a:pPr lvl="0"/>
            <a:endParaRPr lang="sr-Latn-BA" sz="1800" b="1" dirty="0" smtClean="0">
              <a:solidFill>
                <a:srgbClr val="B08980"/>
              </a:solidFill>
              <a:latin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11110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218" y="865248"/>
            <a:ext cx="61894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Pored navedene vrste javnih rashoda, u finansijskoj teoriji postoji niz drugih podjela javnih rashoda. Tako, na primjer, prof. Massoen vrši podjelu javnih rashoda na realne, investicione i transferne.</a:t>
            </a:r>
          </a:p>
          <a:p>
            <a:endParaRPr lang="sr-Latn-BA" sz="1800" dirty="0" smtClean="0">
              <a:solidFill>
                <a:srgbClr val="B08980"/>
              </a:solidFill>
              <a:latin typeface="Oxygen"/>
              <a:sym typeface="Oxygen"/>
            </a:endParaRPr>
          </a:p>
          <a:p>
            <a:r>
              <a:rPr lang="sr-Latn-BA" sz="1800" dirty="0" smtClean="0">
                <a:solidFill>
                  <a:srgbClr val="B08980"/>
                </a:solidFill>
                <a:latin typeface="Oxygen"/>
                <a:sym typeface="Oxygen"/>
              </a:rPr>
              <a:t>Realni bi bili rashodi na administraciju vojsku, dotacije i sl, investicioni ili „Kapitalni“ su oni javni rashodi koji se ulažu u objekte koji će uvećati nacionalni dohodak, a „Transferni“ su oni koji ne stvaraju novi nacionalni dohodak, već vrše samo raspodjelu postojećeg dohotka.</a:t>
            </a:r>
            <a:endParaRPr lang="sr-Latn-BA" sz="1800" b="1" dirty="0">
              <a:solidFill>
                <a:srgbClr val="B08980"/>
              </a:solidFill>
              <a:latin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15743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>
            <a:spLocks noGrp="1"/>
          </p:cNvSpPr>
          <p:nvPr>
            <p:ph type="ctrTitle"/>
          </p:nvPr>
        </p:nvSpPr>
        <p:spPr>
          <a:xfrm>
            <a:off x="3917844" y="1409549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 smtClean="0"/>
              <a:t>Hvala na pažnji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44" y="2393549"/>
            <a:ext cx="4429743" cy="206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/>
    </p:bldLst>
  </p:timing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522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Maven Pro</vt:lpstr>
      <vt:lpstr>Poiret One</vt:lpstr>
      <vt:lpstr>Oxygen Light</vt:lpstr>
      <vt:lpstr>Arial</vt:lpstr>
      <vt:lpstr>Oxygen</vt:lpstr>
      <vt:lpstr>Bebas Neue</vt:lpstr>
      <vt:lpstr>Wingdings</vt:lpstr>
      <vt:lpstr>Minimalist Aesthetic Slideshow by Slidesgo</vt:lpstr>
      <vt:lpstr>Podjela javnih rashoda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javnih rashoda</dc:title>
  <dc:creator>Mihaela</dc:creator>
  <cp:lastModifiedBy>KM</cp:lastModifiedBy>
  <cp:revision>9</cp:revision>
  <dcterms:modified xsi:type="dcterms:W3CDTF">2023-11-19T19:26:24Z</dcterms:modified>
</cp:coreProperties>
</file>