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64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99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 fontScale="90000"/>
          </a:bodyPr>
          <a:lstStyle/>
          <a:p>
            <a:r>
              <a:rPr lang="bs-Latn-BA" sz="6800" dirty="0"/>
              <a:t>Sigurnost Racunarskih mreža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7011" y="5032296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bs-Latn-BA" sz="1800" dirty="0"/>
              <a:t>Lazić Vladan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AE63-D606-FDEE-F42D-40B25C14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Važnost redovnog nadgledanja mreže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FA34F-8017-C961-EBAE-A649C3F01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849624"/>
          </a:xfrm>
        </p:spPr>
        <p:txBody>
          <a:bodyPr>
            <a:normAutofit fontScale="92500"/>
          </a:bodyPr>
          <a:lstStyle/>
          <a:p>
            <a:r>
              <a:rPr lang="en-US" sz="1800" dirty="0" err="1"/>
              <a:t>Redovno</a:t>
            </a:r>
            <a:r>
              <a:rPr lang="en-US" sz="1800" dirty="0"/>
              <a:t> </a:t>
            </a:r>
            <a:r>
              <a:rPr lang="en-US" sz="1800" dirty="0" err="1"/>
              <a:t>nadgledanje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praćenje</a:t>
            </a:r>
            <a:r>
              <a:rPr lang="en-US" sz="1800" dirty="0"/>
              <a:t> </a:t>
            </a:r>
            <a:r>
              <a:rPr lang="en-US" sz="1800" dirty="0" err="1"/>
              <a:t>mreže</a:t>
            </a:r>
            <a:r>
              <a:rPr lang="en-US" sz="1800" dirty="0"/>
              <a:t> </a:t>
            </a:r>
            <a:r>
              <a:rPr lang="en-US" sz="1800" dirty="0" err="1"/>
              <a:t>igra</a:t>
            </a:r>
            <a:r>
              <a:rPr lang="en-US" sz="1800" dirty="0"/>
              <a:t> </a:t>
            </a:r>
            <a:r>
              <a:rPr lang="en-US" sz="1800" dirty="0" err="1"/>
              <a:t>ključnu</a:t>
            </a:r>
            <a:r>
              <a:rPr lang="en-US" sz="1800" dirty="0"/>
              <a:t> </a:t>
            </a:r>
            <a:r>
              <a:rPr lang="en-US" sz="1800" dirty="0" err="1"/>
              <a:t>ulogu</a:t>
            </a:r>
            <a:r>
              <a:rPr lang="en-US" sz="1800" dirty="0"/>
              <a:t> u </a:t>
            </a:r>
            <a:r>
              <a:rPr lang="en-US" sz="1800" dirty="0" err="1"/>
              <a:t>otkrivanju</a:t>
            </a:r>
            <a:r>
              <a:rPr lang="en-US" sz="1800" dirty="0"/>
              <a:t> </a:t>
            </a:r>
            <a:r>
              <a:rPr lang="en-US" sz="1800" dirty="0" err="1"/>
              <a:t>neobičnih</a:t>
            </a:r>
            <a:r>
              <a:rPr lang="en-US" sz="1800" dirty="0"/>
              <a:t> </a:t>
            </a:r>
            <a:r>
              <a:rPr lang="en-US" sz="1800" dirty="0" err="1"/>
              <a:t>aktivnosti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identifikaciji</a:t>
            </a:r>
            <a:r>
              <a:rPr lang="en-US" sz="1800" dirty="0"/>
              <a:t> </a:t>
            </a:r>
            <a:r>
              <a:rPr lang="en-US" sz="1800" dirty="0" err="1"/>
              <a:t>potencijalnih</a:t>
            </a:r>
            <a:r>
              <a:rPr lang="en-US" sz="1800" dirty="0"/>
              <a:t> </a:t>
            </a:r>
            <a:r>
              <a:rPr lang="en-US" sz="1800" dirty="0" err="1"/>
              <a:t>sigurnosnih</a:t>
            </a:r>
            <a:r>
              <a:rPr lang="en-US" sz="1800" dirty="0"/>
              <a:t> </a:t>
            </a:r>
            <a:r>
              <a:rPr lang="en-US" sz="1800" dirty="0" err="1"/>
              <a:t>prijetnji</a:t>
            </a:r>
            <a:r>
              <a:rPr lang="en-US" sz="1800" dirty="0"/>
              <a:t>. </a:t>
            </a:r>
            <a:r>
              <a:rPr lang="en-US" sz="1800" dirty="0" err="1"/>
              <a:t>Praćenjem</a:t>
            </a:r>
            <a:r>
              <a:rPr lang="en-US" sz="1800" dirty="0"/>
              <a:t> </a:t>
            </a:r>
            <a:r>
              <a:rPr lang="en-US" sz="1800" dirty="0" err="1"/>
              <a:t>mrežnog</a:t>
            </a:r>
            <a:r>
              <a:rPr lang="en-US" sz="1800" dirty="0"/>
              <a:t> </a:t>
            </a:r>
            <a:r>
              <a:rPr lang="en-US" sz="1800" dirty="0" err="1"/>
              <a:t>prometa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aktivnosti</a:t>
            </a:r>
            <a:r>
              <a:rPr lang="en-US" sz="1800" dirty="0"/>
              <a:t> </a:t>
            </a:r>
            <a:r>
              <a:rPr lang="en-US" sz="1800" dirty="0" err="1"/>
              <a:t>korisnika</a:t>
            </a:r>
            <a:r>
              <a:rPr lang="en-US" sz="1800" dirty="0"/>
              <a:t>, </a:t>
            </a:r>
            <a:r>
              <a:rPr lang="en-US" sz="1800" dirty="0" err="1"/>
              <a:t>administratori</a:t>
            </a:r>
            <a:r>
              <a:rPr lang="en-US" sz="1800" dirty="0"/>
              <a:t> </a:t>
            </a:r>
            <a:r>
              <a:rPr lang="en-US" sz="1800" dirty="0" err="1"/>
              <a:t>mogu</a:t>
            </a:r>
            <a:r>
              <a:rPr lang="en-US" sz="1800" dirty="0"/>
              <a:t> </a:t>
            </a:r>
            <a:r>
              <a:rPr lang="en-US" sz="1800" dirty="0" err="1"/>
              <a:t>brzo</a:t>
            </a:r>
            <a:r>
              <a:rPr lang="en-US" sz="1800" dirty="0"/>
              <a:t> </a:t>
            </a:r>
            <a:r>
              <a:rPr lang="en-US" sz="1800" dirty="0" err="1"/>
              <a:t>reagovati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sumnjive</a:t>
            </a:r>
            <a:r>
              <a:rPr lang="en-US" sz="1800" dirty="0"/>
              <a:t> </a:t>
            </a:r>
            <a:r>
              <a:rPr lang="en-US" sz="1800" dirty="0" err="1"/>
              <a:t>aktivnosti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sprečiti</a:t>
            </a:r>
            <a:r>
              <a:rPr lang="en-US" sz="1800" dirty="0"/>
              <a:t> </a:t>
            </a:r>
            <a:r>
              <a:rPr lang="en-US" sz="1800" dirty="0" err="1"/>
              <a:t>moguće</a:t>
            </a:r>
            <a:r>
              <a:rPr lang="en-US" sz="1800" dirty="0"/>
              <a:t> </a:t>
            </a:r>
            <a:r>
              <a:rPr lang="en-US" sz="1800" dirty="0" err="1"/>
              <a:t>napade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 err="1"/>
              <a:t>Nadgledanje</a:t>
            </a:r>
            <a:r>
              <a:rPr lang="en-US" sz="1800" dirty="0"/>
              <a:t> </a:t>
            </a:r>
            <a:r>
              <a:rPr lang="en-US" sz="1800" dirty="0" err="1"/>
              <a:t>mreže</a:t>
            </a:r>
            <a:r>
              <a:rPr lang="en-US" sz="1800" dirty="0"/>
              <a:t> </a:t>
            </a:r>
            <a:r>
              <a:rPr lang="en-US" sz="1800" dirty="0" err="1"/>
              <a:t>omogućava</a:t>
            </a:r>
            <a:r>
              <a:rPr lang="en-US" sz="1800" dirty="0"/>
              <a:t> </a:t>
            </a:r>
            <a:r>
              <a:rPr lang="en-US" sz="1800" dirty="0" err="1"/>
              <a:t>identifikaciju</a:t>
            </a:r>
            <a:r>
              <a:rPr lang="en-US" sz="1800" dirty="0"/>
              <a:t> </a:t>
            </a:r>
            <a:r>
              <a:rPr lang="en-US" sz="1800" dirty="0" err="1"/>
              <a:t>neuobičajenih</a:t>
            </a:r>
            <a:r>
              <a:rPr lang="en-US" sz="1800" dirty="0"/>
              <a:t> </a:t>
            </a:r>
            <a:r>
              <a:rPr lang="en-US" sz="1800" dirty="0" err="1"/>
              <a:t>uzoraka</a:t>
            </a:r>
            <a:r>
              <a:rPr lang="en-US" sz="1800" dirty="0"/>
              <a:t> </a:t>
            </a:r>
            <a:r>
              <a:rPr lang="en-US" sz="1800" dirty="0" err="1"/>
              <a:t>ponašanja</a:t>
            </a:r>
            <a:r>
              <a:rPr lang="en-US" sz="1800" dirty="0"/>
              <a:t>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err="1"/>
              <a:t>promjena</a:t>
            </a:r>
            <a:r>
              <a:rPr lang="en-US" sz="1800" dirty="0"/>
              <a:t> u </a:t>
            </a:r>
            <a:r>
              <a:rPr lang="en-US" sz="1800" dirty="0" err="1"/>
              <a:t>saobraćaju</a:t>
            </a:r>
            <a:r>
              <a:rPr lang="en-US" sz="1800" dirty="0"/>
              <a:t> koji </a:t>
            </a:r>
            <a:r>
              <a:rPr lang="en-US" sz="1800" dirty="0" err="1"/>
              <a:t>mogu</a:t>
            </a:r>
            <a:r>
              <a:rPr lang="en-US" sz="1800" dirty="0"/>
              <a:t> </a:t>
            </a:r>
            <a:r>
              <a:rPr lang="en-US" sz="1800" dirty="0" err="1"/>
              <a:t>ukazivati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prisustvo</a:t>
            </a:r>
            <a:r>
              <a:rPr lang="en-US" sz="1800" dirty="0"/>
              <a:t> </a:t>
            </a:r>
            <a:r>
              <a:rPr lang="en-US" sz="1800" dirty="0" err="1"/>
              <a:t>zlonamjernog</a:t>
            </a:r>
            <a:r>
              <a:rPr lang="en-US" sz="1800" dirty="0"/>
              <a:t> </a:t>
            </a:r>
            <a:r>
              <a:rPr lang="en-US" sz="1800" dirty="0" err="1"/>
              <a:t>softvera</a:t>
            </a:r>
            <a:r>
              <a:rPr lang="en-US" sz="1800" dirty="0"/>
              <a:t>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err="1"/>
              <a:t>neovlaštenih</a:t>
            </a:r>
            <a:r>
              <a:rPr lang="en-US" sz="1800" dirty="0"/>
              <a:t> </a:t>
            </a:r>
            <a:r>
              <a:rPr lang="en-US" sz="1800" dirty="0" err="1"/>
              <a:t>aktivnosti</a:t>
            </a:r>
            <a:r>
              <a:rPr lang="en-US" sz="1800" dirty="0"/>
              <a:t>. Ovo </a:t>
            </a:r>
            <a:r>
              <a:rPr lang="en-US" sz="1800" dirty="0" err="1"/>
              <a:t>omogućava</a:t>
            </a:r>
            <a:r>
              <a:rPr lang="en-US" sz="1800" dirty="0"/>
              <a:t> </a:t>
            </a:r>
            <a:r>
              <a:rPr lang="en-US" sz="1800" dirty="0" err="1"/>
              <a:t>administratorima</a:t>
            </a:r>
            <a:r>
              <a:rPr lang="en-US" sz="1800" dirty="0"/>
              <a:t> da </a:t>
            </a:r>
            <a:r>
              <a:rPr lang="en-US" sz="1800" dirty="0" err="1"/>
              <a:t>preduzmu</a:t>
            </a:r>
            <a:r>
              <a:rPr lang="en-US" sz="1800" dirty="0"/>
              <a:t> </a:t>
            </a:r>
            <a:r>
              <a:rPr lang="en-US" sz="1800" dirty="0" err="1"/>
              <a:t>odgovarajuće</a:t>
            </a:r>
            <a:r>
              <a:rPr lang="en-US" sz="1800" dirty="0"/>
              <a:t> </a:t>
            </a:r>
            <a:r>
              <a:rPr lang="en-US" sz="1800" dirty="0" err="1"/>
              <a:t>korake</a:t>
            </a:r>
            <a:r>
              <a:rPr lang="en-US" sz="1800" dirty="0"/>
              <a:t> </a:t>
            </a:r>
            <a:r>
              <a:rPr lang="en-US" sz="1800" dirty="0" err="1"/>
              <a:t>kako</a:t>
            </a:r>
            <a:r>
              <a:rPr lang="en-US" sz="1800" dirty="0"/>
              <a:t> bi </a:t>
            </a:r>
            <a:r>
              <a:rPr lang="en-US" sz="1800" dirty="0" err="1"/>
              <a:t>zaštitili</a:t>
            </a:r>
            <a:r>
              <a:rPr lang="en-US" sz="1800" dirty="0"/>
              <a:t> </a:t>
            </a:r>
            <a:r>
              <a:rPr lang="en-US" sz="1800" dirty="0" err="1"/>
              <a:t>mrežu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podatke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Uz </a:t>
            </a:r>
            <a:r>
              <a:rPr lang="en-US" sz="1800" dirty="0" err="1"/>
              <a:t>pomoć</a:t>
            </a:r>
            <a:r>
              <a:rPr lang="en-US" sz="1800" dirty="0"/>
              <a:t> </a:t>
            </a:r>
            <a:r>
              <a:rPr lang="en-US" sz="1800" dirty="0" err="1"/>
              <a:t>alata</a:t>
            </a:r>
            <a:r>
              <a:rPr lang="en-US" sz="1800" dirty="0"/>
              <a:t> za </a:t>
            </a:r>
            <a:r>
              <a:rPr lang="en-US" sz="1800" dirty="0" err="1"/>
              <a:t>nadgledanje</a:t>
            </a:r>
            <a:r>
              <a:rPr lang="en-US" sz="1800" dirty="0"/>
              <a:t> </a:t>
            </a:r>
            <a:r>
              <a:rPr lang="en-US" sz="1800" dirty="0" err="1"/>
              <a:t>mreže</a:t>
            </a:r>
            <a:r>
              <a:rPr lang="en-US" sz="1800" dirty="0"/>
              <a:t>, </a:t>
            </a:r>
            <a:r>
              <a:rPr lang="en-US" sz="1800" dirty="0" err="1"/>
              <a:t>poput</a:t>
            </a:r>
            <a:r>
              <a:rPr lang="en-US" sz="1800" dirty="0"/>
              <a:t> IDS (Intrusion Detection System) </a:t>
            </a:r>
            <a:r>
              <a:rPr lang="en-US" sz="1800" dirty="0" err="1"/>
              <a:t>ili</a:t>
            </a:r>
            <a:r>
              <a:rPr lang="en-US" sz="1800" dirty="0"/>
              <a:t> SIEM (Security Information and Event Management), </a:t>
            </a:r>
            <a:r>
              <a:rPr lang="en-US" sz="1800" dirty="0" err="1"/>
              <a:t>administratori</a:t>
            </a:r>
            <a:r>
              <a:rPr lang="en-US" sz="1800" dirty="0"/>
              <a:t> </a:t>
            </a:r>
            <a:r>
              <a:rPr lang="en-US" sz="1800" dirty="0" err="1"/>
              <a:t>mogu</a:t>
            </a:r>
            <a:r>
              <a:rPr lang="en-US" sz="1800" dirty="0"/>
              <a:t> </a:t>
            </a:r>
            <a:r>
              <a:rPr lang="en-US" sz="1800" dirty="0" err="1"/>
              <a:t>efikasno</a:t>
            </a:r>
            <a:r>
              <a:rPr lang="en-US" sz="1800" dirty="0"/>
              <a:t> </a:t>
            </a:r>
            <a:r>
              <a:rPr lang="en-US" sz="1800" dirty="0" err="1"/>
              <a:t>pratiti</a:t>
            </a:r>
            <a:r>
              <a:rPr lang="en-US" sz="1800" dirty="0"/>
              <a:t> </a:t>
            </a:r>
            <a:r>
              <a:rPr lang="en-US" sz="1800" dirty="0" err="1"/>
              <a:t>mrežni</a:t>
            </a:r>
            <a:r>
              <a:rPr lang="en-US" sz="1800" dirty="0"/>
              <a:t> </a:t>
            </a:r>
            <a:r>
              <a:rPr lang="en-US" sz="1800" dirty="0" err="1"/>
              <a:t>promet</a:t>
            </a:r>
            <a:r>
              <a:rPr lang="en-US" sz="1800" dirty="0"/>
              <a:t>, </a:t>
            </a:r>
            <a:r>
              <a:rPr lang="en-US" sz="1800" dirty="0" err="1"/>
              <a:t>analizirati</a:t>
            </a:r>
            <a:r>
              <a:rPr lang="en-US" sz="1800" dirty="0"/>
              <a:t> </a:t>
            </a:r>
            <a:r>
              <a:rPr lang="en-US" sz="1800" dirty="0" err="1"/>
              <a:t>sigurnosne</a:t>
            </a:r>
            <a:r>
              <a:rPr lang="en-US" sz="1800" dirty="0"/>
              <a:t> </a:t>
            </a:r>
            <a:r>
              <a:rPr lang="en-US" sz="1800" dirty="0" err="1"/>
              <a:t>događaje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odgovoriti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incidente</a:t>
            </a:r>
            <a:r>
              <a:rPr lang="en-US" sz="1800" dirty="0"/>
              <a:t> u </a:t>
            </a:r>
            <a:r>
              <a:rPr lang="en-US" sz="1800" dirty="0" err="1"/>
              <a:t>realnom</a:t>
            </a:r>
            <a:r>
              <a:rPr lang="en-US" sz="1800" dirty="0"/>
              <a:t> </a:t>
            </a:r>
            <a:r>
              <a:rPr lang="en-US" sz="1800" dirty="0" err="1"/>
              <a:t>vremenu</a:t>
            </a:r>
            <a:r>
              <a:rPr lang="en-US" sz="1800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184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9A22-2113-DE8C-7B14-F0D2222F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741F-1953-80CC-287A-BA4D5CF0B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38289"/>
            <a:ext cx="10058400" cy="3849624"/>
          </a:xfrm>
        </p:spPr>
        <p:txBody>
          <a:bodyPr>
            <a:normAutofit/>
          </a:bodyPr>
          <a:lstStyle/>
          <a:p>
            <a:r>
              <a:rPr lang="en-US" sz="1800" dirty="0" err="1"/>
              <a:t>Zaključno</a:t>
            </a:r>
            <a:r>
              <a:rPr lang="en-US" sz="1800" dirty="0"/>
              <a:t>, </a:t>
            </a:r>
            <a:r>
              <a:rPr lang="en-US" sz="1800" dirty="0" err="1"/>
              <a:t>sigurnost</a:t>
            </a:r>
            <a:r>
              <a:rPr lang="en-US" sz="1800" dirty="0"/>
              <a:t> </a:t>
            </a:r>
            <a:r>
              <a:rPr lang="en-US" sz="1800" dirty="0" err="1"/>
              <a:t>računarskih</a:t>
            </a:r>
            <a:r>
              <a:rPr lang="en-US" sz="1800" dirty="0"/>
              <a:t> </a:t>
            </a:r>
            <a:r>
              <a:rPr lang="en-US" sz="1800" dirty="0" err="1"/>
              <a:t>mreža</a:t>
            </a:r>
            <a:r>
              <a:rPr lang="en-US" sz="1800" dirty="0"/>
              <a:t> je od </a:t>
            </a:r>
            <a:r>
              <a:rPr lang="en-US" sz="1800" dirty="0" err="1"/>
              <a:t>ključne</a:t>
            </a:r>
            <a:r>
              <a:rPr lang="en-US" sz="1800" dirty="0"/>
              <a:t> </a:t>
            </a:r>
            <a:r>
              <a:rPr lang="en-US" sz="1800" dirty="0" err="1"/>
              <a:t>važnosti</a:t>
            </a:r>
            <a:r>
              <a:rPr lang="en-US" sz="1800" dirty="0"/>
              <a:t> u </a:t>
            </a:r>
            <a:r>
              <a:rPr lang="en-US" sz="1800" dirty="0" err="1"/>
              <a:t>današnjem</a:t>
            </a:r>
            <a:r>
              <a:rPr lang="en-US" sz="1800" dirty="0"/>
              <a:t> </a:t>
            </a:r>
            <a:r>
              <a:rPr lang="en-US" sz="1800" dirty="0" err="1"/>
              <a:t>digitalnom</a:t>
            </a:r>
            <a:r>
              <a:rPr lang="en-US" sz="1800" dirty="0"/>
              <a:t> </a:t>
            </a:r>
            <a:r>
              <a:rPr lang="en-US" sz="1800" dirty="0" err="1"/>
              <a:t>dobu</a:t>
            </a:r>
            <a:r>
              <a:rPr lang="en-US" sz="1800" dirty="0"/>
              <a:t>. </a:t>
            </a:r>
            <a:r>
              <a:rPr lang="en-US" sz="1800" dirty="0" err="1"/>
              <a:t>Razumijevanje</a:t>
            </a:r>
            <a:r>
              <a:rPr lang="en-US" sz="1800" dirty="0"/>
              <a:t> </a:t>
            </a:r>
            <a:r>
              <a:rPr lang="en-US" sz="1800" dirty="0" err="1"/>
              <a:t>različitih</a:t>
            </a:r>
            <a:r>
              <a:rPr lang="en-US" sz="1800" dirty="0"/>
              <a:t> </a:t>
            </a:r>
            <a:r>
              <a:rPr lang="en-US" sz="1800" dirty="0" err="1"/>
              <a:t>vrsta</a:t>
            </a:r>
            <a:r>
              <a:rPr lang="en-US" sz="1800" dirty="0"/>
              <a:t> </a:t>
            </a:r>
            <a:r>
              <a:rPr lang="en-US" sz="1800" dirty="0" err="1"/>
              <a:t>sigurnosnih</a:t>
            </a:r>
            <a:r>
              <a:rPr lang="en-US" sz="1800" dirty="0"/>
              <a:t> </a:t>
            </a:r>
            <a:r>
              <a:rPr lang="en-US" sz="1800" dirty="0" err="1"/>
              <a:t>prijetnji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primjena</a:t>
            </a:r>
            <a:r>
              <a:rPr lang="en-US" sz="1800" dirty="0"/>
              <a:t> </a:t>
            </a:r>
            <a:r>
              <a:rPr lang="en-US" sz="1800" dirty="0" err="1"/>
              <a:t>odgovarajućih</a:t>
            </a:r>
            <a:r>
              <a:rPr lang="en-US" sz="1800" dirty="0"/>
              <a:t> </a:t>
            </a:r>
            <a:r>
              <a:rPr lang="en-US" sz="1800" dirty="0" err="1"/>
              <a:t>zaštitnih</a:t>
            </a:r>
            <a:r>
              <a:rPr lang="en-US" sz="1800" dirty="0"/>
              <a:t> </a:t>
            </a:r>
            <a:r>
              <a:rPr lang="en-US" sz="1800" dirty="0" err="1"/>
              <a:t>mjera</a:t>
            </a:r>
            <a:r>
              <a:rPr lang="en-US" sz="1800" dirty="0"/>
              <a:t> </a:t>
            </a:r>
            <a:r>
              <a:rPr lang="en-US" sz="1800" dirty="0" err="1"/>
              <a:t>presudno</a:t>
            </a:r>
            <a:r>
              <a:rPr lang="en-US" sz="1800" dirty="0"/>
              <a:t> je za </a:t>
            </a:r>
            <a:r>
              <a:rPr lang="en-US" sz="1800" dirty="0" err="1"/>
              <a:t>očuvanje</a:t>
            </a:r>
            <a:r>
              <a:rPr lang="en-US" sz="1800" dirty="0"/>
              <a:t> </a:t>
            </a:r>
            <a:r>
              <a:rPr lang="en-US" sz="1800" dirty="0" err="1"/>
              <a:t>integriteta</a:t>
            </a:r>
            <a:r>
              <a:rPr lang="en-US" sz="1800" dirty="0"/>
              <a:t>, </a:t>
            </a:r>
            <a:r>
              <a:rPr lang="en-US" sz="1800" dirty="0" err="1"/>
              <a:t>privatnosti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dostupnosti</a:t>
            </a:r>
            <a:r>
              <a:rPr lang="en-US" sz="1800" dirty="0"/>
              <a:t> </a:t>
            </a:r>
            <a:r>
              <a:rPr lang="en-US" sz="1800" dirty="0" err="1"/>
              <a:t>mrežnih</a:t>
            </a:r>
            <a:r>
              <a:rPr lang="en-US" sz="1800" dirty="0"/>
              <a:t> </a:t>
            </a:r>
            <a:r>
              <a:rPr lang="en-US" sz="1800" dirty="0" err="1"/>
              <a:t>resursa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 err="1"/>
              <a:t>Kroz</a:t>
            </a:r>
            <a:r>
              <a:rPr lang="en-US" sz="1800" dirty="0"/>
              <a:t> </a:t>
            </a:r>
            <a:r>
              <a:rPr lang="en-US" sz="1800" dirty="0" err="1"/>
              <a:t>ovu</a:t>
            </a:r>
            <a:r>
              <a:rPr lang="en-US" sz="1800" dirty="0"/>
              <a:t> </a:t>
            </a:r>
            <a:r>
              <a:rPr lang="en-US" sz="1800" dirty="0" err="1"/>
              <a:t>prezentaciju</a:t>
            </a:r>
            <a:r>
              <a:rPr lang="en-US" sz="1800" dirty="0"/>
              <a:t> </a:t>
            </a:r>
            <a:r>
              <a:rPr lang="en-US" sz="1800" dirty="0" err="1"/>
              <a:t>smo</a:t>
            </a:r>
            <a:r>
              <a:rPr lang="en-US" sz="1800" dirty="0"/>
              <a:t> </a:t>
            </a:r>
            <a:r>
              <a:rPr lang="en-US" sz="1800" dirty="0" err="1"/>
              <a:t>istražili</a:t>
            </a:r>
            <a:r>
              <a:rPr lang="en-US" sz="1800" dirty="0"/>
              <a:t> </a:t>
            </a:r>
            <a:r>
              <a:rPr lang="en-US" sz="1800" dirty="0" err="1"/>
              <a:t>različite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zaštite</a:t>
            </a:r>
            <a:r>
              <a:rPr lang="en-US" sz="1800" dirty="0"/>
              <a:t>, </a:t>
            </a:r>
            <a:r>
              <a:rPr lang="en-US" sz="1800" dirty="0" err="1"/>
              <a:t>prakse</a:t>
            </a:r>
            <a:r>
              <a:rPr lang="en-US" sz="1800" dirty="0"/>
              <a:t> </a:t>
            </a:r>
            <a:r>
              <a:rPr lang="en-US" sz="1800" dirty="0" err="1"/>
              <a:t>bezbjednosti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ključne</a:t>
            </a:r>
            <a:r>
              <a:rPr lang="en-US" sz="1800" dirty="0"/>
              <a:t> </a:t>
            </a:r>
            <a:r>
              <a:rPr lang="en-US" sz="1800" dirty="0" err="1"/>
              <a:t>aspekte</a:t>
            </a:r>
            <a:r>
              <a:rPr lang="en-US" sz="1800" dirty="0"/>
              <a:t> </a:t>
            </a:r>
            <a:r>
              <a:rPr lang="en-US" sz="1800" dirty="0" err="1"/>
              <a:t>sigurnosti</a:t>
            </a:r>
            <a:r>
              <a:rPr lang="en-US" sz="1800" dirty="0"/>
              <a:t> </a:t>
            </a:r>
            <a:r>
              <a:rPr lang="en-US" sz="1800" dirty="0" err="1"/>
              <a:t>računarskih</a:t>
            </a:r>
            <a:r>
              <a:rPr lang="en-US" sz="1800" dirty="0"/>
              <a:t> </a:t>
            </a:r>
            <a:r>
              <a:rPr lang="en-US" sz="1800" dirty="0" err="1"/>
              <a:t>mreža</a:t>
            </a:r>
            <a:r>
              <a:rPr lang="en-US" sz="1800" dirty="0"/>
              <a:t>. </a:t>
            </a:r>
            <a:r>
              <a:rPr lang="en-US" sz="1800" dirty="0" err="1"/>
              <a:t>Implementacija</a:t>
            </a:r>
            <a:r>
              <a:rPr lang="en-US" sz="1800" dirty="0"/>
              <a:t> </a:t>
            </a:r>
            <a:r>
              <a:rPr lang="en-US" sz="1800" dirty="0" err="1"/>
              <a:t>ovih</a:t>
            </a:r>
            <a:r>
              <a:rPr lang="en-US" sz="1800" dirty="0"/>
              <a:t> </a:t>
            </a:r>
            <a:r>
              <a:rPr lang="en-US" sz="1800" dirty="0" err="1"/>
              <a:t>strategija</a:t>
            </a:r>
            <a:r>
              <a:rPr lang="en-US" sz="1800" dirty="0"/>
              <a:t> </a:t>
            </a:r>
            <a:r>
              <a:rPr lang="en-US" sz="1800" dirty="0" err="1"/>
              <a:t>zaštite</a:t>
            </a:r>
            <a:r>
              <a:rPr lang="en-US" sz="1800" dirty="0"/>
              <a:t>, </a:t>
            </a:r>
            <a:r>
              <a:rPr lang="en-US" sz="1800" dirty="0" err="1"/>
              <a:t>zajedno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educiranjem</a:t>
            </a:r>
            <a:r>
              <a:rPr lang="en-US" sz="1800" dirty="0"/>
              <a:t> </a:t>
            </a:r>
            <a:r>
              <a:rPr lang="en-US" sz="1800" dirty="0" err="1"/>
              <a:t>korisnika</a:t>
            </a:r>
            <a:r>
              <a:rPr lang="en-US" sz="1800" dirty="0"/>
              <a:t> o </a:t>
            </a:r>
            <a:r>
              <a:rPr lang="en-US" sz="1800" dirty="0" err="1"/>
              <a:t>sigurnosnim</a:t>
            </a:r>
            <a:r>
              <a:rPr lang="en-US" sz="1800" dirty="0"/>
              <a:t> </a:t>
            </a:r>
            <a:r>
              <a:rPr lang="en-US" sz="1800" dirty="0" err="1"/>
              <a:t>rizicima</a:t>
            </a:r>
            <a:r>
              <a:rPr lang="en-US" sz="1800" dirty="0"/>
              <a:t>, </a:t>
            </a:r>
            <a:r>
              <a:rPr lang="en-US" sz="1800" dirty="0" err="1"/>
              <a:t>ključna</a:t>
            </a:r>
            <a:r>
              <a:rPr lang="en-US" sz="1800" dirty="0"/>
              <a:t> je za </a:t>
            </a:r>
            <a:r>
              <a:rPr lang="en-US" sz="1800" dirty="0" err="1"/>
              <a:t>stvaranje</a:t>
            </a:r>
            <a:r>
              <a:rPr lang="en-US" sz="1800" dirty="0"/>
              <a:t> </a:t>
            </a:r>
            <a:r>
              <a:rPr lang="en-US" sz="1800" dirty="0" err="1"/>
              <a:t>pouzdanog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sigurnog</a:t>
            </a:r>
            <a:r>
              <a:rPr lang="en-US" sz="1800" dirty="0"/>
              <a:t> </a:t>
            </a:r>
            <a:r>
              <a:rPr lang="en-US" sz="1800" dirty="0" err="1"/>
              <a:t>okruženja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internetu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33163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bs-Latn-BA" sz="6800" dirty="0"/>
              <a:t>Hvala na pažnji</a:t>
            </a:r>
            <a:endParaRPr lang="en-US" sz="6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7563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5A8B-23BD-7EE9-82B3-2307C372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FF20E-B65E-4C65-F525-CB04B144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Računarske</a:t>
            </a:r>
            <a:r>
              <a:rPr lang="en-US" sz="1800" dirty="0"/>
              <a:t> </a:t>
            </a:r>
            <a:r>
              <a:rPr lang="en-US" sz="1800" dirty="0" err="1"/>
              <a:t>mreže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osnovna</a:t>
            </a:r>
            <a:r>
              <a:rPr lang="en-US" sz="1800" dirty="0"/>
              <a:t> </a:t>
            </a:r>
            <a:r>
              <a:rPr lang="en-US" sz="1800" dirty="0" err="1"/>
              <a:t>infrastruktura</a:t>
            </a:r>
            <a:r>
              <a:rPr lang="en-US" sz="1800" dirty="0"/>
              <a:t> </a:t>
            </a:r>
            <a:r>
              <a:rPr lang="en-US" sz="1800" dirty="0" err="1"/>
              <a:t>koja</a:t>
            </a:r>
            <a:r>
              <a:rPr lang="en-US" sz="1800" dirty="0"/>
              <a:t> </a:t>
            </a:r>
            <a:r>
              <a:rPr lang="en-US" sz="1800" dirty="0" err="1"/>
              <a:t>omogućava</a:t>
            </a:r>
            <a:r>
              <a:rPr lang="en-US" sz="1800" dirty="0"/>
              <a:t> </a:t>
            </a:r>
            <a:r>
              <a:rPr lang="en-US" sz="1800" dirty="0" err="1"/>
              <a:t>povezivanje</a:t>
            </a:r>
            <a:r>
              <a:rPr lang="en-US" sz="1800" dirty="0"/>
              <a:t> </a:t>
            </a:r>
            <a:r>
              <a:rPr lang="en-US" sz="1800" dirty="0" err="1"/>
              <a:t>računara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uređaja</a:t>
            </a:r>
            <a:r>
              <a:rPr lang="en-US" sz="1800" dirty="0"/>
              <a:t> </a:t>
            </a:r>
            <a:r>
              <a:rPr lang="en-US" sz="1800" dirty="0" err="1"/>
              <a:t>širom</a:t>
            </a:r>
            <a:r>
              <a:rPr lang="en-US" sz="1800" dirty="0"/>
              <a:t> </a:t>
            </a:r>
            <a:r>
              <a:rPr lang="en-US" sz="1800" dirty="0" err="1"/>
              <a:t>svijeta</a:t>
            </a:r>
            <a:r>
              <a:rPr lang="en-US" sz="1800" dirty="0"/>
              <a:t>. Od </a:t>
            </a:r>
            <a:r>
              <a:rPr lang="en-US" sz="1800" dirty="0" err="1"/>
              <a:t>kućnih</a:t>
            </a:r>
            <a:r>
              <a:rPr lang="en-US" sz="1800" dirty="0"/>
              <a:t> </a:t>
            </a:r>
            <a:r>
              <a:rPr lang="en-US" sz="1800" dirty="0" err="1"/>
              <a:t>korisnika</a:t>
            </a:r>
            <a:r>
              <a:rPr lang="en-US" sz="1800" dirty="0"/>
              <a:t> do </a:t>
            </a:r>
            <a:r>
              <a:rPr lang="en-US" sz="1800" dirty="0" err="1"/>
              <a:t>velikih</a:t>
            </a:r>
            <a:r>
              <a:rPr lang="en-US" sz="1800" dirty="0"/>
              <a:t> </a:t>
            </a:r>
            <a:r>
              <a:rPr lang="en-US" sz="1800" dirty="0" err="1"/>
              <a:t>korporacija</a:t>
            </a:r>
            <a:r>
              <a:rPr lang="en-US" sz="1800" dirty="0"/>
              <a:t>, </a:t>
            </a:r>
            <a:r>
              <a:rPr lang="en-US" sz="1800" dirty="0" err="1"/>
              <a:t>računarske</a:t>
            </a:r>
            <a:r>
              <a:rPr lang="en-US" sz="1800" dirty="0"/>
              <a:t> </a:t>
            </a:r>
            <a:r>
              <a:rPr lang="en-US" sz="1800" dirty="0" err="1"/>
              <a:t>mreže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središnji</a:t>
            </a:r>
            <a:r>
              <a:rPr lang="en-US" sz="1800" dirty="0"/>
              <a:t> </a:t>
            </a:r>
            <a:r>
              <a:rPr lang="en-US" sz="1800" dirty="0" err="1"/>
              <a:t>dio</a:t>
            </a:r>
            <a:r>
              <a:rPr lang="en-US" sz="1800" dirty="0"/>
              <a:t> </a:t>
            </a:r>
            <a:r>
              <a:rPr lang="en-US" sz="1800" dirty="0" err="1"/>
              <a:t>naše</a:t>
            </a:r>
            <a:r>
              <a:rPr lang="en-US" sz="1800" dirty="0"/>
              <a:t> </a:t>
            </a:r>
            <a:r>
              <a:rPr lang="en-US" sz="1800" dirty="0" err="1"/>
              <a:t>svakodnevice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 err="1"/>
              <a:t>Međutim</a:t>
            </a:r>
            <a:r>
              <a:rPr lang="en-US" sz="1800" dirty="0"/>
              <a:t>, s </a:t>
            </a:r>
            <a:r>
              <a:rPr lang="en-US" sz="1800" dirty="0" err="1"/>
              <a:t>porastom</a:t>
            </a:r>
            <a:r>
              <a:rPr lang="en-US" sz="1800" dirty="0"/>
              <a:t> </a:t>
            </a:r>
            <a:r>
              <a:rPr lang="en-US" sz="1800" dirty="0" err="1"/>
              <a:t>upotrebe</a:t>
            </a:r>
            <a:r>
              <a:rPr lang="en-US" sz="1800" dirty="0"/>
              <a:t> </a:t>
            </a:r>
            <a:r>
              <a:rPr lang="en-US" sz="1800" dirty="0" err="1"/>
              <a:t>računarskih</a:t>
            </a:r>
            <a:r>
              <a:rPr lang="en-US" sz="1800" dirty="0"/>
              <a:t> </a:t>
            </a:r>
            <a:r>
              <a:rPr lang="en-US" sz="1800" dirty="0" err="1"/>
              <a:t>mreža</a:t>
            </a:r>
            <a:r>
              <a:rPr lang="en-US" sz="1800" dirty="0"/>
              <a:t> </a:t>
            </a:r>
            <a:r>
              <a:rPr lang="en-US" sz="1800" dirty="0" err="1"/>
              <a:t>dolazi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povećan</a:t>
            </a:r>
            <a:r>
              <a:rPr lang="en-US" sz="1800" dirty="0"/>
              <a:t> </a:t>
            </a:r>
            <a:r>
              <a:rPr lang="en-US" sz="1800" dirty="0" err="1"/>
              <a:t>rizik</a:t>
            </a:r>
            <a:r>
              <a:rPr lang="en-US" sz="1800" dirty="0"/>
              <a:t> od </a:t>
            </a:r>
            <a:r>
              <a:rPr lang="en-US" sz="1800" dirty="0" err="1"/>
              <a:t>sigurnosnih</a:t>
            </a:r>
            <a:r>
              <a:rPr lang="en-US" sz="1800" dirty="0"/>
              <a:t> </a:t>
            </a:r>
            <a:r>
              <a:rPr lang="en-US" sz="1800" dirty="0" err="1"/>
              <a:t>prijetnji</a:t>
            </a:r>
            <a:r>
              <a:rPr lang="en-US" sz="1800" dirty="0"/>
              <a:t>. Bez </a:t>
            </a:r>
            <a:r>
              <a:rPr lang="en-US" sz="1800" dirty="0" err="1"/>
              <a:t>obzira</a:t>
            </a:r>
            <a:r>
              <a:rPr lang="en-US" sz="1800" dirty="0"/>
              <a:t> da li </a:t>
            </a:r>
            <a:r>
              <a:rPr lang="en-US" sz="1800" dirty="0" err="1"/>
              <a:t>ste</a:t>
            </a:r>
            <a:r>
              <a:rPr lang="en-US" sz="1800" dirty="0"/>
              <a:t> </a:t>
            </a:r>
            <a:r>
              <a:rPr lang="en-US" sz="1800" dirty="0" err="1"/>
              <a:t>pojedinac</a:t>
            </a:r>
            <a:r>
              <a:rPr lang="en-US" sz="1800" dirty="0"/>
              <a:t> koji </a:t>
            </a:r>
            <a:r>
              <a:rPr lang="en-US" sz="1800" dirty="0" err="1"/>
              <a:t>koristi</a:t>
            </a:r>
            <a:r>
              <a:rPr lang="en-US" sz="1800" dirty="0"/>
              <a:t> internet za </a:t>
            </a:r>
            <a:r>
              <a:rPr lang="en-US" sz="1800" dirty="0" err="1"/>
              <a:t>komunikaciju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zabavu</a:t>
            </a:r>
            <a:r>
              <a:rPr lang="en-US" sz="1800" dirty="0"/>
              <a:t>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err="1"/>
              <a:t>vlasnik</a:t>
            </a:r>
            <a:r>
              <a:rPr lang="en-US" sz="1800" dirty="0"/>
              <a:t> </a:t>
            </a:r>
            <a:r>
              <a:rPr lang="en-US" sz="1800" dirty="0" err="1"/>
              <a:t>poslovnog</a:t>
            </a:r>
            <a:r>
              <a:rPr lang="en-US" sz="1800" dirty="0"/>
              <a:t> </a:t>
            </a:r>
            <a:r>
              <a:rPr lang="en-US" sz="1800" dirty="0" err="1"/>
              <a:t>sistema</a:t>
            </a:r>
            <a:r>
              <a:rPr lang="en-US" sz="1800" dirty="0"/>
              <a:t> koji </a:t>
            </a:r>
            <a:r>
              <a:rPr lang="en-US" sz="1800" dirty="0" err="1"/>
              <a:t>koristi</a:t>
            </a:r>
            <a:r>
              <a:rPr lang="en-US" sz="1800" dirty="0"/>
              <a:t> </a:t>
            </a:r>
            <a:r>
              <a:rPr lang="en-US" sz="1800" dirty="0" err="1"/>
              <a:t>mrežu</a:t>
            </a:r>
            <a:r>
              <a:rPr lang="en-US" sz="1800" dirty="0"/>
              <a:t> za </a:t>
            </a:r>
            <a:r>
              <a:rPr lang="en-US" sz="1800" dirty="0" err="1"/>
              <a:t>skladištenje</a:t>
            </a:r>
            <a:r>
              <a:rPr lang="en-US" sz="1800" dirty="0"/>
              <a:t> </a:t>
            </a:r>
            <a:r>
              <a:rPr lang="en-US" sz="1800" dirty="0" err="1"/>
              <a:t>osjetljivih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/>
              <a:t>, </a:t>
            </a:r>
            <a:r>
              <a:rPr lang="en-US" sz="1800" dirty="0" err="1"/>
              <a:t>svi</a:t>
            </a:r>
            <a:r>
              <a:rPr lang="en-US" sz="1800" dirty="0"/>
              <a:t> </a:t>
            </a:r>
            <a:r>
              <a:rPr lang="en-US" sz="1800" dirty="0" err="1"/>
              <a:t>smo</a:t>
            </a:r>
            <a:r>
              <a:rPr lang="en-US" sz="1800" dirty="0"/>
              <a:t> </a:t>
            </a:r>
            <a:r>
              <a:rPr lang="en-US" sz="1800" dirty="0" err="1"/>
              <a:t>izloženi</a:t>
            </a:r>
            <a:r>
              <a:rPr lang="en-US" sz="1800" dirty="0"/>
              <a:t> </a:t>
            </a:r>
            <a:r>
              <a:rPr lang="en-US" sz="1800" dirty="0" err="1"/>
              <a:t>istim</a:t>
            </a:r>
            <a:r>
              <a:rPr lang="en-US" sz="1800" dirty="0"/>
              <a:t> </a:t>
            </a:r>
            <a:r>
              <a:rPr lang="en-US" sz="1800" dirty="0" err="1"/>
              <a:t>opasnostima</a:t>
            </a:r>
            <a:r>
              <a:rPr lang="en-US" sz="1800" dirty="0"/>
              <a:t>.</a:t>
            </a:r>
            <a:endParaRPr lang="bs-Latn-BA" sz="1800" dirty="0"/>
          </a:p>
          <a:p>
            <a:r>
              <a:rPr lang="bs-Latn-BA" sz="1800" dirty="0"/>
              <a:t>U ovom uvodnom dijelu, razmotrit ćemo važnost sigurnosti računarskih mreža i zašto je neophodno razumjeti osnove zaštite i pravilno se zaštititi.</a:t>
            </a:r>
          </a:p>
        </p:txBody>
      </p:sp>
    </p:spTree>
    <p:extLst>
      <p:ext uri="{BB962C8B-B14F-4D97-AF65-F5344CB8AC3E}">
        <p14:creationId xmlns:p14="http://schemas.microsoft.com/office/powerpoint/2010/main" val="12750314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19F2-48D0-AB47-1480-F6FAE1A8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3950" dirty="0"/>
              <a:t>Zašto je sigurnost računarskih mreža važna?</a:t>
            </a:r>
            <a:endParaRPr lang="en-US" sz="39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937ED-3727-2473-6B93-0DA14305E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4129"/>
            <a:ext cx="10058400" cy="3849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Sigurnost</a:t>
            </a:r>
            <a:r>
              <a:rPr lang="en-US" sz="1800" dirty="0"/>
              <a:t> </a:t>
            </a:r>
            <a:r>
              <a:rPr lang="en-US" sz="1800" dirty="0" err="1"/>
              <a:t>računarskih</a:t>
            </a:r>
            <a:r>
              <a:rPr lang="en-US" sz="1800" dirty="0"/>
              <a:t> </a:t>
            </a:r>
            <a:r>
              <a:rPr lang="en-US" sz="1800" dirty="0" err="1"/>
              <a:t>mreža</a:t>
            </a:r>
            <a:r>
              <a:rPr lang="en-US" sz="1800" dirty="0"/>
              <a:t> </a:t>
            </a:r>
            <a:r>
              <a:rPr lang="en-US" sz="1800" dirty="0" err="1"/>
              <a:t>igra</a:t>
            </a:r>
            <a:r>
              <a:rPr lang="en-US" sz="1800" dirty="0"/>
              <a:t> </a:t>
            </a:r>
            <a:r>
              <a:rPr lang="en-US" sz="1800" dirty="0" err="1"/>
              <a:t>ključnu</a:t>
            </a:r>
            <a:r>
              <a:rPr lang="en-US" sz="1800" dirty="0"/>
              <a:t> </a:t>
            </a:r>
            <a:r>
              <a:rPr lang="en-US" sz="1800" dirty="0" err="1"/>
              <a:t>ulogu</a:t>
            </a:r>
            <a:r>
              <a:rPr lang="en-US" sz="1800" dirty="0"/>
              <a:t> u </a:t>
            </a:r>
            <a:r>
              <a:rPr lang="en-US" sz="1800" dirty="0" err="1"/>
              <a:t>očuvanju</a:t>
            </a:r>
            <a:r>
              <a:rPr lang="en-US" sz="1800" dirty="0"/>
              <a:t> </a:t>
            </a:r>
            <a:r>
              <a:rPr lang="en-US" sz="1800" dirty="0" err="1"/>
              <a:t>privatnosti</a:t>
            </a:r>
            <a:r>
              <a:rPr lang="en-US" sz="1800" dirty="0"/>
              <a:t>, </a:t>
            </a:r>
            <a:r>
              <a:rPr lang="en-US" sz="1800" dirty="0" err="1"/>
              <a:t>integriteta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dostupnosti</a:t>
            </a:r>
            <a:r>
              <a:rPr lang="en-US" sz="1800" dirty="0"/>
              <a:t> </a:t>
            </a:r>
            <a:r>
              <a:rPr lang="en-US" sz="1800" dirty="0" err="1"/>
              <a:t>mrežnih</a:t>
            </a:r>
            <a:r>
              <a:rPr lang="en-US" sz="1800" dirty="0"/>
              <a:t> </a:t>
            </a:r>
            <a:r>
              <a:rPr lang="en-US" sz="1800" dirty="0" err="1"/>
              <a:t>resursa</a:t>
            </a:r>
            <a:r>
              <a:rPr lang="en-US" sz="1800" dirty="0"/>
              <a:t>. Evo </a:t>
            </a:r>
            <a:r>
              <a:rPr lang="en-US" sz="1800" dirty="0" err="1"/>
              <a:t>nekoliko</a:t>
            </a:r>
            <a:r>
              <a:rPr lang="en-US" sz="1800" dirty="0"/>
              <a:t> </a:t>
            </a:r>
            <a:r>
              <a:rPr lang="en-US" sz="1800" dirty="0" err="1"/>
              <a:t>ključnih</a:t>
            </a:r>
            <a:r>
              <a:rPr lang="en-US" sz="1800" dirty="0"/>
              <a:t> </a:t>
            </a:r>
            <a:r>
              <a:rPr lang="en-US" sz="1800" dirty="0" err="1"/>
              <a:t>razloga</a:t>
            </a:r>
            <a:r>
              <a:rPr lang="en-US" sz="1800" dirty="0"/>
              <a:t> </a:t>
            </a:r>
            <a:r>
              <a:rPr lang="en-US" sz="1800" dirty="0" err="1"/>
              <a:t>zašto</a:t>
            </a:r>
            <a:r>
              <a:rPr lang="en-US" sz="1800" dirty="0"/>
              <a:t> je </a:t>
            </a:r>
            <a:r>
              <a:rPr lang="en-US" sz="1800" dirty="0" err="1"/>
              <a:t>sigurnost</a:t>
            </a:r>
            <a:r>
              <a:rPr lang="en-US" sz="1800" dirty="0"/>
              <a:t> </a:t>
            </a:r>
            <a:r>
              <a:rPr lang="en-US" sz="1800" dirty="0" err="1"/>
              <a:t>računarskih</a:t>
            </a:r>
            <a:r>
              <a:rPr lang="en-US" sz="1800" dirty="0"/>
              <a:t> </a:t>
            </a:r>
            <a:r>
              <a:rPr lang="en-US" sz="1800" dirty="0" err="1"/>
              <a:t>mreža</a:t>
            </a:r>
            <a:r>
              <a:rPr lang="en-US" sz="1800" dirty="0"/>
              <a:t> od </a:t>
            </a:r>
            <a:r>
              <a:rPr lang="en-US" sz="1800" dirty="0" err="1"/>
              <a:t>izuzetne</a:t>
            </a:r>
            <a:r>
              <a:rPr lang="en-US" sz="1800" dirty="0"/>
              <a:t> </a:t>
            </a:r>
            <a:r>
              <a:rPr lang="en-US" sz="1800" dirty="0" err="1"/>
              <a:t>važnosti</a:t>
            </a:r>
            <a:r>
              <a:rPr lang="en-US" sz="1800" dirty="0"/>
              <a:t>:</a:t>
            </a:r>
            <a:endParaRPr lang="bs-Latn-BA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Privatnost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/>
              <a:t>: </a:t>
            </a:r>
            <a:r>
              <a:rPr lang="en-US" sz="1800" dirty="0" err="1"/>
              <a:t>Računarske</a:t>
            </a:r>
            <a:r>
              <a:rPr lang="en-US" sz="1800" dirty="0"/>
              <a:t> </a:t>
            </a:r>
            <a:r>
              <a:rPr lang="en-US" sz="1800" dirty="0" err="1"/>
              <a:t>mreže</a:t>
            </a:r>
            <a:r>
              <a:rPr lang="en-US" sz="1800" dirty="0"/>
              <a:t> </a:t>
            </a:r>
            <a:r>
              <a:rPr lang="en-US" sz="1800" dirty="0" err="1"/>
              <a:t>često</a:t>
            </a:r>
            <a:r>
              <a:rPr lang="en-US" sz="1800" dirty="0"/>
              <a:t> </a:t>
            </a:r>
            <a:r>
              <a:rPr lang="en-US" sz="1800" dirty="0" err="1"/>
              <a:t>sadrže</a:t>
            </a:r>
            <a:r>
              <a:rPr lang="en-US" sz="1800" dirty="0"/>
              <a:t> </a:t>
            </a:r>
            <a:r>
              <a:rPr lang="en-US" sz="1800" dirty="0" err="1"/>
              <a:t>osjetljive</a:t>
            </a:r>
            <a:r>
              <a:rPr lang="en-US" sz="1800" dirty="0"/>
              <a:t> </a:t>
            </a:r>
            <a:r>
              <a:rPr lang="en-US" sz="1800" dirty="0" err="1"/>
              <a:t>informacije</a:t>
            </a:r>
            <a:r>
              <a:rPr lang="en-US" sz="1800" dirty="0"/>
              <a:t> </a:t>
            </a:r>
            <a:r>
              <a:rPr lang="en-US" sz="1800" dirty="0" err="1"/>
              <a:t>poput</a:t>
            </a:r>
            <a:r>
              <a:rPr lang="en-US" sz="1800" dirty="0"/>
              <a:t> </a:t>
            </a:r>
            <a:r>
              <a:rPr lang="en-US" sz="1800" dirty="0" err="1"/>
              <a:t>ličnih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/>
              <a:t>, </a:t>
            </a:r>
            <a:r>
              <a:rPr lang="en-US" sz="1800" dirty="0" err="1"/>
              <a:t>finansijskih</a:t>
            </a:r>
            <a:r>
              <a:rPr lang="en-US" sz="1800" dirty="0"/>
              <a:t> </a:t>
            </a:r>
            <a:r>
              <a:rPr lang="en-US" sz="1800" dirty="0" err="1"/>
              <a:t>informacija</a:t>
            </a:r>
            <a:r>
              <a:rPr lang="en-US" sz="1800" dirty="0"/>
              <a:t>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err="1"/>
              <a:t>poslovnih</a:t>
            </a:r>
            <a:r>
              <a:rPr lang="en-US" sz="1800" dirty="0"/>
              <a:t> </a:t>
            </a:r>
            <a:r>
              <a:rPr lang="en-US" sz="1800" dirty="0" err="1"/>
              <a:t>tajni</a:t>
            </a:r>
            <a:r>
              <a:rPr lang="en-US" sz="1800" dirty="0"/>
              <a:t>. </a:t>
            </a:r>
            <a:r>
              <a:rPr lang="en-US" sz="1800" dirty="0" err="1"/>
              <a:t>Sigurnosni</a:t>
            </a:r>
            <a:r>
              <a:rPr lang="en-US" sz="1800" dirty="0"/>
              <a:t> </a:t>
            </a:r>
            <a:r>
              <a:rPr lang="en-US" sz="1800" dirty="0" err="1"/>
              <a:t>propusti</a:t>
            </a:r>
            <a:r>
              <a:rPr lang="en-US" sz="1800" dirty="0"/>
              <a:t> </a:t>
            </a:r>
            <a:r>
              <a:rPr lang="en-US" sz="1800" dirty="0" err="1"/>
              <a:t>mogu</a:t>
            </a:r>
            <a:r>
              <a:rPr lang="en-US" sz="1800" dirty="0"/>
              <a:t> </a:t>
            </a:r>
            <a:r>
              <a:rPr lang="en-US" sz="1800" dirty="0" err="1"/>
              <a:t>rezultirati</a:t>
            </a:r>
            <a:r>
              <a:rPr lang="en-US" sz="1800" dirty="0"/>
              <a:t> </a:t>
            </a:r>
            <a:r>
              <a:rPr lang="en-US" sz="1800" dirty="0" err="1"/>
              <a:t>neovlaštenim</a:t>
            </a:r>
            <a:r>
              <a:rPr lang="en-US" sz="1800" dirty="0"/>
              <a:t> </a:t>
            </a:r>
            <a:r>
              <a:rPr lang="en-US" sz="1800" dirty="0" err="1"/>
              <a:t>pristupom</a:t>
            </a:r>
            <a:r>
              <a:rPr lang="en-US" sz="1800" dirty="0"/>
              <a:t> </a:t>
            </a:r>
            <a:r>
              <a:rPr lang="en-US" sz="1800" dirty="0" err="1"/>
              <a:t>ovim</a:t>
            </a:r>
            <a:r>
              <a:rPr lang="en-US" sz="1800" dirty="0"/>
              <a:t> </a:t>
            </a:r>
            <a:r>
              <a:rPr lang="en-US" sz="1800" dirty="0" err="1"/>
              <a:t>informacijama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Integritet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/>
              <a:t>: </a:t>
            </a:r>
            <a:r>
              <a:rPr lang="en-US" sz="1800" dirty="0" err="1"/>
              <a:t>Sigurnosni</a:t>
            </a:r>
            <a:r>
              <a:rPr lang="en-US" sz="1800" dirty="0"/>
              <a:t> </a:t>
            </a:r>
            <a:r>
              <a:rPr lang="en-US" sz="1800" dirty="0" err="1"/>
              <a:t>napadi</a:t>
            </a:r>
            <a:r>
              <a:rPr lang="en-US" sz="1800" dirty="0"/>
              <a:t> </a:t>
            </a:r>
            <a:r>
              <a:rPr lang="en-US" sz="1800" dirty="0" err="1"/>
              <a:t>mogu</a:t>
            </a:r>
            <a:r>
              <a:rPr lang="en-US" sz="1800" dirty="0"/>
              <a:t> </a:t>
            </a:r>
            <a:r>
              <a:rPr lang="en-US" sz="1800" dirty="0" err="1"/>
              <a:t>dovesti</a:t>
            </a:r>
            <a:r>
              <a:rPr lang="en-US" sz="1800" dirty="0"/>
              <a:t> do </a:t>
            </a:r>
            <a:r>
              <a:rPr lang="en-US" sz="1800" dirty="0" err="1"/>
              <a:t>manipulacije</a:t>
            </a:r>
            <a:r>
              <a:rPr lang="en-US" sz="1800" dirty="0"/>
              <a:t>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err="1"/>
              <a:t>uništavanja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/>
              <a:t>, </a:t>
            </a:r>
            <a:r>
              <a:rPr lang="en-US" sz="1800" dirty="0" err="1"/>
              <a:t>što</a:t>
            </a:r>
            <a:r>
              <a:rPr lang="en-US" sz="1800" dirty="0"/>
              <a:t> </a:t>
            </a:r>
            <a:r>
              <a:rPr lang="en-US" sz="1800" dirty="0" err="1"/>
              <a:t>može</a:t>
            </a:r>
            <a:r>
              <a:rPr lang="en-US" sz="1800" dirty="0"/>
              <a:t> </a:t>
            </a:r>
            <a:r>
              <a:rPr lang="en-US" sz="1800" dirty="0" err="1"/>
              <a:t>ozbiljno</a:t>
            </a:r>
            <a:r>
              <a:rPr lang="en-US" sz="1800" dirty="0"/>
              <a:t> </a:t>
            </a:r>
            <a:r>
              <a:rPr lang="en-US" sz="1800" dirty="0" err="1"/>
              <a:t>ugroziti</a:t>
            </a:r>
            <a:r>
              <a:rPr lang="en-US" sz="1800" dirty="0"/>
              <a:t> </a:t>
            </a:r>
            <a:r>
              <a:rPr lang="en-US" sz="1800" dirty="0" err="1"/>
              <a:t>integritet</a:t>
            </a:r>
            <a:r>
              <a:rPr lang="en-US" sz="1800" dirty="0"/>
              <a:t> </a:t>
            </a:r>
            <a:r>
              <a:rPr lang="en-US" sz="1800" dirty="0" err="1"/>
              <a:t>informacija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pouzdanost</a:t>
            </a:r>
            <a:r>
              <a:rPr lang="en-US" sz="1800" dirty="0"/>
              <a:t> </a:t>
            </a:r>
            <a:r>
              <a:rPr lang="en-US" sz="1800" dirty="0" err="1"/>
              <a:t>sistema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Dostupnost</a:t>
            </a:r>
            <a:r>
              <a:rPr lang="en-US" sz="1800" dirty="0"/>
              <a:t>: </a:t>
            </a:r>
            <a:r>
              <a:rPr lang="en-US" sz="1800" dirty="0" err="1"/>
              <a:t>Napadi</a:t>
            </a:r>
            <a:r>
              <a:rPr lang="en-US" sz="1800" dirty="0"/>
              <a:t> </a:t>
            </a:r>
            <a:r>
              <a:rPr lang="en-US" sz="1800" dirty="0" err="1"/>
              <a:t>poput</a:t>
            </a:r>
            <a:r>
              <a:rPr lang="en-US" sz="1800" dirty="0"/>
              <a:t> DDoS (Distributed Denial of Service) </a:t>
            </a:r>
            <a:r>
              <a:rPr lang="en-US" sz="1800" dirty="0" err="1"/>
              <a:t>mogu</a:t>
            </a:r>
            <a:r>
              <a:rPr lang="en-US" sz="1800" dirty="0"/>
              <a:t> </a:t>
            </a:r>
            <a:r>
              <a:rPr lang="en-US" sz="1800" dirty="0" err="1"/>
              <a:t>onemogućiti</a:t>
            </a:r>
            <a:r>
              <a:rPr lang="en-US" sz="1800" dirty="0"/>
              <a:t> </a:t>
            </a:r>
            <a:r>
              <a:rPr lang="en-US" sz="1800" dirty="0" err="1"/>
              <a:t>pristup</a:t>
            </a:r>
            <a:r>
              <a:rPr lang="en-US" sz="1800" dirty="0"/>
              <a:t> </a:t>
            </a:r>
            <a:r>
              <a:rPr lang="en-US" sz="1800" dirty="0" err="1"/>
              <a:t>mrežnim</a:t>
            </a:r>
            <a:r>
              <a:rPr lang="en-US" sz="1800" dirty="0"/>
              <a:t> </a:t>
            </a:r>
            <a:r>
              <a:rPr lang="en-US" sz="1800" dirty="0" err="1"/>
              <a:t>resursima</a:t>
            </a:r>
            <a:r>
              <a:rPr lang="en-US" sz="1800" dirty="0"/>
              <a:t>, </a:t>
            </a:r>
            <a:r>
              <a:rPr lang="en-US" sz="1800" dirty="0" err="1"/>
              <a:t>što</a:t>
            </a:r>
            <a:r>
              <a:rPr lang="en-US" sz="1800" dirty="0"/>
              <a:t> </a:t>
            </a:r>
            <a:r>
              <a:rPr lang="en-US" sz="1800" dirty="0" err="1"/>
              <a:t>može</a:t>
            </a:r>
            <a:r>
              <a:rPr lang="en-US" sz="1800" dirty="0"/>
              <a:t> </a:t>
            </a:r>
            <a:r>
              <a:rPr lang="en-US" sz="1800" dirty="0" err="1"/>
              <a:t>rezultirati</a:t>
            </a:r>
            <a:r>
              <a:rPr lang="en-US" sz="1800" dirty="0"/>
              <a:t> </a:t>
            </a:r>
            <a:r>
              <a:rPr lang="en-US" sz="1800" dirty="0" err="1"/>
              <a:t>prekidima</a:t>
            </a:r>
            <a:r>
              <a:rPr lang="en-US" sz="1800" dirty="0"/>
              <a:t> u </a:t>
            </a:r>
            <a:r>
              <a:rPr lang="en-US" sz="1800" dirty="0" err="1"/>
              <a:t>poslovanju</a:t>
            </a:r>
            <a:r>
              <a:rPr lang="en-US" sz="1800" dirty="0"/>
              <a:t>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err="1"/>
              <a:t>pružanju</a:t>
            </a:r>
            <a:r>
              <a:rPr lang="en-US" sz="1800" dirty="0"/>
              <a:t> </a:t>
            </a:r>
            <a:r>
              <a:rPr lang="en-US" sz="1800" dirty="0" err="1"/>
              <a:t>usluga</a:t>
            </a:r>
            <a:r>
              <a:rPr lang="en-US" sz="1800" dirty="0"/>
              <a:t> </a:t>
            </a:r>
            <a:r>
              <a:rPr lang="en-US" sz="1800" dirty="0" err="1"/>
              <a:t>korisnicima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502155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CAED09-02A9-B0D7-FEA9-44BB0968A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539" y="5219291"/>
            <a:ext cx="1113692" cy="11136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A0A807-A525-DAD7-C98B-50510E59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Vrste sigurnosnih prijetnji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57584-A05F-7FCA-E6EC-785EF269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/>
              <a:t>Sigurnosne</a:t>
            </a:r>
            <a:r>
              <a:rPr lang="en-US" sz="1800" dirty="0"/>
              <a:t> </a:t>
            </a:r>
            <a:r>
              <a:rPr lang="en-US" sz="1800" dirty="0" err="1"/>
              <a:t>prijetnje</a:t>
            </a:r>
            <a:r>
              <a:rPr lang="en-US" sz="1800" dirty="0"/>
              <a:t> </a:t>
            </a:r>
            <a:r>
              <a:rPr lang="en-US" sz="1800" dirty="0" err="1"/>
              <a:t>računarskim</a:t>
            </a:r>
            <a:r>
              <a:rPr lang="en-US" sz="1800" dirty="0"/>
              <a:t> </a:t>
            </a:r>
            <a:r>
              <a:rPr lang="en-US" sz="1800" dirty="0" err="1"/>
              <a:t>mrežama</a:t>
            </a:r>
            <a:r>
              <a:rPr lang="en-US" sz="1800" dirty="0"/>
              <a:t> </a:t>
            </a:r>
            <a:r>
              <a:rPr lang="en-US" sz="1800" dirty="0" err="1"/>
              <a:t>mogu</a:t>
            </a:r>
            <a:r>
              <a:rPr lang="en-US" sz="1800" dirty="0"/>
              <a:t> </a:t>
            </a:r>
            <a:r>
              <a:rPr lang="en-US" sz="1800" dirty="0" err="1"/>
              <a:t>biti</a:t>
            </a:r>
            <a:r>
              <a:rPr lang="en-US" sz="1800" dirty="0"/>
              <a:t> </a:t>
            </a:r>
            <a:r>
              <a:rPr lang="en-US" sz="1800" dirty="0" err="1"/>
              <a:t>raznovrsne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nepredvidive</a:t>
            </a:r>
            <a:r>
              <a:rPr lang="en-US" sz="1800" dirty="0"/>
              <a:t>. </a:t>
            </a:r>
            <a:r>
              <a:rPr lang="en-US" sz="1800" dirty="0" err="1"/>
              <a:t>Razumijevanje</a:t>
            </a:r>
            <a:r>
              <a:rPr lang="en-US" sz="1800" dirty="0"/>
              <a:t> </a:t>
            </a:r>
            <a:r>
              <a:rPr lang="en-US" sz="1800" dirty="0" err="1"/>
              <a:t>ovih</a:t>
            </a:r>
            <a:r>
              <a:rPr lang="en-US" sz="1800" dirty="0"/>
              <a:t> </a:t>
            </a:r>
            <a:r>
              <a:rPr lang="en-US" sz="1800" dirty="0" err="1"/>
              <a:t>prijetnji</a:t>
            </a:r>
            <a:r>
              <a:rPr lang="en-US" sz="1800" dirty="0"/>
              <a:t> </a:t>
            </a:r>
            <a:r>
              <a:rPr lang="en-US" sz="1800" dirty="0" err="1"/>
              <a:t>ključno</a:t>
            </a:r>
            <a:r>
              <a:rPr lang="en-US" sz="1800" dirty="0"/>
              <a:t> je za </a:t>
            </a:r>
            <a:r>
              <a:rPr lang="en-US" sz="1800" dirty="0" err="1"/>
              <a:t>uspostavljanje</a:t>
            </a:r>
            <a:r>
              <a:rPr lang="en-US" sz="1800" dirty="0"/>
              <a:t> </a:t>
            </a:r>
            <a:r>
              <a:rPr lang="en-US" sz="1800" dirty="0" err="1"/>
              <a:t>efikasnih</a:t>
            </a:r>
            <a:r>
              <a:rPr lang="en-US" sz="1800" dirty="0"/>
              <a:t> </a:t>
            </a:r>
            <a:r>
              <a:rPr lang="en-US" sz="1800" dirty="0" err="1"/>
              <a:t>sigurnosnih</a:t>
            </a:r>
            <a:r>
              <a:rPr lang="en-US" sz="1800" dirty="0"/>
              <a:t> </a:t>
            </a:r>
            <a:r>
              <a:rPr lang="en-US" sz="1800" dirty="0" err="1"/>
              <a:t>strategija</a:t>
            </a:r>
            <a:r>
              <a:rPr lang="en-US" sz="1800" dirty="0"/>
              <a:t>.</a:t>
            </a:r>
            <a:endParaRPr lang="bs-Latn-BA" sz="1800" dirty="0"/>
          </a:p>
          <a:p>
            <a:r>
              <a:rPr lang="en-US" sz="1800" dirty="0"/>
              <a:t>Malware: </a:t>
            </a:r>
            <a:r>
              <a:rPr lang="en-US" sz="1800" dirty="0" err="1"/>
              <a:t>Zlonamjerni</a:t>
            </a:r>
            <a:r>
              <a:rPr lang="en-US" sz="1800" dirty="0"/>
              <a:t> </a:t>
            </a:r>
            <a:r>
              <a:rPr lang="en-US" sz="1800" dirty="0" err="1"/>
              <a:t>softver</a:t>
            </a:r>
            <a:r>
              <a:rPr lang="en-US" sz="1800" dirty="0"/>
              <a:t> </a:t>
            </a:r>
            <a:r>
              <a:rPr lang="en-US" sz="1800" dirty="0" err="1"/>
              <a:t>poput</a:t>
            </a:r>
            <a:r>
              <a:rPr lang="en-US" sz="1800" dirty="0"/>
              <a:t> </a:t>
            </a:r>
            <a:r>
              <a:rPr lang="en-US" sz="1800" dirty="0" err="1"/>
              <a:t>virusa</a:t>
            </a:r>
            <a:r>
              <a:rPr lang="en-US" sz="1800" dirty="0"/>
              <a:t>, </a:t>
            </a:r>
            <a:r>
              <a:rPr lang="en-US" sz="1800" dirty="0" err="1"/>
              <a:t>crva</a:t>
            </a:r>
            <a:r>
              <a:rPr lang="en-US" sz="1800" dirty="0"/>
              <a:t>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err="1"/>
              <a:t>trojanaca</a:t>
            </a:r>
            <a:r>
              <a:rPr lang="en-US" sz="1800" dirty="0"/>
              <a:t> </a:t>
            </a:r>
            <a:r>
              <a:rPr lang="en-US" sz="1800" dirty="0" err="1"/>
              <a:t>može</a:t>
            </a:r>
            <a:r>
              <a:rPr lang="en-US" sz="1800" dirty="0"/>
              <a:t> </a:t>
            </a:r>
            <a:r>
              <a:rPr lang="en-US" sz="1800" dirty="0" err="1"/>
              <a:t>inficirati</a:t>
            </a:r>
            <a:r>
              <a:rPr lang="en-US" sz="1800" dirty="0"/>
              <a:t> </a:t>
            </a:r>
            <a:r>
              <a:rPr lang="en-US" sz="1800" dirty="0" err="1"/>
              <a:t>računare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širiti</a:t>
            </a:r>
            <a:r>
              <a:rPr lang="en-US" sz="1800" dirty="0"/>
              <a:t> se </a:t>
            </a:r>
            <a:r>
              <a:rPr lang="en-US" sz="1800" dirty="0" err="1"/>
              <a:t>kroz</a:t>
            </a:r>
            <a:r>
              <a:rPr lang="en-US" sz="1800" dirty="0"/>
              <a:t> </a:t>
            </a:r>
            <a:r>
              <a:rPr lang="en-US" sz="1800" dirty="0" err="1"/>
              <a:t>mrežu</a:t>
            </a:r>
            <a:r>
              <a:rPr lang="en-US" sz="1800" dirty="0"/>
              <a:t>. Ovi </a:t>
            </a:r>
            <a:r>
              <a:rPr lang="en-US" sz="1800" dirty="0" err="1"/>
              <a:t>programi</a:t>
            </a:r>
            <a:r>
              <a:rPr lang="en-US" sz="1800" dirty="0"/>
              <a:t> </a:t>
            </a:r>
            <a:r>
              <a:rPr lang="en-US" sz="1800" dirty="0" err="1"/>
              <a:t>mogu</a:t>
            </a:r>
            <a:r>
              <a:rPr lang="en-US" sz="1800" dirty="0"/>
              <a:t> </a:t>
            </a:r>
            <a:r>
              <a:rPr lang="en-US" sz="1800" dirty="0" err="1"/>
              <a:t>oštetiti</a:t>
            </a:r>
            <a:r>
              <a:rPr lang="en-US" sz="1800" dirty="0"/>
              <a:t> </a:t>
            </a:r>
            <a:r>
              <a:rPr lang="en-US" sz="1800" dirty="0" err="1"/>
              <a:t>podatke</a:t>
            </a:r>
            <a:r>
              <a:rPr lang="en-US" sz="1800" dirty="0"/>
              <a:t>, </a:t>
            </a:r>
            <a:r>
              <a:rPr lang="en-US" sz="1800" dirty="0" err="1"/>
              <a:t>špijunirati</a:t>
            </a:r>
            <a:r>
              <a:rPr lang="en-US" sz="1800" dirty="0"/>
              <a:t> </a:t>
            </a:r>
            <a:r>
              <a:rPr lang="en-US" sz="1800" dirty="0" err="1"/>
              <a:t>korisnike</a:t>
            </a:r>
            <a:r>
              <a:rPr lang="en-US" sz="1800" dirty="0"/>
              <a:t>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err="1"/>
              <a:t>čak</a:t>
            </a:r>
            <a:r>
              <a:rPr lang="en-US" sz="1800" dirty="0"/>
              <a:t> </a:t>
            </a:r>
            <a:r>
              <a:rPr lang="en-US" sz="1800" dirty="0" err="1"/>
              <a:t>preuzeti</a:t>
            </a:r>
            <a:r>
              <a:rPr lang="en-US" sz="1800" dirty="0"/>
              <a:t> </a:t>
            </a:r>
            <a:r>
              <a:rPr lang="en-US" sz="1800" dirty="0" err="1"/>
              <a:t>kontrolu</a:t>
            </a:r>
            <a:r>
              <a:rPr lang="en-US" sz="1800" dirty="0"/>
              <a:t> </a:t>
            </a:r>
            <a:r>
              <a:rPr lang="en-US" sz="1800" dirty="0" err="1"/>
              <a:t>nad</a:t>
            </a:r>
            <a:r>
              <a:rPr lang="en-US" sz="1800" dirty="0"/>
              <a:t> </a:t>
            </a:r>
            <a:r>
              <a:rPr lang="en-US" sz="1800" dirty="0" err="1"/>
              <a:t>sistemom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Phishing: </a:t>
            </a:r>
            <a:r>
              <a:rPr lang="en-US" sz="1800" dirty="0" err="1"/>
              <a:t>Napadi</a:t>
            </a:r>
            <a:r>
              <a:rPr lang="en-US" sz="1800" dirty="0"/>
              <a:t> </a:t>
            </a:r>
            <a:r>
              <a:rPr lang="en-US" sz="1800" dirty="0" err="1"/>
              <a:t>putem</a:t>
            </a:r>
            <a:r>
              <a:rPr lang="en-US" sz="1800" dirty="0"/>
              <a:t> </a:t>
            </a:r>
            <a:r>
              <a:rPr lang="en-US" sz="1800" dirty="0" err="1"/>
              <a:t>lažnih</a:t>
            </a:r>
            <a:r>
              <a:rPr lang="en-US" sz="1800" dirty="0"/>
              <a:t> e-</a:t>
            </a:r>
            <a:r>
              <a:rPr lang="en-US" sz="1800" dirty="0" err="1"/>
              <a:t>pošti</a:t>
            </a:r>
            <a:r>
              <a:rPr lang="en-US" sz="1800" dirty="0"/>
              <a:t> </a:t>
            </a:r>
            <a:r>
              <a:rPr lang="en-US" sz="1800" dirty="0" err="1"/>
              <a:t>ili</a:t>
            </a:r>
            <a:r>
              <a:rPr lang="en-US" sz="1800" dirty="0"/>
              <a:t> web </a:t>
            </a:r>
            <a:r>
              <a:rPr lang="en-US" sz="1800" dirty="0" err="1"/>
              <a:t>stranica</a:t>
            </a:r>
            <a:r>
              <a:rPr lang="en-US" sz="1800" dirty="0"/>
              <a:t> koji </a:t>
            </a:r>
            <a:r>
              <a:rPr lang="en-US" sz="1800" dirty="0" err="1"/>
              <a:t>pokušavaju</a:t>
            </a:r>
            <a:r>
              <a:rPr lang="en-US" sz="1800" dirty="0"/>
              <a:t> </a:t>
            </a:r>
            <a:r>
              <a:rPr lang="en-US" sz="1800" dirty="0" err="1"/>
              <a:t>dobiti</a:t>
            </a:r>
            <a:r>
              <a:rPr lang="en-US" sz="1800" dirty="0"/>
              <a:t> </a:t>
            </a:r>
            <a:r>
              <a:rPr lang="en-US" sz="1800" dirty="0" err="1"/>
              <a:t>osjetljive</a:t>
            </a:r>
            <a:r>
              <a:rPr lang="en-US" sz="1800" dirty="0"/>
              <a:t> </a:t>
            </a:r>
            <a:r>
              <a:rPr lang="en-US" sz="1800" dirty="0" err="1"/>
              <a:t>informacije</a:t>
            </a:r>
            <a:r>
              <a:rPr lang="en-US" sz="1800" dirty="0"/>
              <a:t> </a:t>
            </a:r>
            <a:r>
              <a:rPr lang="en-US" sz="1800" dirty="0" err="1"/>
              <a:t>poput</a:t>
            </a:r>
            <a:r>
              <a:rPr lang="en-US" sz="1800" dirty="0"/>
              <a:t> </a:t>
            </a:r>
            <a:r>
              <a:rPr lang="en-US" sz="1800" dirty="0" err="1"/>
              <a:t>lozinki</a:t>
            </a:r>
            <a:r>
              <a:rPr lang="en-US" sz="1800" dirty="0"/>
              <a:t>, </a:t>
            </a:r>
            <a:r>
              <a:rPr lang="en-US" sz="1800" dirty="0" err="1"/>
              <a:t>brojeva</a:t>
            </a:r>
            <a:r>
              <a:rPr lang="en-US" sz="1800" dirty="0"/>
              <a:t> </a:t>
            </a:r>
            <a:r>
              <a:rPr lang="en-US" sz="1800" dirty="0" err="1"/>
              <a:t>kreditnih</a:t>
            </a:r>
            <a:r>
              <a:rPr lang="en-US" sz="1800" dirty="0"/>
              <a:t> </a:t>
            </a:r>
            <a:r>
              <a:rPr lang="en-US" sz="1800" dirty="0" err="1"/>
              <a:t>kartica</a:t>
            </a:r>
            <a:r>
              <a:rPr lang="en-US" sz="1800" dirty="0"/>
              <a:t>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err="1"/>
              <a:t>korporativnih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/>
              <a:t>. Phishing </a:t>
            </a:r>
            <a:r>
              <a:rPr lang="en-US" sz="1800" dirty="0" err="1"/>
              <a:t>napadi</a:t>
            </a:r>
            <a:r>
              <a:rPr lang="en-US" sz="1800" dirty="0"/>
              <a:t> </a:t>
            </a:r>
            <a:r>
              <a:rPr lang="en-US" sz="1800" dirty="0" err="1"/>
              <a:t>često</a:t>
            </a:r>
            <a:r>
              <a:rPr lang="en-US" sz="1800" dirty="0"/>
              <a:t> </a:t>
            </a:r>
            <a:r>
              <a:rPr lang="en-US" sz="1800" dirty="0" err="1"/>
              <a:t>koriste</a:t>
            </a:r>
            <a:r>
              <a:rPr lang="en-US" sz="1800" dirty="0"/>
              <a:t> </a:t>
            </a:r>
            <a:r>
              <a:rPr lang="en-US" sz="1800" dirty="0" err="1"/>
              <a:t>socijalno</a:t>
            </a:r>
            <a:r>
              <a:rPr lang="en-US" sz="1800" dirty="0"/>
              <a:t> </a:t>
            </a:r>
            <a:r>
              <a:rPr lang="en-US" sz="1800" dirty="0" err="1"/>
              <a:t>inženjerstvo</a:t>
            </a:r>
            <a:r>
              <a:rPr lang="en-US" sz="1800" dirty="0"/>
              <a:t> </a:t>
            </a:r>
            <a:r>
              <a:rPr lang="en-US" sz="1800" dirty="0" err="1"/>
              <a:t>kako</a:t>
            </a:r>
            <a:r>
              <a:rPr lang="en-US" sz="1800" dirty="0"/>
              <a:t> bi </a:t>
            </a:r>
            <a:r>
              <a:rPr lang="en-US" sz="1800" dirty="0" err="1"/>
              <a:t>zavarali</a:t>
            </a:r>
            <a:r>
              <a:rPr lang="en-US" sz="1800" dirty="0"/>
              <a:t> </a:t>
            </a:r>
            <a:r>
              <a:rPr lang="en-US" sz="1800" dirty="0" err="1"/>
              <a:t>korisnike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izmanipulisali</a:t>
            </a:r>
            <a:r>
              <a:rPr lang="en-US" sz="1800" dirty="0"/>
              <a:t> </a:t>
            </a:r>
            <a:r>
              <a:rPr lang="en-US" sz="1800" dirty="0" err="1"/>
              <a:t>ih</a:t>
            </a:r>
            <a:r>
              <a:rPr lang="en-US" sz="1800" dirty="0"/>
              <a:t> da </a:t>
            </a:r>
            <a:r>
              <a:rPr lang="en-US" sz="1800" dirty="0" err="1"/>
              <a:t>otkriju</a:t>
            </a:r>
            <a:r>
              <a:rPr lang="en-US" sz="1800" dirty="0"/>
              <a:t> </a:t>
            </a:r>
            <a:r>
              <a:rPr lang="en-US" sz="1800" dirty="0" err="1"/>
              <a:t>svoje</a:t>
            </a:r>
            <a:r>
              <a:rPr lang="en-US" sz="1800" dirty="0"/>
              <a:t> </a:t>
            </a:r>
            <a:r>
              <a:rPr lang="en-US" sz="1800" dirty="0" err="1"/>
              <a:t>privatne</a:t>
            </a:r>
            <a:r>
              <a:rPr lang="en-US" sz="1800" dirty="0"/>
              <a:t> </a:t>
            </a:r>
            <a:r>
              <a:rPr lang="en-US" sz="1800" dirty="0" err="1"/>
              <a:t>informacije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3420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A807-A525-DAD7-C98B-50510E59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Vrste sigurnosnih prijetnji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57584-A05F-7FCA-E6EC-785EF269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7166"/>
            <a:ext cx="10058400" cy="3849624"/>
          </a:xfrm>
        </p:spPr>
        <p:txBody>
          <a:bodyPr/>
          <a:lstStyle/>
          <a:p>
            <a:r>
              <a:rPr lang="en-US" sz="1800" dirty="0"/>
              <a:t>Ransomware: Ransomware je </a:t>
            </a:r>
            <a:r>
              <a:rPr lang="en-US" sz="1800" dirty="0" err="1"/>
              <a:t>vrsta</a:t>
            </a:r>
            <a:r>
              <a:rPr lang="en-US" sz="1800" dirty="0"/>
              <a:t> malware-a koji </a:t>
            </a:r>
            <a:r>
              <a:rPr lang="en-US" sz="1800" dirty="0" err="1"/>
              <a:t>šifrira</a:t>
            </a:r>
            <a:r>
              <a:rPr lang="en-US" sz="1800" dirty="0"/>
              <a:t> </a:t>
            </a:r>
            <a:r>
              <a:rPr lang="en-US" sz="1800" dirty="0" err="1"/>
              <a:t>podatke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žrtvinom</a:t>
            </a:r>
            <a:r>
              <a:rPr lang="en-US" sz="1800" dirty="0"/>
              <a:t> </a:t>
            </a:r>
            <a:r>
              <a:rPr lang="en-US" sz="1800" dirty="0" err="1"/>
              <a:t>računaru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zahtijeva</a:t>
            </a:r>
            <a:r>
              <a:rPr lang="en-US" sz="1800" dirty="0"/>
              <a:t> </a:t>
            </a:r>
            <a:r>
              <a:rPr lang="en-US" sz="1800" dirty="0" err="1"/>
              <a:t>otkupninu</a:t>
            </a:r>
            <a:r>
              <a:rPr lang="en-US" sz="1800" dirty="0"/>
              <a:t> za </a:t>
            </a:r>
            <a:r>
              <a:rPr lang="en-US" sz="1800" dirty="0" err="1"/>
              <a:t>njihovo</a:t>
            </a:r>
            <a:r>
              <a:rPr lang="en-US" sz="1800" dirty="0"/>
              <a:t> </a:t>
            </a:r>
            <a:r>
              <a:rPr lang="en-US" sz="1800" dirty="0" err="1"/>
              <a:t>dešifrovanje</a:t>
            </a:r>
            <a:r>
              <a:rPr lang="en-US" sz="1800" dirty="0"/>
              <a:t>. Ovi </a:t>
            </a:r>
            <a:r>
              <a:rPr lang="en-US" sz="1800" dirty="0" err="1"/>
              <a:t>napadi</a:t>
            </a:r>
            <a:r>
              <a:rPr lang="en-US" sz="1800" dirty="0"/>
              <a:t> </a:t>
            </a:r>
            <a:r>
              <a:rPr lang="en-US" sz="1800" dirty="0" err="1"/>
              <a:t>mogu</a:t>
            </a:r>
            <a:r>
              <a:rPr lang="en-US" sz="1800" dirty="0"/>
              <a:t> </a:t>
            </a:r>
            <a:r>
              <a:rPr lang="en-US" sz="1800" dirty="0" err="1"/>
              <a:t>imati</a:t>
            </a:r>
            <a:r>
              <a:rPr lang="en-US" sz="1800" dirty="0"/>
              <a:t> </a:t>
            </a:r>
            <a:r>
              <a:rPr lang="en-US" sz="1800" dirty="0" err="1"/>
              <a:t>katastrofalne</a:t>
            </a:r>
            <a:r>
              <a:rPr lang="en-US" sz="1800" dirty="0"/>
              <a:t> </a:t>
            </a:r>
            <a:r>
              <a:rPr lang="en-US" sz="1800" dirty="0" err="1"/>
              <a:t>posljedice</a:t>
            </a:r>
            <a:r>
              <a:rPr lang="en-US" sz="1800" dirty="0"/>
              <a:t> za </a:t>
            </a:r>
            <a:r>
              <a:rPr lang="en-US" sz="1800" dirty="0" err="1"/>
              <a:t>organizacije</a:t>
            </a:r>
            <a:r>
              <a:rPr lang="en-US" sz="1800" dirty="0"/>
              <a:t>, </a:t>
            </a:r>
            <a:r>
              <a:rPr lang="en-US" sz="1800" dirty="0" err="1"/>
              <a:t>dovodeći</a:t>
            </a:r>
            <a:r>
              <a:rPr lang="en-US" sz="1800" dirty="0"/>
              <a:t> do </a:t>
            </a:r>
            <a:r>
              <a:rPr lang="en-US" sz="1800" dirty="0" err="1"/>
              <a:t>gubitka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/>
              <a:t>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err="1"/>
              <a:t>finansijskih</a:t>
            </a:r>
            <a:r>
              <a:rPr lang="en-US" sz="1800" dirty="0"/>
              <a:t> </a:t>
            </a:r>
            <a:r>
              <a:rPr lang="en-US" sz="1800" dirty="0" err="1"/>
              <a:t>šteta</a:t>
            </a:r>
            <a:r>
              <a:rPr lang="en-US" sz="1800" dirty="0"/>
              <a:t>.</a:t>
            </a:r>
            <a:endParaRPr lang="bs-Latn-BA" sz="1800" dirty="0"/>
          </a:p>
          <a:p>
            <a:endParaRPr lang="bs-Latn-BA" sz="1800" dirty="0"/>
          </a:p>
          <a:p>
            <a:r>
              <a:rPr lang="en-US" sz="1800" dirty="0"/>
              <a:t>DDoS </a:t>
            </a:r>
            <a:r>
              <a:rPr lang="en-US" sz="1800" dirty="0" err="1"/>
              <a:t>Napadi</a:t>
            </a:r>
            <a:r>
              <a:rPr lang="en-US" sz="1800" dirty="0"/>
              <a:t>: </a:t>
            </a:r>
            <a:r>
              <a:rPr lang="en-US" sz="1800" dirty="0" err="1"/>
              <a:t>Distribuirani</a:t>
            </a:r>
            <a:r>
              <a:rPr lang="en-US" sz="1800" dirty="0"/>
              <a:t> </a:t>
            </a:r>
            <a:r>
              <a:rPr lang="en-US" sz="1800" dirty="0" err="1"/>
              <a:t>napadi</a:t>
            </a:r>
            <a:r>
              <a:rPr lang="en-US" sz="1800" dirty="0"/>
              <a:t> </a:t>
            </a:r>
            <a:r>
              <a:rPr lang="en-US" sz="1800" dirty="0" err="1"/>
              <a:t>odbijanja</a:t>
            </a:r>
            <a:r>
              <a:rPr lang="en-US" sz="1800" dirty="0"/>
              <a:t> </a:t>
            </a:r>
            <a:r>
              <a:rPr lang="en-US" sz="1800" dirty="0" err="1"/>
              <a:t>usluga</a:t>
            </a:r>
            <a:r>
              <a:rPr lang="en-US" sz="1800" dirty="0"/>
              <a:t> (DDoS)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napadi</a:t>
            </a:r>
            <a:r>
              <a:rPr lang="en-US" sz="1800" dirty="0"/>
              <a:t> koji </a:t>
            </a:r>
            <a:r>
              <a:rPr lang="en-US" sz="1800" dirty="0" err="1"/>
              <a:t>ciljaju</a:t>
            </a:r>
            <a:r>
              <a:rPr lang="en-US" sz="1800" dirty="0"/>
              <a:t> </a:t>
            </a:r>
            <a:r>
              <a:rPr lang="en-US" sz="1800" dirty="0" err="1"/>
              <a:t>preopteretiti</a:t>
            </a:r>
            <a:r>
              <a:rPr lang="en-US" sz="1800" dirty="0"/>
              <a:t> </a:t>
            </a:r>
            <a:r>
              <a:rPr lang="en-US" sz="1800" dirty="0" err="1"/>
              <a:t>mrežne</a:t>
            </a:r>
            <a:r>
              <a:rPr lang="en-US" sz="1800" dirty="0"/>
              <a:t> </a:t>
            </a:r>
            <a:r>
              <a:rPr lang="en-US" sz="1800" dirty="0" err="1"/>
              <a:t>resurse</a:t>
            </a:r>
            <a:r>
              <a:rPr lang="en-US" sz="1800" dirty="0"/>
              <a:t>, </a:t>
            </a:r>
            <a:r>
              <a:rPr lang="en-US" sz="1800" dirty="0" err="1"/>
              <a:t>onemogućavajući</a:t>
            </a:r>
            <a:r>
              <a:rPr lang="en-US" sz="1800" dirty="0"/>
              <a:t> </a:t>
            </a:r>
            <a:r>
              <a:rPr lang="en-US" sz="1800" dirty="0" err="1"/>
              <a:t>legitimnim</a:t>
            </a:r>
            <a:r>
              <a:rPr lang="en-US" sz="1800" dirty="0"/>
              <a:t> </a:t>
            </a:r>
            <a:r>
              <a:rPr lang="en-US" sz="1800" dirty="0" err="1"/>
              <a:t>korisnicima</a:t>
            </a:r>
            <a:r>
              <a:rPr lang="en-US" sz="1800" dirty="0"/>
              <a:t> </a:t>
            </a:r>
            <a:r>
              <a:rPr lang="en-US" sz="1800" dirty="0" err="1"/>
              <a:t>pristup</a:t>
            </a:r>
            <a:r>
              <a:rPr lang="en-US" sz="1800" dirty="0"/>
              <a:t> </a:t>
            </a:r>
            <a:r>
              <a:rPr lang="en-US" sz="1800" dirty="0" err="1"/>
              <a:t>mrežnim</a:t>
            </a:r>
            <a:r>
              <a:rPr lang="en-US" sz="1800" dirty="0"/>
              <a:t> </a:t>
            </a:r>
            <a:r>
              <a:rPr lang="en-US" sz="1800" dirty="0" err="1"/>
              <a:t>servisima</a:t>
            </a:r>
            <a:r>
              <a:rPr lang="en-US" sz="1800" dirty="0"/>
              <a:t> </a:t>
            </a:r>
            <a:r>
              <a:rPr lang="en-US" sz="1800" dirty="0" err="1"/>
              <a:t>ili</a:t>
            </a:r>
            <a:r>
              <a:rPr lang="en-US" sz="1800" dirty="0"/>
              <a:t> web </a:t>
            </a:r>
            <a:r>
              <a:rPr lang="en-US" sz="1800" dirty="0" err="1"/>
              <a:t>stranicama</a:t>
            </a:r>
            <a:r>
              <a:rPr lang="en-US" sz="1800" dirty="0"/>
              <a:t>. Ovi </a:t>
            </a:r>
            <a:r>
              <a:rPr lang="en-US" sz="1800" dirty="0" err="1"/>
              <a:t>napadi</a:t>
            </a:r>
            <a:r>
              <a:rPr lang="en-US" sz="1800" dirty="0"/>
              <a:t> </a:t>
            </a:r>
            <a:r>
              <a:rPr lang="en-US" sz="1800" dirty="0" err="1"/>
              <a:t>mogu</a:t>
            </a:r>
            <a:r>
              <a:rPr lang="en-US" sz="1800" dirty="0"/>
              <a:t> </a:t>
            </a:r>
            <a:r>
              <a:rPr lang="en-US" sz="1800" dirty="0" err="1"/>
              <a:t>prouzrokovati</a:t>
            </a:r>
            <a:r>
              <a:rPr lang="en-US" sz="1800" dirty="0"/>
              <a:t> </a:t>
            </a:r>
            <a:r>
              <a:rPr lang="en-US" sz="1800" dirty="0" err="1"/>
              <a:t>ozbiljne</a:t>
            </a:r>
            <a:r>
              <a:rPr lang="en-US" sz="1800" dirty="0"/>
              <a:t> </a:t>
            </a:r>
            <a:r>
              <a:rPr lang="en-US" sz="1800" dirty="0" err="1"/>
              <a:t>prekide</a:t>
            </a:r>
            <a:r>
              <a:rPr lang="en-US" sz="1800" dirty="0"/>
              <a:t> u </a:t>
            </a:r>
            <a:r>
              <a:rPr lang="en-US" sz="1800" dirty="0" err="1"/>
              <a:t>radu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nanijeti</a:t>
            </a:r>
            <a:r>
              <a:rPr lang="en-US" sz="1800" dirty="0"/>
              <a:t> </a:t>
            </a:r>
            <a:r>
              <a:rPr lang="en-US" sz="1800" dirty="0" err="1"/>
              <a:t>štetu</a:t>
            </a:r>
            <a:r>
              <a:rPr lang="en-US" sz="1800" dirty="0"/>
              <a:t> </a:t>
            </a:r>
            <a:r>
              <a:rPr lang="en-US" sz="1800" dirty="0" err="1"/>
              <a:t>ugledu</a:t>
            </a:r>
            <a:r>
              <a:rPr lang="en-US" sz="1800" dirty="0"/>
              <a:t> </a:t>
            </a:r>
            <a:r>
              <a:rPr lang="en-US" sz="1800" dirty="0" err="1"/>
              <a:t>organizacije</a:t>
            </a:r>
            <a:r>
              <a:rPr lang="en-US" sz="1800" dirty="0"/>
              <a:t>.</a:t>
            </a:r>
            <a:endParaRPr lang="bs-Latn-BA" sz="1800" dirty="0"/>
          </a:p>
          <a:p>
            <a:endParaRPr lang="bs-Latn-BA" sz="1800" dirty="0"/>
          </a:p>
          <a:p>
            <a:pPr marL="0" indent="0">
              <a:buNone/>
            </a:pPr>
            <a:r>
              <a:rPr lang="en-US" sz="1800" dirty="0" err="1"/>
              <a:t>Razumijevanje</a:t>
            </a:r>
            <a:r>
              <a:rPr lang="en-US" sz="1800" dirty="0"/>
              <a:t> </a:t>
            </a:r>
            <a:r>
              <a:rPr lang="en-US" sz="1800" dirty="0" err="1"/>
              <a:t>ovih</a:t>
            </a:r>
            <a:r>
              <a:rPr lang="en-US" sz="1800" dirty="0"/>
              <a:t> </a:t>
            </a:r>
            <a:r>
              <a:rPr lang="en-US" sz="1800" dirty="0" err="1"/>
              <a:t>različitih</a:t>
            </a:r>
            <a:r>
              <a:rPr lang="en-US" sz="1800" dirty="0"/>
              <a:t> </a:t>
            </a:r>
            <a:r>
              <a:rPr lang="en-US" sz="1800" dirty="0" err="1"/>
              <a:t>vrsta</a:t>
            </a:r>
            <a:r>
              <a:rPr lang="en-US" sz="1800" dirty="0"/>
              <a:t> </a:t>
            </a:r>
            <a:r>
              <a:rPr lang="en-US" sz="1800" dirty="0" err="1"/>
              <a:t>sigurnosnih</a:t>
            </a:r>
            <a:r>
              <a:rPr lang="en-US" sz="1800" dirty="0"/>
              <a:t> </a:t>
            </a:r>
            <a:r>
              <a:rPr lang="en-US" sz="1800" dirty="0" err="1"/>
              <a:t>prijetnji</a:t>
            </a:r>
            <a:r>
              <a:rPr lang="en-US" sz="1800" dirty="0"/>
              <a:t> </a:t>
            </a:r>
            <a:r>
              <a:rPr lang="en-US" sz="1800" dirty="0" err="1"/>
              <a:t>ključno</a:t>
            </a:r>
            <a:r>
              <a:rPr lang="en-US" sz="1800" dirty="0"/>
              <a:t> je za </a:t>
            </a:r>
            <a:r>
              <a:rPr lang="en-US" sz="1800" dirty="0" err="1"/>
              <a:t>razvoj</a:t>
            </a:r>
            <a:r>
              <a:rPr lang="en-US" sz="1800" dirty="0"/>
              <a:t> </a:t>
            </a:r>
            <a:r>
              <a:rPr lang="en-US" sz="1800" dirty="0" err="1"/>
              <a:t>efikasnih</a:t>
            </a:r>
            <a:r>
              <a:rPr lang="en-US" sz="1800" dirty="0"/>
              <a:t> </a:t>
            </a:r>
            <a:r>
              <a:rPr lang="en-US" sz="1800" dirty="0" err="1"/>
              <a:t>odbrambenih</a:t>
            </a:r>
            <a:r>
              <a:rPr lang="en-US" sz="1800" dirty="0"/>
              <a:t> </a:t>
            </a:r>
            <a:r>
              <a:rPr lang="en-US" sz="1800" dirty="0" err="1"/>
              <a:t>strategija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uspostavljanje</a:t>
            </a:r>
            <a:r>
              <a:rPr lang="en-US" sz="1800" dirty="0"/>
              <a:t> </a:t>
            </a:r>
            <a:r>
              <a:rPr lang="en-US" sz="1800" dirty="0" err="1"/>
              <a:t>pouzdane</a:t>
            </a:r>
            <a:r>
              <a:rPr lang="en-US" sz="1800" dirty="0"/>
              <a:t> </a:t>
            </a:r>
            <a:r>
              <a:rPr lang="en-US" sz="1800" dirty="0" err="1"/>
              <a:t>zaštite</a:t>
            </a:r>
            <a:r>
              <a:rPr lang="en-US" sz="1800" dirty="0"/>
              <a:t> </a:t>
            </a:r>
            <a:r>
              <a:rPr lang="en-US" sz="1800" dirty="0" err="1"/>
              <a:t>računarskih</a:t>
            </a:r>
            <a:r>
              <a:rPr lang="en-US" sz="1800" dirty="0"/>
              <a:t> </a:t>
            </a:r>
            <a:r>
              <a:rPr lang="en-US" sz="1800" dirty="0" err="1"/>
              <a:t>mreža</a:t>
            </a:r>
            <a:r>
              <a:rPr lang="en-US" sz="1800" dirty="0"/>
              <a:t>.</a:t>
            </a:r>
          </a:p>
        </p:txBody>
      </p:sp>
      <p:pic>
        <p:nvPicPr>
          <p:cNvPr id="2050" name="Picture 2" descr="Ddos - Free security icons">
            <a:extLst>
              <a:ext uri="{FF2B5EF4-FFF2-40B4-BE49-F238E27FC236}">
                <a16:creationId xmlns:a16="http://schemas.microsoft.com/office/drawing/2014/main" id="{94E5AB1F-6F9A-2FCC-096E-93B8D7B5C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388" y="4552905"/>
            <a:ext cx="1911282" cy="191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ansomware - Free computer icons">
            <a:extLst>
              <a:ext uri="{FF2B5EF4-FFF2-40B4-BE49-F238E27FC236}">
                <a16:creationId xmlns:a16="http://schemas.microsoft.com/office/drawing/2014/main" id="{98916517-5C1B-D97E-D32D-6309D9C58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29" y="2678975"/>
            <a:ext cx="1218948" cy="121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4517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D1ED-F393-E99F-ABEF-81C81A50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Metode Zaštite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E1AF-39E0-51BE-1550-F0F75749B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8915"/>
            <a:ext cx="10058400" cy="3849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U </a:t>
            </a:r>
            <a:r>
              <a:rPr lang="en-US" sz="1800" dirty="0" err="1"/>
              <a:t>očuvanju</a:t>
            </a:r>
            <a:r>
              <a:rPr lang="en-US" sz="1800" dirty="0"/>
              <a:t> </a:t>
            </a:r>
            <a:r>
              <a:rPr lang="en-US" sz="1800" dirty="0" err="1"/>
              <a:t>sigurnosti</a:t>
            </a:r>
            <a:r>
              <a:rPr lang="en-US" sz="1800" dirty="0"/>
              <a:t> </a:t>
            </a:r>
            <a:r>
              <a:rPr lang="en-US" sz="1800" dirty="0" err="1"/>
              <a:t>računarskih</a:t>
            </a:r>
            <a:r>
              <a:rPr lang="en-US" sz="1800" dirty="0"/>
              <a:t> </a:t>
            </a:r>
            <a:r>
              <a:rPr lang="en-US" sz="1800" dirty="0" err="1"/>
              <a:t>mreža</a:t>
            </a:r>
            <a:r>
              <a:rPr lang="en-US" sz="1800" dirty="0"/>
              <a:t>, </a:t>
            </a:r>
            <a:r>
              <a:rPr lang="en-US" sz="1800" dirty="0" err="1"/>
              <a:t>postoje</a:t>
            </a:r>
            <a:r>
              <a:rPr lang="en-US" sz="1800" dirty="0"/>
              <a:t> </a:t>
            </a:r>
            <a:r>
              <a:rPr lang="en-US" sz="1800" dirty="0" err="1"/>
              <a:t>različite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koje</a:t>
            </a:r>
            <a:r>
              <a:rPr lang="en-US" sz="1800" dirty="0"/>
              <a:t> se </a:t>
            </a:r>
            <a:r>
              <a:rPr lang="en-US" sz="1800" dirty="0" err="1"/>
              <a:t>mogu</a:t>
            </a:r>
            <a:r>
              <a:rPr lang="en-US" sz="1800" dirty="0"/>
              <a:t> </a:t>
            </a:r>
            <a:r>
              <a:rPr lang="en-US" sz="1800" dirty="0" err="1"/>
              <a:t>primijeniti</a:t>
            </a:r>
            <a:r>
              <a:rPr lang="en-US" sz="1800" dirty="0"/>
              <a:t> </a:t>
            </a:r>
            <a:r>
              <a:rPr lang="en-US" sz="1800" dirty="0" err="1"/>
              <a:t>kako</a:t>
            </a:r>
            <a:r>
              <a:rPr lang="en-US" sz="1800" dirty="0"/>
              <a:t> bi se </a:t>
            </a:r>
            <a:r>
              <a:rPr lang="en-US" sz="1800" dirty="0" err="1"/>
              <a:t>zaštitili</a:t>
            </a:r>
            <a:r>
              <a:rPr lang="en-US" sz="1800" dirty="0"/>
              <a:t> </a:t>
            </a:r>
            <a:r>
              <a:rPr lang="en-US" sz="1800" dirty="0" err="1"/>
              <a:t>podaci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resursi</a:t>
            </a:r>
            <a:r>
              <a:rPr lang="en-US" sz="1800" dirty="0"/>
              <a:t>.</a:t>
            </a:r>
            <a:endParaRPr lang="bs-Latn-BA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Prva od </a:t>
            </a:r>
            <a:r>
              <a:rPr lang="en-US" sz="1800" dirty="0" err="1"/>
              <a:t>njih</a:t>
            </a:r>
            <a:r>
              <a:rPr lang="en-US" sz="1800" dirty="0"/>
              <a:t> je Firewall. Firewall je </a:t>
            </a:r>
            <a:r>
              <a:rPr lang="en-US" sz="1800" dirty="0" err="1"/>
              <a:t>uređaj</a:t>
            </a:r>
            <a:r>
              <a:rPr lang="en-US" sz="1800" dirty="0"/>
              <a:t> koji </a:t>
            </a:r>
            <a:r>
              <a:rPr lang="en-US" sz="1800" dirty="0" err="1"/>
              <a:t>filtrira</a:t>
            </a:r>
            <a:r>
              <a:rPr lang="en-US" sz="1800" dirty="0"/>
              <a:t> </a:t>
            </a:r>
            <a:r>
              <a:rPr lang="en-US" sz="1800" dirty="0" err="1"/>
              <a:t>mrežni</a:t>
            </a:r>
            <a:r>
              <a:rPr lang="en-US" sz="1800" dirty="0"/>
              <a:t> </a:t>
            </a:r>
            <a:r>
              <a:rPr lang="en-US" sz="1800" dirty="0" err="1"/>
              <a:t>promet</a:t>
            </a:r>
            <a:r>
              <a:rPr lang="en-US" sz="1800" dirty="0"/>
              <a:t> </a:t>
            </a:r>
            <a:r>
              <a:rPr lang="en-US" sz="1800" dirty="0" err="1"/>
              <a:t>kako</a:t>
            </a:r>
            <a:r>
              <a:rPr lang="en-US" sz="1800" dirty="0"/>
              <a:t> bi </a:t>
            </a:r>
            <a:r>
              <a:rPr lang="en-US" sz="1800" dirty="0" err="1"/>
              <a:t>spriječio</a:t>
            </a:r>
            <a:r>
              <a:rPr lang="en-US" sz="1800" dirty="0"/>
              <a:t> </a:t>
            </a:r>
            <a:r>
              <a:rPr lang="en-US" sz="1800" dirty="0" err="1"/>
              <a:t>neovlašteni</a:t>
            </a:r>
            <a:r>
              <a:rPr lang="en-US" sz="1800" dirty="0"/>
              <a:t> </a:t>
            </a:r>
            <a:r>
              <a:rPr lang="en-US" sz="1800" dirty="0" err="1"/>
              <a:t>pristup</a:t>
            </a:r>
            <a:r>
              <a:rPr lang="en-US" sz="1800" dirty="0"/>
              <a:t> </a:t>
            </a:r>
            <a:r>
              <a:rPr lang="en-US" sz="1800" dirty="0" err="1"/>
              <a:t>mreži</a:t>
            </a:r>
            <a:r>
              <a:rPr lang="en-US" sz="1800" dirty="0"/>
              <a:t>. On </a:t>
            </a:r>
            <a:r>
              <a:rPr lang="en-US" sz="1800" dirty="0" err="1"/>
              <a:t>može</a:t>
            </a:r>
            <a:r>
              <a:rPr lang="en-US" sz="1800" dirty="0"/>
              <a:t> </a:t>
            </a:r>
            <a:r>
              <a:rPr lang="en-US" sz="1800" dirty="0" err="1"/>
              <a:t>ograničiti</a:t>
            </a:r>
            <a:r>
              <a:rPr lang="en-US" sz="1800" dirty="0"/>
              <a:t> </a:t>
            </a:r>
            <a:r>
              <a:rPr lang="en-US" sz="1800" dirty="0" err="1"/>
              <a:t>pristup</a:t>
            </a:r>
            <a:r>
              <a:rPr lang="en-US" sz="1800" dirty="0"/>
              <a:t> </a:t>
            </a:r>
            <a:r>
              <a:rPr lang="en-US" sz="1800" dirty="0" err="1"/>
              <a:t>određenim</a:t>
            </a:r>
            <a:r>
              <a:rPr lang="en-US" sz="1800" dirty="0"/>
              <a:t> </a:t>
            </a:r>
            <a:r>
              <a:rPr lang="en-US" sz="1800" dirty="0" err="1"/>
              <a:t>portovima</a:t>
            </a:r>
            <a:r>
              <a:rPr lang="en-US" sz="1800" dirty="0"/>
              <a:t>, IP </a:t>
            </a:r>
            <a:r>
              <a:rPr lang="en-US" sz="1800" dirty="0" err="1"/>
              <a:t>adresama</a:t>
            </a:r>
            <a:r>
              <a:rPr lang="en-US" sz="1800" dirty="0"/>
              <a:t>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err="1"/>
              <a:t>vrstama</a:t>
            </a:r>
            <a:r>
              <a:rPr lang="en-US" sz="1800" dirty="0"/>
              <a:t> </a:t>
            </a:r>
            <a:r>
              <a:rPr lang="en-US" sz="1800" dirty="0" err="1"/>
              <a:t>prometa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Druga </a:t>
            </a:r>
            <a:r>
              <a:rPr lang="en-US" sz="1800" dirty="0" err="1"/>
              <a:t>važna</a:t>
            </a:r>
            <a:r>
              <a:rPr lang="en-US" sz="1800" dirty="0"/>
              <a:t> </a:t>
            </a:r>
            <a:r>
              <a:rPr lang="en-US" sz="1800" dirty="0" err="1"/>
              <a:t>metoda</a:t>
            </a:r>
            <a:r>
              <a:rPr lang="en-US" sz="1800" dirty="0"/>
              <a:t> je </a:t>
            </a:r>
            <a:r>
              <a:rPr lang="en-US" sz="1800" dirty="0" err="1"/>
              <a:t>korištenje</a:t>
            </a:r>
            <a:r>
              <a:rPr lang="en-US" sz="1800" dirty="0"/>
              <a:t> </a:t>
            </a:r>
            <a:r>
              <a:rPr lang="en-US" sz="1800" dirty="0" err="1"/>
              <a:t>Antivirusnih</a:t>
            </a:r>
            <a:r>
              <a:rPr lang="en-US" sz="1800" dirty="0"/>
              <a:t> </a:t>
            </a:r>
            <a:r>
              <a:rPr lang="en-US" sz="1800" dirty="0" err="1"/>
              <a:t>programa</a:t>
            </a:r>
            <a:r>
              <a:rPr lang="en-US" sz="1800" dirty="0"/>
              <a:t>. </a:t>
            </a:r>
            <a:r>
              <a:rPr lang="en-US" sz="1800" dirty="0" err="1"/>
              <a:t>Antivirusni</a:t>
            </a:r>
            <a:r>
              <a:rPr lang="en-US" sz="1800" dirty="0"/>
              <a:t> </a:t>
            </a:r>
            <a:r>
              <a:rPr lang="en-US" sz="1800" dirty="0" err="1"/>
              <a:t>programi</a:t>
            </a:r>
            <a:r>
              <a:rPr lang="en-US" sz="1800" dirty="0"/>
              <a:t> </a:t>
            </a:r>
            <a:r>
              <a:rPr lang="en-US" sz="1800" dirty="0" err="1"/>
              <a:t>detektuju</a:t>
            </a:r>
            <a:r>
              <a:rPr lang="en-US" sz="1800" dirty="0"/>
              <a:t>, </a:t>
            </a:r>
            <a:r>
              <a:rPr lang="en-US" sz="1800" dirty="0" err="1"/>
              <a:t>blokiraju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uklanjaju</a:t>
            </a:r>
            <a:r>
              <a:rPr lang="en-US" sz="1800" dirty="0"/>
              <a:t> malware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računara</a:t>
            </a:r>
            <a:r>
              <a:rPr lang="en-US" sz="1800" dirty="0"/>
              <a:t>. </a:t>
            </a:r>
            <a:r>
              <a:rPr lang="en-US" sz="1800" dirty="0" err="1"/>
              <a:t>Redovno</a:t>
            </a:r>
            <a:r>
              <a:rPr lang="en-US" sz="1800" dirty="0"/>
              <a:t> </a:t>
            </a:r>
            <a:r>
              <a:rPr lang="en-US" sz="1800" dirty="0" err="1"/>
              <a:t>ažuriranje</a:t>
            </a:r>
            <a:r>
              <a:rPr lang="en-US" sz="1800" dirty="0"/>
              <a:t> </a:t>
            </a:r>
            <a:r>
              <a:rPr lang="en-US" sz="1800" dirty="0" err="1"/>
              <a:t>ovih</a:t>
            </a:r>
            <a:r>
              <a:rPr lang="en-US" sz="1800" dirty="0"/>
              <a:t> </a:t>
            </a:r>
            <a:r>
              <a:rPr lang="en-US" sz="1800" dirty="0" err="1"/>
              <a:t>programa</a:t>
            </a:r>
            <a:r>
              <a:rPr lang="en-US" sz="1800" dirty="0"/>
              <a:t> je </a:t>
            </a:r>
            <a:r>
              <a:rPr lang="en-US" sz="1800" dirty="0" err="1"/>
              <a:t>ključno</a:t>
            </a:r>
            <a:r>
              <a:rPr lang="en-US" sz="1800" dirty="0"/>
              <a:t> za </a:t>
            </a:r>
            <a:r>
              <a:rPr lang="en-US" sz="1800" dirty="0" err="1"/>
              <a:t>otkrivanje</a:t>
            </a:r>
            <a:r>
              <a:rPr lang="en-US" sz="1800" dirty="0"/>
              <a:t> </a:t>
            </a:r>
            <a:r>
              <a:rPr lang="en-US" sz="1800" dirty="0" err="1"/>
              <a:t>novih</a:t>
            </a:r>
            <a:r>
              <a:rPr lang="en-US" sz="1800" dirty="0"/>
              <a:t> </a:t>
            </a:r>
            <a:r>
              <a:rPr lang="en-US" sz="1800" dirty="0" err="1"/>
              <a:t>prijetnji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06CA2D-0DDE-3A0D-8D36-E058CEFF5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617" y="4670855"/>
            <a:ext cx="3919755" cy="174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8958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D1ED-F393-E99F-ABEF-81C81A50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Metode Zaštite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E1AF-39E0-51BE-1550-F0F75749B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8915"/>
            <a:ext cx="10058400" cy="3849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Također</a:t>
            </a:r>
            <a:r>
              <a:rPr lang="en-US" sz="1800" dirty="0"/>
              <a:t>, </a:t>
            </a:r>
            <a:r>
              <a:rPr lang="en-US" sz="1800" dirty="0" err="1"/>
              <a:t>Enkripcija</a:t>
            </a:r>
            <a:r>
              <a:rPr lang="en-US" sz="1800" dirty="0"/>
              <a:t> je </a:t>
            </a:r>
            <a:r>
              <a:rPr lang="en-US" sz="1800" dirty="0" err="1"/>
              <a:t>bitan</a:t>
            </a:r>
            <a:r>
              <a:rPr lang="en-US" sz="1800" dirty="0"/>
              <a:t> </a:t>
            </a:r>
            <a:r>
              <a:rPr lang="en-US" sz="1800" dirty="0" err="1"/>
              <a:t>alat</a:t>
            </a:r>
            <a:r>
              <a:rPr lang="en-US" sz="1800" dirty="0"/>
              <a:t> </a:t>
            </a:r>
            <a:r>
              <a:rPr lang="en-US" sz="1800" dirty="0" err="1"/>
              <a:t>zaštite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/>
              <a:t>. </a:t>
            </a:r>
            <a:r>
              <a:rPr lang="en-US" sz="1800" dirty="0" err="1"/>
              <a:t>Enkripcija</a:t>
            </a:r>
            <a:r>
              <a:rPr lang="en-US" sz="1800" dirty="0"/>
              <a:t> </a:t>
            </a:r>
            <a:r>
              <a:rPr lang="en-US" sz="1800" dirty="0" err="1"/>
              <a:t>šifrira</a:t>
            </a:r>
            <a:r>
              <a:rPr lang="en-US" sz="1800" dirty="0"/>
              <a:t> </a:t>
            </a:r>
            <a:r>
              <a:rPr lang="en-US" sz="1800" dirty="0" err="1"/>
              <a:t>podatke</a:t>
            </a:r>
            <a:r>
              <a:rPr lang="en-US" sz="1800" dirty="0"/>
              <a:t> </a:t>
            </a:r>
            <a:r>
              <a:rPr lang="en-US" sz="1800" dirty="0" err="1"/>
              <a:t>kako</a:t>
            </a:r>
            <a:r>
              <a:rPr lang="en-US" sz="1800" dirty="0"/>
              <a:t> bi se </a:t>
            </a:r>
            <a:r>
              <a:rPr lang="en-US" sz="1800" dirty="0" err="1"/>
              <a:t>osigurala</a:t>
            </a:r>
            <a:r>
              <a:rPr lang="en-US" sz="1800" dirty="0"/>
              <a:t> </a:t>
            </a:r>
            <a:r>
              <a:rPr lang="en-US" sz="1800" dirty="0" err="1"/>
              <a:t>privatnost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integritet</a:t>
            </a:r>
            <a:r>
              <a:rPr lang="en-US" sz="1800" dirty="0"/>
              <a:t> </a:t>
            </a:r>
            <a:r>
              <a:rPr lang="en-US" sz="1800" dirty="0" err="1"/>
              <a:t>tokom</a:t>
            </a:r>
            <a:r>
              <a:rPr lang="en-US" sz="1800" dirty="0"/>
              <a:t> </a:t>
            </a:r>
            <a:r>
              <a:rPr lang="en-US" sz="1800" dirty="0" err="1"/>
              <a:t>njihovog</a:t>
            </a:r>
            <a:r>
              <a:rPr lang="en-US" sz="1800" dirty="0"/>
              <a:t> </a:t>
            </a:r>
            <a:r>
              <a:rPr lang="en-US" sz="1800" dirty="0" err="1"/>
              <a:t>prijenosa</a:t>
            </a:r>
            <a:r>
              <a:rPr lang="en-US" sz="1800" dirty="0"/>
              <a:t> </a:t>
            </a:r>
            <a:r>
              <a:rPr lang="en-US" sz="1800" dirty="0" err="1"/>
              <a:t>preko</a:t>
            </a:r>
            <a:r>
              <a:rPr lang="en-US" sz="1800" dirty="0"/>
              <a:t> </a:t>
            </a:r>
            <a:r>
              <a:rPr lang="en-US" sz="1800" dirty="0" err="1"/>
              <a:t>mreže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Nadalje</a:t>
            </a:r>
            <a:r>
              <a:rPr lang="en-US" sz="1800" dirty="0"/>
              <a:t>, </a:t>
            </a:r>
            <a:r>
              <a:rPr lang="en-US" sz="1800" dirty="0" err="1"/>
              <a:t>Redovno</a:t>
            </a:r>
            <a:r>
              <a:rPr lang="en-US" sz="1800" dirty="0"/>
              <a:t> </a:t>
            </a:r>
            <a:r>
              <a:rPr lang="en-US" sz="1800" dirty="0" err="1"/>
              <a:t>Ažuriranje</a:t>
            </a:r>
            <a:r>
              <a:rPr lang="en-US" sz="1800" dirty="0"/>
              <a:t> </a:t>
            </a:r>
            <a:r>
              <a:rPr lang="en-US" sz="1800" dirty="0" err="1"/>
              <a:t>operativnih</a:t>
            </a:r>
            <a:r>
              <a:rPr lang="en-US" sz="1800" dirty="0"/>
              <a:t> </a:t>
            </a:r>
            <a:r>
              <a:rPr lang="en-US" sz="1800" dirty="0" err="1"/>
              <a:t>sistema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softverskih</a:t>
            </a:r>
            <a:r>
              <a:rPr lang="en-US" sz="1800" dirty="0"/>
              <a:t> </a:t>
            </a:r>
            <a:r>
              <a:rPr lang="en-US" sz="1800" dirty="0" err="1"/>
              <a:t>aplikacija</a:t>
            </a:r>
            <a:r>
              <a:rPr lang="en-US" sz="1800" dirty="0"/>
              <a:t> je </a:t>
            </a:r>
            <a:r>
              <a:rPr lang="en-US" sz="1800" dirty="0" err="1"/>
              <a:t>važno</a:t>
            </a:r>
            <a:r>
              <a:rPr lang="en-US" sz="1800" dirty="0"/>
              <a:t> za </a:t>
            </a:r>
            <a:r>
              <a:rPr lang="en-US" sz="1800" dirty="0" err="1"/>
              <a:t>otklanjanje</a:t>
            </a:r>
            <a:r>
              <a:rPr lang="en-US" sz="1800" dirty="0"/>
              <a:t> </a:t>
            </a:r>
            <a:r>
              <a:rPr lang="en-US" sz="1800" dirty="0" err="1"/>
              <a:t>sigurnosnih</a:t>
            </a:r>
            <a:r>
              <a:rPr lang="en-US" sz="1800" dirty="0"/>
              <a:t> </a:t>
            </a:r>
            <a:r>
              <a:rPr lang="en-US" sz="1800" dirty="0" err="1"/>
              <a:t>ranjivosti</a:t>
            </a:r>
            <a:r>
              <a:rPr lang="en-US" sz="1800" dirty="0"/>
              <a:t> </a:t>
            </a:r>
            <a:r>
              <a:rPr lang="en-US" sz="1800" dirty="0" err="1"/>
              <a:t>koje</a:t>
            </a:r>
            <a:r>
              <a:rPr lang="en-US" sz="1800" dirty="0"/>
              <a:t> bi </a:t>
            </a:r>
            <a:r>
              <a:rPr lang="en-US" sz="1800" dirty="0" err="1"/>
              <a:t>mogle</a:t>
            </a:r>
            <a:r>
              <a:rPr lang="en-US" sz="1800" dirty="0"/>
              <a:t> </a:t>
            </a:r>
            <a:r>
              <a:rPr lang="en-US" sz="1800" dirty="0" err="1"/>
              <a:t>biti</a:t>
            </a:r>
            <a:r>
              <a:rPr lang="en-US" sz="1800" dirty="0"/>
              <a:t> </a:t>
            </a:r>
            <a:r>
              <a:rPr lang="en-US" sz="1800" dirty="0" err="1"/>
              <a:t>iskorištene</a:t>
            </a:r>
            <a:r>
              <a:rPr lang="en-US" sz="1800" dirty="0"/>
              <a:t> od </a:t>
            </a:r>
            <a:r>
              <a:rPr lang="en-US" sz="1800" dirty="0" err="1"/>
              <a:t>strane</a:t>
            </a:r>
            <a:r>
              <a:rPr lang="en-US" sz="1800" dirty="0"/>
              <a:t> </a:t>
            </a:r>
            <a:r>
              <a:rPr lang="en-US" sz="1800" dirty="0" err="1"/>
              <a:t>napadača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kraju</a:t>
            </a:r>
            <a:r>
              <a:rPr lang="en-US" sz="1800" dirty="0"/>
              <a:t>, </a:t>
            </a:r>
            <a:r>
              <a:rPr lang="en-US" sz="1800" dirty="0" err="1"/>
              <a:t>Dvofaktorni</a:t>
            </a:r>
            <a:r>
              <a:rPr lang="en-US" sz="1800" dirty="0"/>
              <a:t>/</a:t>
            </a:r>
            <a:r>
              <a:rPr lang="en-US" sz="1800" dirty="0" err="1"/>
              <a:t>Autentifikacija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Više</a:t>
            </a:r>
            <a:r>
              <a:rPr lang="en-US" sz="1800" dirty="0"/>
              <a:t> </a:t>
            </a:r>
            <a:r>
              <a:rPr lang="en-US" sz="1800" dirty="0" err="1"/>
              <a:t>Faktora</a:t>
            </a:r>
            <a:r>
              <a:rPr lang="en-US" sz="1800" dirty="0"/>
              <a:t> </a:t>
            </a:r>
            <a:r>
              <a:rPr lang="en-US" sz="1800" dirty="0" err="1"/>
              <a:t>dodatno</a:t>
            </a:r>
            <a:r>
              <a:rPr lang="en-US" sz="1800" dirty="0"/>
              <a:t> </a:t>
            </a:r>
            <a:r>
              <a:rPr lang="en-US" sz="1800" dirty="0" err="1"/>
              <a:t>jača</a:t>
            </a:r>
            <a:r>
              <a:rPr lang="en-US" sz="1800" dirty="0"/>
              <a:t> </a:t>
            </a:r>
            <a:r>
              <a:rPr lang="en-US" sz="1800" dirty="0" err="1"/>
              <a:t>sigurnost</a:t>
            </a:r>
            <a:r>
              <a:rPr lang="en-US" sz="1800" dirty="0"/>
              <a:t> </a:t>
            </a:r>
            <a:r>
              <a:rPr lang="en-US" sz="1800" dirty="0" err="1"/>
              <a:t>mreže</a:t>
            </a:r>
            <a:r>
              <a:rPr lang="en-US" sz="1800" dirty="0"/>
              <a:t> </a:t>
            </a:r>
            <a:r>
              <a:rPr lang="en-US" sz="1800" dirty="0" err="1"/>
              <a:t>zahtijevajući</a:t>
            </a:r>
            <a:r>
              <a:rPr lang="en-US" sz="1800" dirty="0"/>
              <a:t> od </a:t>
            </a:r>
            <a:r>
              <a:rPr lang="en-US" sz="1800" dirty="0" err="1"/>
              <a:t>korisnika</a:t>
            </a:r>
            <a:r>
              <a:rPr lang="en-US" sz="1800" dirty="0"/>
              <a:t> da </a:t>
            </a:r>
            <a:r>
              <a:rPr lang="en-US" sz="1800" dirty="0" err="1"/>
              <a:t>pruži</a:t>
            </a:r>
            <a:r>
              <a:rPr lang="en-US" sz="1800" dirty="0"/>
              <a:t> </a:t>
            </a:r>
            <a:r>
              <a:rPr lang="en-US" sz="1800" dirty="0" err="1"/>
              <a:t>dodatne</a:t>
            </a:r>
            <a:r>
              <a:rPr lang="en-US" sz="1800" dirty="0"/>
              <a:t> </a:t>
            </a:r>
            <a:r>
              <a:rPr lang="en-US" sz="1800" dirty="0" err="1"/>
              <a:t>dokaze</a:t>
            </a:r>
            <a:r>
              <a:rPr lang="en-US" sz="1800" dirty="0"/>
              <a:t> </a:t>
            </a:r>
            <a:r>
              <a:rPr lang="en-US" sz="1800" dirty="0" err="1"/>
              <a:t>identiteta</a:t>
            </a:r>
            <a:r>
              <a:rPr lang="en-US" sz="1800" dirty="0"/>
              <a:t>, </a:t>
            </a:r>
            <a:r>
              <a:rPr lang="en-US" sz="1800" dirty="0" err="1"/>
              <a:t>osim</a:t>
            </a:r>
            <a:r>
              <a:rPr lang="en-US" sz="1800" dirty="0"/>
              <a:t> </a:t>
            </a:r>
            <a:r>
              <a:rPr lang="en-US" sz="1800" dirty="0" err="1"/>
              <a:t>samo</a:t>
            </a:r>
            <a:r>
              <a:rPr lang="en-US" sz="1800" dirty="0"/>
              <a:t> </a:t>
            </a:r>
            <a:r>
              <a:rPr lang="en-US" sz="1800" dirty="0" err="1"/>
              <a:t>lozinke</a:t>
            </a:r>
            <a:r>
              <a:rPr lang="en-US" sz="1800" dirty="0"/>
              <a:t>, </a:t>
            </a:r>
            <a:r>
              <a:rPr lang="en-US" sz="1800" dirty="0" err="1"/>
              <a:t>kao</a:t>
            </a:r>
            <a:r>
              <a:rPr lang="en-US" sz="1800" dirty="0"/>
              <a:t> </a:t>
            </a:r>
            <a:r>
              <a:rPr lang="en-US" sz="1800" dirty="0" err="1"/>
              <a:t>što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jednokratni</a:t>
            </a:r>
            <a:r>
              <a:rPr lang="en-US" sz="1800" dirty="0"/>
              <a:t> </a:t>
            </a:r>
            <a:r>
              <a:rPr lang="en-US" sz="1800" dirty="0" err="1"/>
              <a:t>kodovi</a:t>
            </a:r>
            <a:r>
              <a:rPr lang="en-US" sz="1800" dirty="0"/>
              <a:t>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err="1"/>
              <a:t>biometrijski</a:t>
            </a:r>
            <a:r>
              <a:rPr lang="en-US" sz="1800" dirty="0"/>
              <a:t> </a:t>
            </a:r>
            <a:r>
              <a:rPr lang="en-US" sz="1800" dirty="0" err="1"/>
              <a:t>podaci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 err="1"/>
              <a:t>Implementacija</a:t>
            </a:r>
            <a:r>
              <a:rPr lang="en-US" sz="1800" dirty="0"/>
              <a:t> </a:t>
            </a:r>
            <a:r>
              <a:rPr lang="en-US" sz="1800" dirty="0" err="1"/>
              <a:t>ovih</a:t>
            </a:r>
            <a:r>
              <a:rPr lang="en-US" sz="1800" dirty="0"/>
              <a:t> </a:t>
            </a:r>
            <a:r>
              <a:rPr lang="en-US" sz="1800" dirty="0" err="1"/>
              <a:t>metoda</a:t>
            </a:r>
            <a:r>
              <a:rPr lang="en-US" sz="1800" dirty="0"/>
              <a:t> </a:t>
            </a:r>
            <a:r>
              <a:rPr lang="en-US" sz="1800" dirty="0" err="1"/>
              <a:t>zaštite</a:t>
            </a:r>
            <a:r>
              <a:rPr lang="en-US" sz="1800" dirty="0"/>
              <a:t> je </a:t>
            </a:r>
            <a:r>
              <a:rPr lang="en-US" sz="1800" dirty="0" err="1"/>
              <a:t>ključna</a:t>
            </a:r>
            <a:r>
              <a:rPr lang="en-US" sz="1800" dirty="0"/>
              <a:t> za </a:t>
            </a:r>
            <a:r>
              <a:rPr lang="en-US" sz="1800" dirty="0" err="1"/>
              <a:t>osiguravanje</a:t>
            </a:r>
            <a:r>
              <a:rPr lang="en-US" sz="1800" dirty="0"/>
              <a:t> </a:t>
            </a:r>
            <a:r>
              <a:rPr lang="en-US" sz="1800" dirty="0" err="1"/>
              <a:t>integriteta</a:t>
            </a:r>
            <a:r>
              <a:rPr lang="en-US" sz="1800" dirty="0"/>
              <a:t>, </a:t>
            </a:r>
            <a:r>
              <a:rPr lang="en-US" sz="1800" dirty="0" err="1"/>
              <a:t>privatnosti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dostupnosti</a:t>
            </a:r>
            <a:r>
              <a:rPr lang="en-US" sz="1800" dirty="0"/>
              <a:t> </a:t>
            </a:r>
            <a:r>
              <a:rPr lang="en-US" sz="1800" dirty="0" err="1"/>
              <a:t>mrežnih</a:t>
            </a:r>
            <a:r>
              <a:rPr lang="en-US" sz="1800" dirty="0"/>
              <a:t> </a:t>
            </a:r>
            <a:r>
              <a:rPr lang="en-US" sz="1800" dirty="0" err="1"/>
              <a:t>resursa</a:t>
            </a:r>
            <a:r>
              <a:rPr lang="en-US" sz="1800" dirty="0"/>
              <a:t>.</a:t>
            </a:r>
          </a:p>
        </p:txBody>
      </p:sp>
      <p:pic>
        <p:nvPicPr>
          <p:cNvPr id="3074" name="Picture 2" descr="Two Factor Authentication 2FA icon PNG and SVG Vector Free Download">
            <a:extLst>
              <a:ext uri="{FF2B5EF4-FFF2-40B4-BE49-F238E27FC236}">
                <a16:creationId xmlns:a16="http://schemas.microsoft.com/office/drawing/2014/main" id="{B2A053A1-07D8-1422-69EF-0AD3E385B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335" y="4975415"/>
            <a:ext cx="1202182" cy="138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7426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EB38-86B3-2BDE-0198-6BA65A51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Prakse bezbijednosti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0027-826E-0DEC-5339-84A66A72C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1428"/>
            <a:ext cx="10058400" cy="3849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Pored </a:t>
            </a:r>
            <a:r>
              <a:rPr lang="en-US" sz="1800" dirty="0" err="1"/>
              <a:t>korištenja</a:t>
            </a:r>
            <a:r>
              <a:rPr lang="en-US" sz="1800" dirty="0"/>
              <a:t> </a:t>
            </a:r>
            <a:r>
              <a:rPr lang="en-US" sz="1800" dirty="0" err="1"/>
              <a:t>tehnoloških</a:t>
            </a:r>
            <a:r>
              <a:rPr lang="en-US" sz="1800" dirty="0"/>
              <a:t> </a:t>
            </a:r>
            <a:r>
              <a:rPr lang="en-US" sz="1800" dirty="0" err="1"/>
              <a:t>alata</a:t>
            </a:r>
            <a:r>
              <a:rPr lang="en-US" sz="1800" dirty="0"/>
              <a:t>, </a:t>
            </a:r>
            <a:r>
              <a:rPr lang="en-US" sz="1800" dirty="0" err="1"/>
              <a:t>pravilne</a:t>
            </a:r>
            <a:r>
              <a:rPr lang="en-US" sz="1800" dirty="0"/>
              <a:t> </a:t>
            </a:r>
            <a:r>
              <a:rPr lang="en-US" sz="1800" dirty="0" err="1"/>
              <a:t>prakse</a:t>
            </a:r>
            <a:r>
              <a:rPr lang="en-US" sz="1800" dirty="0"/>
              <a:t> </a:t>
            </a:r>
            <a:r>
              <a:rPr lang="en-US" sz="1800" dirty="0" err="1"/>
              <a:t>bezbednosti</a:t>
            </a:r>
            <a:r>
              <a:rPr lang="en-US" sz="1800" dirty="0"/>
              <a:t> </a:t>
            </a:r>
            <a:r>
              <a:rPr lang="en-US" sz="1800" dirty="0" err="1"/>
              <a:t>igraju</a:t>
            </a:r>
            <a:r>
              <a:rPr lang="en-US" sz="1800" dirty="0"/>
              <a:t> </a:t>
            </a:r>
            <a:r>
              <a:rPr lang="en-US" sz="1800" dirty="0" err="1"/>
              <a:t>ključnu</a:t>
            </a:r>
            <a:r>
              <a:rPr lang="en-US" sz="1800" dirty="0"/>
              <a:t> </a:t>
            </a:r>
            <a:r>
              <a:rPr lang="en-US" sz="1800" dirty="0" err="1"/>
              <a:t>ulogu</a:t>
            </a:r>
            <a:r>
              <a:rPr lang="en-US" sz="1800" dirty="0"/>
              <a:t> u </a:t>
            </a:r>
            <a:r>
              <a:rPr lang="en-US" sz="1800" dirty="0" err="1"/>
              <a:t>očuvanju</a:t>
            </a:r>
            <a:r>
              <a:rPr lang="en-US" sz="1800" dirty="0"/>
              <a:t> </a:t>
            </a:r>
            <a:r>
              <a:rPr lang="en-US" sz="1800" dirty="0" err="1"/>
              <a:t>sigurnosti</a:t>
            </a:r>
            <a:r>
              <a:rPr lang="en-US" sz="1800" dirty="0"/>
              <a:t> </a:t>
            </a:r>
            <a:r>
              <a:rPr lang="en-US" sz="1800" dirty="0" err="1"/>
              <a:t>računarskih</a:t>
            </a:r>
            <a:r>
              <a:rPr lang="en-US" sz="1800" dirty="0"/>
              <a:t> </a:t>
            </a:r>
            <a:r>
              <a:rPr lang="en-US" sz="1800" dirty="0" err="1"/>
              <a:t>mreža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 err="1"/>
              <a:t>Jedna</a:t>
            </a:r>
            <a:r>
              <a:rPr lang="en-US" sz="1800" dirty="0"/>
              <a:t> od </a:t>
            </a:r>
            <a:r>
              <a:rPr lang="en-US" sz="1800" dirty="0" err="1"/>
              <a:t>osnovnih</a:t>
            </a:r>
            <a:r>
              <a:rPr lang="en-US" sz="1800" dirty="0"/>
              <a:t> </a:t>
            </a:r>
            <a:r>
              <a:rPr lang="en-US" sz="1800" dirty="0" err="1"/>
              <a:t>praksi</a:t>
            </a:r>
            <a:r>
              <a:rPr lang="en-US" sz="1800" dirty="0"/>
              <a:t> je </a:t>
            </a:r>
            <a:r>
              <a:rPr lang="en-US" sz="1800" dirty="0" err="1"/>
              <a:t>korištenje</a:t>
            </a:r>
            <a:r>
              <a:rPr lang="en-US" sz="1800" dirty="0"/>
              <a:t> </a:t>
            </a:r>
            <a:r>
              <a:rPr lang="en-US" sz="1800" dirty="0" err="1"/>
              <a:t>jakih</a:t>
            </a:r>
            <a:r>
              <a:rPr lang="en-US" sz="1800" dirty="0"/>
              <a:t> </a:t>
            </a:r>
            <a:r>
              <a:rPr lang="en-US" sz="1800" dirty="0" err="1"/>
              <a:t>lozinki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aktiviranje</a:t>
            </a:r>
            <a:r>
              <a:rPr lang="en-US" sz="1800" dirty="0"/>
              <a:t> </a:t>
            </a:r>
            <a:r>
              <a:rPr lang="en-US" sz="1800" dirty="0" err="1"/>
              <a:t>dvofaktornog</a:t>
            </a:r>
            <a:r>
              <a:rPr lang="en-US" sz="1800" dirty="0"/>
              <a:t> </a:t>
            </a:r>
            <a:r>
              <a:rPr lang="en-US" sz="1800" dirty="0" err="1"/>
              <a:t>autentifikacije</a:t>
            </a:r>
            <a:r>
              <a:rPr lang="en-US" sz="1800" dirty="0"/>
              <a:t>. </a:t>
            </a:r>
            <a:r>
              <a:rPr lang="en-US" sz="1800" dirty="0" err="1"/>
              <a:t>Jakim</a:t>
            </a:r>
            <a:r>
              <a:rPr lang="en-US" sz="1800" dirty="0"/>
              <a:t> </a:t>
            </a:r>
            <a:r>
              <a:rPr lang="en-US" sz="1800" dirty="0" err="1"/>
              <a:t>lozinkama</a:t>
            </a:r>
            <a:r>
              <a:rPr lang="en-US" sz="1800" dirty="0"/>
              <a:t> se </a:t>
            </a:r>
            <a:r>
              <a:rPr lang="en-US" sz="1800" dirty="0" err="1"/>
              <a:t>otežava</a:t>
            </a:r>
            <a:r>
              <a:rPr lang="en-US" sz="1800" dirty="0"/>
              <a:t> </a:t>
            </a:r>
            <a:r>
              <a:rPr lang="en-US" sz="1800" dirty="0" err="1"/>
              <a:t>mogućnost</a:t>
            </a:r>
            <a:r>
              <a:rPr lang="en-US" sz="1800" dirty="0"/>
              <a:t> </a:t>
            </a:r>
            <a:r>
              <a:rPr lang="en-US" sz="1800" dirty="0" err="1"/>
              <a:t>neovlaštenog</a:t>
            </a:r>
            <a:r>
              <a:rPr lang="en-US" sz="1800" dirty="0"/>
              <a:t> </a:t>
            </a:r>
            <a:r>
              <a:rPr lang="en-US" sz="1800" dirty="0" err="1"/>
              <a:t>pristupa</a:t>
            </a:r>
            <a:r>
              <a:rPr lang="en-US" sz="1800" dirty="0"/>
              <a:t> </a:t>
            </a:r>
            <a:r>
              <a:rPr lang="en-US" sz="1800" dirty="0" err="1"/>
              <a:t>računima</a:t>
            </a:r>
            <a:r>
              <a:rPr lang="en-US" sz="1800" dirty="0"/>
              <a:t>, </a:t>
            </a:r>
            <a:r>
              <a:rPr lang="en-US" sz="1800" dirty="0" err="1"/>
              <a:t>dok</a:t>
            </a:r>
            <a:r>
              <a:rPr lang="en-US" sz="1800" dirty="0"/>
              <a:t> se </a:t>
            </a:r>
            <a:r>
              <a:rPr lang="en-US" sz="1800" dirty="0" err="1"/>
              <a:t>dvofaktornom</a:t>
            </a:r>
            <a:r>
              <a:rPr lang="en-US" sz="1800" dirty="0"/>
              <a:t> </a:t>
            </a:r>
            <a:r>
              <a:rPr lang="en-US" sz="1800" dirty="0" err="1"/>
              <a:t>autentifikacijom</a:t>
            </a:r>
            <a:r>
              <a:rPr lang="en-US" sz="1800" dirty="0"/>
              <a:t> </a:t>
            </a:r>
            <a:r>
              <a:rPr lang="en-US" sz="1800" dirty="0" err="1"/>
              <a:t>dodatno</a:t>
            </a:r>
            <a:r>
              <a:rPr lang="en-US" sz="1800" dirty="0"/>
              <a:t> </a:t>
            </a:r>
            <a:r>
              <a:rPr lang="en-US" sz="1800" dirty="0" err="1"/>
              <a:t>osigurava</a:t>
            </a:r>
            <a:r>
              <a:rPr lang="en-US" sz="1800" dirty="0"/>
              <a:t> </a:t>
            </a:r>
            <a:r>
              <a:rPr lang="en-US" sz="1800" dirty="0" err="1"/>
              <a:t>identitet</a:t>
            </a:r>
            <a:r>
              <a:rPr lang="en-US" sz="1800" dirty="0"/>
              <a:t> </a:t>
            </a:r>
            <a:r>
              <a:rPr lang="en-US" sz="1800" dirty="0" err="1"/>
              <a:t>korisnika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 err="1"/>
              <a:t>Ograničavanje</a:t>
            </a:r>
            <a:r>
              <a:rPr lang="en-US" sz="1800" dirty="0"/>
              <a:t> </a:t>
            </a:r>
            <a:r>
              <a:rPr lang="en-US" sz="1800" dirty="0" err="1"/>
              <a:t>pristupa</a:t>
            </a:r>
            <a:r>
              <a:rPr lang="en-US" sz="1800" dirty="0"/>
              <a:t> </a:t>
            </a:r>
            <a:r>
              <a:rPr lang="en-US" sz="1800" dirty="0" err="1"/>
              <a:t>mrežnim</a:t>
            </a:r>
            <a:r>
              <a:rPr lang="en-US" sz="1800" dirty="0"/>
              <a:t> </a:t>
            </a:r>
            <a:r>
              <a:rPr lang="en-US" sz="1800" dirty="0" err="1"/>
              <a:t>resursima</a:t>
            </a:r>
            <a:r>
              <a:rPr lang="en-US" sz="1800" dirty="0"/>
              <a:t> </a:t>
            </a:r>
            <a:r>
              <a:rPr lang="en-US" sz="1800" dirty="0" err="1"/>
              <a:t>samo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autorizovane</a:t>
            </a:r>
            <a:r>
              <a:rPr lang="en-US" sz="1800" dirty="0"/>
              <a:t> </a:t>
            </a:r>
            <a:r>
              <a:rPr lang="en-US" sz="1800" dirty="0" err="1"/>
              <a:t>korisnike</a:t>
            </a:r>
            <a:r>
              <a:rPr lang="en-US" sz="1800" dirty="0"/>
              <a:t> </a:t>
            </a:r>
            <a:r>
              <a:rPr lang="en-US" sz="1800" dirty="0" err="1"/>
              <a:t>također</a:t>
            </a:r>
            <a:r>
              <a:rPr lang="en-US" sz="1800" dirty="0"/>
              <a:t> je </a:t>
            </a:r>
            <a:r>
              <a:rPr lang="en-US" sz="1800" dirty="0" err="1"/>
              <a:t>bitna</a:t>
            </a:r>
            <a:r>
              <a:rPr lang="en-US" sz="1800" dirty="0"/>
              <a:t> </a:t>
            </a:r>
            <a:r>
              <a:rPr lang="en-US" sz="1800" dirty="0" err="1"/>
              <a:t>praksa</a:t>
            </a:r>
            <a:r>
              <a:rPr lang="en-US" sz="1800" dirty="0"/>
              <a:t>. Time se </a:t>
            </a:r>
            <a:r>
              <a:rPr lang="en-US" sz="1800" dirty="0" err="1"/>
              <a:t>smanjuje</a:t>
            </a:r>
            <a:r>
              <a:rPr lang="en-US" sz="1800" dirty="0"/>
              <a:t> </a:t>
            </a:r>
            <a:r>
              <a:rPr lang="en-US" sz="1800" dirty="0" err="1"/>
              <a:t>rizik</a:t>
            </a:r>
            <a:r>
              <a:rPr lang="en-US" sz="1800" dirty="0"/>
              <a:t> od </a:t>
            </a:r>
            <a:r>
              <a:rPr lang="en-US" sz="1800" dirty="0" err="1"/>
              <a:t>neovlaštenih</a:t>
            </a:r>
            <a:r>
              <a:rPr lang="en-US" sz="1800" dirty="0"/>
              <a:t> </a:t>
            </a:r>
            <a:r>
              <a:rPr lang="en-US" sz="1800" dirty="0" err="1"/>
              <a:t>pristupa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potencijalnih</a:t>
            </a:r>
            <a:r>
              <a:rPr lang="en-US" sz="1800" dirty="0"/>
              <a:t> </a:t>
            </a:r>
            <a:r>
              <a:rPr lang="en-US" sz="1800" dirty="0" err="1"/>
              <a:t>napada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 err="1"/>
              <a:t>Edukacija</a:t>
            </a:r>
            <a:r>
              <a:rPr lang="en-US" sz="1800" dirty="0"/>
              <a:t> </a:t>
            </a:r>
            <a:r>
              <a:rPr lang="en-US" sz="1800" dirty="0" err="1"/>
              <a:t>korisnika</a:t>
            </a:r>
            <a:r>
              <a:rPr lang="en-US" sz="1800" dirty="0"/>
              <a:t> o </a:t>
            </a:r>
            <a:r>
              <a:rPr lang="en-US" sz="1800" dirty="0" err="1"/>
              <a:t>sigurnosnim</a:t>
            </a:r>
            <a:r>
              <a:rPr lang="en-US" sz="1800" dirty="0"/>
              <a:t> </a:t>
            </a:r>
            <a:r>
              <a:rPr lang="en-US" sz="1800" dirty="0" err="1"/>
              <a:t>rizicima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pravilnom</a:t>
            </a:r>
            <a:r>
              <a:rPr lang="en-US" sz="1800" dirty="0"/>
              <a:t> </a:t>
            </a:r>
            <a:r>
              <a:rPr lang="en-US" sz="1800" dirty="0" err="1"/>
              <a:t>postupanju</a:t>
            </a:r>
            <a:r>
              <a:rPr lang="en-US" sz="1800" dirty="0"/>
              <a:t> u </a:t>
            </a:r>
            <a:r>
              <a:rPr lang="en-US" sz="1800" dirty="0" err="1"/>
              <a:t>slučaju</a:t>
            </a:r>
            <a:r>
              <a:rPr lang="en-US" sz="1800" dirty="0"/>
              <a:t> </a:t>
            </a:r>
            <a:r>
              <a:rPr lang="en-US" sz="1800" dirty="0" err="1"/>
              <a:t>sumnjivih</a:t>
            </a:r>
            <a:r>
              <a:rPr lang="en-US" sz="1800" dirty="0"/>
              <a:t> </a:t>
            </a:r>
            <a:r>
              <a:rPr lang="en-US" sz="1800" dirty="0" err="1"/>
              <a:t>situacija</a:t>
            </a:r>
            <a:r>
              <a:rPr lang="en-US" sz="1800" dirty="0"/>
              <a:t> </a:t>
            </a:r>
            <a:r>
              <a:rPr lang="en-US" sz="1800" dirty="0" err="1"/>
              <a:t>također</a:t>
            </a:r>
            <a:r>
              <a:rPr lang="en-US" sz="1800" dirty="0"/>
              <a:t> je od </a:t>
            </a:r>
            <a:r>
              <a:rPr lang="en-US" sz="1800" dirty="0" err="1"/>
              <a:t>ključnog</a:t>
            </a:r>
            <a:r>
              <a:rPr lang="en-US" sz="1800" dirty="0"/>
              <a:t> </a:t>
            </a:r>
            <a:r>
              <a:rPr lang="en-US" sz="1800" dirty="0" err="1"/>
              <a:t>značaja</a:t>
            </a:r>
            <a:r>
              <a:rPr lang="en-US" sz="1800" dirty="0"/>
              <a:t>. </a:t>
            </a:r>
            <a:r>
              <a:rPr lang="en-US" sz="1800" dirty="0" err="1"/>
              <a:t>Informisan</a:t>
            </a:r>
            <a:r>
              <a:rPr lang="en-US" sz="1800" dirty="0"/>
              <a:t> </a:t>
            </a:r>
            <a:r>
              <a:rPr lang="en-US" sz="1800" dirty="0" err="1"/>
              <a:t>korisnik</a:t>
            </a:r>
            <a:r>
              <a:rPr lang="en-US" sz="1800" dirty="0"/>
              <a:t> je </a:t>
            </a:r>
            <a:r>
              <a:rPr lang="en-US" sz="1800" dirty="0" err="1"/>
              <a:t>manje</a:t>
            </a:r>
            <a:r>
              <a:rPr lang="en-US" sz="1800" dirty="0"/>
              <a:t> </a:t>
            </a:r>
            <a:r>
              <a:rPr lang="en-US" sz="1800" dirty="0" err="1"/>
              <a:t>podložan</a:t>
            </a:r>
            <a:r>
              <a:rPr lang="en-US" sz="1800" dirty="0"/>
              <a:t> </a:t>
            </a:r>
            <a:r>
              <a:rPr lang="en-US" sz="1800" dirty="0" err="1"/>
              <a:t>prevarama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lakše</a:t>
            </a:r>
            <a:r>
              <a:rPr lang="en-US" sz="1800" dirty="0"/>
              <a:t> </a:t>
            </a:r>
            <a:r>
              <a:rPr lang="en-US" sz="1800" dirty="0" err="1"/>
              <a:t>prepoznaje</a:t>
            </a:r>
            <a:r>
              <a:rPr lang="en-US" sz="1800" dirty="0"/>
              <a:t> </a:t>
            </a:r>
            <a:r>
              <a:rPr lang="en-US" sz="1800" dirty="0" err="1"/>
              <a:t>potencijalne</a:t>
            </a:r>
            <a:r>
              <a:rPr lang="en-US" sz="1800" dirty="0"/>
              <a:t> </a:t>
            </a:r>
            <a:r>
              <a:rPr lang="en-US" sz="1800" dirty="0" err="1"/>
              <a:t>prijetnje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 err="1"/>
              <a:t>Pravilno</a:t>
            </a:r>
            <a:r>
              <a:rPr lang="en-US" sz="1800" dirty="0"/>
              <a:t> </a:t>
            </a:r>
            <a:r>
              <a:rPr lang="en-US" sz="1800" dirty="0" err="1"/>
              <a:t>implementirane</a:t>
            </a:r>
            <a:r>
              <a:rPr lang="en-US" sz="1800" dirty="0"/>
              <a:t> </a:t>
            </a:r>
            <a:r>
              <a:rPr lang="en-US" sz="1800" dirty="0" err="1"/>
              <a:t>prakse</a:t>
            </a:r>
            <a:r>
              <a:rPr lang="en-US" sz="1800" dirty="0"/>
              <a:t> </a:t>
            </a:r>
            <a:r>
              <a:rPr lang="en-US" sz="1800" dirty="0" err="1"/>
              <a:t>bezbednosti</a:t>
            </a:r>
            <a:r>
              <a:rPr lang="en-US" sz="1800" dirty="0"/>
              <a:t> </a:t>
            </a:r>
            <a:r>
              <a:rPr lang="en-US" sz="1800" dirty="0" err="1"/>
              <a:t>zajedno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tehnološkim</a:t>
            </a:r>
            <a:r>
              <a:rPr lang="en-US" sz="1800" dirty="0"/>
              <a:t> </a:t>
            </a:r>
            <a:r>
              <a:rPr lang="en-US" sz="1800" dirty="0" err="1"/>
              <a:t>alatima</a:t>
            </a:r>
            <a:r>
              <a:rPr lang="en-US" sz="1800" dirty="0"/>
              <a:t> </a:t>
            </a:r>
            <a:r>
              <a:rPr lang="en-US" sz="1800" dirty="0" err="1"/>
              <a:t>omogućavaju</a:t>
            </a:r>
            <a:r>
              <a:rPr lang="en-US" sz="1800" dirty="0"/>
              <a:t> </a:t>
            </a:r>
            <a:r>
              <a:rPr lang="en-US" sz="1800" dirty="0" err="1"/>
              <a:t>jaču</a:t>
            </a:r>
            <a:r>
              <a:rPr lang="en-US" sz="1800" dirty="0"/>
              <a:t> </a:t>
            </a:r>
            <a:r>
              <a:rPr lang="en-US" sz="1800" dirty="0" err="1"/>
              <a:t>odbranu</a:t>
            </a:r>
            <a:r>
              <a:rPr lang="en-US" sz="1800" dirty="0"/>
              <a:t> </a:t>
            </a:r>
            <a:r>
              <a:rPr lang="en-US" sz="1800" dirty="0" err="1"/>
              <a:t>računarskih</a:t>
            </a:r>
            <a:r>
              <a:rPr lang="en-US" sz="1800" dirty="0"/>
              <a:t> </a:t>
            </a:r>
            <a:r>
              <a:rPr lang="en-US" sz="1800" dirty="0" err="1"/>
              <a:t>mreža</a:t>
            </a:r>
            <a:r>
              <a:rPr lang="en-US" sz="1800" dirty="0"/>
              <a:t> od </a:t>
            </a:r>
            <a:r>
              <a:rPr lang="en-US" sz="1800" dirty="0" err="1"/>
              <a:t>različitih</a:t>
            </a:r>
            <a:r>
              <a:rPr lang="en-US" sz="1800" dirty="0"/>
              <a:t> </a:t>
            </a:r>
            <a:r>
              <a:rPr lang="en-US" sz="1800" dirty="0" err="1"/>
              <a:t>sigurnosnih</a:t>
            </a:r>
            <a:r>
              <a:rPr lang="en-US" sz="1800" dirty="0"/>
              <a:t> </a:t>
            </a:r>
            <a:r>
              <a:rPr lang="en-US" sz="1800" dirty="0" err="1"/>
              <a:t>prijetnji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3265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9AC7-07D9-DED4-866B-AD75E740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Značaj edukacije korisnika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88FD-42EA-3BD2-7248-ABBD89C41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Učenje</a:t>
            </a:r>
            <a:r>
              <a:rPr lang="en-US" sz="1800" dirty="0"/>
              <a:t> </a:t>
            </a:r>
            <a:r>
              <a:rPr lang="en-US" sz="1800" dirty="0" err="1"/>
              <a:t>korisnika</a:t>
            </a:r>
            <a:r>
              <a:rPr lang="en-US" sz="1800" dirty="0"/>
              <a:t> o </a:t>
            </a:r>
            <a:r>
              <a:rPr lang="en-US" sz="1800" dirty="0" err="1"/>
              <a:t>sigurnosnim</a:t>
            </a:r>
            <a:r>
              <a:rPr lang="en-US" sz="1800" dirty="0"/>
              <a:t> </a:t>
            </a:r>
            <a:r>
              <a:rPr lang="en-US" sz="1800" dirty="0" err="1"/>
              <a:t>rizicima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pravilnom</a:t>
            </a:r>
            <a:r>
              <a:rPr lang="en-US" sz="1800" dirty="0"/>
              <a:t> </a:t>
            </a:r>
            <a:r>
              <a:rPr lang="en-US" sz="1800" dirty="0" err="1"/>
              <a:t>postupanju</a:t>
            </a:r>
            <a:r>
              <a:rPr lang="en-US" sz="1800" dirty="0"/>
              <a:t> </a:t>
            </a:r>
            <a:r>
              <a:rPr lang="en-US" sz="1800" dirty="0" err="1"/>
              <a:t>može</a:t>
            </a:r>
            <a:r>
              <a:rPr lang="en-US" sz="1800" dirty="0"/>
              <a:t> </a:t>
            </a:r>
            <a:r>
              <a:rPr lang="en-US" sz="1800" dirty="0" err="1"/>
              <a:t>biti</a:t>
            </a:r>
            <a:r>
              <a:rPr lang="en-US" sz="1800" dirty="0"/>
              <a:t> </a:t>
            </a:r>
            <a:r>
              <a:rPr lang="en-US" sz="1800" dirty="0" err="1"/>
              <a:t>ključno</a:t>
            </a:r>
            <a:r>
              <a:rPr lang="en-US" sz="1800" dirty="0"/>
              <a:t> u </a:t>
            </a:r>
            <a:r>
              <a:rPr lang="en-US" sz="1800" dirty="0" err="1"/>
              <a:t>zaštiti</a:t>
            </a:r>
            <a:r>
              <a:rPr lang="en-US" sz="1800" dirty="0"/>
              <a:t> </a:t>
            </a:r>
            <a:r>
              <a:rPr lang="en-US" sz="1800" dirty="0" err="1"/>
              <a:t>računarskih</a:t>
            </a:r>
            <a:r>
              <a:rPr lang="en-US" sz="1800" dirty="0"/>
              <a:t> </a:t>
            </a:r>
            <a:r>
              <a:rPr lang="en-US" sz="1800" dirty="0" err="1"/>
              <a:t>mreža</a:t>
            </a:r>
            <a:r>
              <a:rPr lang="en-US" sz="1800" dirty="0"/>
              <a:t>. </a:t>
            </a:r>
            <a:r>
              <a:rPr lang="en-US" sz="1800" dirty="0" err="1"/>
              <a:t>Edukacija</a:t>
            </a:r>
            <a:r>
              <a:rPr lang="en-US" sz="1800" dirty="0"/>
              <a:t> </a:t>
            </a:r>
            <a:r>
              <a:rPr lang="en-US" sz="1800" dirty="0" err="1"/>
              <a:t>korisnika</a:t>
            </a:r>
            <a:r>
              <a:rPr lang="en-US" sz="1800" dirty="0"/>
              <a:t> </a:t>
            </a:r>
            <a:r>
              <a:rPr lang="en-US" sz="1800" dirty="0" err="1"/>
              <a:t>treba</a:t>
            </a:r>
            <a:r>
              <a:rPr lang="en-US" sz="1800" dirty="0"/>
              <a:t> da </a:t>
            </a:r>
            <a:r>
              <a:rPr lang="en-US" sz="1800" dirty="0" err="1"/>
              <a:t>obuhvati</a:t>
            </a:r>
            <a:r>
              <a:rPr lang="en-US" sz="1800" dirty="0"/>
              <a:t> </a:t>
            </a:r>
            <a:r>
              <a:rPr lang="en-US" sz="1800" dirty="0" err="1"/>
              <a:t>prepoznavanje</a:t>
            </a:r>
            <a:r>
              <a:rPr lang="en-US" sz="1800" dirty="0"/>
              <a:t> </a:t>
            </a:r>
            <a:r>
              <a:rPr lang="en-US" sz="1800" dirty="0" err="1"/>
              <a:t>sumnjivih</a:t>
            </a:r>
            <a:r>
              <a:rPr lang="en-US" sz="1800" dirty="0"/>
              <a:t> e-</a:t>
            </a:r>
            <a:r>
              <a:rPr lang="en-US" sz="1800" dirty="0" err="1"/>
              <a:t>pošti</a:t>
            </a:r>
            <a:r>
              <a:rPr lang="en-US" sz="1800" dirty="0"/>
              <a:t>, </a:t>
            </a:r>
            <a:r>
              <a:rPr lang="en-US" sz="1800" dirty="0" err="1"/>
              <a:t>upoznavanje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osnovnim</a:t>
            </a:r>
            <a:r>
              <a:rPr lang="en-US" sz="1800" dirty="0"/>
              <a:t> </a:t>
            </a:r>
            <a:r>
              <a:rPr lang="en-US" sz="1800" dirty="0" err="1"/>
              <a:t>sigurnosnim</a:t>
            </a:r>
            <a:r>
              <a:rPr lang="en-US" sz="1800" dirty="0"/>
              <a:t> </a:t>
            </a:r>
            <a:r>
              <a:rPr lang="en-US" sz="1800" dirty="0" err="1"/>
              <a:t>praksama</a:t>
            </a:r>
            <a:r>
              <a:rPr lang="en-US" sz="1800" dirty="0"/>
              <a:t> </a:t>
            </a:r>
            <a:r>
              <a:rPr lang="en-US" sz="1800" dirty="0" err="1"/>
              <a:t>poput</a:t>
            </a:r>
            <a:r>
              <a:rPr lang="en-US" sz="1800" dirty="0"/>
              <a:t> </a:t>
            </a:r>
            <a:r>
              <a:rPr lang="en-US" sz="1800" dirty="0" err="1"/>
              <a:t>korištenja</a:t>
            </a:r>
            <a:r>
              <a:rPr lang="en-US" sz="1800" dirty="0"/>
              <a:t> </a:t>
            </a:r>
            <a:r>
              <a:rPr lang="en-US" sz="1800" dirty="0" err="1"/>
              <a:t>jakih</a:t>
            </a:r>
            <a:r>
              <a:rPr lang="en-US" sz="1800" dirty="0"/>
              <a:t> </a:t>
            </a:r>
            <a:r>
              <a:rPr lang="en-US" sz="1800" dirty="0" err="1"/>
              <a:t>lozinki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dvofaktornog</a:t>
            </a:r>
            <a:r>
              <a:rPr lang="en-US" sz="1800" dirty="0"/>
              <a:t> </a:t>
            </a:r>
            <a:r>
              <a:rPr lang="en-US" sz="1800" dirty="0" err="1"/>
              <a:t>autentifikacije</a:t>
            </a:r>
            <a:r>
              <a:rPr lang="en-US" sz="1800" dirty="0"/>
              <a:t>, </a:t>
            </a:r>
            <a:r>
              <a:rPr lang="en-US" sz="1800" dirty="0" err="1"/>
              <a:t>kao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informisanje</a:t>
            </a:r>
            <a:r>
              <a:rPr lang="en-US" sz="1800" dirty="0"/>
              <a:t> o </a:t>
            </a:r>
            <a:r>
              <a:rPr lang="en-US" sz="1800" dirty="0" err="1"/>
              <a:t>najnovijim</a:t>
            </a:r>
            <a:r>
              <a:rPr lang="en-US" sz="1800" dirty="0"/>
              <a:t> </a:t>
            </a:r>
            <a:r>
              <a:rPr lang="en-US" sz="1800" dirty="0" err="1"/>
              <a:t>sigurnosnim</a:t>
            </a:r>
            <a:r>
              <a:rPr lang="en-US" sz="1800" dirty="0"/>
              <a:t> </a:t>
            </a:r>
            <a:r>
              <a:rPr lang="en-US" sz="1800" dirty="0" err="1"/>
              <a:t>prijetnjama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kako</a:t>
            </a:r>
            <a:r>
              <a:rPr lang="en-US" sz="1800" dirty="0"/>
              <a:t> se </a:t>
            </a:r>
            <a:r>
              <a:rPr lang="en-US" sz="1800" dirty="0" err="1"/>
              <a:t>nositi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njima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 err="1"/>
              <a:t>Informisani</a:t>
            </a:r>
            <a:r>
              <a:rPr lang="en-US" sz="1800" dirty="0"/>
              <a:t> </a:t>
            </a:r>
            <a:r>
              <a:rPr lang="en-US" sz="1800" dirty="0" err="1"/>
              <a:t>korisnici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</a:t>
            </a:r>
            <a:r>
              <a:rPr lang="en-US" sz="1800" dirty="0" err="1"/>
              <a:t>manje</a:t>
            </a:r>
            <a:r>
              <a:rPr lang="en-US" sz="1800" dirty="0"/>
              <a:t> </a:t>
            </a:r>
            <a:r>
              <a:rPr lang="en-US" sz="1800" dirty="0" err="1"/>
              <a:t>skloni</a:t>
            </a:r>
            <a:r>
              <a:rPr lang="en-US" sz="1800" dirty="0"/>
              <a:t> da </a:t>
            </a:r>
            <a:r>
              <a:rPr lang="en-US" sz="1800" dirty="0" err="1"/>
              <a:t>postanu</a:t>
            </a:r>
            <a:r>
              <a:rPr lang="en-US" sz="1800" dirty="0"/>
              <a:t> </a:t>
            </a:r>
            <a:r>
              <a:rPr lang="en-US" sz="1800" dirty="0" err="1"/>
              <a:t>žrtve</a:t>
            </a:r>
            <a:r>
              <a:rPr lang="en-US" sz="1800" dirty="0"/>
              <a:t> phishing </a:t>
            </a:r>
            <a:r>
              <a:rPr lang="en-US" sz="1800" dirty="0" err="1"/>
              <a:t>napada</a:t>
            </a:r>
            <a:r>
              <a:rPr lang="en-US" sz="1800" dirty="0"/>
              <a:t> </a:t>
            </a:r>
            <a:r>
              <a:rPr lang="en-US" sz="1800" dirty="0" err="1"/>
              <a:t>ili</a:t>
            </a:r>
            <a:r>
              <a:rPr lang="en-US" sz="1800" dirty="0"/>
              <a:t> da </a:t>
            </a:r>
            <a:r>
              <a:rPr lang="en-US" sz="1800" dirty="0" err="1"/>
              <a:t>slučajno</a:t>
            </a:r>
            <a:r>
              <a:rPr lang="en-US" sz="1800" dirty="0"/>
              <a:t> </a:t>
            </a:r>
            <a:r>
              <a:rPr lang="en-US" sz="1800" dirty="0" err="1"/>
              <a:t>instaliraju</a:t>
            </a:r>
            <a:r>
              <a:rPr lang="en-US" sz="1800" dirty="0"/>
              <a:t> </a:t>
            </a:r>
            <a:r>
              <a:rPr lang="en-US" sz="1800" dirty="0" err="1"/>
              <a:t>zlonamjerni</a:t>
            </a:r>
            <a:r>
              <a:rPr lang="en-US" sz="1800" dirty="0"/>
              <a:t> </a:t>
            </a:r>
            <a:r>
              <a:rPr lang="en-US" sz="1800" dirty="0" err="1"/>
              <a:t>softver</a:t>
            </a:r>
            <a:r>
              <a:rPr lang="en-US" sz="1800" dirty="0"/>
              <a:t>. </a:t>
            </a:r>
            <a:r>
              <a:rPr lang="en-US" sz="1800" dirty="0" err="1"/>
              <a:t>Stoga</a:t>
            </a:r>
            <a:r>
              <a:rPr lang="en-US" sz="1800" dirty="0"/>
              <a:t>, </a:t>
            </a:r>
            <a:r>
              <a:rPr lang="en-US" sz="1800" dirty="0" err="1"/>
              <a:t>ulaganje</a:t>
            </a:r>
            <a:r>
              <a:rPr lang="en-US" sz="1800" dirty="0"/>
              <a:t> u </a:t>
            </a:r>
            <a:r>
              <a:rPr lang="en-US" sz="1800" dirty="0" err="1"/>
              <a:t>edukaciju</a:t>
            </a:r>
            <a:r>
              <a:rPr lang="en-US" sz="1800" dirty="0"/>
              <a:t> </a:t>
            </a:r>
            <a:r>
              <a:rPr lang="en-US" sz="1800" dirty="0" err="1"/>
              <a:t>korisnika</a:t>
            </a:r>
            <a:r>
              <a:rPr lang="en-US" sz="1800" dirty="0"/>
              <a:t> </a:t>
            </a:r>
            <a:r>
              <a:rPr lang="en-US" sz="1800" dirty="0" err="1"/>
              <a:t>može</a:t>
            </a:r>
            <a:r>
              <a:rPr lang="en-US" sz="1800" dirty="0"/>
              <a:t> </a:t>
            </a:r>
            <a:r>
              <a:rPr lang="en-US" sz="1800" dirty="0" err="1"/>
              <a:t>biti</a:t>
            </a:r>
            <a:r>
              <a:rPr lang="en-US" sz="1800" dirty="0"/>
              <a:t> </a:t>
            </a:r>
            <a:r>
              <a:rPr lang="en-US" sz="1800" dirty="0" err="1"/>
              <a:t>jednako</a:t>
            </a:r>
            <a:r>
              <a:rPr lang="en-US" sz="1800" dirty="0"/>
              <a:t> </a:t>
            </a:r>
            <a:r>
              <a:rPr lang="en-US" sz="1800" dirty="0" err="1"/>
              <a:t>važno</a:t>
            </a:r>
            <a:r>
              <a:rPr lang="en-US" sz="1800" dirty="0"/>
              <a:t> </a:t>
            </a:r>
            <a:r>
              <a:rPr lang="en-US" sz="1800" dirty="0" err="1"/>
              <a:t>kao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implementacija</a:t>
            </a:r>
            <a:r>
              <a:rPr lang="en-US" sz="1800" dirty="0"/>
              <a:t> </a:t>
            </a:r>
            <a:r>
              <a:rPr lang="en-US" sz="1800" dirty="0" err="1"/>
              <a:t>tehnoloških</a:t>
            </a:r>
            <a:r>
              <a:rPr lang="en-US" sz="1800" dirty="0"/>
              <a:t> </a:t>
            </a:r>
            <a:r>
              <a:rPr lang="en-US" sz="1800" dirty="0" err="1"/>
              <a:t>alata</a:t>
            </a:r>
            <a:r>
              <a:rPr lang="en-US" sz="1800" dirty="0"/>
              <a:t> </a:t>
            </a:r>
            <a:r>
              <a:rPr lang="en-US" sz="1800" dirty="0" err="1"/>
              <a:t>zaštite</a:t>
            </a:r>
            <a:r>
              <a:rPr lang="en-US" sz="1800" dirty="0"/>
              <a:t> u </a:t>
            </a:r>
            <a:r>
              <a:rPr lang="en-US" sz="1800" dirty="0" err="1"/>
              <a:t>očuvanju</a:t>
            </a:r>
            <a:r>
              <a:rPr lang="en-US" sz="1800" dirty="0"/>
              <a:t> </a:t>
            </a:r>
            <a:r>
              <a:rPr lang="en-US" sz="1800" dirty="0" err="1"/>
              <a:t>sigurnosti</a:t>
            </a:r>
            <a:r>
              <a:rPr lang="en-US" sz="1800" dirty="0"/>
              <a:t> </a:t>
            </a:r>
            <a:r>
              <a:rPr lang="en-US" sz="1800" dirty="0" err="1"/>
              <a:t>računarskih</a:t>
            </a:r>
            <a:r>
              <a:rPr lang="en-US" sz="1800" dirty="0"/>
              <a:t> </a:t>
            </a:r>
            <a:r>
              <a:rPr lang="en-US" sz="1800" dirty="0" err="1"/>
              <a:t>mreža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47504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{5D31E4EB-AE81-49B8-BCC2-87E5FF4F25F0}tf11531919_win32</Template>
  <TotalTime>31</TotalTime>
  <Words>1029</Words>
  <Application>Microsoft Office PowerPoint</Application>
  <PresentationFormat>Widescreen</PresentationFormat>
  <Paragraphs>64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Garamond</vt:lpstr>
      <vt:lpstr>SavonVTI</vt:lpstr>
      <vt:lpstr>Sigurnost Racunarskih mreža</vt:lpstr>
      <vt:lpstr>Uvod</vt:lpstr>
      <vt:lpstr>Zašto je sigurnost računarskih mreža važna?</vt:lpstr>
      <vt:lpstr>Vrste sigurnosnih prijetnji</vt:lpstr>
      <vt:lpstr>Vrste sigurnosnih prijetnji</vt:lpstr>
      <vt:lpstr>Metode Zaštite</vt:lpstr>
      <vt:lpstr>Metode Zaštite</vt:lpstr>
      <vt:lpstr>Prakse bezbijednosti</vt:lpstr>
      <vt:lpstr>Značaj edukacije korisnika</vt:lpstr>
      <vt:lpstr>Važnost redovnog nadgledanja mreže</vt:lpstr>
      <vt:lpstr>Zaključak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Sigurnost Racunarskih mreža</dc:title>
  <dc:creator>Vladan Lazić</dc:creator>
  <cp:lastModifiedBy>stef</cp:lastModifiedBy>
  <cp:revision>1</cp:revision>
  <dcterms:created xsi:type="dcterms:W3CDTF">2024-04-04T19:16:30Z</dcterms:created>
  <dcterms:modified xsi:type="dcterms:W3CDTF">2024-04-04T19:48:11Z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