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1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1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1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1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6890" y="94043"/>
            <a:ext cx="4081779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1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94255"/>
            <a:ext cx="10501630" cy="3148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6185" y="-18415"/>
            <a:ext cx="5170170" cy="1521460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05"/>
              </a:spcBef>
            </a:pPr>
            <a:r>
              <a:rPr sz="6000" i="0" spc="-20" dirty="0">
                <a:latin typeface="Times New Roman" panose="02020603050405020304" charset="0"/>
                <a:cs typeface="Times New Roman" panose="02020603050405020304" charset="0"/>
              </a:rPr>
              <a:t>Бизнис</a:t>
            </a:r>
            <a:r>
              <a:rPr sz="6000" i="0" spc="-3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6000" i="0" spc="-20" dirty="0">
                <a:latin typeface="Times New Roman" panose="02020603050405020304" charset="0"/>
                <a:cs typeface="Times New Roman" panose="02020603050405020304" charset="0"/>
              </a:rPr>
              <a:t>план</a:t>
            </a:r>
            <a:r>
              <a:rPr lang="sr-Latn-BA" sz="6000" i="0" spc="-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i="0" spc="-10" dirty="0">
                <a:latin typeface="Times New Roman" panose="02020603050405020304" charset="0"/>
                <a:cs typeface="Times New Roman" panose="02020603050405020304" charset="0"/>
              </a:rPr>
              <a:t>•Елкксир•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4045" y="1565910"/>
            <a:ext cx="5512435" cy="474789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Пословно</a:t>
            </a:r>
            <a:r>
              <a:rPr sz="2000" spc="-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име:</a:t>
            </a:r>
            <a:r>
              <a:rPr sz="2000"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продаја</a:t>
            </a:r>
            <a:r>
              <a:rPr sz="2000" spc="-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ликера</a:t>
            </a:r>
            <a:r>
              <a:rPr sz="2000" spc="-10" dirty="0">
                <a:latin typeface="Times New Roman" panose="02020603050405020304" charset="0"/>
                <a:cs typeface="Times New Roman" panose="02020603050405020304" charset="0"/>
              </a:rPr>
              <a:t> „Еликсир„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1061085">
              <a:lnSpc>
                <a:spcPct val="202000"/>
              </a:lnSpc>
              <a:spcBef>
                <a:spcPts val="5"/>
              </a:spcBef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Име</a:t>
            </a:r>
            <a:r>
              <a:rPr sz="2000" spc="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власника:</a:t>
            </a:r>
            <a:r>
              <a:rPr sz="2000" spc="-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sr-Cyrl-BA" altLang="" sz="2000" dirty="0">
                <a:latin typeface="Times New Roman" panose="02020603050405020304" charset="0"/>
                <a:cs typeface="Times New Roman" panose="02020603050405020304" charset="0"/>
              </a:rPr>
              <a:t>Лука Козаревић </a:t>
            </a:r>
            <a:r>
              <a:rPr lang="sr-Latn-BA" altLang="sr-Cyrl-BA" sz="2000" dirty="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2000" spc="-40" dirty="0">
                <a:latin typeface="Times New Roman" panose="02020603050405020304" charset="0"/>
                <a:cs typeface="Times New Roman" panose="02020603050405020304" charset="0"/>
              </a:rPr>
              <a:t>Године</a:t>
            </a:r>
            <a:r>
              <a:rPr sz="2000" spc="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и датум</a:t>
            </a:r>
            <a:r>
              <a:rPr sz="2000" spc="-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рођења:</a:t>
            </a:r>
            <a:r>
              <a:rPr sz="2000"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sr-Cyrl-BA" altLang="" sz="2000" spc="-10" dirty="0">
                <a:latin typeface="Times New Roman" panose="02020603050405020304" charset="0"/>
                <a:cs typeface="Times New Roman" panose="02020603050405020304" charset="0"/>
              </a:rPr>
              <a:t>31</a:t>
            </a:r>
            <a:r>
              <a:rPr sz="2000" spc="-1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sr-Cyrl-BA" altLang="" sz="2000" spc="-10" dirty="0"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sz="2000" spc="-10" dirty="0">
                <a:latin typeface="Times New Roman" panose="02020603050405020304" charset="0"/>
                <a:cs typeface="Times New Roman" panose="02020603050405020304" charset="0"/>
              </a:rPr>
              <a:t>.2005.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Пословна</a:t>
            </a:r>
            <a:r>
              <a:rPr sz="2000" spc="-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адреса:</a:t>
            </a:r>
            <a:r>
              <a:rPr sz="2000" spc="-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sr-Cyrl-BA" altLang="" sz="2000" dirty="0">
                <a:latin typeface="Times New Roman" panose="02020603050405020304" charset="0"/>
                <a:cs typeface="Times New Roman" panose="02020603050405020304" charset="0"/>
              </a:rPr>
              <a:t>Зелена пијаца, Добој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Број</a:t>
            </a:r>
            <a:r>
              <a:rPr sz="2000"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телефона/факса:</a:t>
            </a:r>
            <a:r>
              <a:rPr sz="2000" spc="-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065 258</a:t>
            </a:r>
            <a:r>
              <a:rPr sz="200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144;</a:t>
            </a:r>
            <a:r>
              <a:rPr sz="2000"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051 890</a:t>
            </a:r>
            <a:r>
              <a:rPr sz="200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25" dirty="0">
                <a:latin typeface="Times New Roman" panose="02020603050405020304" charset="0"/>
                <a:cs typeface="Times New Roman" panose="02020603050405020304" charset="0"/>
              </a:rPr>
              <a:t>768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Посао:</a:t>
            </a:r>
            <a:r>
              <a:rPr sz="2000" spc="-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10" dirty="0">
                <a:latin typeface="Times New Roman" panose="02020603050405020304" charset="0"/>
                <a:cs typeface="Times New Roman" panose="02020603050405020304" charset="0"/>
              </a:rPr>
              <a:t>продавач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Датум:</a:t>
            </a:r>
            <a:r>
              <a:rPr sz="2000" spc="-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sr-Cyrl-BA" altLang="" sz="2000" dirty="0">
                <a:latin typeface="Times New Roman" panose="02020603050405020304" charset="0"/>
                <a:cs typeface="Times New Roman" panose="02020603050405020304" charset="0"/>
              </a:rPr>
              <a:t>22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sz="2000" spc="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sr-Cyrl-BA" altLang="" sz="2000" spc="15" dirty="0">
                <a:latin typeface="Times New Roman" panose="02020603050405020304" charset="0"/>
                <a:cs typeface="Times New Roman" panose="02020603050405020304" charset="0"/>
              </a:rPr>
              <a:t>април</a:t>
            </a:r>
            <a:r>
              <a:rPr sz="2000" spc="-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10" dirty="0">
                <a:latin typeface="Times New Roman" panose="02020603050405020304" charset="0"/>
                <a:cs typeface="Times New Roman" panose="02020603050405020304" charset="0"/>
              </a:rPr>
              <a:t>2023.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44385" y="1878965"/>
            <a:ext cx="4039870" cy="3891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292" y="152351"/>
            <a:ext cx="6499225" cy="618363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П</a:t>
            </a:r>
            <a:r>
              <a:rPr lang="sr-Cyrl-BA" altLang="" sz="1250" dirty="0">
                <a:latin typeface="Times New Roman" panose="02020603050405020304" charset="0"/>
                <a:cs typeface="Times New Roman" panose="02020603050405020304" charset="0"/>
              </a:rPr>
              <a:t>лан</a:t>
            </a:r>
            <a:r>
              <a:rPr sz="125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годишњ</a:t>
            </a:r>
            <a:r>
              <a:rPr lang="sr-Cyrl-BA" altLang="" sz="1250" dirty="0">
                <a:latin typeface="Times New Roman" panose="02020603050405020304" charset="0"/>
                <a:cs typeface="Times New Roman" panose="02020603050405020304" charset="0"/>
              </a:rPr>
              <a:t>е</a:t>
            </a:r>
            <a:r>
              <a:rPr sz="1250" spc="1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spc="-10" dirty="0">
                <a:latin typeface="Times New Roman" panose="02020603050405020304" charset="0"/>
                <a:cs typeface="Times New Roman" panose="02020603050405020304" charset="0"/>
              </a:rPr>
              <a:t>продај</a:t>
            </a:r>
            <a:r>
              <a:rPr lang="sr-Cyrl-BA" altLang="" sz="1250" spc="-10" dirty="0">
                <a:latin typeface="Times New Roman" panose="02020603050405020304" charset="0"/>
                <a:cs typeface="Times New Roman" panose="02020603050405020304" charset="0"/>
              </a:rPr>
              <a:t>е</a:t>
            </a:r>
            <a:r>
              <a:rPr sz="1250" spc="-1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sz="125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Јануар</a:t>
            </a:r>
            <a:r>
              <a:rPr sz="1250" spc="24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100л</a:t>
            </a:r>
            <a:r>
              <a:rPr sz="125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sz="125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празници,</a:t>
            </a:r>
            <a:r>
              <a:rPr sz="1250" spc="2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славе</a:t>
            </a:r>
            <a:r>
              <a:rPr sz="1250" spc="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–</a:t>
            </a:r>
            <a:r>
              <a:rPr sz="1250" spc="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боља</a:t>
            </a:r>
            <a:r>
              <a:rPr sz="1250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spc="-10" dirty="0">
                <a:latin typeface="Times New Roman" panose="02020603050405020304" charset="0"/>
                <a:cs typeface="Times New Roman" panose="02020603050405020304" charset="0"/>
              </a:rPr>
              <a:t>продаја)</a:t>
            </a:r>
            <a:endParaRPr sz="125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>
              <a:lnSpc>
                <a:spcPct val="278000"/>
              </a:lnSpc>
              <a:spcBef>
                <a:spcPts val="35"/>
              </a:spcBef>
            </a:pP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Фебруар</a:t>
            </a:r>
            <a:r>
              <a:rPr sz="1250" spc="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45л</a:t>
            </a:r>
            <a:r>
              <a:rPr sz="125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(продаја</a:t>
            </a:r>
            <a:r>
              <a:rPr sz="1250" spc="1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мања,</a:t>
            </a:r>
            <a:r>
              <a:rPr sz="125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већа</a:t>
            </a:r>
            <a:r>
              <a:rPr sz="1250" spc="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продаја</a:t>
            </a:r>
            <a:r>
              <a:rPr sz="125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малих</a:t>
            </a:r>
            <a:r>
              <a:rPr sz="1250" spc="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флашица</a:t>
            </a:r>
            <a:r>
              <a:rPr sz="125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са</a:t>
            </a:r>
            <a:r>
              <a:rPr sz="1250" spc="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натписом</a:t>
            </a:r>
            <a:r>
              <a:rPr sz="1250" spc="1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за</a:t>
            </a:r>
            <a:r>
              <a:rPr sz="1250" spc="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Дан</a:t>
            </a:r>
            <a:r>
              <a:rPr sz="1250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spc="-10" dirty="0">
                <a:latin typeface="Times New Roman" panose="02020603050405020304" charset="0"/>
                <a:cs typeface="Times New Roman" panose="02020603050405020304" charset="0"/>
              </a:rPr>
              <a:t>заљубљених)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Март</a:t>
            </a:r>
            <a:r>
              <a:rPr sz="125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50л</a:t>
            </a:r>
            <a:r>
              <a:rPr sz="1250" spc="-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(продаја</a:t>
            </a:r>
            <a:r>
              <a:rPr sz="1250" spc="1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смањена,</a:t>
            </a:r>
            <a:r>
              <a:rPr sz="1250" spc="2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већа</a:t>
            </a:r>
            <a:r>
              <a:rPr sz="125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продаја</a:t>
            </a:r>
            <a:r>
              <a:rPr sz="125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малих</a:t>
            </a:r>
            <a:r>
              <a:rPr sz="125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флашица</a:t>
            </a:r>
            <a:r>
              <a:rPr sz="1250" spc="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са</a:t>
            </a:r>
            <a:r>
              <a:rPr sz="125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натписима</a:t>
            </a:r>
            <a:r>
              <a:rPr sz="1250" spc="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за</a:t>
            </a:r>
            <a:r>
              <a:rPr sz="125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Дан</a:t>
            </a:r>
            <a:r>
              <a:rPr sz="125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spc="-10" dirty="0">
                <a:latin typeface="Times New Roman" panose="02020603050405020304" charset="0"/>
                <a:cs typeface="Times New Roman" panose="02020603050405020304" charset="0"/>
              </a:rPr>
              <a:t>жена)</a:t>
            </a:r>
            <a:r>
              <a:rPr sz="1250" spc="5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Април</a:t>
            </a:r>
            <a:r>
              <a:rPr sz="1250" spc="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75л</a:t>
            </a:r>
            <a:r>
              <a:rPr sz="1250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(повећана</a:t>
            </a:r>
            <a:r>
              <a:rPr sz="1250" spc="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продаја,</a:t>
            </a:r>
            <a:r>
              <a:rPr sz="1250" spc="1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spc="-10" dirty="0">
                <a:latin typeface="Times New Roman" panose="02020603050405020304" charset="0"/>
                <a:cs typeface="Times New Roman" panose="02020603050405020304" charset="0"/>
              </a:rPr>
              <a:t>пеазници)</a:t>
            </a:r>
            <a:endParaRPr sz="125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1749425">
              <a:lnSpc>
                <a:spcPct val="280000"/>
              </a:lnSpc>
            </a:pP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Мај</a:t>
            </a:r>
            <a:r>
              <a:rPr sz="125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78л</a:t>
            </a:r>
            <a:r>
              <a:rPr sz="1250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(продаја</a:t>
            </a:r>
            <a:r>
              <a:rPr sz="1250" spc="1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малих</a:t>
            </a:r>
            <a:r>
              <a:rPr sz="1250" spc="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флашица</a:t>
            </a:r>
            <a:r>
              <a:rPr sz="1250" spc="20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са</a:t>
            </a:r>
            <a:r>
              <a:rPr sz="1250" spc="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натписима,</a:t>
            </a:r>
            <a:r>
              <a:rPr sz="1250" spc="1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свадбе</a:t>
            </a:r>
            <a:r>
              <a:rPr sz="1250" spc="1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spc="-10" dirty="0">
                <a:latin typeface="Times New Roman" panose="02020603050405020304" charset="0"/>
                <a:cs typeface="Times New Roman" panose="02020603050405020304" charset="0"/>
              </a:rPr>
              <a:t>рођендани)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Јун</a:t>
            </a:r>
            <a:r>
              <a:rPr sz="1250" spc="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spc="-25" dirty="0">
                <a:latin typeface="Times New Roman" panose="02020603050405020304" charset="0"/>
                <a:cs typeface="Times New Roman" panose="02020603050405020304" charset="0"/>
              </a:rPr>
              <a:t>80л</a:t>
            </a:r>
            <a:endParaRPr sz="125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5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</a:pP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Јул</a:t>
            </a:r>
            <a:r>
              <a:rPr sz="1250" spc="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spc="-25" dirty="0">
                <a:latin typeface="Times New Roman" panose="02020603050405020304" charset="0"/>
                <a:cs typeface="Times New Roman" panose="02020603050405020304" charset="0"/>
              </a:rPr>
              <a:t>80л</a:t>
            </a:r>
            <a:endParaRPr sz="125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5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420360">
              <a:lnSpc>
                <a:spcPct val="140000"/>
              </a:lnSpc>
            </a:pP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Август</a:t>
            </a:r>
            <a:r>
              <a:rPr sz="1250" spc="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spc="-25" dirty="0">
                <a:latin typeface="Times New Roman" panose="02020603050405020304" charset="0"/>
                <a:cs typeface="Times New Roman" panose="02020603050405020304" charset="0"/>
              </a:rPr>
              <a:t>95л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Септембар</a:t>
            </a:r>
            <a:r>
              <a:rPr sz="1250"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spc="-25" dirty="0">
                <a:latin typeface="Times New Roman" panose="02020603050405020304" charset="0"/>
                <a:cs typeface="Times New Roman" panose="02020603050405020304" charset="0"/>
              </a:rPr>
              <a:t>56л</a:t>
            </a:r>
            <a:endParaRPr sz="125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458460">
              <a:lnSpc>
                <a:spcPct val="280000"/>
              </a:lnSpc>
            </a:pP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Октобар</a:t>
            </a:r>
            <a:r>
              <a:rPr sz="1250" spc="1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spc="-25" dirty="0">
                <a:latin typeface="Times New Roman" panose="02020603050405020304" charset="0"/>
                <a:cs typeface="Times New Roman" panose="02020603050405020304" charset="0"/>
              </a:rPr>
              <a:t>42л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Новембар</a:t>
            </a:r>
            <a:r>
              <a:rPr sz="1250" spc="1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spc="-25" dirty="0">
                <a:latin typeface="Times New Roman" panose="02020603050405020304" charset="0"/>
                <a:cs typeface="Times New Roman" panose="02020603050405020304" charset="0"/>
              </a:rPr>
              <a:t>40л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Децембар</a:t>
            </a:r>
            <a:r>
              <a:rPr sz="1250" spc="1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spc="-25" dirty="0">
                <a:latin typeface="Times New Roman" panose="02020603050405020304" charset="0"/>
                <a:cs typeface="Times New Roman" panose="02020603050405020304" charset="0"/>
              </a:rPr>
              <a:t>90л</a:t>
            </a:r>
            <a:endParaRPr sz="125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91600" y="238125"/>
            <a:ext cx="2686050" cy="3343275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7910" y="2209800"/>
            <a:ext cx="2400300" cy="3209925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3505200"/>
            <a:ext cx="3390900" cy="2762250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400" y="3848098"/>
            <a:ext cx="2209800" cy="2495550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7010400" y="1905000"/>
            <a:ext cx="4538345" cy="3211830"/>
          </a:xfrm>
          <a:prstGeom prst="roundRect">
            <a:avLst/>
          </a:prstGeom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7851" y="304799"/>
            <a:ext cx="389509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i="0" u="sng" dirty="0"/>
              <a:t>Опис</a:t>
            </a:r>
            <a:r>
              <a:rPr sz="4400" b="1" i="0" u="sng" spc="-235" dirty="0"/>
              <a:t> </a:t>
            </a:r>
            <a:r>
              <a:rPr sz="4400" b="1" i="0" u="sng" spc="-10" dirty="0"/>
              <a:t>пословања</a:t>
            </a:r>
            <a:endParaRPr sz="4400" b="1" i="0" u="sng"/>
          </a:p>
        </p:txBody>
      </p:sp>
      <p:sp>
        <p:nvSpPr>
          <p:cNvPr id="4" name="object 4"/>
          <p:cNvSpPr txBox="1"/>
          <p:nvPr/>
        </p:nvSpPr>
        <p:spPr>
          <a:xfrm>
            <a:off x="609600" y="1219200"/>
            <a:ext cx="6024880" cy="5459730"/>
          </a:xfrm>
          <a:prstGeom prst="rect">
            <a:avLst/>
          </a:prstGeom>
        </p:spPr>
        <p:txBody>
          <a:bodyPr vert="horz" wrap="square" lIns="0" tIns="48894" rIns="0" bIns="0" rtlCol="0">
            <a:noAutofit/>
          </a:bodyPr>
          <a:lstStyle/>
          <a:p>
            <a:pPr marL="12700" marR="5080">
              <a:lnSpc>
                <a:spcPct val="92000"/>
              </a:lnSpc>
              <a:spcBef>
                <a:spcPts val="385"/>
              </a:spcBef>
            </a:pP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Производи:</a:t>
            </a:r>
            <a:r>
              <a:rPr sz="2000" i="1" spc="1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Планирана</a:t>
            </a:r>
            <a:r>
              <a:rPr sz="2000"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је</a:t>
            </a:r>
            <a:r>
              <a:rPr sz="200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продаја</a:t>
            </a:r>
            <a:r>
              <a:rPr sz="2000"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воћних</a:t>
            </a:r>
            <a:r>
              <a:rPr sz="2000" i="1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ликера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sz="2000" spc="1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sr-Latn-BA" altLang="" sz="2000" spc="1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20" dirty="0">
                <a:latin typeface="Times New Roman" panose="02020603050405020304" charset="0"/>
                <a:cs typeface="Times New Roman" panose="02020603050405020304" charset="0"/>
              </a:rPr>
              <a:t>Сами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ћемо</a:t>
            </a:r>
            <a:r>
              <a:rPr sz="2000" spc="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их</a:t>
            </a:r>
            <a:r>
              <a:rPr sz="2000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производити</a:t>
            </a:r>
            <a:r>
              <a:rPr sz="2000" spc="1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по</a:t>
            </a:r>
            <a:r>
              <a:rPr sz="2000" spc="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рецепту</a:t>
            </a:r>
            <a:r>
              <a:rPr sz="2000" spc="2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наших</a:t>
            </a:r>
            <a:r>
              <a:rPr sz="20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бака.</a:t>
            </a:r>
            <a:r>
              <a:rPr sz="2000" spc="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Паковање</a:t>
            </a:r>
            <a:r>
              <a:rPr sz="2000" spc="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25" dirty="0">
                <a:latin typeface="Times New Roman" panose="02020603050405020304" charset="0"/>
                <a:cs typeface="Times New Roman" panose="02020603050405020304" charset="0"/>
              </a:rPr>
              <a:t>ће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бити</a:t>
            </a:r>
            <a:r>
              <a:rPr sz="2000" spc="1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занимљиво</a:t>
            </a:r>
            <a:r>
              <a:rPr sz="2000" i="1" spc="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000" i="1" spc="1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иновативно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sz="2000" spc="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sz="2000" spc="12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>
              <a:lnSpc>
                <a:spcPct val="92000"/>
              </a:lnSpc>
              <a:spcBef>
                <a:spcPts val="385"/>
              </a:spcBef>
            </a:pPr>
            <a:endParaRPr sz="2000" spc="12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>
              <a:lnSpc>
                <a:spcPct val="92000"/>
              </a:lnSpc>
              <a:spcBef>
                <a:spcPts val="385"/>
              </a:spcBef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Производи</a:t>
            </a:r>
            <a:r>
              <a:rPr sz="20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ће</a:t>
            </a:r>
            <a:r>
              <a:rPr sz="2000" spc="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20" dirty="0">
                <a:latin typeface="Times New Roman" panose="02020603050405020304" charset="0"/>
                <a:cs typeface="Times New Roman" panose="02020603050405020304" charset="0"/>
              </a:rPr>
              <a:t>бити</a:t>
            </a:r>
            <a:r>
              <a:rPr lang="sr-Latn-BA" altLang="" sz="2000" spc="-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намењени</a:t>
            </a:r>
            <a:r>
              <a:rPr sz="2000"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за</a:t>
            </a:r>
            <a:r>
              <a:rPr sz="200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личну</a:t>
            </a:r>
            <a:r>
              <a:rPr sz="2000" spc="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употребу,</a:t>
            </a:r>
            <a:r>
              <a:rPr sz="2000" spc="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продају</a:t>
            </a:r>
            <a:r>
              <a:rPr sz="2000" spc="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у</a:t>
            </a:r>
            <a:r>
              <a:rPr sz="200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кафићима,</a:t>
            </a:r>
            <a:r>
              <a:rPr sz="2000" spc="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10" dirty="0">
                <a:latin typeface="Times New Roman" panose="02020603050405020304" charset="0"/>
                <a:cs typeface="Times New Roman" panose="02020603050405020304" charset="0"/>
              </a:rPr>
              <a:t>поклон</a:t>
            </a:r>
            <a:r>
              <a:rPr lang="sr-Latn-BA" altLang="" sz="2000" spc="-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драгим</a:t>
            </a:r>
            <a:r>
              <a:rPr sz="2000" spc="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особама</a:t>
            </a:r>
            <a:r>
              <a:rPr sz="2000" spc="-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sz="2000" i="0" dirty="0">
                <a:latin typeface="Times New Roman" panose="02020603050405020304" charset="0"/>
                <a:cs typeface="Times New Roman" panose="02020603050405020304" charset="0"/>
              </a:rPr>
              <a:t>налепнице</a:t>
            </a:r>
            <a:r>
              <a:rPr sz="2000" i="0" spc="1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0" dirty="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sz="2000" i="0" spc="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0" dirty="0">
                <a:latin typeface="Times New Roman" panose="02020603050405020304" charset="0"/>
                <a:cs typeface="Times New Roman" panose="02020603050405020304" charset="0"/>
              </a:rPr>
              <a:t>флашама</a:t>
            </a:r>
            <a:r>
              <a:rPr sz="2000" i="0" spc="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0" dirty="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sz="2000" i="0" spc="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0" dirty="0">
                <a:latin typeface="Times New Roman" panose="02020603050405020304" charset="0"/>
                <a:cs typeface="Times New Roman" panose="02020603050405020304" charset="0"/>
              </a:rPr>
              <a:t>којима</a:t>
            </a:r>
            <a:r>
              <a:rPr sz="2000" i="0" spc="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0" spc="-20" dirty="0">
                <a:latin typeface="Times New Roman" panose="02020603050405020304" charset="0"/>
                <a:cs typeface="Times New Roman" panose="02020603050405020304" charset="0"/>
              </a:rPr>
              <a:t>пише</a:t>
            </a:r>
            <a:r>
              <a:rPr lang="sr-Latn-BA" altLang="" sz="2000" i="0" spc="-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„срећан</a:t>
            </a:r>
            <a:r>
              <a:rPr sz="2000" i="1" spc="1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рођендан“</a:t>
            </a:r>
            <a:r>
              <a:rPr sz="2000" i="0" spc="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sr-Cyrl-BA" altLang="" sz="2000" i="0" spc="114" dirty="0">
                <a:latin typeface="Times New Roman" panose="02020603050405020304" charset="0"/>
                <a:cs typeface="Times New Roman" panose="02020603050405020304" charset="0"/>
              </a:rPr>
              <a:t>итд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).</a:t>
            </a:r>
            <a:r>
              <a:rPr sz="2000"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sz="2000" spc="125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>
              <a:lnSpc>
                <a:spcPct val="92000"/>
              </a:lnSpc>
              <a:spcBef>
                <a:spcPts val="385"/>
              </a:spcBef>
            </a:pPr>
            <a:endParaRPr sz="2000" spc="125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>
              <a:lnSpc>
                <a:spcPct val="92000"/>
              </a:lnSpc>
              <a:spcBef>
                <a:spcPts val="385"/>
              </a:spcBef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Биће</a:t>
            </a:r>
            <a:r>
              <a:rPr sz="2000" spc="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прављени</a:t>
            </a:r>
            <a:r>
              <a:rPr sz="2000" spc="1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25" dirty="0">
                <a:latin typeface="Times New Roman" panose="02020603050405020304" charset="0"/>
                <a:cs typeface="Times New Roman" panose="02020603050405020304" charset="0"/>
              </a:rPr>
              <a:t>од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најквалитетнијег</a:t>
            </a:r>
            <a:r>
              <a:rPr sz="2000" i="1" spc="2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воћа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sz="2000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разних</a:t>
            </a:r>
            <a:r>
              <a:rPr sz="2000"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врста.</a:t>
            </a:r>
            <a:r>
              <a:rPr sz="2000" spc="1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Паковање</a:t>
            </a:r>
            <a:r>
              <a:rPr sz="2000" spc="1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ће бити</a:t>
            </a:r>
            <a:r>
              <a:rPr sz="2000" spc="2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50" dirty="0">
                <a:latin typeface="Times New Roman" panose="02020603050405020304" charset="0"/>
                <a:cs typeface="Times New Roman" panose="02020603050405020304" charset="0"/>
              </a:rPr>
              <a:t>у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облику</a:t>
            </a:r>
            <a:r>
              <a:rPr sz="2000" spc="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стаклених</a:t>
            </a:r>
            <a:r>
              <a:rPr sz="2000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флашица,</a:t>
            </a:r>
            <a:r>
              <a:rPr sz="2000" spc="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разних</a:t>
            </a:r>
            <a:r>
              <a:rPr sz="2000" spc="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облика</a:t>
            </a:r>
            <a:r>
              <a:rPr sz="2000" spc="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0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величина</a:t>
            </a:r>
            <a:r>
              <a:rPr sz="2000" spc="1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sz="2000" i="1" spc="-25" dirty="0">
                <a:latin typeface="Times New Roman" panose="02020603050405020304" charset="0"/>
                <a:cs typeface="Times New Roman" panose="02020603050405020304" charset="0"/>
              </a:rPr>
              <a:t>од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100мл,</a:t>
            </a:r>
            <a:r>
              <a:rPr sz="2000" i="1" spc="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па</a:t>
            </a:r>
            <a:r>
              <a:rPr sz="2000" i="1" spc="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до</a:t>
            </a:r>
            <a:r>
              <a:rPr sz="2000" i="1"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1л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).</a:t>
            </a:r>
            <a:r>
              <a:rPr sz="2000" spc="1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sz="2000" spc="155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>
              <a:lnSpc>
                <a:spcPct val="92000"/>
              </a:lnSpc>
              <a:spcBef>
                <a:spcPts val="385"/>
              </a:spcBef>
            </a:pPr>
            <a:endParaRPr sz="2000" spc="155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>
              <a:lnSpc>
                <a:spcPct val="92000"/>
              </a:lnSpc>
              <a:spcBef>
                <a:spcPts val="385"/>
              </a:spcBef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Налепнице</a:t>
            </a:r>
            <a:r>
              <a:rPr sz="2000" spc="1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ће</a:t>
            </a:r>
            <a:r>
              <a:rPr sz="200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бити</a:t>
            </a:r>
            <a:r>
              <a:rPr sz="2000" spc="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прилагођене</a:t>
            </a:r>
            <a:r>
              <a:rPr sz="2000" spc="1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10" dirty="0">
                <a:latin typeface="Times New Roman" panose="02020603050405020304" charset="0"/>
                <a:cs typeface="Times New Roman" panose="02020603050405020304" charset="0"/>
              </a:rPr>
              <a:t>сваком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производу</a:t>
            </a:r>
            <a:r>
              <a:rPr sz="2000" spc="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појединачно,</a:t>
            </a:r>
            <a:r>
              <a:rPr sz="2000" spc="1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sz="2000" spc="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њима</a:t>
            </a:r>
            <a:r>
              <a:rPr sz="2000" spc="1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ће</a:t>
            </a:r>
            <a:r>
              <a:rPr sz="200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писати</a:t>
            </a:r>
            <a:r>
              <a:rPr sz="2000" spc="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spc="-10" dirty="0">
                <a:latin typeface="Times New Roman" panose="02020603050405020304" charset="0"/>
                <a:cs typeface="Times New Roman" panose="02020603050405020304" charset="0"/>
              </a:rPr>
              <a:t>састав</a:t>
            </a:r>
            <a:r>
              <a:rPr lang="sr-Latn-BA" altLang="" sz="2000" i="1" spc="-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производа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sz="200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датум</a:t>
            </a:r>
            <a:r>
              <a:rPr sz="2000" spc="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10" dirty="0">
                <a:latin typeface="Times New Roman" panose="02020603050405020304" charset="0"/>
                <a:cs typeface="Times New Roman" panose="02020603050405020304" charset="0"/>
              </a:rPr>
              <a:t>производње.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304799"/>
            <a:ext cx="5629910" cy="439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750" b="1" i="0" u="sng" dirty="0">
                <a:latin typeface="Times New Roman" panose="02020603050405020304" charset="0"/>
                <a:cs typeface="Times New Roman" panose="02020603050405020304" charset="0"/>
              </a:rPr>
              <a:t>Детаљан</a:t>
            </a:r>
            <a:r>
              <a:rPr sz="2750" b="1" i="0" u="sng" spc="1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b="1" i="0" u="sng" dirty="0">
                <a:latin typeface="Times New Roman" panose="02020603050405020304" charset="0"/>
                <a:cs typeface="Times New Roman" panose="02020603050405020304" charset="0"/>
              </a:rPr>
              <a:t>опис</a:t>
            </a:r>
            <a:r>
              <a:rPr sz="2750" b="1" i="0" u="sng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b="1" i="0" u="sng" dirty="0">
                <a:latin typeface="Times New Roman" panose="02020603050405020304" charset="0"/>
                <a:cs typeface="Times New Roman" panose="02020603050405020304" charset="0"/>
              </a:rPr>
              <a:t>пословног</a:t>
            </a:r>
            <a:r>
              <a:rPr sz="2750" b="1" i="0" u="sng" spc="1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b="1" i="0" u="sng" spc="-10" dirty="0">
                <a:latin typeface="Times New Roman" panose="02020603050405020304" charset="0"/>
                <a:cs typeface="Times New Roman" panose="02020603050405020304" charset="0"/>
              </a:rPr>
              <a:t>простора</a:t>
            </a:r>
            <a:endParaRPr sz="2750" b="1" i="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555" y="958278"/>
            <a:ext cx="4570730" cy="54108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88900" indent="47625">
              <a:lnSpc>
                <a:spcPct val="101000"/>
              </a:lnSpc>
              <a:spcBef>
                <a:spcPts val="85"/>
              </a:spcBef>
            </a:pPr>
            <a:r>
              <a:rPr sz="1800" i="1" dirty="0">
                <a:latin typeface="Times New Roman" panose="02020603050405020304" charset="0"/>
                <a:cs typeface="Times New Roman" panose="02020603050405020304" charset="0"/>
              </a:rPr>
              <a:t>Простор</a:t>
            </a:r>
            <a:r>
              <a:rPr sz="1800" i="1" spc="-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i="1" dirty="0">
                <a:latin typeface="Times New Roman" panose="02020603050405020304" charset="0"/>
                <a:cs typeface="Times New Roman" panose="02020603050405020304" charset="0"/>
              </a:rPr>
              <a:t>величине</a:t>
            </a:r>
            <a:r>
              <a:rPr sz="1800" i="1" spc="-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i="1" dirty="0">
                <a:latin typeface="Times New Roman" panose="02020603050405020304" charset="0"/>
                <a:cs typeface="Times New Roman" panose="02020603050405020304" charset="0"/>
              </a:rPr>
              <a:t>35м²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sz="1800" spc="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биће</a:t>
            </a:r>
            <a:r>
              <a:rPr sz="1800" spc="-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лијепо</a:t>
            </a:r>
            <a:r>
              <a:rPr sz="1800" spc="-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уређен,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са</a:t>
            </a:r>
            <a:r>
              <a:rPr sz="1800" spc="-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десне</a:t>
            </a:r>
            <a:r>
              <a:rPr sz="1800" spc="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стране</a:t>
            </a:r>
            <a:r>
              <a:rPr sz="1800" spc="-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ће</a:t>
            </a:r>
            <a:r>
              <a:rPr sz="1800" spc="-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бити</a:t>
            </a:r>
            <a:r>
              <a:rPr sz="1800" spc="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полице</a:t>
            </a:r>
            <a:r>
              <a:rPr sz="1800" spc="-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са</a:t>
            </a:r>
            <a:r>
              <a:rPr sz="1800" spc="-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лијепо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поређаних</a:t>
            </a:r>
            <a:r>
              <a:rPr sz="1800" spc="-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производима</a:t>
            </a:r>
            <a:r>
              <a:rPr sz="1800" spc="-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испод</a:t>
            </a:r>
            <a:r>
              <a:rPr sz="1800" spc="-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којих</a:t>
            </a:r>
            <a:r>
              <a:rPr sz="1800" spc="-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ће</a:t>
            </a:r>
            <a:r>
              <a:rPr sz="18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25" dirty="0">
                <a:latin typeface="Times New Roman" panose="02020603050405020304" charset="0"/>
                <a:cs typeface="Times New Roman" panose="02020603050405020304" charset="0"/>
              </a:rPr>
              <a:t>се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налазити</a:t>
            </a:r>
            <a:r>
              <a:rPr sz="1800" spc="-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цијене.</a:t>
            </a:r>
            <a:endParaRPr sz="1800" spc="-1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88900" indent="47625">
              <a:lnSpc>
                <a:spcPct val="101000"/>
              </a:lnSpc>
              <a:spcBef>
                <a:spcPts val="85"/>
              </a:spcBef>
            </a:pPr>
            <a:endParaRPr sz="6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22225">
              <a:lnSpc>
                <a:spcPct val="100000"/>
              </a:lnSpc>
              <a:spcBef>
                <a:spcPts val="20"/>
              </a:spcBef>
            </a:pPr>
            <a:r>
              <a:rPr sz="1800" i="1" dirty="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sz="1800" i="1" spc="-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i="1" dirty="0">
                <a:latin typeface="Times New Roman" panose="02020603050405020304" charset="0"/>
                <a:cs typeface="Times New Roman" panose="02020603050405020304" charset="0"/>
              </a:rPr>
              <a:t>средини</a:t>
            </a:r>
            <a:r>
              <a:rPr sz="1800" spc="-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ће</a:t>
            </a:r>
            <a:r>
              <a:rPr sz="1800" spc="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бити</a:t>
            </a:r>
            <a:r>
              <a:rPr sz="1800" spc="-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мали</a:t>
            </a:r>
            <a:r>
              <a:rPr sz="1800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сто,</a:t>
            </a:r>
            <a:r>
              <a:rPr sz="1800" spc="-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sz="1800" spc="-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коме</a:t>
            </a:r>
            <a:r>
              <a:rPr sz="1800" spc="-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ће</a:t>
            </a:r>
            <a:r>
              <a:rPr sz="1800" spc="-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20" dirty="0">
                <a:latin typeface="Times New Roman" panose="02020603050405020304" charset="0"/>
                <a:cs typeface="Times New Roman" panose="02020603050405020304" charset="0"/>
              </a:rPr>
              <a:t>бити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постављене</a:t>
            </a:r>
            <a:r>
              <a:rPr sz="1800" spc="-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чаше</a:t>
            </a:r>
            <a:r>
              <a:rPr sz="1800" spc="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1800"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пића</a:t>
            </a:r>
            <a:r>
              <a:rPr sz="1800" spc="-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за</a:t>
            </a:r>
            <a:r>
              <a:rPr sz="1800" spc="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дегустацију,</a:t>
            </a:r>
            <a:r>
              <a:rPr sz="1800"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20" dirty="0">
                <a:latin typeface="Times New Roman" panose="02020603050405020304" charset="0"/>
                <a:cs typeface="Times New Roman" panose="02020603050405020304" charset="0"/>
              </a:rPr>
              <a:t>како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би</a:t>
            </a:r>
            <a:r>
              <a:rPr sz="1800" spc="-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купци</a:t>
            </a:r>
            <a:r>
              <a:rPr sz="1800" spc="-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могли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дегустирати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који</a:t>
            </a:r>
            <a:r>
              <a:rPr sz="1800" spc="-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ликер</a:t>
            </a:r>
            <a:r>
              <a:rPr sz="180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20" dirty="0">
                <a:latin typeface="Times New Roman" panose="02020603050405020304" charset="0"/>
                <a:cs typeface="Times New Roman" panose="02020603050405020304" charset="0"/>
              </a:rPr>
              <a:t>желе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купити.</a:t>
            </a:r>
            <a:endParaRPr sz="1800" spc="-1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22225"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150495" algn="just">
              <a:lnSpc>
                <a:spcPct val="99000"/>
              </a:lnSpc>
              <a:spcBef>
                <a:spcPts val="40"/>
              </a:spcBef>
            </a:pPr>
            <a:r>
              <a:rPr sz="1800" i="1" dirty="0">
                <a:latin typeface="Times New Roman" panose="02020603050405020304" charset="0"/>
                <a:cs typeface="Times New Roman" panose="02020603050405020304" charset="0"/>
              </a:rPr>
              <a:t>Наспрам</a:t>
            </a:r>
            <a:r>
              <a:rPr sz="1800" i="1" spc="-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i="1" dirty="0">
                <a:latin typeface="Times New Roman" panose="02020603050405020304" charset="0"/>
                <a:cs typeface="Times New Roman" panose="02020603050405020304" charset="0"/>
              </a:rPr>
              <a:t>улазних</a:t>
            </a:r>
            <a:r>
              <a:rPr sz="1800" i="1"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i="1" dirty="0">
                <a:latin typeface="Times New Roman" panose="02020603050405020304" charset="0"/>
                <a:cs typeface="Times New Roman" panose="02020603050405020304" charset="0"/>
              </a:rPr>
              <a:t>врата</a:t>
            </a:r>
            <a:r>
              <a:rPr sz="1800" spc="-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налазиће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се</a:t>
            </a:r>
            <a:r>
              <a:rPr sz="1800" spc="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каса,</a:t>
            </a:r>
            <a:r>
              <a:rPr sz="1800" spc="-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25" dirty="0">
                <a:latin typeface="Times New Roman" panose="02020603050405020304" charset="0"/>
                <a:cs typeface="Times New Roman" panose="02020603050405020304" charset="0"/>
              </a:rPr>
              <a:t>иза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касе</a:t>
            </a:r>
            <a:r>
              <a:rPr sz="1800" spc="-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зид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ће</a:t>
            </a:r>
            <a:r>
              <a:rPr sz="1800" spc="-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бити</a:t>
            </a:r>
            <a:r>
              <a:rPr sz="1800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украшен</a:t>
            </a:r>
            <a:r>
              <a:rPr sz="1800" spc="-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сликама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пејзажа</a:t>
            </a:r>
            <a:r>
              <a:rPr sz="1800" spc="-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50" dirty="0">
                <a:latin typeface="Times New Roman" panose="02020603050405020304" charset="0"/>
                <a:cs typeface="Times New Roman" panose="02020603050405020304" charset="0"/>
              </a:rPr>
              <a:t>и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дрвећа</a:t>
            </a:r>
            <a:r>
              <a:rPr sz="1800" spc="-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20" dirty="0">
                <a:latin typeface="Times New Roman" panose="02020603050405020304" charset="0"/>
                <a:cs typeface="Times New Roman" panose="02020603050405020304" charset="0"/>
              </a:rPr>
              <a:t>воћа.</a:t>
            </a:r>
            <a:endParaRPr sz="1800" spc="-2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150495" algn="just">
              <a:lnSpc>
                <a:spcPct val="99000"/>
              </a:lnSpc>
              <a:spcBef>
                <a:spcPts val="40"/>
              </a:spcBef>
            </a:pPr>
            <a:endParaRPr sz="6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dirty="0">
                <a:latin typeface="Times New Roman" panose="02020603050405020304" charset="0"/>
                <a:cs typeface="Times New Roman" panose="02020603050405020304" charset="0"/>
              </a:rPr>
              <a:t>Са</a:t>
            </a:r>
            <a:r>
              <a:rPr sz="1800" i="1"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i="1" dirty="0">
                <a:latin typeface="Times New Roman" panose="02020603050405020304" charset="0"/>
                <a:cs typeface="Times New Roman" panose="02020603050405020304" charset="0"/>
              </a:rPr>
              <a:t>лијеве</a:t>
            </a:r>
            <a:r>
              <a:rPr sz="1800" i="1"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i="1" dirty="0">
                <a:latin typeface="Times New Roman" panose="02020603050405020304" charset="0"/>
                <a:cs typeface="Times New Roman" panose="02020603050405020304" charset="0"/>
              </a:rPr>
              <a:t>стране</a:t>
            </a:r>
            <a:r>
              <a:rPr sz="1800" spc="-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20" dirty="0">
                <a:latin typeface="Times New Roman" panose="02020603050405020304" charset="0"/>
                <a:cs typeface="Times New Roman" panose="02020603050405020304" charset="0"/>
              </a:rPr>
              <a:t>од</a:t>
            </a:r>
            <a:r>
              <a:rPr sz="1800" spc="-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улазних</a:t>
            </a:r>
            <a:r>
              <a:rPr sz="1800" spc="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врата</a:t>
            </a:r>
            <a:r>
              <a:rPr sz="1800" spc="-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налазиће</a:t>
            </a:r>
            <a:r>
              <a:rPr sz="1800" spc="-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25" dirty="0">
                <a:latin typeface="Times New Roman" panose="02020603050405020304" charset="0"/>
                <a:cs typeface="Times New Roman" panose="02020603050405020304" charset="0"/>
              </a:rPr>
              <a:t>се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212090">
              <a:lnSpc>
                <a:spcPct val="101000"/>
              </a:lnSpc>
            </a:pP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производи</a:t>
            </a:r>
            <a:r>
              <a:rPr sz="1800" spc="-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са</a:t>
            </a:r>
            <a:r>
              <a:rPr sz="1800" spc="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посебним налепницама</a:t>
            </a:r>
            <a:r>
              <a:rPr sz="1800"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25" dirty="0">
                <a:latin typeface="Times New Roman" panose="02020603050405020304" charset="0"/>
                <a:cs typeface="Times New Roman" panose="02020603050405020304" charset="0"/>
              </a:rPr>
              <a:t>за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поклон,</a:t>
            </a:r>
            <a:r>
              <a:rPr sz="1800" spc="-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sz="1800" spc="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примјер</a:t>
            </a:r>
            <a:r>
              <a:rPr sz="1800" spc="-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наљепнице</a:t>
            </a:r>
            <a:r>
              <a:rPr sz="1800" spc="-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са</a:t>
            </a:r>
            <a:r>
              <a:rPr sz="180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натписом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честитки,</a:t>
            </a:r>
            <a:r>
              <a:rPr sz="1800" spc="-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имена...</a:t>
            </a:r>
            <a:r>
              <a:rPr lang="sr-Latn-BA" altLang="" sz="1800" spc="-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sr-Latn-BA" altLang="" sz="1800" spc="-1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212090">
              <a:lnSpc>
                <a:spcPct val="101000"/>
              </a:lnSpc>
            </a:pPr>
            <a:endParaRPr lang="sr-Latn-BA" altLang="" sz="600" spc="-1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212090">
              <a:lnSpc>
                <a:spcPct val="101000"/>
              </a:lnSpc>
            </a:pPr>
            <a:r>
              <a:rPr sz="1800" spc="-25" dirty="0">
                <a:latin typeface="Times New Roman" panose="02020603050405020304" charset="0"/>
                <a:cs typeface="Times New Roman" panose="02020603050405020304" charset="0"/>
              </a:rPr>
              <a:t>Такође</a:t>
            </a:r>
            <a:r>
              <a:rPr sz="1800" spc="-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поред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овог</a:t>
            </a:r>
            <a:r>
              <a:rPr sz="1800" spc="-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простора,</a:t>
            </a:r>
            <a:r>
              <a:rPr sz="1800" spc="-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sz="180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локацији</a:t>
            </a:r>
            <a:r>
              <a:rPr sz="1800" spc="-50" dirty="0">
                <a:latin typeface="Times New Roman" panose="02020603050405020304" charset="0"/>
                <a:cs typeface="Times New Roman" panose="02020603050405020304" charset="0"/>
              </a:rPr>
              <a:t> у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Дренови,</a:t>
            </a:r>
            <a:r>
              <a:rPr lang="sr-Latn-BA" altLang="" sz="1800" spc="-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код</a:t>
            </a:r>
            <a:r>
              <a:rPr sz="1800" spc="-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родне</a:t>
            </a:r>
            <a:r>
              <a:rPr sz="1800"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куће,</a:t>
            </a:r>
            <a:r>
              <a:rPr sz="1800" spc="-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биће</a:t>
            </a:r>
            <a:r>
              <a:rPr sz="1800" spc="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1800" spc="-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простор</a:t>
            </a:r>
            <a:r>
              <a:rPr sz="1800" spc="-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25" dirty="0">
                <a:latin typeface="Times New Roman" panose="02020603050405020304" charset="0"/>
                <a:cs typeface="Times New Roman" panose="02020603050405020304" charset="0"/>
              </a:rPr>
              <a:t>за </a:t>
            </a:r>
            <a:r>
              <a:rPr sz="1800" spc="-20" dirty="0">
                <a:latin typeface="Times New Roman" panose="02020603050405020304" charset="0"/>
                <a:cs typeface="Times New Roman" panose="02020603050405020304" charset="0"/>
              </a:rPr>
              <a:t>производњу,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воћњаци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1800" spc="-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складиште.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62600" y="1152525"/>
            <a:ext cx="6087110" cy="486664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" y="3657600"/>
            <a:ext cx="5263515" cy="2667635"/>
          </a:xfrm>
          <a:prstGeom prst="rect">
            <a:avLst/>
          </a:prstGeom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object 4"/>
          <p:cNvSpPr txBox="1"/>
          <p:nvPr/>
        </p:nvSpPr>
        <p:spPr>
          <a:xfrm>
            <a:off x="381000" y="1062355"/>
            <a:ext cx="11378565" cy="2482850"/>
          </a:xfrm>
          <a:prstGeom prst="rect">
            <a:avLst/>
          </a:prstGeom>
        </p:spPr>
        <p:txBody>
          <a:bodyPr vert="horz" wrap="square" lIns="0" tIns="52705" rIns="0" bIns="0" rtlCol="0">
            <a:noAutofit/>
          </a:bodyPr>
          <a:lstStyle/>
          <a:p>
            <a:pPr marL="12700" marR="488315">
              <a:lnSpc>
                <a:spcPts val="3080"/>
              </a:lnSpc>
              <a:spcBef>
                <a:spcPts val="415"/>
              </a:spcBef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Сматрамо</a:t>
            </a:r>
            <a:r>
              <a:rPr sz="200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да</a:t>
            </a:r>
            <a:r>
              <a:rPr sz="2000" spc="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је</a:t>
            </a:r>
            <a:r>
              <a:rPr sz="2000" spc="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мало</a:t>
            </a:r>
            <a:r>
              <a:rPr sz="2000" spc="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оваквих</a:t>
            </a:r>
            <a:r>
              <a:rPr sz="2000" spc="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радњи</a:t>
            </a:r>
            <a:r>
              <a:rPr sz="2000" spc="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у</a:t>
            </a:r>
            <a:r>
              <a:rPr sz="2000" spc="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нашем</a:t>
            </a:r>
            <a:r>
              <a:rPr sz="2000" spc="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граду,</a:t>
            </a:r>
            <a:r>
              <a:rPr sz="2000" spc="-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а</a:t>
            </a:r>
            <a:r>
              <a:rPr sz="200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да</a:t>
            </a:r>
            <a:r>
              <a:rPr sz="2000" spc="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25" dirty="0">
                <a:latin typeface="Times New Roman" panose="02020603050405020304" charset="0"/>
                <a:cs typeface="Times New Roman" panose="02020603050405020304" charset="0"/>
              </a:rPr>
              <a:t>је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потражња</a:t>
            </a:r>
            <a:r>
              <a:rPr sz="200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за</a:t>
            </a:r>
            <a:r>
              <a:rPr sz="2000" spc="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лидерима</a:t>
            </a:r>
            <a:r>
              <a:rPr sz="200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велика.</a:t>
            </a:r>
            <a:r>
              <a:rPr sz="2000" spc="1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Ликери</a:t>
            </a:r>
            <a:r>
              <a:rPr sz="2000" i="1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су</a:t>
            </a:r>
            <a:r>
              <a:rPr sz="2000"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једно</a:t>
            </a:r>
            <a:r>
              <a:rPr sz="200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од</a:t>
            </a:r>
            <a:r>
              <a:rPr sz="2000" spc="-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10" dirty="0">
                <a:latin typeface="Times New Roman" panose="02020603050405020304" charset="0"/>
                <a:cs typeface="Times New Roman" panose="02020603050405020304" charset="0"/>
              </a:rPr>
              <a:t>алкохолних</a:t>
            </a:r>
            <a:r>
              <a:rPr lang="sr-Latn-BA" altLang="" sz="2000" spc="-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пића</a:t>
            </a:r>
            <a:r>
              <a:rPr sz="2000" spc="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која</a:t>
            </a:r>
            <a:r>
              <a:rPr sz="2000" spc="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се</a:t>
            </a:r>
            <a:r>
              <a:rPr sz="2000" spc="-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често</a:t>
            </a:r>
            <a:r>
              <a:rPr sz="2000" i="1" spc="1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бирају</a:t>
            </a:r>
            <a:r>
              <a:rPr sz="2000" spc="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sz="2000" spc="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слављима,</a:t>
            </a:r>
            <a:r>
              <a:rPr sz="2000" spc="-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а</a:t>
            </a:r>
            <a:r>
              <a:rPr sz="2000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уз</a:t>
            </a:r>
            <a:r>
              <a:rPr sz="2000" spc="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лијепо</a:t>
            </a:r>
            <a:r>
              <a:rPr sz="2000" spc="1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паковање</a:t>
            </a:r>
            <a:r>
              <a:rPr sz="2000" spc="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20" dirty="0">
                <a:latin typeface="Times New Roman" panose="02020603050405020304" charset="0"/>
                <a:cs typeface="Times New Roman" panose="02020603050405020304" charset="0"/>
              </a:rPr>
              <a:t>могу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послужити</a:t>
            </a:r>
            <a:r>
              <a:rPr sz="2000" spc="1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000" spc="-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као</a:t>
            </a:r>
            <a:r>
              <a:rPr sz="2000" spc="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лијеп</a:t>
            </a:r>
            <a:r>
              <a:rPr sz="2000" spc="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поклон</a:t>
            </a:r>
            <a:r>
              <a:rPr sz="200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колекционарима</a:t>
            </a:r>
            <a:r>
              <a:rPr sz="2000" spc="1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пића.</a:t>
            </a:r>
            <a:r>
              <a:rPr sz="2000"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Сматрамо</a:t>
            </a:r>
            <a:r>
              <a:rPr sz="200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25" dirty="0">
                <a:latin typeface="Times New Roman" panose="02020603050405020304" charset="0"/>
                <a:cs typeface="Times New Roman" panose="02020603050405020304" charset="0"/>
              </a:rPr>
              <a:t>да</a:t>
            </a:r>
            <a:r>
              <a:rPr lang="sr-Latn-BA" altLang="" sz="2000" spc="-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имамо</a:t>
            </a:r>
            <a:r>
              <a:rPr sz="200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довољно</a:t>
            </a:r>
            <a:r>
              <a:rPr sz="2000" i="1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i="1" dirty="0">
                <a:latin typeface="Times New Roman" panose="02020603050405020304" charset="0"/>
                <a:cs typeface="Times New Roman" panose="02020603050405020304" charset="0"/>
              </a:rPr>
              <a:t>искуства</a:t>
            </a:r>
            <a:r>
              <a:rPr sz="200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са</a:t>
            </a:r>
            <a:r>
              <a:rPr sz="200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продајом,</a:t>
            </a:r>
            <a:r>
              <a:rPr sz="2000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а</a:t>
            </a:r>
            <a:r>
              <a:rPr sz="2000" spc="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000" spc="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са</a:t>
            </a:r>
            <a:r>
              <a:rPr sz="2000" spc="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испирањем</a:t>
            </a:r>
            <a:r>
              <a:rPr sz="2000" spc="1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10" dirty="0">
                <a:latin typeface="Times New Roman" panose="02020603050405020304" charset="0"/>
                <a:cs typeface="Times New Roman" panose="02020603050405020304" charset="0"/>
              </a:rPr>
              <a:t>овакве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врсте</a:t>
            </a:r>
            <a:r>
              <a:rPr sz="2000" spc="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пића.</a:t>
            </a:r>
            <a:r>
              <a:rPr sz="2000" spc="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Из</a:t>
            </a:r>
            <a:r>
              <a:rPr sz="2000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тог</a:t>
            </a:r>
            <a:r>
              <a:rPr sz="2000" spc="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разлога</a:t>
            </a:r>
            <a:r>
              <a:rPr sz="2000" spc="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смо</a:t>
            </a:r>
            <a:r>
              <a:rPr sz="2000" spc="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хтјели</a:t>
            </a:r>
            <a:r>
              <a:rPr sz="2000" spc="1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да</a:t>
            </a:r>
            <a:r>
              <a:rPr sz="2000" spc="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покушамо</a:t>
            </a:r>
            <a:r>
              <a:rPr sz="2000" spc="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нешто</a:t>
            </a:r>
            <a:r>
              <a:rPr sz="200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10" dirty="0">
                <a:latin typeface="Times New Roman" panose="02020603050405020304" charset="0"/>
                <a:cs typeface="Times New Roman" panose="02020603050405020304" charset="0"/>
              </a:rPr>
              <a:t>ново,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направимо</a:t>
            </a:r>
            <a:r>
              <a:rPr sz="2000" spc="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нове</a:t>
            </a:r>
            <a:r>
              <a:rPr sz="2000" spc="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укусе</a:t>
            </a:r>
            <a:r>
              <a:rPr sz="2000" spc="-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0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покажемо</a:t>
            </a:r>
            <a:r>
              <a:rPr sz="2000" spc="1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људима</a:t>
            </a:r>
            <a:r>
              <a:rPr sz="200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своју</a:t>
            </a:r>
            <a:r>
              <a:rPr sz="2000" spc="-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љубав</a:t>
            </a:r>
            <a:r>
              <a:rPr sz="2000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према</a:t>
            </a:r>
            <a:r>
              <a:rPr sz="2000" spc="3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овом</a:t>
            </a:r>
            <a:r>
              <a:rPr sz="2000" spc="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10" dirty="0">
                <a:latin typeface="Times New Roman" panose="02020603050405020304" charset="0"/>
                <a:cs typeface="Times New Roman" panose="02020603050405020304" charset="0"/>
              </a:rPr>
              <a:t>послу.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97355" y="152400"/>
            <a:ext cx="8898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400" b="1" i="0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Зашто</a:t>
            </a:r>
            <a:r>
              <a:rPr sz="2400" b="1" i="0" u="sng" spc="8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b="1" i="0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ви</a:t>
            </a:r>
            <a:r>
              <a:rPr sz="2400" b="1" i="0" u="sng" spc="-1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b="1" i="0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сматрате</a:t>
            </a:r>
            <a:r>
              <a:rPr sz="2400" b="1" i="0" u="sng" spc="24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b="1" i="0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да</a:t>
            </a:r>
            <a:r>
              <a:rPr sz="2400" b="1" i="0" u="sng" spc="7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b="1" i="0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имате</a:t>
            </a:r>
            <a:r>
              <a:rPr sz="2400" b="1" i="0" u="sng" spc="17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b="1" i="0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искуство,</a:t>
            </a:r>
            <a:r>
              <a:rPr sz="2400" b="1" i="0" u="sng" spc="12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b="1" i="0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способност</a:t>
            </a:r>
            <a:r>
              <a:rPr sz="2400" b="1" i="0" u="sng" spc="19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b="1" i="0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и</a:t>
            </a:r>
            <a:r>
              <a:rPr sz="2400" b="1" i="0" u="sng" spc="7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b="1" i="0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спремност</a:t>
            </a:r>
            <a:r>
              <a:rPr sz="2400" b="1" i="0" u="sng" spc="13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b="1" i="0" u="sng" spc="-2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да </a:t>
            </a:r>
            <a:r>
              <a:rPr sz="2400" b="1" i="0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упијете</a:t>
            </a:r>
            <a:r>
              <a:rPr sz="2400" b="1" i="0" u="sng" spc="12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b="1" i="0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у</a:t>
            </a:r>
            <a:r>
              <a:rPr sz="2400" b="1" i="0" u="sng" spc="5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b="1" i="0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овом</a:t>
            </a:r>
            <a:r>
              <a:rPr sz="2400" b="1" i="0" u="sng" spc="8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b="1" i="0" u="sng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послу?</a:t>
            </a:r>
            <a:r>
              <a:rPr lang="sr-Latn-BA" altLang="en-US" sz="2400" b="1" i="0" u="sng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sz="2400" b="1" i="0" u="sng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324600" y="3625850"/>
            <a:ext cx="5051425" cy="2736215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255" y="161290"/>
            <a:ext cx="673227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400" b="1" i="0" u="sng" spc="-10" dirty="0">
                <a:latin typeface="Times New Roman" panose="02020603050405020304" charset="0"/>
                <a:cs typeface="Times New Roman" panose="02020603050405020304" charset="0"/>
              </a:rPr>
              <a:t>Лични</a:t>
            </a:r>
            <a:r>
              <a:rPr sz="4400" b="1" i="0" u="sng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00" b="1" i="0" u="sng" spc="-10" dirty="0">
                <a:latin typeface="Times New Roman" panose="02020603050405020304" charset="0"/>
                <a:cs typeface="Times New Roman" panose="02020603050405020304" charset="0"/>
              </a:rPr>
              <a:t>подаци</a:t>
            </a:r>
            <a:r>
              <a:rPr sz="4400" b="1" i="0" u="sng" spc="-2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00" b="1" i="0" u="sng" spc="-10" dirty="0">
                <a:latin typeface="Times New Roman" panose="02020603050405020304" charset="0"/>
                <a:cs typeface="Times New Roman" panose="02020603050405020304" charset="0"/>
              </a:rPr>
              <a:t>власника</a:t>
            </a:r>
            <a:endParaRPr sz="4400" b="1" i="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45185" y="1524000"/>
            <a:ext cx="10501630" cy="4615815"/>
          </a:xfrm>
          <a:prstGeom prst="rect">
            <a:avLst/>
          </a:prstGeom>
        </p:spPr>
        <p:txBody>
          <a:bodyPr vert="horz" wrap="square" lIns="0" tIns="48895" rIns="0" bIns="0" rtlCol="0">
            <a:noAutofit/>
          </a:bodyPr>
          <a:lstStyle/>
          <a:p>
            <a:pPr marL="12700" marR="5080" algn="ctr">
              <a:lnSpc>
                <a:spcPct val="92000"/>
              </a:lnSpc>
              <a:spcBef>
                <a:spcPts val="385"/>
              </a:spcBef>
            </a:pPr>
            <a:r>
              <a:rPr lang="sr-Cyrl-BA"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Лука Козаревић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sz="2800" spc="18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власник</a:t>
            </a:r>
            <a:r>
              <a:rPr sz="2800" spc="3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800" spc="1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покретач</a:t>
            </a:r>
            <a:r>
              <a:rPr sz="2800" spc="27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овог</a:t>
            </a:r>
            <a:r>
              <a:rPr sz="2800" spc="-2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бизниса,</a:t>
            </a:r>
            <a:r>
              <a:rPr sz="2800" spc="11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рођена</a:t>
            </a:r>
            <a:r>
              <a:rPr sz="2800" spc="15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25" dirty="0">
                <a:effectLst/>
                <a:latin typeface="Times New Roman" panose="02020603050405020304" charset="0"/>
                <a:cs typeface="Times New Roman" panose="02020603050405020304" charset="0"/>
              </a:rPr>
              <a:t>је </a:t>
            </a:r>
            <a:r>
              <a:rPr lang="sr-Cyrl-BA"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31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sr-Cyrl-BA"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.2005.</a:t>
            </a:r>
            <a:r>
              <a:rPr sz="2800" spc="13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у</a:t>
            </a:r>
            <a:r>
              <a:rPr sz="2800" spc="4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sr-Cyrl-BA"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Добоју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sz="2800" spc="14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Од</a:t>
            </a:r>
            <a:r>
              <a:rPr sz="2800" spc="3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малих</a:t>
            </a:r>
            <a:r>
              <a:rPr sz="2800" spc="8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ногу</a:t>
            </a:r>
            <a:r>
              <a:rPr sz="2800" spc="2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је</a:t>
            </a:r>
            <a:r>
              <a:rPr sz="2800" spc="4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створи</a:t>
            </a:r>
            <a:r>
              <a:rPr lang="sr-Latn-BA"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2800" spc="114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љубав</a:t>
            </a:r>
            <a:r>
              <a:rPr sz="2800" spc="3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према</a:t>
            </a:r>
            <a:r>
              <a:rPr sz="2800" spc="17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20" dirty="0">
                <a:effectLst/>
                <a:latin typeface="Times New Roman" panose="02020603050405020304" charset="0"/>
                <a:cs typeface="Times New Roman" panose="02020603050405020304" charset="0"/>
              </a:rPr>
              <a:t>овом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послу</a:t>
            </a:r>
            <a:r>
              <a:rPr sz="2800" spc="3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800" spc="8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стекла</a:t>
            </a:r>
            <a:r>
              <a:rPr lang="sr-Cyrl-BA"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sz="2800" spc="11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искуство</a:t>
            </a:r>
            <a:r>
              <a:rPr sz="2800" spc="14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од</a:t>
            </a:r>
            <a:r>
              <a:rPr sz="2800" spc="-4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својих</a:t>
            </a:r>
            <a:r>
              <a:rPr sz="2800" spc="10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родитеља.</a:t>
            </a:r>
            <a:r>
              <a:rPr sz="2800" spc="14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Они</a:t>
            </a:r>
            <a:r>
              <a:rPr sz="2800" spc="1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су</a:t>
            </a:r>
            <a:r>
              <a:rPr sz="2800" spc="3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се</a:t>
            </a:r>
            <a:r>
              <a:rPr sz="2800" spc="5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10" dirty="0">
                <a:effectLst/>
                <a:latin typeface="Times New Roman" panose="02020603050405020304" charset="0"/>
                <a:cs typeface="Times New Roman" panose="02020603050405020304" charset="0"/>
              </a:rPr>
              <a:t>одувијек</a:t>
            </a:r>
            <a:endParaRPr sz="2800" spc="-1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algn="ctr">
              <a:lnSpc>
                <a:spcPts val="2895"/>
              </a:lnSpc>
            </a:pP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бавили</a:t>
            </a:r>
            <a:r>
              <a:rPr sz="2800" spc="1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овим</a:t>
            </a:r>
            <a:r>
              <a:rPr sz="2800" spc="8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послом,</a:t>
            </a:r>
            <a:r>
              <a:rPr sz="2800" spc="-1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преносили</a:t>
            </a:r>
            <a:r>
              <a:rPr sz="2800" spc="18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су</a:t>
            </a:r>
            <a:r>
              <a:rPr sz="2800" spc="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га</a:t>
            </a:r>
            <a:r>
              <a:rPr sz="2800" spc="11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sz="2800" spc="4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кољено</a:t>
            </a:r>
            <a:r>
              <a:rPr sz="2800" spc="12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sz="2800" spc="114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кољено</a:t>
            </a:r>
            <a:r>
              <a:rPr sz="2800" spc="13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али</a:t>
            </a:r>
            <a:r>
              <a:rPr sz="2800" spc="9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25" dirty="0">
                <a:effectLst/>
                <a:latin typeface="Times New Roman" panose="02020603050405020304" charset="0"/>
                <a:cs typeface="Times New Roman" panose="02020603050405020304" charset="0"/>
              </a:rPr>
              <a:t>се</a:t>
            </a:r>
            <a:endParaRPr sz="2800" spc="-25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1026160" algn="ctr">
              <a:lnSpc>
                <a:spcPct val="92000"/>
              </a:lnSpc>
              <a:spcBef>
                <a:spcPts val="160"/>
              </a:spcBef>
            </a:pP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нису</a:t>
            </a:r>
            <a:r>
              <a:rPr sz="2800" spc="4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бавили</a:t>
            </a:r>
            <a:r>
              <a:rPr sz="2800" spc="10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продајом.</a:t>
            </a:r>
            <a:r>
              <a:rPr sz="2800" spc="6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Он</a:t>
            </a:r>
            <a:r>
              <a:rPr sz="2800" spc="5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је</a:t>
            </a:r>
            <a:r>
              <a:rPr sz="2800" spc="5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одлучи</a:t>
            </a:r>
            <a:r>
              <a:rPr lang="sr-Cyrl-BA"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sz="2800" spc="4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узети</a:t>
            </a:r>
            <a:r>
              <a:rPr sz="2800" spc="10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то</a:t>
            </a:r>
            <a:r>
              <a:rPr sz="2800" spc="13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у</a:t>
            </a:r>
            <a:r>
              <a:rPr sz="2800" spc="3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своје</a:t>
            </a:r>
            <a:r>
              <a:rPr sz="2800" spc="-1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руке</a:t>
            </a:r>
            <a:r>
              <a:rPr sz="2800" spc="6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50" dirty="0">
                <a:effectLst/>
                <a:latin typeface="Times New Roman" panose="02020603050405020304" charset="0"/>
                <a:cs typeface="Times New Roman" panose="02020603050405020304" charset="0"/>
              </a:rPr>
              <a:t>и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покренути</a:t>
            </a:r>
            <a:r>
              <a:rPr sz="2800" spc="19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продају.</a:t>
            </a:r>
            <a:r>
              <a:rPr sz="2800" spc="3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Повећа</a:t>
            </a:r>
            <a:r>
              <a:rPr lang="sr-Cyrl-BA"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sz="2800" spc="3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је</a:t>
            </a:r>
            <a:r>
              <a:rPr sz="2800" spc="2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производњу,</a:t>
            </a:r>
            <a:r>
              <a:rPr sz="2800" spc="1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омисли</a:t>
            </a:r>
            <a:r>
              <a:rPr lang="sr-Cyrl-BA"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sz="2800" spc="3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20" dirty="0">
                <a:effectLst/>
                <a:latin typeface="Times New Roman" panose="02020603050405020304" charset="0"/>
                <a:cs typeface="Times New Roman" panose="02020603050405020304" charset="0"/>
              </a:rPr>
              <a:t>нове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рецепте</a:t>
            </a:r>
            <a:r>
              <a:rPr sz="2800" spc="18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800" spc="8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поче</a:t>
            </a:r>
            <a:r>
              <a:rPr lang="sr-Cyrl-BA"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sz="2800" spc="18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да</a:t>
            </a:r>
            <a:r>
              <a:rPr sz="2800" spc="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остварује</a:t>
            </a:r>
            <a:r>
              <a:rPr sz="2800" spc="6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свој</a:t>
            </a:r>
            <a:r>
              <a:rPr sz="2800" spc="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сан.</a:t>
            </a:r>
            <a:r>
              <a:rPr sz="2800" spc="-3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Има</a:t>
            </a:r>
            <a:r>
              <a:rPr sz="2800" spc="10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велико</a:t>
            </a:r>
            <a:r>
              <a:rPr sz="2800" spc="20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искуство</a:t>
            </a:r>
            <a:r>
              <a:rPr sz="2800" spc="3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50" dirty="0">
                <a:effectLst/>
                <a:latin typeface="Times New Roman" panose="02020603050405020304" charset="0"/>
                <a:cs typeface="Times New Roman" panose="02020603050405020304" charset="0"/>
              </a:rPr>
              <a:t>у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познавању</a:t>
            </a:r>
            <a:r>
              <a:rPr sz="2800" spc="18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effectLst/>
                <a:latin typeface="Times New Roman" panose="02020603050405020304" charset="0"/>
                <a:cs typeface="Times New Roman" panose="02020603050405020304" charset="0"/>
              </a:rPr>
              <a:t>овог</a:t>
            </a:r>
            <a:r>
              <a:rPr sz="2800" spc="-5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20" dirty="0">
                <a:effectLst/>
                <a:latin typeface="Times New Roman" panose="02020603050405020304" charset="0"/>
                <a:cs typeface="Times New Roman" panose="02020603050405020304" charset="0"/>
              </a:rPr>
              <a:t>пића.</a:t>
            </a:r>
            <a:endParaRPr sz="2800" spc="-2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917" y="228853"/>
            <a:ext cx="10267315" cy="367347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0665" indent="-227965" algn="just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Завршила</a:t>
            </a:r>
            <a:r>
              <a:rPr sz="2400" spc="1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је</a:t>
            </a:r>
            <a:r>
              <a:rPr sz="2400" spc="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специјалну</a:t>
            </a:r>
            <a:r>
              <a:rPr sz="2400" spc="1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обуку</a:t>
            </a:r>
            <a:r>
              <a:rPr sz="24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за</a:t>
            </a:r>
            <a:r>
              <a:rPr sz="24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воћарство</a:t>
            </a:r>
            <a:r>
              <a:rPr sz="2400" spc="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400"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производњу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41300" marR="438150" indent="-228600" algn="just">
              <a:lnSpc>
                <a:spcPct val="92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Крену</a:t>
            </a:r>
            <a:r>
              <a:rPr lang="sr-Latn-BA" altLang="" sz="240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240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је</a:t>
            </a:r>
            <a:r>
              <a:rPr sz="2400" spc="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sr-Latn-BA" altLang="" sz="24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240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идејом</a:t>
            </a:r>
            <a:r>
              <a:rPr sz="2400" spc="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да</a:t>
            </a:r>
            <a:r>
              <a:rPr sz="2400" spc="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би</a:t>
            </a:r>
            <a:r>
              <a:rPr sz="2400" spc="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ње</a:t>
            </a:r>
            <a:r>
              <a:rPr lang="sr-Cyrl-BA" sz="2400" dirty="0">
                <a:latin typeface="Times New Roman" panose="02020603050405020304" charset="0"/>
                <a:cs typeface="Times New Roman" panose="02020603050405020304" charset="0"/>
              </a:rPr>
              <a:t>гове</a:t>
            </a:r>
            <a:r>
              <a:rPr sz="240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производе</a:t>
            </a:r>
            <a:r>
              <a:rPr sz="2400" spc="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могли</a:t>
            </a:r>
            <a:r>
              <a:rPr sz="240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куповати</a:t>
            </a:r>
            <a:r>
              <a:rPr sz="240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spc="-25" dirty="0">
                <a:latin typeface="Times New Roman" panose="02020603050405020304" charset="0"/>
                <a:cs typeface="Times New Roman" panose="02020603050405020304" charset="0"/>
              </a:rPr>
              <a:t>они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који</a:t>
            </a:r>
            <a:r>
              <a:rPr sz="2400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уживају</a:t>
            </a:r>
            <a:r>
              <a:rPr sz="240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у</a:t>
            </a:r>
            <a:r>
              <a:rPr sz="2400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овој</a:t>
            </a:r>
            <a:r>
              <a:rPr sz="2400" spc="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врсти</a:t>
            </a:r>
            <a:r>
              <a:rPr sz="2400" spc="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пића</a:t>
            </a:r>
            <a:r>
              <a:rPr sz="2400" spc="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као</a:t>
            </a:r>
            <a:r>
              <a:rPr sz="2400" spc="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400" spc="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они који</a:t>
            </a:r>
            <a:r>
              <a:rPr sz="2400" spc="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га</a:t>
            </a:r>
            <a:r>
              <a:rPr sz="2400" spc="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сакупљају,</a:t>
            </a:r>
            <a:r>
              <a:rPr sz="24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spc="-25" dirty="0">
                <a:latin typeface="Times New Roman" panose="02020603050405020304" charset="0"/>
                <a:cs typeface="Times New Roman" panose="02020603050405020304" charset="0"/>
              </a:rPr>
              <a:t>или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немају</a:t>
            </a:r>
            <a:r>
              <a:rPr sz="240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идеју</a:t>
            </a:r>
            <a:r>
              <a:rPr sz="2400" spc="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за</a:t>
            </a:r>
            <a:r>
              <a:rPr sz="240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занимљив</a:t>
            </a:r>
            <a:r>
              <a:rPr sz="2400"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поклон</a:t>
            </a:r>
            <a:r>
              <a:rPr sz="240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некој</a:t>
            </a:r>
            <a:r>
              <a:rPr sz="2400" spc="1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особи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40030" marR="5080" indent="-227330">
              <a:lnSpc>
                <a:spcPct val="92000"/>
              </a:lnSpc>
              <a:spcBef>
                <a:spcPts val="9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Конкуренција</a:t>
            </a:r>
            <a:r>
              <a:rPr sz="2400" spc="1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нам</a:t>
            </a:r>
            <a:r>
              <a:rPr sz="2400" spc="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400" spc="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није</a:t>
            </a:r>
            <a:r>
              <a:rPr sz="2400" spc="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толико</a:t>
            </a:r>
            <a:r>
              <a:rPr sz="2400" spc="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велика,</a:t>
            </a:r>
            <a:r>
              <a:rPr sz="2400" spc="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а</a:t>
            </a:r>
            <a:r>
              <a:rPr sz="2400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наши</a:t>
            </a:r>
            <a:r>
              <a:rPr sz="2400" spc="-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производи</a:t>
            </a:r>
            <a:r>
              <a:rPr sz="2400" spc="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имаће 	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иновативне</a:t>
            </a:r>
            <a:r>
              <a:rPr sz="2400" spc="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укусе</a:t>
            </a:r>
            <a:r>
              <a:rPr sz="2400" spc="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400" spc="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паковања</a:t>
            </a:r>
            <a:r>
              <a:rPr sz="2400" spc="2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која</a:t>
            </a:r>
            <a:r>
              <a:rPr sz="2400"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још</a:t>
            </a:r>
            <a:r>
              <a:rPr sz="240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нису</a:t>
            </a:r>
            <a:r>
              <a:rPr sz="2400" spc="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виђена</a:t>
            </a:r>
            <a:r>
              <a:rPr sz="2400"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sz="2400"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нашем 	тржишту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41300" marR="132715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Приступачне</a:t>
            </a:r>
            <a:r>
              <a:rPr sz="2400" spc="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цијене</a:t>
            </a:r>
            <a:r>
              <a:rPr sz="2400" spc="1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400" spc="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промотивни</a:t>
            </a:r>
            <a:r>
              <a:rPr sz="2400" spc="1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производи</a:t>
            </a:r>
            <a:r>
              <a:rPr sz="2400" spc="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такође</a:t>
            </a:r>
            <a:r>
              <a:rPr sz="2400"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ће</a:t>
            </a:r>
            <a:r>
              <a:rPr sz="240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привући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купце</a:t>
            </a:r>
            <a:r>
              <a:rPr sz="240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40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повећати</a:t>
            </a:r>
            <a:r>
              <a:rPr sz="240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продају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77000" y="3902075"/>
            <a:ext cx="4728845" cy="2598420"/>
          </a:xfrm>
          <a:prstGeom prst="rect">
            <a:avLst/>
          </a:prstGeom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4191000"/>
            <a:ext cx="3324225" cy="2190750"/>
          </a:xfrm>
          <a:prstGeom prst="rect">
            <a:avLst/>
          </a:prstGeom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6748145" cy="5705475"/>
          </a:xfrm>
          <a:prstGeom prst="rect">
            <a:avLst/>
          </a:prstGeom>
        </p:spPr>
        <p:txBody>
          <a:bodyPr vert="horz" wrap="square" lIns="0" tIns="10795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Радно</a:t>
            </a:r>
            <a:r>
              <a:rPr sz="275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вријеме</a:t>
            </a:r>
            <a:r>
              <a:rPr sz="2750" spc="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биће</a:t>
            </a:r>
            <a:r>
              <a:rPr sz="2750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од</a:t>
            </a:r>
            <a:r>
              <a:rPr sz="275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08:00</a:t>
            </a:r>
            <a:r>
              <a:rPr sz="2750" spc="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до</a:t>
            </a:r>
            <a:r>
              <a:rPr sz="2750" spc="-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10" dirty="0">
                <a:latin typeface="Times New Roman" panose="02020603050405020304" charset="0"/>
                <a:cs typeface="Times New Roman" panose="02020603050405020304" charset="0"/>
              </a:rPr>
              <a:t>18:00ч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>
              <a:lnSpc>
                <a:spcPts val="3000"/>
              </a:lnSpc>
              <a:spcBef>
                <a:spcPts val="1105"/>
              </a:spcBef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Имаћемо</a:t>
            </a:r>
            <a:r>
              <a:rPr sz="2750" spc="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два</a:t>
            </a:r>
            <a:r>
              <a:rPr sz="2750" spc="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запослена</a:t>
            </a:r>
            <a:r>
              <a:rPr sz="2750"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радника</a:t>
            </a:r>
            <a:r>
              <a:rPr sz="2750" spc="20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у</a:t>
            </a:r>
            <a:r>
              <a:rPr sz="275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sz="2750" spc="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10" dirty="0">
                <a:latin typeface="Times New Roman" panose="02020603050405020304" charset="0"/>
                <a:cs typeface="Times New Roman" panose="02020603050405020304" charset="0"/>
              </a:rPr>
              <a:t>смјене,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такође</a:t>
            </a:r>
            <a:r>
              <a:rPr sz="2750" spc="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ће</a:t>
            </a:r>
            <a:r>
              <a:rPr sz="2750" spc="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бити</a:t>
            </a:r>
            <a:r>
              <a:rPr sz="2750" spc="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запослена</a:t>
            </a:r>
            <a:r>
              <a:rPr sz="2750" spc="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једна</a:t>
            </a:r>
            <a:r>
              <a:rPr sz="2750" spc="1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10" dirty="0">
                <a:latin typeface="Times New Roman" panose="02020603050405020304" charset="0"/>
                <a:cs typeface="Times New Roman" panose="02020603050405020304" charset="0"/>
              </a:rPr>
              <a:t>чистачица.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1705"/>
              </a:spcBef>
            </a:pP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854075">
              <a:lnSpc>
                <a:spcPct val="91000"/>
              </a:lnSpc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Уложићемо</a:t>
            </a:r>
            <a:r>
              <a:rPr sz="2750" spc="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sz="275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000КМ</a:t>
            </a:r>
            <a:r>
              <a:rPr sz="275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у</a:t>
            </a:r>
            <a:r>
              <a:rPr sz="2750" spc="-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10" dirty="0">
                <a:latin typeface="Times New Roman" panose="02020603050405020304" charset="0"/>
                <a:cs typeface="Times New Roman" panose="02020603050405020304" charset="0"/>
              </a:rPr>
              <a:t>реновирање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пословног</a:t>
            </a:r>
            <a:r>
              <a:rPr sz="2750"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простора</a:t>
            </a:r>
            <a:r>
              <a:rPr sz="2750" spc="2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(полице,</a:t>
            </a:r>
            <a:r>
              <a:rPr sz="2750" spc="1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10" dirty="0">
                <a:latin typeface="Times New Roman" panose="02020603050405020304" charset="0"/>
                <a:cs typeface="Times New Roman" panose="02020603050405020304" charset="0"/>
              </a:rPr>
              <a:t>кречење, декорације)</a:t>
            </a:r>
            <a:r>
              <a:rPr lang="sr-Latn-BA" altLang="" sz="2750" spc="-1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2750" spc="-1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854075">
              <a:lnSpc>
                <a:spcPct val="91000"/>
              </a:lnSpc>
            </a:pP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441960" algn="just">
              <a:lnSpc>
                <a:spcPct val="92000"/>
              </a:lnSpc>
              <a:spcBef>
                <a:spcPts val="1010"/>
              </a:spcBef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Производња</a:t>
            </a:r>
            <a:r>
              <a:rPr sz="2750" spc="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ће</a:t>
            </a:r>
            <a:r>
              <a:rPr sz="2750" spc="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се</a:t>
            </a:r>
            <a:r>
              <a:rPr sz="2750" spc="-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вршити</a:t>
            </a:r>
            <a:r>
              <a:rPr sz="2750" spc="1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као</a:t>
            </a:r>
            <a:r>
              <a:rPr sz="2750" spc="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750" spc="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до</a:t>
            </a:r>
            <a:r>
              <a:rPr sz="2750" spc="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10" dirty="0">
                <a:latin typeface="Times New Roman" panose="02020603050405020304" charset="0"/>
                <a:cs typeface="Times New Roman" panose="02020603050405020304" charset="0"/>
              </a:rPr>
              <a:t>тада,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без</a:t>
            </a:r>
            <a:r>
              <a:rPr sz="275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великих</a:t>
            </a:r>
            <a:r>
              <a:rPr sz="2750" spc="1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улагања</a:t>
            </a:r>
            <a:r>
              <a:rPr sz="2750" spc="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осим</a:t>
            </a:r>
            <a:r>
              <a:rPr sz="2750" spc="-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ако</a:t>
            </a:r>
            <a:r>
              <a:rPr sz="275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то</a:t>
            </a:r>
            <a:r>
              <a:rPr sz="2750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ме</a:t>
            </a:r>
            <a:r>
              <a:rPr sz="2750" spc="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20" dirty="0">
                <a:latin typeface="Times New Roman" panose="02020603050405020304" charset="0"/>
                <a:cs typeface="Times New Roman" panose="02020603050405020304" charset="0"/>
              </a:rPr>
              <a:t>буде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било</a:t>
            </a:r>
            <a:r>
              <a:rPr sz="2750" spc="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10" dirty="0">
                <a:latin typeface="Times New Roman" panose="02020603050405020304" charset="0"/>
                <a:cs typeface="Times New Roman" panose="02020603050405020304" charset="0"/>
              </a:rPr>
              <a:t>потребно</a:t>
            </a:r>
            <a:r>
              <a:rPr lang="sr-Latn-BA" altLang="" sz="2750" spc="-1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sr-Latn-BA" altLang="" sz="275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0000" y="533400"/>
            <a:ext cx="4092575" cy="5801360"/>
          </a:xfrm>
          <a:prstGeom prst="rect">
            <a:avLst/>
          </a:prstGeom>
          <a:ln>
            <a:solidFill>
              <a:schemeClr val="accent6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6945" y="228663"/>
            <a:ext cx="4081779" cy="13703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400" b="1" i="0" u="sng" dirty="0">
                <a:latin typeface="Times New Roman" panose="02020603050405020304" charset="0"/>
                <a:cs typeface="Times New Roman" panose="02020603050405020304" charset="0"/>
              </a:rPr>
              <a:t>Ваше</a:t>
            </a:r>
            <a:r>
              <a:rPr sz="4400" b="1" i="0" u="sng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00" b="1" i="0" u="sng" spc="-10" dirty="0">
                <a:latin typeface="Times New Roman" panose="02020603050405020304" charset="0"/>
                <a:cs typeface="Times New Roman" panose="02020603050405020304" charset="0"/>
              </a:rPr>
              <a:t>тржиште:</a:t>
            </a:r>
            <a:endParaRPr sz="4400" b="1" i="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219453"/>
            <a:ext cx="10991215" cy="46748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400"/>
              </a:spcBef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Наши</a:t>
            </a:r>
            <a:r>
              <a:rPr sz="2500" spc="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купци</a:t>
            </a:r>
            <a:r>
              <a:rPr sz="2500" spc="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биће</a:t>
            </a:r>
            <a:r>
              <a:rPr sz="250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сви</a:t>
            </a:r>
            <a:r>
              <a:rPr sz="2500" spc="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они</a:t>
            </a:r>
            <a:r>
              <a:rPr sz="250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које</a:t>
            </a:r>
            <a:r>
              <a:rPr sz="2500" spc="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занима</a:t>
            </a:r>
            <a:r>
              <a:rPr sz="2500" spc="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наш</a:t>
            </a:r>
            <a:r>
              <a:rPr sz="250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производ.</a:t>
            </a:r>
            <a:r>
              <a:rPr sz="2500" spc="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Немамо</a:t>
            </a:r>
            <a:r>
              <a:rPr sz="2500" spc="1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spc="-10" dirty="0">
                <a:latin typeface="Times New Roman" panose="02020603050405020304" charset="0"/>
                <a:cs typeface="Times New Roman" panose="02020603050405020304" charset="0"/>
              </a:rPr>
              <a:t>много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конкурента,</a:t>
            </a:r>
            <a:r>
              <a:rPr sz="2500" spc="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а</a:t>
            </a:r>
            <a:r>
              <a:rPr sz="2500" spc="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од</a:t>
            </a:r>
            <a:r>
              <a:rPr sz="2500" spc="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осталих</a:t>
            </a:r>
            <a:r>
              <a:rPr sz="2500" spc="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се</a:t>
            </a:r>
            <a:r>
              <a:rPr sz="2500" spc="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разликујемо</a:t>
            </a:r>
            <a:r>
              <a:rPr sz="2500" spc="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по</a:t>
            </a:r>
            <a:r>
              <a:rPr sz="2500" spc="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томе</a:t>
            </a:r>
            <a:r>
              <a:rPr sz="250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што</a:t>
            </a:r>
            <a:r>
              <a:rPr sz="2500" spc="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је</a:t>
            </a:r>
            <a:r>
              <a:rPr sz="2500" spc="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наш</a:t>
            </a:r>
            <a:r>
              <a:rPr sz="2500" spc="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spc="-10" dirty="0">
                <a:latin typeface="Times New Roman" panose="02020603050405020304" charset="0"/>
                <a:cs typeface="Times New Roman" panose="02020603050405020304" charset="0"/>
              </a:rPr>
              <a:t>производ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направљен</a:t>
            </a:r>
            <a:r>
              <a:rPr sz="2500" spc="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по</a:t>
            </a:r>
            <a:r>
              <a:rPr sz="2500"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традиционалном</a:t>
            </a:r>
            <a:r>
              <a:rPr sz="250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рецепту</a:t>
            </a:r>
            <a:r>
              <a:rPr sz="2500" spc="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од</a:t>
            </a:r>
            <a:r>
              <a:rPr sz="250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органског</a:t>
            </a:r>
            <a:r>
              <a:rPr sz="2500" spc="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воћа.</a:t>
            </a:r>
            <a:r>
              <a:rPr sz="25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sz="2500" spc="6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>
              <a:lnSpc>
                <a:spcPct val="92000"/>
              </a:lnSpc>
              <a:spcBef>
                <a:spcPts val="400"/>
              </a:spcBef>
            </a:pPr>
            <a:endParaRPr sz="1000" spc="6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>
              <a:lnSpc>
                <a:spcPct val="92000"/>
              </a:lnSpc>
              <a:spcBef>
                <a:spcPts val="400"/>
              </a:spcBef>
            </a:pPr>
            <a:r>
              <a:rPr sz="2500" spc="-10" dirty="0">
                <a:latin typeface="Times New Roman" panose="02020603050405020304" charset="0"/>
                <a:cs typeface="Times New Roman" panose="02020603050405020304" charset="0"/>
              </a:rPr>
              <a:t>Иновативно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паковање,</a:t>
            </a:r>
            <a:r>
              <a:rPr sz="2500" spc="1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љубазни</a:t>
            </a:r>
            <a:r>
              <a:rPr sz="2500" spc="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трговци,</a:t>
            </a:r>
            <a:r>
              <a:rPr sz="2500" spc="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љубав</a:t>
            </a:r>
            <a:r>
              <a:rPr sz="2500" spc="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према</a:t>
            </a:r>
            <a:r>
              <a:rPr sz="2500" spc="1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овом</a:t>
            </a:r>
            <a:r>
              <a:rPr sz="2500" spc="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послу</a:t>
            </a:r>
            <a:r>
              <a:rPr sz="2500" spc="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учиниће</a:t>
            </a:r>
            <a:r>
              <a:rPr sz="2500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spc="-25" dirty="0">
                <a:latin typeface="Times New Roman" panose="02020603050405020304" charset="0"/>
                <a:cs typeface="Times New Roman" panose="02020603050405020304" charset="0"/>
              </a:rPr>
              <a:t>нас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успјешним</a:t>
            </a:r>
            <a:r>
              <a:rPr sz="2500" spc="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sz="2500"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тржишту.</a:t>
            </a:r>
            <a:r>
              <a:rPr sz="2500" spc="1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Такође</a:t>
            </a:r>
            <a:r>
              <a:rPr sz="2500" spc="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500" spc="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цијене</a:t>
            </a:r>
            <a:r>
              <a:rPr sz="2500" spc="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ће</a:t>
            </a:r>
            <a:r>
              <a:rPr sz="2500" spc="-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бити</a:t>
            </a:r>
            <a:r>
              <a:rPr sz="2500"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прилагођени</a:t>
            </a:r>
            <a:r>
              <a:rPr sz="25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spc="-10" dirty="0">
                <a:latin typeface="Times New Roman" panose="02020603050405020304" charset="0"/>
                <a:cs typeface="Times New Roman" panose="02020603050405020304" charset="0"/>
              </a:rPr>
              <a:t>нашим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купцима.</a:t>
            </a:r>
            <a:r>
              <a:rPr sz="2500"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Такође</a:t>
            </a:r>
            <a:r>
              <a:rPr sz="2500"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имамо</a:t>
            </a:r>
            <a:r>
              <a:rPr sz="2500" spc="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500" spc="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поклон</a:t>
            </a:r>
            <a:r>
              <a:rPr sz="2500" spc="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пакетиће</a:t>
            </a:r>
            <a:r>
              <a:rPr sz="2500" spc="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у</a:t>
            </a:r>
            <a:r>
              <a:rPr sz="2500" spc="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знак</a:t>
            </a:r>
            <a:r>
              <a:rPr sz="2500" spc="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захвалности</a:t>
            </a:r>
            <a:r>
              <a:rPr sz="2500" spc="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јер</a:t>
            </a:r>
            <a:r>
              <a:rPr sz="2500" spc="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су</a:t>
            </a:r>
            <a:r>
              <a:rPr sz="2500" spc="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spc="-25" dirty="0">
                <a:latin typeface="Times New Roman" panose="02020603050405020304" charset="0"/>
                <a:cs typeface="Times New Roman" panose="02020603050405020304" charset="0"/>
              </a:rPr>
              <a:t>се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купци</a:t>
            </a:r>
            <a:r>
              <a:rPr sz="2500" spc="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одлучили</a:t>
            </a:r>
            <a:r>
              <a:rPr sz="2500" spc="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да</a:t>
            </a:r>
            <a:r>
              <a:rPr sz="2500" spc="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купе</a:t>
            </a:r>
            <a:r>
              <a:rPr sz="2500" spc="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баш</a:t>
            </a:r>
            <a:r>
              <a:rPr sz="2500" spc="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наш</a:t>
            </a:r>
            <a:r>
              <a:rPr sz="250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spc="-10" dirty="0">
                <a:latin typeface="Times New Roman" panose="02020603050405020304" charset="0"/>
                <a:cs typeface="Times New Roman" panose="02020603050405020304" charset="0"/>
              </a:rPr>
              <a:t>производ.</a:t>
            </a:r>
            <a:endParaRPr sz="2500" spc="-1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>
              <a:lnSpc>
                <a:spcPct val="92000"/>
              </a:lnSpc>
              <a:spcBef>
                <a:spcPts val="400"/>
              </a:spcBef>
            </a:pPr>
            <a:endParaRPr sz="1000" spc="-1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>
              <a:lnSpc>
                <a:spcPct val="92000"/>
              </a:lnSpc>
              <a:spcBef>
                <a:spcPts val="400"/>
              </a:spcBef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Слабост</a:t>
            </a:r>
            <a:r>
              <a:rPr sz="2500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наше</a:t>
            </a:r>
            <a:r>
              <a:rPr sz="2500" spc="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конкуренције</a:t>
            </a:r>
            <a:r>
              <a:rPr sz="2500" spc="2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је</a:t>
            </a:r>
            <a:r>
              <a:rPr sz="2500" spc="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у</a:t>
            </a:r>
            <a:r>
              <a:rPr sz="250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томе</a:t>
            </a:r>
            <a:r>
              <a:rPr sz="2500" spc="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што</a:t>
            </a:r>
            <a:r>
              <a:rPr sz="2500" spc="1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немају</a:t>
            </a:r>
            <a:r>
              <a:rPr sz="250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домаће</a:t>
            </a:r>
            <a:r>
              <a:rPr sz="250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spc="-10" dirty="0">
                <a:latin typeface="Times New Roman" panose="02020603050405020304" charset="0"/>
                <a:cs typeface="Times New Roman" panose="02020603050405020304" charset="0"/>
              </a:rPr>
              <a:t>производе,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наша</a:t>
            </a:r>
            <a:r>
              <a:rPr sz="2500" spc="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предност</a:t>
            </a:r>
            <a:r>
              <a:rPr sz="2500" spc="229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је</a:t>
            </a:r>
            <a:r>
              <a:rPr sz="2500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што</a:t>
            </a:r>
            <a:r>
              <a:rPr sz="250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производимо</a:t>
            </a:r>
            <a:r>
              <a:rPr sz="2500" spc="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мало</a:t>
            </a:r>
            <a:r>
              <a:rPr sz="250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али</a:t>
            </a:r>
            <a:r>
              <a:rPr sz="2500" spc="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spc="-10" dirty="0">
                <a:latin typeface="Times New Roman" panose="02020603050405020304" charset="0"/>
                <a:cs typeface="Times New Roman" panose="02020603050405020304" charset="0"/>
              </a:rPr>
              <a:t>квалитетно.</a:t>
            </a:r>
            <a:endParaRPr sz="2500" spc="-1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>
              <a:lnSpc>
                <a:spcPct val="92000"/>
              </a:lnSpc>
              <a:spcBef>
                <a:spcPts val="400"/>
              </a:spcBef>
            </a:pPr>
            <a:endParaRPr sz="1000" spc="-1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>
              <a:lnSpc>
                <a:spcPct val="92000"/>
              </a:lnSpc>
              <a:spcBef>
                <a:spcPts val="400"/>
              </a:spcBef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Наше</a:t>
            </a:r>
            <a:r>
              <a:rPr sz="2500" spc="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производе</a:t>
            </a:r>
            <a:r>
              <a:rPr sz="250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производићемо</a:t>
            </a:r>
            <a:r>
              <a:rPr sz="2500" spc="1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традицијално</a:t>
            </a:r>
            <a:r>
              <a:rPr sz="2500" spc="1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у</a:t>
            </a:r>
            <a:r>
              <a:rPr sz="2500" spc="1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кућној</a:t>
            </a:r>
            <a:r>
              <a:rPr sz="25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радионици</a:t>
            </a:r>
            <a:r>
              <a:rPr sz="2500" spc="1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spc="-25" dirty="0">
                <a:latin typeface="Times New Roman" panose="02020603050405020304" charset="0"/>
                <a:cs typeface="Times New Roman" panose="02020603050405020304" charset="0"/>
              </a:rPr>
              <a:t>као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што</a:t>
            </a:r>
            <a:r>
              <a:rPr sz="2500" spc="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смо</a:t>
            </a:r>
            <a:r>
              <a:rPr sz="2500" spc="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то</a:t>
            </a:r>
            <a:r>
              <a:rPr sz="250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sz="250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до</a:t>
            </a:r>
            <a:r>
              <a:rPr sz="250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сада.</a:t>
            </a:r>
            <a:r>
              <a:rPr sz="2500"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Продаја</a:t>
            </a:r>
            <a:r>
              <a:rPr sz="2500" spc="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ће</a:t>
            </a:r>
            <a:r>
              <a:rPr sz="2500" spc="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се</a:t>
            </a:r>
            <a:r>
              <a:rPr sz="2500" spc="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вршити</a:t>
            </a:r>
            <a:r>
              <a:rPr sz="2500" spc="1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у</a:t>
            </a:r>
            <a:r>
              <a:rPr sz="2500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радњи</a:t>
            </a:r>
            <a:r>
              <a:rPr sz="2500" spc="1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sz="2500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тргу,</a:t>
            </a:r>
            <a:r>
              <a:rPr sz="2500" spc="1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dirty="0">
                <a:latin typeface="Times New Roman" panose="02020603050405020304" charset="0"/>
                <a:cs typeface="Times New Roman" panose="02020603050405020304" charset="0"/>
              </a:rPr>
              <a:t>због</a:t>
            </a:r>
            <a:r>
              <a:rPr sz="2500" spc="-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500" spc="-10" dirty="0">
                <a:latin typeface="Times New Roman" panose="02020603050405020304" charset="0"/>
                <a:cs typeface="Times New Roman" panose="02020603050405020304" charset="0"/>
              </a:rPr>
              <a:t>добре локације.</a:t>
            </a:r>
            <a:endParaRPr sz="2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890" y="94043"/>
            <a:ext cx="4081779" cy="624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30"/>
              </a:spcBef>
            </a:pPr>
            <a:r>
              <a:rPr b="1" i="0" u="sng" dirty="0">
                <a:latin typeface="Times New Roman" panose="02020603050405020304" charset="0"/>
                <a:cs typeface="Times New Roman" panose="02020603050405020304" charset="0"/>
              </a:rPr>
              <a:t>Анализа</a:t>
            </a:r>
            <a:r>
              <a:rPr b="1" i="0" u="sng" spc="-20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b="1" i="0" u="sng" spc="-10" dirty="0">
                <a:latin typeface="Times New Roman" panose="02020603050405020304" charset="0"/>
                <a:cs typeface="Times New Roman" panose="02020603050405020304" charset="0"/>
              </a:rPr>
              <a:t>продаје</a:t>
            </a:r>
            <a:endParaRPr b="1" i="0" u="sng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362074"/>
            <a:ext cx="1797685" cy="439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0" dirty="0">
                <a:latin typeface="Times New Roman" panose="02020603050405020304" charset="0"/>
                <a:cs typeface="Times New Roman" panose="02020603050405020304" charset="0"/>
              </a:rPr>
              <a:t>Производи: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4145" y="1362074"/>
            <a:ext cx="1158875" cy="439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0" dirty="0">
                <a:latin typeface="Times New Roman" panose="02020603050405020304" charset="0"/>
                <a:cs typeface="Times New Roman" panose="02020603050405020304" charset="0"/>
              </a:rPr>
              <a:t>Цијена: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575" y="2253106"/>
            <a:ext cx="4274185" cy="37966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Ликер</a:t>
            </a:r>
            <a:r>
              <a:rPr sz="275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од</a:t>
            </a:r>
            <a:r>
              <a:rPr sz="275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20" dirty="0">
                <a:latin typeface="Times New Roman" panose="02020603050405020304" charset="0"/>
                <a:cs typeface="Times New Roman" panose="02020603050405020304" charset="0"/>
              </a:rPr>
              <a:t>вишње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Ликер</a:t>
            </a:r>
            <a:r>
              <a:rPr sz="275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од</a:t>
            </a:r>
            <a:r>
              <a:rPr sz="275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10" dirty="0">
                <a:latin typeface="Times New Roman" panose="02020603050405020304" charset="0"/>
                <a:cs typeface="Times New Roman" panose="02020603050405020304" charset="0"/>
              </a:rPr>
              <a:t>јагоде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  <a:tab pos="1795145" algn="l"/>
              </a:tabLst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Ликер</a:t>
            </a:r>
            <a:r>
              <a:rPr sz="2750" spc="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25" dirty="0">
                <a:latin typeface="Times New Roman" panose="02020603050405020304" charset="0"/>
                <a:cs typeface="Times New Roman" panose="02020603050405020304" charset="0"/>
              </a:rPr>
              <a:t>од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sz="2750" spc="-20" dirty="0">
                <a:latin typeface="Times New Roman" panose="02020603050405020304" charset="0"/>
                <a:cs typeface="Times New Roman" panose="02020603050405020304" charset="0"/>
              </a:rPr>
              <a:t>дуње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Ликер</a:t>
            </a:r>
            <a:r>
              <a:rPr sz="275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од</a:t>
            </a:r>
            <a:r>
              <a:rPr sz="275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10" dirty="0">
                <a:latin typeface="Times New Roman" panose="02020603050405020304" charset="0"/>
                <a:cs typeface="Times New Roman" panose="02020603050405020304" charset="0"/>
              </a:rPr>
              <a:t>агоније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Ликер</a:t>
            </a:r>
            <a:r>
              <a:rPr sz="275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од</a:t>
            </a:r>
            <a:r>
              <a:rPr sz="275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20" dirty="0">
                <a:latin typeface="Times New Roman" panose="02020603050405020304" charset="0"/>
                <a:cs typeface="Times New Roman" panose="02020603050405020304" charset="0"/>
              </a:rPr>
              <a:t>ораха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Ликер</a:t>
            </a:r>
            <a:r>
              <a:rPr sz="275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од</a:t>
            </a:r>
            <a:r>
              <a:rPr sz="275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10" dirty="0">
                <a:latin typeface="Times New Roman" panose="02020603050405020304" charset="0"/>
                <a:cs typeface="Times New Roman" panose="02020603050405020304" charset="0"/>
              </a:rPr>
              <a:t>малине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Ликер</a:t>
            </a:r>
            <a:r>
              <a:rPr sz="275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од</a:t>
            </a:r>
            <a:r>
              <a:rPr sz="275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10" dirty="0">
                <a:latin typeface="Times New Roman" panose="02020603050405020304" charset="0"/>
                <a:cs typeface="Times New Roman" panose="02020603050405020304" charset="0"/>
              </a:rPr>
              <a:t>брескве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Ликер</a:t>
            </a:r>
            <a:r>
              <a:rPr sz="2750" spc="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од</a:t>
            </a:r>
            <a:r>
              <a:rPr sz="275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љековитих</a:t>
            </a:r>
            <a:r>
              <a:rPr sz="2750" spc="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10" dirty="0">
                <a:latin typeface="Times New Roman" panose="02020603050405020304" charset="0"/>
                <a:cs typeface="Times New Roman" panose="02020603050405020304" charset="0"/>
              </a:rPr>
              <a:t>трава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4145" y="2252980"/>
            <a:ext cx="2048510" cy="37966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75"/>
              </a:spcBef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1л</a:t>
            </a:r>
            <a:r>
              <a:rPr sz="2750"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–</a:t>
            </a:r>
            <a:r>
              <a:rPr sz="2750" spc="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20" dirty="0">
                <a:latin typeface="Times New Roman" panose="02020603050405020304" charset="0"/>
                <a:cs typeface="Times New Roman" panose="02020603050405020304" charset="0"/>
              </a:rPr>
              <a:t>18КМ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 marL="60325">
              <a:lnSpc>
                <a:spcPct val="100000"/>
              </a:lnSpc>
              <a:spcBef>
                <a:spcPts val="380"/>
              </a:spcBef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1л</a:t>
            </a:r>
            <a:r>
              <a:rPr sz="275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–</a:t>
            </a:r>
            <a:r>
              <a:rPr sz="275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20" dirty="0">
                <a:latin typeface="Times New Roman" panose="02020603050405020304" charset="0"/>
                <a:cs typeface="Times New Roman" panose="02020603050405020304" charset="0"/>
              </a:rPr>
              <a:t>18КМ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 marL="31750">
              <a:lnSpc>
                <a:spcPct val="100000"/>
              </a:lnSpc>
              <a:spcBef>
                <a:spcPts val="455"/>
              </a:spcBef>
              <a:tabLst>
                <a:tab pos="812800" algn="l"/>
              </a:tabLst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1л </a:t>
            </a:r>
            <a:r>
              <a:rPr sz="2750" spc="-50" dirty="0">
                <a:latin typeface="Times New Roman" panose="02020603050405020304" charset="0"/>
                <a:cs typeface="Times New Roman" panose="02020603050405020304" charset="0"/>
              </a:rPr>
              <a:t>–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sz="2750" spc="-20" dirty="0">
                <a:latin typeface="Times New Roman" panose="02020603050405020304" charset="0"/>
                <a:cs typeface="Times New Roman" panose="02020603050405020304" charset="0"/>
              </a:rPr>
              <a:t>20КМ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 marL="22225">
              <a:lnSpc>
                <a:spcPct val="100000"/>
              </a:lnSpc>
              <a:spcBef>
                <a:spcPts val="380"/>
              </a:spcBef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1л</a:t>
            </a:r>
            <a:r>
              <a:rPr sz="2750"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–</a:t>
            </a:r>
            <a:r>
              <a:rPr sz="2750" spc="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20" dirty="0">
                <a:latin typeface="Times New Roman" panose="02020603050405020304" charset="0"/>
                <a:cs typeface="Times New Roman" panose="02020603050405020304" charset="0"/>
              </a:rPr>
              <a:t>19КМ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1л</a:t>
            </a:r>
            <a:r>
              <a:rPr sz="2750"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–</a:t>
            </a:r>
            <a:r>
              <a:rPr sz="2750" spc="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20" dirty="0">
                <a:latin typeface="Times New Roman" panose="02020603050405020304" charset="0"/>
                <a:cs typeface="Times New Roman" panose="02020603050405020304" charset="0"/>
              </a:rPr>
              <a:t>20КМ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 marL="50800">
              <a:lnSpc>
                <a:spcPct val="100000"/>
              </a:lnSpc>
              <a:spcBef>
                <a:spcPts val="380"/>
              </a:spcBef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1л</a:t>
            </a:r>
            <a:r>
              <a:rPr sz="2750"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–</a:t>
            </a:r>
            <a:r>
              <a:rPr sz="275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20" dirty="0">
                <a:latin typeface="Times New Roman" panose="02020603050405020304" charset="0"/>
                <a:cs typeface="Times New Roman" panose="02020603050405020304" charset="0"/>
              </a:rPr>
              <a:t>18КМ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 marL="31750">
              <a:lnSpc>
                <a:spcPct val="100000"/>
              </a:lnSpc>
              <a:spcBef>
                <a:spcPts val="380"/>
              </a:spcBef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1л</a:t>
            </a:r>
            <a:r>
              <a:rPr sz="275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–</a:t>
            </a:r>
            <a:r>
              <a:rPr sz="2750" spc="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20" dirty="0">
                <a:latin typeface="Times New Roman" panose="02020603050405020304" charset="0"/>
                <a:cs typeface="Times New Roman" panose="02020603050405020304" charset="0"/>
              </a:rPr>
              <a:t>20КМ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  <a:p>
            <a:pPr marL="69850">
              <a:lnSpc>
                <a:spcPct val="100000"/>
              </a:lnSpc>
              <a:spcBef>
                <a:spcPts val="380"/>
              </a:spcBef>
            </a:pP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1л</a:t>
            </a:r>
            <a:r>
              <a:rPr sz="275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dirty="0">
                <a:latin typeface="Times New Roman" panose="02020603050405020304" charset="0"/>
                <a:cs typeface="Times New Roman" panose="02020603050405020304" charset="0"/>
              </a:rPr>
              <a:t>–</a:t>
            </a:r>
            <a:r>
              <a:rPr sz="275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750" spc="-20" dirty="0">
                <a:latin typeface="Times New Roman" panose="02020603050405020304" charset="0"/>
                <a:cs typeface="Times New Roman" panose="02020603050405020304" charset="0"/>
              </a:rPr>
              <a:t>25КМ</a:t>
            </a:r>
            <a:endParaRPr sz="275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4530</Words>
  <Application>WPS Presentation</Application>
  <PresentationFormat>On-screen Show (4:3)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Arial MT</vt:lpstr>
      <vt:lpstr>Microsoft YaHei</vt:lpstr>
      <vt:lpstr>Arial Unicode MS</vt:lpstr>
      <vt:lpstr>Leelawadee UI Semilight</vt:lpstr>
      <vt:lpstr>Times New Roman</vt:lpstr>
      <vt:lpstr>Office Theme</vt:lpstr>
      <vt:lpstr>•Елкксир•</vt:lpstr>
      <vt:lpstr>Опис пословања</vt:lpstr>
      <vt:lpstr>Детаљан опис пословног простора:</vt:lpstr>
      <vt:lpstr>PowerPoint 演示文稿</vt:lpstr>
      <vt:lpstr>Лични подаци власника</vt:lpstr>
      <vt:lpstr>PowerPoint 演示文稿</vt:lpstr>
      <vt:lpstr>PowerPoint 演示文稿</vt:lpstr>
      <vt:lpstr>Ваше тржиште:</vt:lpstr>
      <vt:lpstr>Анализа продаје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Бизнис план •Елкксир•</dc:title>
  <dc:creator/>
  <cp:lastModifiedBy>Dark</cp:lastModifiedBy>
  <cp:revision>1</cp:revision>
  <dcterms:created xsi:type="dcterms:W3CDTF">2024-04-22T11:21:40Z</dcterms:created>
  <dcterms:modified xsi:type="dcterms:W3CDTF">2024-04-22T11:21:40Z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2023-03-16T02:00:00Z</vt:filetime>
  </property>
  <property fmtid="{D5CDD505-2E9C-101B-9397-08002B2CF9AE}" pid="3" name="LastSaved">
    <vt:filetime>2024-04-22T02:00:00Z</vt:filetime>
  </property>
  <property fmtid="{D5CDD505-2E9C-101B-9397-08002B2CF9AE}" pid="4" name="ICV">
    <vt:lpwstr>AED7F938C6BE440786C2BDA71CE3FA34_12</vt:lpwstr>
  </property>
  <property fmtid="{D5CDD505-2E9C-101B-9397-08002B2CF9AE}" pid="5" name="KSOProductBuildVer">
    <vt:lpwstr>1033-12.2.0.16731</vt:lpwstr>
  </property>
</Properties>
</file>