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e9dc1fd2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e9dc1fd2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e9dc1fd2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e9dc1fd2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e9dc1fd2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e9dc1fd2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e9dc1fd2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e9dc1fd2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e9dc1fd2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e9dc1fd2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e9dc1fd2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e9dc1fd2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e9dc1fd2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e9dc1fd2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e9dc1fd2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e9dc1fd2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e9dc1fd2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e9dc1fd2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e9dc1fd2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e9dc1fd2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e9dc1fd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e9dc1fd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e9dc1fd2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e9dc1fd2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e9dc1fd2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e9dc1fd2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e9dc1fd2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e9dc1fd2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e9dc1fd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e9dc1fd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e9dc1fd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e9dc1fd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e9dc1fd2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e9dc1fd2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e9dc1fd2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e9dc1fd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e9dc1fd2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e9dc1fd2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e9dc1fd2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e9dc1fd2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e9dc1fd2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e9dc1fd2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www.python.org/community"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www.whatech.com/development/press-release/442278-why-developers-vote-python-as-the-best-application-programming-language" TargetMode="External"/><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mentor@algorit.ma" TargetMode="External"/><Relationship Id="rId4" Type="http://schemas.openxmlformats.org/officeDocument/2006/relationships/hyperlink" Target="mailto:mentor@algorit.ma" TargetMode="Externa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335625" y="76201"/>
            <a:ext cx="1732176" cy="407050"/>
          </a:xfrm>
          <a:prstGeom prst="rect">
            <a:avLst/>
          </a:prstGeom>
          <a:noFill/>
          <a:ln>
            <a:noFill/>
          </a:ln>
        </p:spPr>
      </p:pic>
      <p:pic>
        <p:nvPicPr>
          <p:cNvPr id="55" name="Google Shape;55;p13"/>
          <p:cNvPicPr preferRelativeResize="0"/>
          <p:nvPr/>
        </p:nvPicPr>
        <p:blipFill>
          <a:blip r:embed="rId4">
            <a:alphaModFix/>
          </a:blip>
          <a:stretch>
            <a:fillRect/>
          </a:stretch>
        </p:blipFill>
        <p:spPr>
          <a:xfrm>
            <a:off x="3403225" y="3663275"/>
            <a:ext cx="2524125" cy="600075"/>
          </a:xfrm>
          <a:prstGeom prst="rect">
            <a:avLst/>
          </a:prstGeom>
          <a:noFill/>
          <a:ln>
            <a:noFill/>
          </a:ln>
        </p:spPr>
      </p:pic>
      <p:sp>
        <p:nvSpPr>
          <p:cNvPr id="56" name="Google Shape;56;p13"/>
          <p:cNvSpPr txBox="1"/>
          <p:nvPr/>
        </p:nvSpPr>
        <p:spPr>
          <a:xfrm>
            <a:off x="482425" y="676575"/>
            <a:ext cx="7861500" cy="2009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t/>
            </a:r>
            <a:endParaRPr b="1" sz="4100">
              <a:solidFill>
                <a:srgbClr val="C00000"/>
              </a:solidFill>
            </a:endParaRPr>
          </a:p>
          <a:p>
            <a:pPr indent="0" lvl="0" marL="0" rtl="0" algn="l">
              <a:lnSpc>
                <a:spcPct val="90000"/>
              </a:lnSpc>
              <a:spcBef>
                <a:spcPts val="0"/>
              </a:spcBef>
              <a:spcAft>
                <a:spcPts val="0"/>
              </a:spcAft>
              <a:buNone/>
            </a:pPr>
            <a:r>
              <a:rPr b="1" lang="en" sz="3500">
                <a:solidFill>
                  <a:srgbClr val="C00000"/>
                </a:solidFill>
              </a:rPr>
              <a:t>Data Science Academy:</a:t>
            </a:r>
            <a:endParaRPr b="1" sz="3500">
              <a:solidFill>
                <a:srgbClr val="C00000"/>
              </a:solidFill>
            </a:endParaRPr>
          </a:p>
          <a:p>
            <a:pPr indent="0" lvl="0" marL="0" rtl="0" algn="l">
              <a:lnSpc>
                <a:spcPct val="90000"/>
              </a:lnSpc>
              <a:spcBef>
                <a:spcPts val="0"/>
              </a:spcBef>
              <a:spcAft>
                <a:spcPts val="0"/>
              </a:spcAft>
              <a:buNone/>
            </a:pPr>
            <a:r>
              <a:rPr b="1" lang="en" sz="2400">
                <a:solidFill>
                  <a:srgbClr val="C00000"/>
                </a:solidFill>
              </a:rPr>
              <a:t>Newton Data Analytics</a:t>
            </a:r>
            <a:endParaRPr b="1" sz="2400">
              <a:solidFill>
                <a:srgbClr val="C00000"/>
              </a:solidFill>
            </a:endParaRPr>
          </a:p>
          <a:p>
            <a:pPr indent="0" lvl="0" marL="0" rtl="0" algn="l">
              <a:lnSpc>
                <a:spcPct val="90000"/>
              </a:lnSpc>
              <a:spcBef>
                <a:spcPts val="0"/>
              </a:spcBef>
              <a:spcAft>
                <a:spcPts val="0"/>
              </a:spcAft>
              <a:buNone/>
            </a:pPr>
            <a:r>
              <a:t/>
            </a:r>
            <a:endParaRPr sz="4100">
              <a:solidFill>
                <a:srgbClr val="EEEEEE"/>
              </a:solidFill>
            </a:endParaRPr>
          </a:p>
        </p:txBody>
      </p:sp>
      <p:sp>
        <p:nvSpPr>
          <p:cNvPr id="57" name="Google Shape;57;p13"/>
          <p:cNvSpPr txBox="1"/>
          <p:nvPr/>
        </p:nvSpPr>
        <p:spPr>
          <a:xfrm>
            <a:off x="2791338" y="2685975"/>
            <a:ext cx="3747900" cy="600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latin typeface="Raleway"/>
              <a:ea typeface="Raleway"/>
              <a:cs typeface="Raleway"/>
              <a:sym typeface="Raleway"/>
            </a:endParaRPr>
          </a:p>
          <a:p>
            <a:pPr indent="0" lvl="0" marL="0" marR="0" rtl="0" algn="ctr">
              <a:spcBef>
                <a:spcPts val="0"/>
              </a:spcBef>
              <a:spcAft>
                <a:spcPts val="0"/>
              </a:spcAft>
              <a:buNone/>
            </a:pPr>
            <a:r>
              <a:rPr lang="en" sz="1500">
                <a:latin typeface="Raleway"/>
                <a:ea typeface="Raleway"/>
                <a:cs typeface="Raleway"/>
                <a:sym typeface="Raleway"/>
              </a:rPr>
              <a:t>February 8, 2020</a:t>
            </a:r>
            <a:endParaRPr sz="15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228700" y="171825"/>
            <a:ext cx="56292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1019"/>
                </a:solidFill>
              </a:rPr>
              <a:t>Code Simplicity and  Readability</a:t>
            </a:r>
            <a:endParaRPr b="1" sz="2400">
              <a:solidFill>
                <a:srgbClr val="BE1019"/>
              </a:solidFill>
            </a:endParaRPr>
          </a:p>
        </p:txBody>
      </p:sp>
      <p:pic>
        <p:nvPicPr>
          <p:cNvPr id="121" name="Google Shape;121;p22"/>
          <p:cNvPicPr preferRelativeResize="0"/>
          <p:nvPr/>
        </p:nvPicPr>
        <p:blipFill>
          <a:blip r:embed="rId3">
            <a:alphaModFix/>
          </a:blip>
          <a:stretch>
            <a:fillRect/>
          </a:stretch>
        </p:blipFill>
        <p:spPr>
          <a:xfrm>
            <a:off x="535125" y="1041825"/>
            <a:ext cx="3917686" cy="3796876"/>
          </a:xfrm>
          <a:prstGeom prst="rect">
            <a:avLst/>
          </a:prstGeom>
          <a:noFill/>
          <a:ln>
            <a:noFill/>
          </a:ln>
        </p:spPr>
      </p:pic>
      <p:pic>
        <p:nvPicPr>
          <p:cNvPr id="122" name="Google Shape;122;p22"/>
          <p:cNvPicPr preferRelativeResize="0"/>
          <p:nvPr/>
        </p:nvPicPr>
        <p:blipFill rotWithShape="1">
          <a:blip r:embed="rId4">
            <a:alphaModFix/>
          </a:blip>
          <a:srcRect b="5880" l="2295" r="2047" t="13114"/>
          <a:stretch/>
        </p:blipFill>
        <p:spPr>
          <a:xfrm>
            <a:off x="4129500" y="2499109"/>
            <a:ext cx="4746301" cy="2261667"/>
          </a:xfrm>
          <a:prstGeom prst="rect">
            <a:avLst/>
          </a:prstGeom>
          <a:noFill/>
          <a:ln>
            <a:noFill/>
          </a:ln>
        </p:spPr>
      </p:pic>
      <p:pic>
        <p:nvPicPr>
          <p:cNvPr id="123" name="Google Shape;123;p22"/>
          <p:cNvPicPr preferRelativeResize="0"/>
          <p:nvPr/>
        </p:nvPicPr>
        <p:blipFill>
          <a:blip r:embed="rId5">
            <a:alphaModFix/>
          </a:blip>
          <a:stretch>
            <a:fillRect/>
          </a:stretch>
        </p:blipFill>
        <p:spPr>
          <a:xfrm>
            <a:off x="7268950" y="76201"/>
            <a:ext cx="1732176" cy="40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228700" y="171825"/>
            <a:ext cx="72417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1019"/>
                </a:solidFill>
              </a:rPr>
              <a:t>Open Source and Vibrant Community</a:t>
            </a:r>
            <a:endParaRPr b="1" sz="2400">
              <a:solidFill>
                <a:srgbClr val="BE1019"/>
              </a:solidFill>
            </a:endParaRPr>
          </a:p>
        </p:txBody>
      </p:sp>
      <p:pic>
        <p:nvPicPr>
          <p:cNvPr id="129" name="Google Shape;129;p23"/>
          <p:cNvPicPr preferRelativeResize="0"/>
          <p:nvPr/>
        </p:nvPicPr>
        <p:blipFill>
          <a:blip r:embed="rId3">
            <a:alphaModFix/>
          </a:blip>
          <a:stretch>
            <a:fillRect/>
          </a:stretch>
        </p:blipFill>
        <p:spPr>
          <a:xfrm>
            <a:off x="1379050" y="1867775"/>
            <a:ext cx="6385901" cy="2770550"/>
          </a:xfrm>
          <a:prstGeom prst="rect">
            <a:avLst/>
          </a:prstGeom>
          <a:noFill/>
          <a:ln>
            <a:noFill/>
          </a:ln>
        </p:spPr>
      </p:pic>
      <p:sp>
        <p:nvSpPr>
          <p:cNvPr id="130" name="Google Shape;130;p23"/>
          <p:cNvSpPr txBox="1"/>
          <p:nvPr/>
        </p:nvSpPr>
        <p:spPr>
          <a:xfrm>
            <a:off x="1984650" y="1148950"/>
            <a:ext cx="5174700" cy="9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u="sng">
                <a:solidFill>
                  <a:srgbClr val="0097A7"/>
                </a:solidFill>
                <a:hlinkClick r:id="rId4">
                  <a:extLst>
                    <a:ext uri="{A12FA001-AC4F-418D-AE19-62706E023703}">
                      <ahyp:hlinkClr val="tx"/>
                    </a:ext>
                  </a:extLst>
                </a:hlinkClick>
              </a:rPr>
              <a:t>https://www.python.org/community</a:t>
            </a:r>
            <a:endParaRPr sz="2600">
              <a:solidFill>
                <a:srgbClr val="000000"/>
              </a:solidFill>
            </a:endParaRPr>
          </a:p>
          <a:p>
            <a:pPr indent="0" lvl="0" marL="0" rtl="0" algn="ctr">
              <a:spcBef>
                <a:spcPts val="0"/>
              </a:spcBef>
              <a:spcAft>
                <a:spcPts val="0"/>
              </a:spcAft>
              <a:buNone/>
            </a:pPr>
            <a:r>
              <a:t/>
            </a:r>
            <a:endParaRPr sz="2800">
              <a:solidFill>
                <a:srgbClr val="434343"/>
              </a:solidFill>
              <a:latin typeface="Nunito"/>
              <a:ea typeface="Nunito"/>
              <a:cs typeface="Nunito"/>
              <a:sym typeface="Nunito"/>
            </a:endParaRPr>
          </a:p>
        </p:txBody>
      </p:sp>
      <p:pic>
        <p:nvPicPr>
          <p:cNvPr id="131" name="Google Shape;131;p23"/>
          <p:cNvPicPr preferRelativeResize="0"/>
          <p:nvPr/>
        </p:nvPicPr>
        <p:blipFill>
          <a:blip r:embed="rId5">
            <a:alphaModFix/>
          </a:blip>
          <a:stretch>
            <a:fillRect/>
          </a:stretch>
        </p:blipFill>
        <p:spPr>
          <a:xfrm>
            <a:off x="7268950" y="76201"/>
            <a:ext cx="1732176" cy="40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nvSpPr>
        <p:spPr>
          <a:xfrm>
            <a:off x="228700" y="171825"/>
            <a:ext cx="72417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1019"/>
                </a:solidFill>
              </a:rPr>
              <a:t>In Demand</a:t>
            </a:r>
            <a:endParaRPr b="1" sz="2400">
              <a:solidFill>
                <a:srgbClr val="BE1019"/>
              </a:solidFill>
            </a:endParaRPr>
          </a:p>
        </p:txBody>
      </p:sp>
      <p:pic>
        <p:nvPicPr>
          <p:cNvPr id="137" name="Google Shape;137;p24"/>
          <p:cNvPicPr preferRelativeResize="0"/>
          <p:nvPr/>
        </p:nvPicPr>
        <p:blipFill rotWithShape="1">
          <a:blip r:embed="rId3">
            <a:alphaModFix/>
          </a:blip>
          <a:srcRect b="0" l="0" r="0" t="0"/>
          <a:stretch/>
        </p:blipFill>
        <p:spPr>
          <a:xfrm>
            <a:off x="4225025" y="370775"/>
            <a:ext cx="4918976" cy="4217598"/>
          </a:xfrm>
          <a:prstGeom prst="rect">
            <a:avLst/>
          </a:prstGeom>
          <a:noFill/>
          <a:ln>
            <a:noFill/>
          </a:ln>
        </p:spPr>
      </p:pic>
      <p:sp>
        <p:nvSpPr>
          <p:cNvPr id="138" name="Google Shape;138;p24"/>
          <p:cNvSpPr txBox="1"/>
          <p:nvPr/>
        </p:nvSpPr>
        <p:spPr>
          <a:xfrm>
            <a:off x="97100" y="2128700"/>
            <a:ext cx="40452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50">
                <a:solidFill>
                  <a:srgbClr val="4B4B4B"/>
                </a:solidFill>
                <a:highlight>
                  <a:srgbClr val="FFFFFF"/>
                </a:highlight>
                <a:latin typeface="Raleway"/>
                <a:ea typeface="Raleway"/>
                <a:cs typeface="Raleway"/>
                <a:sym typeface="Raleway"/>
              </a:rPr>
              <a:t>The latest </a:t>
            </a:r>
            <a:r>
              <a:rPr i="1" lang="en" sz="1350" u="sng">
                <a:solidFill>
                  <a:srgbClr val="990000"/>
                </a:solidFill>
                <a:highlight>
                  <a:srgbClr val="FFFFFF"/>
                </a:highlight>
                <a:latin typeface="Raleway"/>
                <a:ea typeface="Raleway"/>
                <a:cs typeface="Raleway"/>
                <a:sym typeface="Raleway"/>
                <a:hlinkClick r:id="rId4">
                  <a:extLst>
                    <a:ext uri="{A12FA001-AC4F-418D-AE19-62706E023703}">
                      <ahyp:hlinkClr val="tx"/>
                    </a:ext>
                  </a:extLst>
                </a:hlinkClick>
              </a:rPr>
              <a:t>report from Forbes</a:t>
            </a:r>
            <a:r>
              <a:rPr i="1" lang="en" sz="1350">
                <a:solidFill>
                  <a:srgbClr val="990000"/>
                </a:solidFill>
                <a:highlight>
                  <a:srgbClr val="FFFFFF"/>
                </a:highlight>
                <a:latin typeface="Raleway"/>
                <a:ea typeface="Raleway"/>
                <a:cs typeface="Raleway"/>
                <a:sym typeface="Raleway"/>
              </a:rPr>
              <a:t> </a:t>
            </a:r>
            <a:r>
              <a:rPr i="1" lang="en" sz="1350">
                <a:solidFill>
                  <a:srgbClr val="4B4B4B"/>
                </a:solidFill>
                <a:highlight>
                  <a:srgbClr val="FFFFFF"/>
                </a:highlight>
                <a:latin typeface="Raleway"/>
                <a:ea typeface="Raleway"/>
                <a:cs typeface="Raleway"/>
                <a:sym typeface="Raleway"/>
              </a:rPr>
              <a:t>states that Python showed a 456-percent growth in last year.</a:t>
            </a:r>
            <a:endParaRPr i="1" sz="1800">
              <a:solidFill>
                <a:srgbClr val="666666"/>
              </a:solidFill>
              <a:latin typeface="Raleway"/>
              <a:ea typeface="Raleway"/>
              <a:cs typeface="Raleway"/>
              <a:sym typeface="Raleway"/>
            </a:endParaRPr>
          </a:p>
        </p:txBody>
      </p:sp>
      <p:sp>
        <p:nvSpPr>
          <p:cNvPr id="139" name="Google Shape;139;p24"/>
          <p:cNvSpPr txBox="1"/>
          <p:nvPr/>
        </p:nvSpPr>
        <p:spPr>
          <a:xfrm>
            <a:off x="1467000" y="4615975"/>
            <a:ext cx="6210000" cy="40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aleway"/>
                <a:ea typeface="Raleway"/>
                <a:cs typeface="Raleway"/>
                <a:sym typeface="Raleway"/>
              </a:rPr>
              <a:t>Source: Indeed</a:t>
            </a:r>
            <a:endParaRPr sz="1700">
              <a:latin typeface="Raleway"/>
              <a:ea typeface="Raleway"/>
              <a:cs typeface="Raleway"/>
              <a:sym typeface="Raleway"/>
            </a:endParaRPr>
          </a:p>
        </p:txBody>
      </p:sp>
      <p:pic>
        <p:nvPicPr>
          <p:cNvPr id="140" name="Google Shape;140;p24"/>
          <p:cNvPicPr preferRelativeResize="0"/>
          <p:nvPr/>
        </p:nvPicPr>
        <p:blipFill>
          <a:blip r:embed="rId5">
            <a:alphaModFix/>
          </a:blip>
          <a:stretch>
            <a:fillRect/>
          </a:stretch>
        </p:blipFill>
        <p:spPr>
          <a:xfrm>
            <a:off x="0" y="4736451"/>
            <a:ext cx="1732176" cy="40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228700" y="171825"/>
            <a:ext cx="72417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1019"/>
                </a:solidFill>
              </a:rPr>
              <a:t>In Demand</a:t>
            </a:r>
            <a:endParaRPr b="1" sz="2400">
              <a:solidFill>
                <a:srgbClr val="BE1019"/>
              </a:solidFill>
            </a:endParaRPr>
          </a:p>
        </p:txBody>
      </p:sp>
      <p:pic>
        <p:nvPicPr>
          <p:cNvPr id="146" name="Google Shape;146;p25"/>
          <p:cNvPicPr preferRelativeResize="0"/>
          <p:nvPr/>
        </p:nvPicPr>
        <p:blipFill rotWithShape="1">
          <a:blip r:embed="rId3">
            <a:alphaModFix/>
          </a:blip>
          <a:srcRect b="0" l="0" r="0" t="0"/>
          <a:stretch/>
        </p:blipFill>
        <p:spPr>
          <a:xfrm>
            <a:off x="1342012" y="940650"/>
            <a:ext cx="6459975" cy="3948975"/>
          </a:xfrm>
          <a:prstGeom prst="rect">
            <a:avLst/>
          </a:prstGeom>
          <a:noFill/>
          <a:ln>
            <a:noFill/>
          </a:ln>
        </p:spPr>
      </p:pic>
      <p:pic>
        <p:nvPicPr>
          <p:cNvPr id="147" name="Google Shape;147;p25"/>
          <p:cNvPicPr preferRelativeResize="0"/>
          <p:nvPr/>
        </p:nvPicPr>
        <p:blipFill>
          <a:blip r:embed="rId4">
            <a:alphaModFix/>
          </a:blip>
          <a:stretch>
            <a:fillRect/>
          </a:stretch>
        </p:blipFill>
        <p:spPr>
          <a:xfrm>
            <a:off x="7268950" y="76201"/>
            <a:ext cx="1732176" cy="40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7268950" y="76201"/>
            <a:ext cx="1732176" cy="407050"/>
          </a:xfrm>
          <a:prstGeom prst="rect">
            <a:avLst/>
          </a:prstGeom>
          <a:noFill/>
          <a:ln>
            <a:noFill/>
          </a:ln>
        </p:spPr>
      </p:pic>
      <p:pic>
        <p:nvPicPr>
          <p:cNvPr id="153" name="Google Shape;153;p26"/>
          <p:cNvPicPr preferRelativeResize="0"/>
          <p:nvPr/>
        </p:nvPicPr>
        <p:blipFill rotWithShape="1">
          <a:blip r:embed="rId4">
            <a:alphaModFix/>
          </a:blip>
          <a:srcRect b="0" l="0" r="0" t="0"/>
          <a:stretch/>
        </p:blipFill>
        <p:spPr>
          <a:xfrm>
            <a:off x="3357600" y="1248150"/>
            <a:ext cx="2530594" cy="2175751"/>
          </a:xfrm>
          <a:prstGeom prst="rect">
            <a:avLst/>
          </a:prstGeom>
          <a:noFill/>
          <a:ln>
            <a:noFill/>
          </a:ln>
        </p:spPr>
      </p:pic>
      <p:pic>
        <p:nvPicPr>
          <p:cNvPr id="154" name="Google Shape;154;p26"/>
          <p:cNvPicPr preferRelativeResize="0"/>
          <p:nvPr/>
        </p:nvPicPr>
        <p:blipFill>
          <a:blip r:embed="rId5">
            <a:alphaModFix/>
          </a:blip>
          <a:stretch>
            <a:fillRect/>
          </a:stretch>
        </p:blipFill>
        <p:spPr>
          <a:xfrm>
            <a:off x="3403225" y="3434675"/>
            <a:ext cx="2524125" cy="600075"/>
          </a:xfrm>
          <a:prstGeom prst="rect">
            <a:avLst/>
          </a:prstGeom>
          <a:noFill/>
          <a:ln>
            <a:noFill/>
          </a:ln>
        </p:spPr>
      </p:pic>
      <p:sp>
        <p:nvSpPr>
          <p:cNvPr id="155" name="Google Shape;155;p26"/>
          <p:cNvSpPr txBox="1"/>
          <p:nvPr/>
        </p:nvSpPr>
        <p:spPr>
          <a:xfrm>
            <a:off x="729350" y="583575"/>
            <a:ext cx="8174400" cy="6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t>Python for</a:t>
            </a:r>
            <a:r>
              <a:rPr b="1" lang="en" sz="3400"/>
              <a:t> </a:t>
            </a:r>
            <a:r>
              <a:rPr b="1" lang="en" sz="3400">
                <a:solidFill>
                  <a:srgbClr val="BE1019"/>
                </a:solidFill>
              </a:rPr>
              <a:t>Data Analyst</a:t>
            </a:r>
            <a:endParaRPr b="1" sz="3400">
              <a:solidFill>
                <a:srgbClr val="BE101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a:off x="1265475" y="208675"/>
            <a:ext cx="6620075" cy="4843726"/>
          </a:xfrm>
          <a:prstGeom prst="rect">
            <a:avLst/>
          </a:prstGeom>
          <a:noFill/>
          <a:ln>
            <a:noFill/>
          </a:ln>
        </p:spPr>
      </p:pic>
      <p:sp>
        <p:nvSpPr>
          <p:cNvPr id="161" name="Google Shape;161;p27"/>
          <p:cNvSpPr txBox="1"/>
          <p:nvPr/>
        </p:nvSpPr>
        <p:spPr>
          <a:xfrm>
            <a:off x="119200" y="128400"/>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BE1019"/>
                </a:solidFill>
              </a:rPr>
              <a:t>Training </a:t>
            </a:r>
            <a:endParaRPr b="1" sz="2400">
              <a:solidFill>
                <a:srgbClr val="BE1019"/>
              </a:solidFill>
            </a:endParaRPr>
          </a:p>
          <a:p>
            <a:pPr indent="0" lvl="0" marL="0" rtl="0" algn="ctr">
              <a:spcBef>
                <a:spcPts val="0"/>
              </a:spcBef>
              <a:spcAft>
                <a:spcPts val="0"/>
              </a:spcAft>
              <a:buNone/>
            </a:pPr>
            <a:r>
              <a:rPr b="1" lang="en" sz="2400">
                <a:solidFill>
                  <a:srgbClr val="BE1019"/>
                </a:solidFill>
              </a:rPr>
              <a:t>Objectives</a:t>
            </a:r>
            <a:endParaRPr b="1" sz="2400">
              <a:solidFill>
                <a:srgbClr val="BE1019"/>
              </a:solidFill>
            </a:endParaRPr>
          </a:p>
        </p:txBody>
      </p:sp>
      <p:pic>
        <p:nvPicPr>
          <p:cNvPr id="162" name="Google Shape;162;p27"/>
          <p:cNvPicPr preferRelativeResize="0"/>
          <p:nvPr/>
        </p:nvPicPr>
        <p:blipFill>
          <a:blip r:embed="rId4">
            <a:alphaModFix/>
          </a:blip>
          <a:stretch>
            <a:fillRect/>
          </a:stretch>
        </p:blipFill>
        <p:spPr>
          <a:xfrm>
            <a:off x="6791575" y="208675"/>
            <a:ext cx="2117550" cy="49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7268950" y="76201"/>
            <a:ext cx="1732176" cy="407050"/>
          </a:xfrm>
          <a:prstGeom prst="rect">
            <a:avLst/>
          </a:prstGeom>
          <a:noFill/>
          <a:ln>
            <a:noFill/>
          </a:ln>
        </p:spPr>
      </p:pic>
      <p:pic>
        <p:nvPicPr>
          <p:cNvPr id="168" name="Google Shape;168;p28"/>
          <p:cNvPicPr preferRelativeResize="0"/>
          <p:nvPr/>
        </p:nvPicPr>
        <p:blipFill>
          <a:blip r:embed="rId4">
            <a:alphaModFix/>
          </a:blip>
          <a:stretch>
            <a:fillRect/>
          </a:stretch>
        </p:blipFill>
        <p:spPr>
          <a:xfrm>
            <a:off x="2899875" y="1152000"/>
            <a:ext cx="3318750" cy="1655675"/>
          </a:xfrm>
          <a:prstGeom prst="rect">
            <a:avLst/>
          </a:prstGeom>
          <a:noFill/>
          <a:ln>
            <a:noFill/>
          </a:ln>
        </p:spPr>
      </p:pic>
      <p:pic>
        <p:nvPicPr>
          <p:cNvPr id="169" name="Google Shape;169;p28"/>
          <p:cNvPicPr preferRelativeResize="0"/>
          <p:nvPr/>
        </p:nvPicPr>
        <p:blipFill>
          <a:blip r:embed="rId5">
            <a:alphaModFix/>
          </a:blip>
          <a:stretch>
            <a:fillRect/>
          </a:stretch>
        </p:blipFill>
        <p:spPr>
          <a:xfrm>
            <a:off x="2642689" y="3476950"/>
            <a:ext cx="1006062" cy="1006070"/>
          </a:xfrm>
          <a:prstGeom prst="rect">
            <a:avLst/>
          </a:prstGeom>
          <a:noFill/>
          <a:ln>
            <a:noFill/>
          </a:ln>
        </p:spPr>
      </p:pic>
      <p:sp>
        <p:nvSpPr>
          <p:cNvPr id="170" name="Google Shape;170;p28"/>
          <p:cNvSpPr txBox="1"/>
          <p:nvPr/>
        </p:nvSpPr>
        <p:spPr>
          <a:xfrm>
            <a:off x="374325" y="389925"/>
            <a:ext cx="240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BE1019"/>
                </a:solidFill>
              </a:rPr>
              <a:t>Prerequisite</a:t>
            </a:r>
            <a:endParaRPr b="1" sz="2800">
              <a:solidFill>
                <a:srgbClr val="BE1019"/>
              </a:solidFill>
            </a:endParaRPr>
          </a:p>
        </p:txBody>
      </p:sp>
      <p:pic>
        <p:nvPicPr>
          <p:cNvPr id="171" name="Google Shape;171;p28"/>
          <p:cNvPicPr preferRelativeResize="0"/>
          <p:nvPr/>
        </p:nvPicPr>
        <p:blipFill>
          <a:blip r:embed="rId6">
            <a:alphaModFix/>
          </a:blip>
          <a:stretch>
            <a:fillRect/>
          </a:stretch>
        </p:blipFill>
        <p:spPr>
          <a:xfrm>
            <a:off x="5404150" y="3387925"/>
            <a:ext cx="945223" cy="10950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228700" y="476625"/>
            <a:ext cx="50712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BE1019"/>
                </a:solidFill>
              </a:rPr>
              <a:t>What is Anaconda/Miniconda?</a:t>
            </a:r>
            <a:endParaRPr b="1" sz="2600">
              <a:solidFill>
                <a:srgbClr val="BE1019"/>
              </a:solidFill>
            </a:endParaRPr>
          </a:p>
        </p:txBody>
      </p:sp>
      <p:sp>
        <p:nvSpPr>
          <p:cNvPr id="177" name="Google Shape;177;p29"/>
          <p:cNvSpPr txBox="1"/>
          <p:nvPr/>
        </p:nvSpPr>
        <p:spPr>
          <a:xfrm>
            <a:off x="311700" y="15346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42729"/>
                </a:solidFill>
                <a:highlight>
                  <a:srgbClr val="FFFFFF"/>
                </a:highlight>
                <a:latin typeface="Raleway"/>
                <a:ea typeface="Raleway"/>
                <a:cs typeface="Raleway"/>
                <a:sym typeface="Raleway"/>
              </a:rPr>
              <a:t>Anaconda</a:t>
            </a:r>
            <a:r>
              <a:rPr lang="en" sz="2000">
                <a:solidFill>
                  <a:srgbClr val="242729"/>
                </a:solidFill>
                <a:highlight>
                  <a:srgbClr val="FFFFFF"/>
                </a:highlight>
                <a:latin typeface="Raleway"/>
                <a:ea typeface="Raleway"/>
                <a:cs typeface="Raleway"/>
                <a:sym typeface="Raleway"/>
              </a:rPr>
              <a:t> is a python </a:t>
            </a:r>
            <a:r>
              <a:rPr i="1" lang="en" sz="2000">
                <a:solidFill>
                  <a:srgbClr val="242729"/>
                </a:solidFill>
                <a:highlight>
                  <a:srgbClr val="FFFFFF"/>
                </a:highlight>
                <a:latin typeface="Raleway"/>
                <a:ea typeface="Raleway"/>
                <a:cs typeface="Raleway"/>
                <a:sym typeface="Raleway"/>
              </a:rPr>
              <a:t>distribution</a:t>
            </a:r>
            <a:r>
              <a:rPr lang="en" sz="2000">
                <a:solidFill>
                  <a:srgbClr val="242729"/>
                </a:solidFill>
                <a:highlight>
                  <a:srgbClr val="FFFFFF"/>
                </a:highlight>
                <a:latin typeface="Raleway"/>
                <a:ea typeface="Raleway"/>
                <a:cs typeface="Raleway"/>
                <a:sym typeface="Raleway"/>
              </a:rPr>
              <a:t>. It aims to provide everything you need (Python-wise) for data science.</a:t>
            </a:r>
            <a:endParaRPr sz="2000">
              <a:solidFill>
                <a:srgbClr val="242729"/>
              </a:solidFill>
              <a:highlight>
                <a:srgbClr val="FFFFFF"/>
              </a:highlight>
              <a:latin typeface="Raleway"/>
              <a:ea typeface="Raleway"/>
              <a:cs typeface="Raleway"/>
              <a:sym typeface="Raleway"/>
            </a:endParaRPr>
          </a:p>
          <a:p>
            <a:pPr indent="0" lvl="0" marL="0" rtl="0" algn="l">
              <a:spcBef>
                <a:spcPts val="1100"/>
              </a:spcBef>
              <a:spcAft>
                <a:spcPts val="0"/>
              </a:spcAft>
              <a:buNone/>
            </a:pPr>
            <a:r>
              <a:rPr lang="en" sz="2000">
                <a:solidFill>
                  <a:srgbClr val="242729"/>
                </a:solidFill>
                <a:highlight>
                  <a:srgbClr val="FFFFFF"/>
                </a:highlight>
                <a:latin typeface="Raleway"/>
                <a:ea typeface="Raleway"/>
                <a:cs typeface="Raleway"/>
                <a:sym typeface="Raleway"/>
              </a:rPr>
              <a:t>It includes:</a:t>
            </a:r>
            <a:endParaRPr sz="2000">
              <a:solidFill>
                <a:srgbClr val="242729"/>
              </a:solidFill>
              <a:highlight>
                <a:srgbClr val="FFFFFF"/>
              </a:highlight>
              <a:latin typeface="Raleway"/>
              <a:ea typeface="Raleway"/>
              <a:cs typeface="Raleway"/>
              <a:sym typeface="Raleway"/>
            </a:endParaRPr>
          </a:p>
          <a:p>
            <a:pPr indent="-368300" lvl="0" marL="749300" rtl="0" algn="l">
              <a:spcBef>
                <a:spcPts val="1100"/>
              </a:spcBef>
              <a:spcAft>
                <a:spcPts val="0"/>
              </a:spcAft>
              <a:buClr>
                <a:srgbClr val="242729"/>
              </a:buClr>
              <a:buSzPts val="2200"/>
              <a:buFont typeface="Raleway"/>
              <a:buChar char="●"/>
            </a:pPr>
            <a:r>
              <a:rPr lang="en" sz="2000">
                <a:solidFill>
                  <a:srgbClr val="242729"/>
                </a:solidFill>
                <a:highlight>
                  <a:srgbClr val="FFFFFF"/>
                </a:highlight>
                <a:latin typeface="Raleway"/>
                <a:ea typeface="Raleway"/>
                <a:cs typeface="Raleway"/>
                <a:sym typeface="Raleway"/>
              </a:rPr>
              <a:t>The core Python language</a:t>
            </a:r>
            <a:endParaRPr sz="2000">
              <a:solidFill>
                <a:srgbClr val="242729"/>
              </a:solidFill>
              <a:highlight>
                <a:srgbClr val="FFFFFF"/>
              </a:highlight>
              <a:latin typeface="Raleway"/>
              <a:ea typeface="Raleway"/>
              <a:cs typeface="Raleway"/>
              <a:sym typeface="Raleway"/>
            </a:endParaRPr>
          </a:p>
          <a:p>
            <a:pPr indent="-368300" lvl="0" marL="749300" rtl="0" algn="l">
              <a:spcBef>
                <a:spcPts val="0"/>
              </a:spcBef>
              <a:spcAft>
                <a:spcPts val="0"/>
              </a:spcAft>
              <a:buClr>
                <a:srgbClr val="242729"/>
              </a:buClr>
              <a:buSzPts val="2200"/>
              <a:buFont typeface="Raleway"/>
              <a:buChar char="●"/>
            </a:pPr>
            <a:r>
              <a:rPr lang="en" sz="2000">
                <a:solidFill>
                  <a:srgbClr val="242729"/>
                </a:solidFill>
                <a:highlight>
                  <a:srgbClr val="FFFFFF"/>
                </a:highlight>
                <a:latin typeface="Raleway"/>
                <a:ea typeface="Raleway"/>
                <a:cs typeface="Raleway"/>
                <a:sym typeface="Raleway"/>
              </a:rPr>
              <a:t>100+ Python "packages" (libraries)</a:t>
            </a:r>
            <a:endParaRPr sz="2000">
              <a:solidFill>
                <a:srgbClr val="242729"/>
              </a:solidFill>
              <a:highlight>
                <a:srgbClr val="FFFFFF"/>
              </a:highlight>
              <a:latin typeface="Raleway"/>
              <a:ea typeface="Raleway"/>
              <a:cs typeface="Raleway"/>
              <a:sym typeface="Raleway"/>
            </a:endParaRPr>
          </a:p>
          <a:p>
            <a:pPr indent="-368300" lvl="0" marL="749300" rtl="0" algn="l">
              <a:spcBef>
                <a:spcPts val="0"/>
              </a:spcBef>
              <a:spcAft>
                <a:spcPts val="0"/>
              </a:spcAft>
              <a:buClr>
                <a:srgbClr val="242729"/>
              </a:buClr>
              <a:buSzPts val="2200"/>
              <a:buFont typeface="Raleway"/>
              <a:buChar char="●"/>
            </a:pPr>
            <a:r>
              <a:rPr lang="en" sz="2000">
                <a:solidFill>
                  <a:srgbClr val="242729"/>
                </a:solidFill>
                <a:highlight>
                  <a:srgbClr val="FFFFFF"/>
                </a:highlight>
                <a:latin typeface="Raleway"/>
                <a:ea typeface="Raleway"/>
                <a:cs typeface="Raleway"/>
                <a:sym typeface="Raleway"/>
              </a:rPr>
              <a:t>Spyder and Jupyter (IDE/editor - like PyCharm)</a:t>
            </a:r>
            <a:endParaRPr sz="2000">
              <a:solidFill>
                <a:srgbClr val="242729"/>
              </a:solidFill>
              <a:highlight>
                <a:srgbClr val="FFFFFF"/>
              </a:highlight>
              <a:latin typeface="Raleway"/>
              <a:ea typeface="Raleway"/>
              <a:cs typeface="Raleway"/>
              <a:sym typeface="Raleway"/>
            </a:endParaRPr>
          </a:p>
          <a:p>
            <a:pPr indent="-368300" lvl="0" marL="749300" rtl="0" algn="l">
              <a:spcBef>
                <a:spcPts val="0"/>
              </a:spcBef>
              <a:spcAft>
                <a:spcPts val="0"/>
              </a:spcAft>
              <a:buClr>
                <a:srgbClr val="242729"/>
              </a:buClr>
              <a:buSzPts val="2200"/>
              <a:buFont typeface="Proxima Nova"/>
              <a:buChar char="●"/>
            </a:pPr>
            <a:r>
              <a:rPr lang="en" sz="2000">
                <a:solidFill>
                  <a:srgbClr val="242729"/>
                </a:solidFill>
                <a:highlight>
                  <a:srgbClr val="EFF0F1"/>
                </a:highlight>
                <a:latin typeface="Raleway"/>
                <a:ea typeface="Raleway"/>
                <a:cs typeface="Raleway"/>
                <a:sym typeface="Raleway"/>
              </a:rPr>
              <a:t>conda</a:t>
            </a:r>
            <a:r>
              <a:rPr lang="en" sz="2000">
                <a:solidFill>
                  <a:srgbClr val="242729"/>
                </a:solidFill>
                <a:highlight>
                  <a:srgbClr val="FFFFFF"/>
                </a:highlight>
                <a:latin typeface="Raleway"/>
                <a:ea typeface="Raleway"/>
                <a:cs typeface="Raleway"/>
                <a:sym typeface="Raleway"/>
              </a:rPr>
              <a:t>, Anaconda's own package and environment </a:t>
            </a:r>
            <a:endParaRPr sz="2000">
              <a:solidFill>
                <a:srgbClr val="434343"/>
              </a:solidFill>
              <a:latin typeface="Raleway"/>
              <a:ea typeface="Raleway"/>
              <a:cs typeface="Raleway"/>
              <a:sym typeface="Raleway"/>
            </a:endParaRPr>
          </a:p>
        </p:txBody>
      </p:sp>
      <p:pic>
        <p:nvPicPr>
          <p:cNvPr id="178" name="Google Shape;178;p29"/>
          <p:cNvPicPr preferRelativeResize="0"/>
          <p:nvPr/>
        </p:nvPicPr>
        <p:blipFill>
          <a:blip r:embed="rId3">
            <a:alphaModFix/>
          </a:blip>
          <a:stretch>
            <a:fillRect/>
          </a:stretch>
        </p:blipFill>
        <p:spPr>
          <a:xfrm>
            <a:off x="7268950" y="76201"/>
            <a:ext cx="1732176" cy="40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228700" y="416300"/>
            <a:ext cx="59436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BE1019"/>
                </a:solidFill>
              </a:rPr>
              <a:t>Anaconda as environment manager</a:t>
            </a:r>
            <a:endParaRPr b="1" sz="2600">
              <a:solidFill>
                <a:srgbClr val="BE1019"/>
              </a:solidFill>
            </a:endParaRPr>
          </a:p>
        </p:txBody>
      </p:sp>
      <p:sp>
        <p:nvSpPr>
          <p:cNvPr id="184" name="Google Shape;184;p30"/>
          <p:cNvSpPr txBox="1"/>
          <p:nvPr/>
        </p:nvSpPr>
        <p:spPr>
          <a:xfrm>
            <a:off x="311700" y="1763275"/>
            <a:ext cx="8520600" cy="3339000"/>
          </a:xfrm>
          <a:prstGeom prst="rect">
            <a:avLst/>
          </a:prstGeom>
          <a:noFill/>
          <a:ln>
            <a:noFill/>
          </a:ln>
        </p:spPr>
        <p:txBody>
          <a:bodyPr anchorCtr="0" anchor="t" bIns="91425" lIns="91425" spcFirstLastPara="1" rIns="91425" wrap="square" tIns="91425">
            <a:noAutofit/>
          </a:bodyPr>
          <a:lstStyle/>
          <a:p>
            <a:pPr indent="-368300" lvl="0" marL="749300" rtl="0" algn="l">
              <a:spcBef>
                <a:spcPts val="0"/>
              </a:spcBef>
              <a:spcAft>
                <a:spcPts val="0"/>
              </a:spcAft>
              <a:buClr>
                <a:srgbClr val="242729"/>
              </a:buClr>
              <a:buSzPts val="2200"/>
              <a:buFont typeface="Raleway"/>
              <a:buChar char="●"/>
            </a:pPr>
            <a:r>
              <a:rPr lang="en" sz="2000">
                <a:solidFill>
                  <a:srgbClr val="242729"/>
                </a:solidFill>
                <a:highlight>
                  <a:srgbClr val="EFF0F1"/>
                </a:highlight>
                <a:latin typeface="Raleway"/>
                <a:ea typeface="Raleway"/>
                <a:cs typeface="Raleway"/>
                <a:sym typeface="Raleway"/>
              </a:rPr>
              <a:t>conda env list</a:t>
            </a:r>
            <a:endParaRPr sz="2000">
              <a:solidFill>
                <a:srgbClr val="434343"/>
              </a:solidFill>
              <a:latin typeface="Raleway"/>
              <a:ea typeface="Raleway"/>
              <a:cs typeface="Raleway"/>
              <a:sym typeface="Raleway"/>
            </a:endParaRPr>
          </a:p>
          <a:p>
            <a:pPr indent="0" lvl="0" marL="0" rtl="0" algn="l">
              <a:spcBef>
                <a:spcPts val="2200"/>
              </a:spcBef>
              <a:spcAft>
                <a:spcPts val="0"/>
              </a:spcAft>
              <a:buNone/>
            </a:pPr>
            <a:r>
              <a:rPr lang="en" sz="2000">
                <a:solidFill>
                  <a:srgbClr val="434343"/>
                </a:solidFill>
                <a:latin typeface="Raleway"/>
                <a:ea typeface="Raleway"/>
                <a:cs typeface="Raleway"/>
                <a:sym typeface="Raleway"/>
              </a:rPr>
              <a:t>An environment consists of a certain Python version and some packages.</a:t>
            </a:r>
            <a:endParaRPr sz="2000">
              <a:solidFill>
                <a:srgbClr val="434343"/>
              </a:solidFill>
              <a:latin typeface="Raleway"/>
              <a:ea typeface="Raleway"/>
              <a:cs typeface="Raleway"/>
              <a:sym typeface="Raleway"/>
            </a:endParaRPr>
          </a:p>
          <a:p>
            <a:pPr indent="0" lvl="0" marL="0" rtl="0" algn="l">
              <a:spcBef>
                <a:spcPts val="0"/>
              </a:spcBef>
              <a:spcAft>
                <a:spcPts val="0"/>
              </a:spcAft>
              <a:buNone/>
            </a:pPr>
            <a:r>
              <a:t/>
            </a:r>
            <a:endParaRPr sz="2000">
              <a:solidFill>
                <a:srgbClr val="434343"/>
              </a:solidFill>
              <a:latin typeface="Raleway"/>
              <a:ea typeface="Raleway"/>
              <a:cs typeface="Raleway"/>
              <a:sym typeface="Raleway"/>
            </a:endParaRPr>
          </a:p>
          <a:p>
            <a:pPr indent="0" lvl="0" marL="0" rtl="0" algn="l">
              <a:spcBef>
                <a:spcPts val="0"/>
              </a:spcBef>
              <a:spcAft>
                <a:spcPts val="0"/>
              </a:spcAft>
              <a:buNone/>
            </a:pPr>
            <a:r>
              <a:rPr lang="en" sz="2000">
                <a:solidFill>
                  <a:srgbClr val="434343"/>
                </a:solidFill>
                <a:latin typeface="Raleway"/>
                <a:ea typeface="Raleway"/>
                <a:cs typeface="Raleway"/>
                <a:sym typeface="Raleway"/>
              </a:rPr>
              <a:t>Consequently, </a:t>
            </a:r>
            <a:r>
              <a:rPr b="1" lang="en" sz="2000">
                <a:solidFill>
                  <a:srgbClr val="434343"/>
                </a:solidFill>
                <a:latin typeface="Raleway"/>
                <a:ea typeface="Raleway"/>
                <a:cs typeface="Raleway"/>
                <a:sym typeface="Raleway"/>
              </a:rPr>
              <a:t>if you want to develop or use applications with different Python or package version requirements</a:t>
            </a:r>
            <a:r>
              <a:rPr lang="en" sz="2000">
                <a:solidFill>
                  <a:srgbClr val="434343"/>
                </a:solidFill>
                <a:latin typeface="Raleway"/>
                <a:ea typeface="Raleway"/>
                <a:cs typeface="Raleway"/>
                <a:sym typeface="Raleway"/>
              </a:rPr>
              <a:t>, you need to set up different environments.</a:t>
            </a:r>
            <a:endParaRPr sz="2000">
              <a:solidFill>
                <a:srgbClr val="434343"/>
              </a:solidFill>
              <a:latin typeface="Raleway"/>
              <a:ea typeface="Raleway"/>
              <a:cs typeface="Raleway"/>
              <a:sym typeface="Raleway"/>
            </a:endParaRPr>
          </a:p>
          <a:p>
            <a:pPr indent="0" lvl="0" marL="0" rtl="0" algn="l">
              <a:spcBef>
                <a:spcPts val="0"/>
              </a:spcBef>
              <a:spcAft>
                <a:spcPts val="1100"/>
              </a:spcAft>
              <a:buNone/>
            </a:pPr>
            <a:r>
              <a:t/>
            </a:r>
            <a:endParaRPr b="1" sz="2200">
              <a:solidFill>
                <a:srgbClr val="242729"/>
              </a:solidFill>
              <a:highlight>
                <a:srgbClr val="FFFFFF"/>
              </a:highlight>
              <a:latin typeface="Nunito"/>
              <a:ea typeface="Nunito"/>
              <a:cs typeface="Nunito"/>
              <a:sym typeface="Nunito"/>
            </a:endParaRPr>
          </a:p>
        </p:txBody>
      </p:sp>
      <p:pic>
        <p:nvPicPr>
          <p:cNvPr id="185" name="Google Shape;185;p30"/>
          <p:cNvPicPr preferRelativeResize="0"/>
          <p:nvPr/>
        </p:nvPicPr>
        <p:blipFill>
          <a:blip r:embed="rId3">
            <a:alphaModFix/>
          </a:blip>
          <a:stretch>
            <a:fillRect/>
          </a:stretch>
        </p:blipFill>
        <p:spPr>
          <a:xfrm>
            <a:off x="7268950" y="76201"/>
            <a:ext cx="1732176" cy="40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nvSpPr>
        <p:spPr>
          <a:xfrm>
            <a:off x="228700" y="416300"/>
            <a:ext cx="40800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1019"/>
                </a:solidFill>
              </a:rPr>
              <a:t>Why do we need Python environments?</a:t>
            </a:r>
            <a:endParaRPr b="1" sz="2400">
              <a:solidFill>
                <a:srgbClr val="BE1019"/>
              </a:solidFill>
            </a:endParaRPr>
          </a:p>
        </p:txBody>
      </p:sp>
      <p:sp>
        <p:nvSpPr>
          <p:cNvPr id="191" name="Google Shape;191;p31"/>
          <p:cNvSpPr txBox="1"/>
          <p:nvPr/>
        </p:nvSpPr>
        <p:spPr>
          <a:xfrm>
            <a:off x="228700" y="1348800"/>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434343"/>
                </a:solidFill>
                <a:latin typeface="Raleway"/>
                <a:ea typeface="Raleway"/>
                <a:cs typeface="Raleway"/>
                <a:sym typeface="Raleway"/>
              </a:rPr>
              <a:t>So </a:t>
            </a:r>
            <a:r>
              <a:rPr b="1" lang="en" sz="1900">
                <a:solidFill>
                  <a:srgbClr val="434343"/>
                </a:solidFill>
                <a:latin typeface="Raleway"/>
                <a:ea typeface="Raleway"/>
                <a:cs typeface="Raleway"/>
                <a:sym typeface="Raleway"/>
              </a:rPr>
              <a:t>why exactly do you need Python environments?</a:t>
            </a:r>
            <a:r>
              <a:rPr lang="en" sz="1900">
                <a:solidFill>
                  <a:srgbClr val="434343"/>
                </a:solidFill>
                <a:latin typeface="Raleway"/>
                <a:ea typeface="Raleway"/>
                <a:cs typeface="Raleway"/>
                <a:sym typeface="Raleway"/>
              </a:rPr>
              <a:t> You might ask: shouldn’t I just install the latest Python version?</a:t>
            </a:r>
            <a:endParaRPr sz="1900">
              <a:solidFill>
                <a:srgbClr val="434343"/>
              </a:solidFill>
              <a:latin typeface="Raleway"/>
              <a:ea typeface="Raleway"/>
              <a:cs typeface="Raleway"/>
              <a:sym typeface="Raleway"/>
            </a:endParaRPr>
          </a:p>
          <a:p>
            <a:pPr indent="0" lvl="0" marL="0" rtl="0" algn="l">
              <a:spcBef>
                <a:spcPts val="0"/>
              </a:spcBef>
              <a:spcAft>
                <a:spcPts val="0"/>
              </a:spcAft>
              <a:buNone/>
            </a:pPr>
            <a:r>
              <a:t/>
            </a:r>
            <a:endParaRPr sz="1900">
              <a:solidFill>
                <a:srgbClr val="434343"/>
              </a:solidFill>
              <a:latin typeface="Raleway"/>
              <a:ea typeface="Raleway"/>
              <a:cs typeface="Raleway"/>
              <a:sym typeface="Raleway"/>
            </a:endParaRPr>
          </a:p>
          <a:p>
            <a:pPr indent="-323850" lvl="0" marL="457200" marR="25400" rtl="0" algn="l">
              <a:spcBef>
                <a:spcPts val="0"/>
              </a:spcBef>
              <a:spcAft>
                <a:spcPts val="0"/>
              </a:spcAft>
              <a:buClr>
                <a:srgbClr val="616161"/>
              </a:buClr>
              <a:buSzPts val="1500"/>
              <a:buChar char="●"/>
            </a:pPr>
            <a:r>
              <a:rPr lang="en" sz="1500">
                <a:solidFill>
                  <a:srgbClr val="616161"/>
                </a:solidFill>
                <a:highlight>
                  <a:srgbClr val="FFFFFF"/>
                </a:highlight>
                <a:latin typeface="Raleway"/>
                <a:ea typeface="Raleway"/>
                <a:cs typeface="Raleway"/>
                <a:sym typeface="Raleway"/>
              </a:rPr>
              <a:t>You have an </a:t>
            </a:r>
            <a:r>
              <a:rPr b="1" lang="en" sz="1500">
                <a:solidFill>
                  <a:srgbClr val="616161"/>
                </a:solidFill>
                <a:highlight>
                  <a:srgbClr val="FFFFFF"/>
                </a:highlight>
                <a:latin typeface="Raleway"/>
                <a:ea typeface="Raleway"/>
                <a:cs typeface="Raleway"/>
                <a:sym typeface="Raleway"/>
              </a:rPr>
              <a:t>application</a:t>
            </a:r>
            <a:r>
              <a:rPr lang="en" sz="1500">
                <a:solidFill>
                  <a:srgbClr val="616161"/>
                </a:solidFill>
                <a:highlight>
                  <a:srgbClr val="FFFFFF"/>
                </a:highlight>
                <a:latin typeface="Raleway"/>
                <a:ea typeface="Raleway"/>
                <a:cs typeface="Raleway"/>
                <a:sym typeface="Raleway"/>
              </a:rPr>
              <a:t> (developed by yourself or by someone else) that </a:t>
            </a:r>
            <a:r>
              <a:rPr b="1" lang="en" sz="1500">
                <a:solidFill>
                  <a:srgbClr val="616161"/>
                </a:solidFill>
                <a:highlight>
                  <a:srgbClr val="FFFFFF"/>
                </a:highlight>
                <a:latin typeface="Raleway"/>
                <a:ea typeface="Raleway"/>
                <a:cs typeface="Raleway"/>
                <a:sym typeface="Raleway"/>
              </a:rPr>
              <a:t>once worked</a:t>
            </a:r>
            <a:r>
              <a:rPr lang="en" sz="1500">
                <a:solidFill>
                  <a:srgbClr val="616161"/>
                </a:solidFill>
                <a:highlight>
                  <a:srgbClr val="FFFFFF"/>
                </a:highlight>
                <a:latin typeface="Raleway"/>
                <a:ea typeface="Raleway"/>
                <a:cs typeface="Raleway"/>
                <a:sym typeface="Raleway"/>
              </a:rPr>
              <a:t> beautifully. But now you’ve tried to run it, and it is not working. Perhaps one of the packages is no longer compatible with the other parts of your program (due to the so-called </a:t>
            </a:r>
            <a:r>
              <a:rPr b="1" lang="en" sz="1500">
                <a:solidFill>
                  <a:srgbClr val="616161"/>
                </a:solidFill>
                <a:highlight>
                  <a:srgbClr val="FFFFFF"/>
                </a:highlight>
                <a:latin typeface="Raleway"/>
                <a:ea typeface="Raleway"/>
                <a:cs typeface="Raleway"/>
                <a:sym typeface="Raleway"/>
              </a:rPr>
              <a:t>breaking changes</a:t>
            </a:r>
            <a:r>
              <a:rPr lang="en" sz="1500">
                <a:solidFill>
                  <a:srgbClr val="616161"/>
                </a:solidFill>
                <a:highlight>
                  <a:srgbClr val="FFFFFF"/>
                </a:highlight>
                <a:latin typeface="Raleway"/>
                <a:ea typeface="Raleway"/>
                <a:cs typeface="Raleway"/>
                <a:sym typeface="Raleway"/>
              </a:rPr>
              <a:t>).</a:t>
            </a:r>
            <a:endParaRPr sz="1500">
              <a:solidFill>
                <a:srgbClr val="616161"/>
              </a:solidFill>
              <a:highlight>
                <a:srgbClr val="FFFFFF"/>
              </a:highlight>
              <a:latin typeface="Raleway"/>
              <a:ea typeface="Raleway"/>
              <a:cs typeface="Raleway"/>
              <a:sym typeface="Raleway"/>
            </a:endParaRPr>
          </a:p>
          <a:p>
            <a:pPr indent="0" lvl="0" marL="457200" marR="25400" rtl="0" algn="l">
              <a:spcBef>
                <a:spcPts val="0"/>
              </a:spcBef>
              <a:spcAft>
                <a:spcPts val="0"/>
              </a:spcAft>
              <a:buNone/>
            </a:pPr>
            <a:r>
              <a:t/>
            </a:r>
            <a:endParaRPr sz="1500">
              <a:solidFill>
                <a:srgbClr val="616161"/>
              </a:solidFill>
              <a:highlight>
                <a:srgbClr val="FFFFFF"/>
              </a:highlight>
              <a:latin typeface="Raleway"/>
              <a:ea typeface="Raleway"/>
              <a:cs typeface="Raleway"/>
              <a:sym typeface="Raleway"/>
            </a:endParaRPr>
          </a:p>
          <a:p>
            <a:pPr indent="-323850" lvl="0" marL="457200" marR="25400" rtl="0" algn="l">
              <a:spcBef>
                <a:spcPts val="0"/>
              </a:spcBef>
              <a:spcAft>
                <a:spcPts val="0"/>
              </a:spcAft>
              <a:buClr>
                <a:srgbClr val="616161"/>
              </a:buClr>
              <a:buSzPts val="1500"/>
              <a:buChar char="●"/>
            </a:pPr>
            <a:r>
              <a:rPr lang="en" sz="1500">
                <a:solidFill>
                  <a:srgbClr val="616161"/>
                </a:solidFill>
                <a:highlight>
                  <a:srgbClr val="FFFFFF"/>
                </a:highlight>
                <a:latin typeface="Raleway"/>
                <a:ea typeface="Raleway"/>
                <a:cs typeface="Raleway"/>
                <a:sym typeface="Raleway"/>
              </a:rPr>
              <a:t>You are </a:t>
            </a:r>
            <a:r>
              <a:rPr b="1" lang="en" sz="1500">
                <a:solidFill>
                  <a:srgbClr val="616161"/>
                </a:solidFill>
                <a:highlight>
                  <a:srgbClr val="FFFFFF"/>
                </a:highlight>
                <a:latin typeface="Raleway"/>
                <a:ea typeface="Raleway"/>
                <a:cs typeface="Raleway"/>
                <a:sym typeface="Raleway"/>
              </a:rPr>
              <a:t>collaborating with someone else</a:t>
            </a:r>
            <a:r>
              <a:rPr lang="en" sz="1500">
                <a:solidFill>
                  <a:srgbClr val="616161"/>
                </a:solidFill>
                <a:highlight>
                  <a:srgbClr val="FFFFFF"/>
                </a:highlight>
                <a:latin typeface="Raleway"/>
                <a:ea typeface="Raleway"/>
                <a:cs typeface="Raleway"/>
                <a:sym typeface="Raleway"/>
              </a:rPr>
              <a:t>, and you want to make sure that your application is working on your team member’s computer, and vice versa, so you can also set up an environment for your co-worker’s application(s).</a:t>
            </a:r>
            <a:endParaRPr sz="1500">
              <a:solidFill>
                <a:srgbClr val="616161"/>
              </a:solidFill>
              <a:highlight>
                <a:srgbClr val="FFFFFF"/>
              </a:highlight>
              <a:latin typeface="Raleway"/>
              <a:ea typeface="Raleway"/>
              <a:cs typeface="Raleway"/>
              <a:sym typeface="Raleway"/>
            </a:endParaRPr>
          </a:p>
          <a:p>
            <a:pPr indent="0" lvl="0" marL="457200" marR="25400" rtl="0" algn="l">
              <a:spcBef>
                <a:spcPts val="0"/>
              </a:spcBef>
              <a:spcAft>
                <a:spcPts val="0"/>
              </a:spcAft>
              <a:buNone/>
            </a:pPr>
            <a:r>
              <a:t/>
            </a:r>
            <a:endParaRPr sz="1500">
              <a:solidFill>
                <a:srgbClr val="616161"/>
              </a:solidFill>
              <a:highlight>
                <a:srgbClr val="FFFFFF"/>
              </a:highlight>
              <a:latin typeface="Raleway"/>
              <a:ea typeface="Raleway"/>
              <a:cs typeface="Raleway"/>
              <a:sym typeface="Raleway"/>
            </a:endParaRPr>
          </a:p>
          <a:p>
            <a:pPr indent="-323850" lvl="0" marL="457200" marR="25400" rtl="0" algn="l">
              <a:spcBef>
                <a:spcPts val="0"/>
              </a:spcBef>
              <a:spcAft>
                <a:spcPts val="0"/>
              </a:spcAft>
              <a:buClr>
                <a:srgbClr val="616161"/>
              </a:buClr>
              <a:buSzPts val="1500"/>
              <a:buChar char="●"/>
            </a:pPr>
            <a:r>
              <a:rPr lang="en" sz="1500">
                <a:solidFill>
                  <a:srgbClr val="616161"/>
                </a:solidFill>
                <a:highlight>
                  <a:srgbClr val="FFFFFF"/>
                </a:highlight>
                <a:latin typeface="Raleway"/>
                <a:ea typeface="Raleway"/>
                <a:cs typeface="Raleway"/>
                <a:sym typeface="Raleway"/>
              </a:rPr>
              <a:t>You are </a:t>
            </a:r>
            <a:r>
              <a:rPr b="1" lang="en" sz="1500">
                <a:solidFill>
                  <a:srgbClr val="616161"/>
                </a:solidFill>
                <a:highlight>
                  <a:srgbClr val="FFFFFF"/>
                </a:highlight>
                <a:latin typeface="Raleway"/>
                <a:ea typeface="Raleway"/>
                <a:cs typeface="Raleway"/>
                <a:sym typeface="Raleway"/>
              </a:rPr>
              <a:t>delivering an application to your client</a:t>
            </a:r>
            <a:r>
              <a:rPr lang="en" sz="1500">
                <a:solidFill>
                  <a:srgbClr val="616161"/>
                </a:solidFill>
                <a:highlight>
                  <a:srgbClr val="FFFFFF"/>
                </a:highlight>
                <a:latin typeface="Raleway"/>
                <a:ea typeface="Raleway"/>
                <a:cs typeface="Raleway"/>
                <a:sym typeface="Raleway"/>
              </a:rPr>
              <a:t>, and again, you want to make sure that it is working smoothly on your client’s computer.</a:t>
            </a:r>
            <a:endParaRPr b="1" sz="1900">
              <a:solidFill>
                <a:srgbClr val="242729"/>
              </a:solidFill>
              <a:highlight>
                <a:srgbClr val="FFFFFF"/>
              </a:highlight>
              <a:latin typeface="Raleway"/>
              <a:ea typeface="Raleway"/>
              <a:cs typeface="Raleway"/>
              <a:sym typeface="Raleway"/>
            </a:endParaRPr>
          </a:p>
        </p:txBody>
      </p:sp>
      <p:pic>
        <p:nvPicPr>
          <p:cNvPr id="192" name="Google Shape;192;p31"/>
          <p:cNvPicPr preferRelativeResize="0"/>
          <p:nvPr/>
        </p:nvPicPr>
        <p:blipFill>
          <a:blip r:embed="rId3">
            <a:alphaModFix/>
          </a:blip>
          <a:stretch>
            <a:fillRect/>
          </a:stretch>
        </p:blipFill>
        <p:spPr>
          <a:xfrm>
            <a:off x="7268950" y="76201"/>
            <a:ext cx="1732176" cy="40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3403225" y="3206075"/>
            <a:ext cx="2524125" cy="600075"/>
          </a:xfrm>
          <a:prstGeom prst="rect">
            <a:avLst/>
          </a:prstGeom>
          <a:noFill/>
          <a:ln>
            <a:noFill/>
          </a:ln>
        </p:spPr>
      </p:pic>
      <p:sp>
        <p:nvSpPr>
          <p:cNvPr id="63" name="Google Shape;63;p14"/>
          <p:cNvSpPr txBox="1"/>
          <p:nvPr/>
        </p:nvSpPr>
        <p:spPr>
          <a:xfrm>
            <a:off x="729350" y="1193175"/>
            <a:ext cx="8174400" cy="6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t>Introduction</a:t>
            </a:r>
            <a:endParaRPr b="1" sz="3400">
              <a:solidFill>
                <a:srgbClr val="BE1019"/>
              </a:solidFill>
            </a:endParaRPr>
          </a:p>
        </p:txBody>
      </p:sp>
      <p:pic>
        <p:nvPicPr>
          <p:cNvPr id="64" name="Google Shape;64;p14"/>
          <p:cNvPicPr preferRelativeResize="0"/>
          <p:nvPr/>
        </p:nvPicPr>
        <p:blipFill>
          <a:blip r:embed="rId4">
            <a:alphaModFix/>
          </a:blip>
          <a:stretch>
            <a:fillRect/>
          </a:stretch>
        </p:blipFill>
        <p:spPr>
          <a:xfrm>
            <a:off x="7268950" y="76201"/>
            <a:ext cx="1732176" cy="407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nvSpPr>
        <p:spPr>
          <a:xfrm>
            <a:off x="228700" y="476625"/>
            <a:ext cx="4876800" cy="87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BE1019"/>
                </a:solidFill>
              </a:rPr>
              <a:t>What is Jupyter Notebook?</a:t>
            </a:r>
            <a:endParaRPr b="1" sz="2400">
              <a:solidFill>
                <a:srgbClr val="BE1019"/>
              </a:solidFill>
            </a:endParaRPr>
          </a:p>
        </p:txBody>
      </p:sp>
      <p:sp>
        <p:nvSpPr>
          <p:cNvPr id="198" name="Google Shape;198;p32"/>
          <p:cNvSpPr txBox="1"/>
          <p:nvPr/>
        </p:nvSpPr>
        <p:spPr>
          <a:xfrm>
            <a:off x="311700" y="15346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latin typeface="Raleway"/>
                <a:ea typeface="Raleway"/>
                <a:cs typeface="Raleway"/>
                <a:sym typeface="Raleway"/>
              </a:rPr>
              <a:t>Jupyter Notebook</a:t>
            </a:r>
            <a:r>
              <a:rPr lang="en" sz="2000">
                <a:solidFill>
                  <a:srgbClr val="434343"/>
                </a:solidFill>
                <a:latin typeface="Raleway"/>
                <a:ea typeface="Raleway"/>
                <a:cs typeface="Raleway"/>
                <a:sym typeface="Raleway"/>
              </a:rPr>
              <a:t> provides an easy-to-use, interactive data science environment that doesn't only work as an IDE, but also as a presentation tool (as it can be exported to other document formats, such as .HTML, .PDF, etc).</a:t>
            </a:r>
            <a:endParaRPr sz="2000">
              <a:solidFill>
                <a:srgbClr val="434343"/>
              </a:solidFill>
              <a:latin typeface="Raleway"/>
              <a:ea typeface="Raleway"/>
              <a:cs typeface="Raleway"/>
              <a:sym typeface="Raleway"/>
            </a:endParaRPr>
          </a:p>
          <a:p>
            <a:pPr indent="0" lvl="0" marL="0" rtl="0" algn="l">
              <a:spcBef>
                <a:spcPts val="0"/>
              </a:spcBef>
              <a:spcAft>
                <a:spcPts val="1100"/>
              </a:spcAft>
              <a:buNone/>
            </a:pPr>
            <a:r>
              <a:t/>
            </a:r>
            <a:endParaRPr b="1" sz="2600">
              <a:solidFill>
                <a:srgbClr val="242729"/>
              </a:solidFill>
              <a:highlight>
                <a:srgbClr val="FFFFFF"/>
              </a:highlight>
              <a:latin typeface="Nunito"/>
              <a:ea typeface="Nunito"/>
              <a:cs typeface="Nunito"/>
              <a:sym typeface="Nunito"/>
            </a:endParaRPr>
          </a:p>
        </p:txBody>
      </p:sp>
      <p:pic>
        <p:nvPicPr>
          <p:cNvPr id="199" name="Google Shape;199;p32"/>
          <p:cNvPicPr preferRelativeResize="0"/>
          <p:nvPr/>
        </p:nvPicPr>
        <p:blipFill>
          <a:blip r:embed="rId3">
            <a:alphaModFix/>
          </a:blip>
          <a:stretch>
            <a:fillRect/>
          </a:stretch>
        </p:blipFill>
        <p:spPr>
          <a:xfrm>
            <a:off x="7268950" y="76201"/>
            <a:ext cx="1732176" cy="40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152400" y="152400"/>
            <a:ext cx="8710945" cy="48386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nvSpPr>
        <p:spPr>
          <a:xfrm>
            <a:off x="796025" y="1193175"/>
            <a:ext cx="8174400" cy="13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t>Thank</a:t>
            </a:r>
            <a:r>
              <a:rPr b="1" lang="en" sz="3400">
                <a:solidFill>
                  <a:srgbClr val="BE1019"/>
                </a:solidFill>
              </a:rPr>
              <a:t> You</a:t>
            </a:r>
            <a:endParaRPr b="1" sz="3400">
              <a:solidFill>
                <a:srgbClr val="BE1019"/>
              </a:solidFill>
            </a:endParaRPr>
          </a:p>
        </p:txBody>
      </p:sp>
      <p:pic>
        <p:nvPicPr>
          <p:cNvPr id="210" name="Google Shape;210;p34"/>
          <p:cNvPicPr preferRelativeResize="0"/>
          <p:nvPr/>
        </p:nvPicPr>
        <p:blipFill>
          <a:blip r:embed="rId3">
            <a:alphaModFix/>
          </a:blip>
          <a:stretch>
            <a:fillRect/>
          </a:stretch>
        </p:blipFill>
        <p:spPr>
          <a:xfrm>
            <a:off x="3403225" y="3206075"/>
            <a:ext cx="2524125" cy="600075"/>
          </a:xfrm>
          <a:prstGeom prst="rect">
            <a:avLst/>
          </a:prstGeom>
          <a:noFill/>
          <a:ln>
            <a:noFill/>
          </a:ln>
        </p:spPr>
      </p:pic>
      <p:pic>
        <p:nvPicPr>
          <p:cNvPr id="211" name="Google Shape;211;p34"/>
          <p:cNvPicPr preferRelativeResize="0"/>
          <p:nvPr/>
        </p:nvPicPr>
        <p:blipFill>
          <a:blip r:embed="rId4">
            <a:alphaModFix/>
          </a:blip>
          <a:stretch>
            <a:fillRect/>
          </a:stretch>
        </p:blipFill>
        <p:spPr>
          <a:xfrm>
            <a:off x="7335625" y="76201"/>
            <a:ext cx="1732176" cy="40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97325" y="1044300"/>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BE1019"/>
                </a:solidFill>
              </a:rPr>
              <a:t>Google Classroom</a:t>
            </a:r>
            <a:endParaRPr b="1" sz="2800">
              <a:solidFill>
                <a:srgbClr val="BE1019"/>
              </a:solidFill>
            </a:endParaRPr>
          </a:p>
        </p:txBody>
      </p:sp>
      <p:sp>
        <p:nvSpPr>
          <p:cNvPr id="70" name="Google Shape;70;p15"/>
          <p:cNvSpPr txBox="1"/>
          <p:nvPr/>
        </p:nvSpPr>
        <p:spPr>
          <a:xfrm>
            <a:off x="397325" y="1875325"/>
            <a:ext cx="8520600" cy="187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aleway"/>
                <a:ea typeface="Raleway"/>
                <a:cs typeface="Raleway"/>
                <a:sym typeface="Raleway"/>
              </a:rPr>
              <a:t>We’ll be using Google Classroom for our learning platform. All materials, assignments, additional materials, and announcement will all be posted through class. Join the Classroom by entering your class code:</a:t>
            </a:r>
            <a:r>
              <a:rPr b="1" lang="en" sz="1500">
                <a:latin typeface="Raleway"/>
                <a:ea typeface="Raleway"/>
                <a:cs typeface="Raleway"/>
                <a:sym typeface="Raleway"/>
              </a:rPr>
              <a:t> mizicyp</a:t>
            </a:r>
            <a:endParaRPr b="1" sz="1550">
              <a:latin typeface="Roboto"/>
              <a:ea typeface="Roboto"/>
              <a:cs typeface="Roboto"/>
              <a:sym typeface="Roboto"/>
            </a:endParaRPr>
          </a:p>
          <a:p>
            <a:pPr indent="0" lvl="0" marL="0" rtl="0" algn="l">
              <a:spcBef>
                <a:spcPts val="0"/>
              </a:spcBef>
              <a:spcAft>
                <a:spcPts val="0"/>
              </a:spcAft>
              <a:buNone/>
            </a:pPr>
            <a:r>
              <a:t/>
            </a:r>
            <a:endParaRPr sz="1500">
              <a:latin typeface="Raleway"/>
              <a:ea typeface="Raleway"/>
              <a:cs typeface="Raleway"/>
              <a:sym typeface="Raleway"/>
            </a:endParaRPr>
          </a:p>
          <a:p>
            <a:pPr indent="-323850" lvl="0" marL="914400" rtl="0" algn="l">
              <a:spcBef>
                <a:spcPts val="0"/>
              </a:spcBef>
              <a:spcAft>
                <a:spcPts val="0"/>
              </a:spcAft>
              <a:buClr>
                <a:srgbClr val="000000"/>
              </a:buClr>
              <a:buSzPts val="1500"/>
              <a:buFont typeface="Raleway"/>
              <a:buChar char="●"/>
            </a:pPr>
            <a:r>
              <a:rPr lang="en" sz="1500">
                <a:latin typeface="Raleway"/>
                <a:ea typeface="Raleway"/>
                <a:cs typeface="Raleway"/>
                <a:sym typeface="Raleway"/>
              </a:rPr>
              <a:t>Download material</a:t>
            </a:r>
            <a:endParaRPr sz="1500">
              <a:latin typeface="Raleway"/>
              <a:ea typeface="Raleway"/>
              <a:cs typeface="Raleway"/>
              <a:sym typeface="Raleway"/>
            </a:endParaRPr>
          </a:p>
          <a:p>
            <a:pPr indent="-323850" lvl="0" marL="914400" rtl="0" algn="l">
              <a:spcBef>
                <a:spcPts val="0"/>
              </a:spcBef>
              <a:spcAft>
                <a:spcPts val="0"/>
              </a:spcAft>
              <a:buClr>
                <a:srgbClr val="000000"/>
              </a:buClr>
              <a:buSzPts val="1500"/>
              <a:buFont typeface="Raleway"/>
              <a:buChar char="●"/>
            </a:pPr>
            <a:r>
              <a:rPr lang="en" sz="1500">
                <a:latin typeface="Raleway"/>
                <a:ea typeface="Raleway"/>
                <a:cs typeface="Raleway"/>
                <a:sym typeface="Raleway"/>
              </a:rPr>
              <a:t>Pay attention to assignment deadline</a:t>
            </a:r>
            <a:endParaRPr sz="1500">
              <a:latin typeface="Raleway"/>
              <a:ea typeface="Raleway"/>
              <a:cs typeface="Raleway"/>
              <a:sym typeface="Raleway"/>
            </a:endParaRPr>
          </a:p>
          <a:p>
            <a:pPr indent="-323850" lvl="0" marL="914400" rtl="0" algn="l">
              <a:spcBef>
                <a:spcPts val="0"/>
              </a:spcBef>
              <a:spcAft>
                <a:spcPts val="0"/>
              </a:spcAft>
              <a:buClr>
                <a:srgbClr val="000000"/>
              </a:buClr>
              <a:buSzPts val="1500"/>
              <a:buFont typeface="Raleway"/>
              <a:buChar char="●"/>
            </a:pPr>
            <a:r>
              <a:rPr lang="en" sz="1500">
                <a:latin typeface="Raleway"/>
                <a:ea typeface="Raleway"/>
                <a:cs typeface="Raleway"/>
                <a:sym typeface="Raleway"/>
              </a:rPr>
              <a:t>Don’t miss additional material posted on Stream</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PS: Google Classroom mobile application is available on Android and iOS</a:t>
            </a:r>
            <a:endParaRPr sz="1500">
              <a:latin typeface="Raleway"/>
              <a:ea typeface="Raleway"/>
              <a:cs typeface="Raleway"/>
              <a:sym typeface="Raleway"/>
            </a:endParaRPr>
          </a:p>
        </p:txBody>
      </p:sp>
      <p:pic>
        <p:nvPicPr>
          <p:cNvPr id="71" name="Google Shape;71;p15"/>
          <p:cNvPicPr preferRelativeResize="0"/>
          <p:nvPr/>
        </p:nvPicPr>
        <p:blipFill>
          <a:blip r:embed="rId3">
            <a:alphaModFix/>
          </a:blip>
          <a:stretch>
            <a:fillRect/>
          </a:stretch>
        </p:blipFill>
        <p:spPr>
          <a:xfrm>
            <a:off x="7268950" y="76201"/>
            <a:ext cx="1732176" cy="40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311700" y="10546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CC3F3A"/>
                </a:solidFill>
              </a:rPr>
              <a:t>Grading Elements</a:t>
            </a:r>
            <a:endParaRPr b="1" sz="2800">
              <a:solidFill>
                <a:srgbClr val="CC3F3A"/>
              </a:solidFill>
            </a:endParaRPr>
          </a:p>
        </p:txBody>
      </p:sp>
      <p:sp>
        <p:nvSpPr>
          <p:cNvPr id="77" name="Google Shape;77;p16"/>
          <p:cNvSpPr txBox="1"/>
          <p:nvPr/>
        </p:nvSpPr>
        <p:spPr>
          <a:xfrm>
            <a:off x="673175" y="1933250"/>
            <a:ext cx="3927600" cy="20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By the end of </a:t>
            </a:r>
            <a:r>
              <a:rPr b="1" lang="en" sz="1200">
                <a:latin typeface="Raleway"/>
                <a:ea typeface="Raleway"/>
                <a:cs typeface="Raleway"/>
                <a:sym typeface="Raleway"/>
              </a:rPr>
              <a:t>each</a:t>
            </a:r>
            <a:r>
              <a:rPr lang="en" sz="1200">
                <a:latin typeface="Raleway"/>
                <a:ea typeface="Raleway"/>
                <a:cs typeface="Raleway"/>
                <a:sym typeface="Raleway"/>
              </a:rPr>
              <a:t> </a:t>
            </a:r>
            <a:r>
              <a:rPr b="1" lang="en" sz="1200">
                <a:latin typeface="Raleway"/>
                <a:ea typeface="Raleway"/>
                <a:cs typeface="Raleway"/>
                <a:sym typeface="Raleway"/>
              </a:rPr>
              <a:t>course</a:t>
            </a:r>
            <a:r>
              <a:rPr lang="en" sz="1200" u="sng">
                <a:latin typeface="Raleway"/>
                <a:ea typeface="Raleway"/>
                <a:cs typeface="Raleway"/>
                <a:sym typeface="Raleway"/>
              </a:rPr>
              <a:t>,</a:t>
            </a:r>
            <a:r>
              <a:rPr lang="en" sz="1200">
                <a:latin typeface="Raleway"/>
                <a:ea typeface="Raleway"/>
                <a:cs typeface="Raleway"/>
                <a:sym typeface="Raleway"/>
              </a:rPr>
              <a:t> students will be assigned on</a:t>
            </a:r>
            <a:r>
              <a:rPr b="1" lang="en" sz="1200">
                <a:latin typeface="Raleway"/>
                <a:ea typeface="Raleway"/>
                <a:cs typeface="Raleway"/>
                <a:sym typeface="Raleway"/>
              </a:rPr>
              <a:t> </a:t>
            </a:r>
            <a:r>
              <a:rPr lang="en" sz="1200">
                <a:latin typeface="Raleway"/>
                <a:ea typeface="Raleway"/>
                <a:cs typeface="Raleway"/>
                <a:sym typeface="Raleway"/>
              </a:rPr>
              <a:t>a graded quiz assignment which needed to be completed </a:t>
            </a:r>
            <a:r>
              <a:rPr b="1" lang="en" sz="1200" u="sng">
                <a:latin typeface="Raleway"/>
                <a:ea typeface="Raleway"/>
                <a:cs typeface="Raleway"/>
                <a:sym typeface="Raleway"/>
              </a:rPr>
              <a:t>in class</a:t>
            </a:r>
            <a:r>
              <a:rPr lang="en" sz="1200">
                <a:latin typeface="Raleway"/>
                <a:ea typeface="Raleway"/>
                <a:cs typeface="Raleway"/>
                <a:sym typeface="Raleway"/>
              </a:rPr>
              <a:t> during given time.</a:t>
            </a:r>
            <a:endParaRPr sz="1200">
              <a:latin typeface="Raleway"/>
              <a:ea typeface="Raleway"/>
              <a:cs typeface="Raleway"/>
              <a:sym typeface="Raleway"/>
            </a:endParaRPr>
          </a:p>
          <a:p>
            <a:pPr indent="-215900" lvl="0" marL="342900" rtl="0" algn="l">
              <a:spcBef>
                <a:spcPts val="0"/>
              </a:spcBef>
              <a:spcAft>
                <a:spcPts val="0"/>
              </a:spcAft>
              <a:buClr>
                <a:srgbClr val="000000"/>
              </a:buClr>
              <a:buSzPts val="1600"/>
              <a:buFont typeface="Raleway"/>
              <a:buChar char="●"/>
            </a:pPr>
            <a:r>
              <a:rPr lang="en" sz="1200">
                <a:latin typeface="Raleway"/>
                <a:ea typeface="Raleway"/>
                <a:cs typeface="Raleway"/>
                <a:sym typeface="Raleway"/>
              </a:rPr>
              <a:t>Teaching team will share detailed instructions on the quiz day (scoring &amp; maximum attempt).</a:t>
            </a:r>
            <a:endParaRPr sz="1200">
              <a:latin typeface="Raleway"/>
              <a:ea typeface="Raleway"/>
              <a:cs typeface="Raleway"/>
              <a:sym typeface="Raleway"/>
            </a:endParaRPr>
          </a:p>
          <a:p>
            <a:pPr indent="-215900" lvl="0" marL="342900" rtl="0" algn="l">
              <a:spcBef>
                <a:spcPts val="0"/>
              </a:spcBef>
              <a:spcAft>
                <a:spcPts val="0"/>
              </a:spcAft>
              <a:buClr>
                <a:srgbClr val="000000"/>
              </a:buClr>
              <a:buSzPts val="1600"/>
              <a:buFont typeface="Raleway"/>
              <a:buChar char="●"/>
            </a:pPr>
            <a:r>
              <a:rPr lang="en" sz="1200">
                <a:latin typeface="Raleway"/>
                <a:ea typeface="Raleway"/>
                <a:cs typeface="Raleway"/>
                <a:sym typeface="Raleway"/>
              </a:rPr>
              <a:t>Students who don’t pass or encounter any issues on quiz day may request a makeup quiz in the final week of specialization.</a:t>
            </a:r>
            <a:endParaRPr sz="1200">
              <a:latin typeface="Raleway"/>
              <a:ea typeface="Raleway"/>
              <a:cs typeface="Raleway"/>
              <a:sym typeface="Raleway"/>
            </a:endParaRPr>
          </a:p>
          <a:p>
            <a:pPr indent="-215900" lvl="0" marL="342900" rtl="0" algn="l">
              <a:spcBef>
                <a:spcPts val="0"/>
              </a:spcBef>
              <a:spcAft>
                <a:spcPts val="0"/>
              </a:spcAft>
              <a:buClr>
                <a:srgbClr val="000000"/>
              </a:buClr>
              <a:buSzPts val="1600"/>
              <a:buFont typeface="Raleway"/>
              <a:buChar char="●"/>
            </a:pPr>
            <a:r>
              <a:rPr b="1" lang="en" sz="1200">
                <a:latin typeface="Raleway"/>
                <a:ea typeface="Raleway"/>
                <a:cs typeface="Raleway"/>
                <a:sym typeface="Raleway"/>
              </a:rPr>
              <a:t>Any quiz that done out of quiz hours will be considered invalid.</a:t>
            </a:r>
            <a:endParaRPr b="1" sz="1200">
              <a:latin typeface="Raleway"/>
              <a:ea typeface="Raleway"/>
              <a:cs typeface="Raleway"/>
              <a:sym typeface="Raleway"/>
            </a:endParaRPr>
          </a:p>
          <a:p>
            <a:pPr indent="0" lvl="0" marL="0" rtl="0" algn="l">
              <a:spcBef>
                <a:spcPts val="0"/>
              </a:spcBef>
              <a:spcAft>
                <a:spcPts val="0"/>
              </a:spcAft>
              <a:buNone/>
            </a:pPr>
            <a:r>
              <a:t/>
            </a:r>
            <a:endParaRPr sz="1200">
              <a:solidFill>
                <a:srgbClr val="999999"/>
              </a:solidFill>
              <a:latin typeface="Nunito"/>
              <a:ea typeface="Nunito"/>
              <a:cs typeface="Nunito"/>
              <a:sym typeface="Nunito"/>
            </a:endParaRPr>
          </a:p>
          <a:p>
            <a:pPr indent="0" lvl="0" marL="0" rtl="0" algn="l">
              <a:spcBef>
                <a:spcPts val="0"/>
              </a:spcBef>
              <a:spcAft>
                <a:spcPts val="0"/>
              </a:spcAft>
              <a:buNone/>
            </a:pPr>
            <a:r>
              <a:t/>
            </a:r>
            <a:endParaRPr sz="1200">
              <a:solidFill>
                <a:srgbClr val="999999"/>
              </a:solidFill>
              <a:latin typeface="Nunito"/>
              <a:ea typeface="Nunito"/>
              <a:cs typeface="Nunito"/>
              <a:sym typeface="Nunito"/>
            </a:endParaRPr>
          </a:p>
          <a:p>
            <a:pPr indent="0" lvl="0" marL="457200" rtl="0" algn="l">
              <a:spcBef>
                <a:spcPts val="0"/>
              </a:spcBef>
              <a:spcAft>
                <a:spcPts val="0"/>
              </a:spcAft>
              <a:buNone/>
            </a:pPr>
            <a:r>
              <a:t/>
            </a:r>
            <a:endParaRPr sz="1200">
              <a:solidFill>
                <a:srgbClr val="999999"/>
              </a:solidFill>
              <a:latin typeface="Nunito"/>
              <a:ea typeface="Nunito"/>
              <a:cs typeface="Nunito"/>
              <a:sym typeface="Nunito"/>
            </a:endParaRPr>
          </a:p>
        </p:txBody>
      </p:sp>
      <p:sp>
        <p:nvSpPr>
          <p:cNvPr id="78" name="Google Shape;78;p16"/>
          <p:cNvSpPr txBox="1"/>
          <p:nvPr/>
        </p:nvSpPr>
        <p:spPr>
          <a:xfrm>
            <a:off x="4785325" y="1933275"/>
            <a:ext cx="3886800" cy="17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aleway"/>
                <a:ea typeface="Raleway"/>
                <a:cs typeface="Raleway"/>
                <a:sym typeface="Raleway"/>
              </a:rPr>
              <a:t>By the end of </a:t>
            </a:r>
            <a:r>
              <a:rPr b="1" lang="en" sz="1700">
                <a:latin typeface="Raleway"/>
                <a:ea typeface="Raleway"/>
                <a:cs typeface="Raleway"/>
                <a:sym typeface="Raleway"/>
              </a:rPr>
              <a:t>this</a:t>
            </a:r>
            <a:r>
              <a:rPr lang="en" sz="1700">
                <a:latin typeface="Raleway"/>
                <a:ea typeface="Raleway"/>
                <a:cs typeface="Raleway"/>
                <a:sym typeface="Raleway"/>
              </a:rPr>
              <a:t> </a:t>
            </a:r>
            <a:r>
              <a:rPr b="1" lang="en" sz="1700">
                <a:latin typeface="Raleway"/>
                <a:ea typeface="Raleway"/>
                <a:cs typeface="Raleway"/>
                <a:sym typeface="Raleway"/>
              </a:rPr>
              <a:t>specialization</a:t>
            </a:r>
            <a:r>
              <a:rPr lang="en" sz="1700">
                <a:latin typeface="Raleway"/>
                <a:ea typeface="Raleway"/>
                <a:cs typeface="Raleway"/>
                <a:sym typeface="Raleway"/>
              </a:rPr>
              <a:t>, students will be assigned on</a:t>
            </a:r>
            <a:r>
              <a:rPr b="1" lang="en" sz="1700">
                <a:latin typeface="Raleway"/>
                <a:ea typeface="Raleway"/>
                <a:cs typeface="Raleway"/>
                <a:sym typeface="Raleway"/>
              </a:rPr>
              <a:t> </a:t>
            </a:r>
            <a:r>
              <a:rPr lang="en" sz="1700">
                <a:latin typeface="Raleway"/>
                <a:ea typeface="Raleway"/>
                <a:cs typeface="Raleway"/>
                <a:sym typeface="Raleway"/>
              </a:rPr>
              <a:t>a graded project assignment</a:t>
            </a:r>
            <a:r>
              <a:rPr b="1" lang="en" sz="1700">
                <a:latin typeface="Raleway"/>
                <a:ea typeface="Raleway"/>
                <a:cs typeface="Raleway"/>
                <a:sym typeface="Raleway"/>
              </a:rPr>
              <a:t> </a:t>
            </a:r>
            <a:r>
              <a:rPr lang="en" sz="1700">
                <a:latin typeface="Raleway"/>
                <a:ea typeface="Raleway"/>
                <a:cs typeface="Raleway"/>
                <a:sym typeface="Raleway"/>
              </a:rPr>
              <a:t>which needed to be completed during given time.</a:t>
            </a:r>
            <a:endParaRPr sz="1700">
              <a:latin typeface="Raleway"/>
              <a:ea typeface="Raleway"/>
              <a:cs typeface="Raleway"/>
              <a:sym typeface="Raleway"/>
            </a:endParaRPr>
          </a:p>
          <a:p>
            <a:pPr indent="0" lvl="0" marL="0" rtl="0" algn="l">
              <a:spcBef>
                <a:spcPts val="0"/>
              </a:spcBef>
              <a:spcAft>
                <a:spcPts val="0"/>
              </a:spcAft>
              <a:buNone/>
            </a:pPr>
            <a:r>
              <a:t/>
            </a:r>
            <a:endParaRPr sz="1700">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Students required to pass the given rubrics of each capstone project</a:t>
            </a:r>
            <a:endParaRPr sz="1700">
              <a:latin typeface="Raleway"/>
              <a:ea typeface="Raleway"/>
              <a:cs typeface="Raleway"/>
              <a:sym typeface="Raleway"/>
            </a:endParaRPr>
          </a:p>
          <a:p>
            <a:pPr indent="0" lvl="0" marL="0" rtl="0" algn="l">
              <a:spcBef>
                <a:spcPts val="0"/>
              </a:spcBef>
              <a:spcAft>
                <a:spcPts val="0"/>
              </a:spcAft>
              <a:buNone/>
            </a:pPr>
            <a:r>
              <a:t/>
            </a:r>
            <a:endParaRPr sz="1700">
              <a:latin typeface="Raleway"/>
              <a:ea typeface="Raleway"/>
              <a:cs typeface="Raleway"/>
              <a:sym typeface="Raleway"/>
            </a:endParaRPr>
          </a:p>
          <a:p>
            <a:pPr indent="0" lvl="0" marL="0" rtl="0" algn="l">
              <a:spcBef>
                <a:spcPts val="0"/>
              </a:spcBef>
              <a:spcAft>
                <a:spcPts val="0"/>
              </a:spcAft>
              <a:buNone/>
            </a:pPr>
            <a:r>
              <a:t/>
            </a:r>
            <a:endParaRPr sz="1700">
              <a:solidFill>
                <a:srgbClr val="999999"/>
              </a:solidFill>
              <a:latin typeface="Nunito"/>
              <a:ea typeface="Nunito"/>
              <a:cs typeface="Nunito"/>
              <a:sym typeface="Nunito"/>
            </a:endParaRPr>
          </a:p>
          <a:p>
            <a:pPr indent="0" lvl="0" marL="457200" rtl="0" algn="l">
              <a:spcBef>
                <a:spcPts val="0"/>
              </a:spcBef>
              <a:spcAft>
                <a:spcPts val="0"/>
              </a:spcAft>
              <a:buNone/>
            </a:pPr>
            <a:r>
              <a:t/>
            </a:r>
            <a:endParaRPr sz="1700">
              <a:solidFill>
                <a:srgbClr val="999999"/>
              </a:solidFill>
              <a:latin typeface="Nunito"/>
              <a:ea typeface="Nunito"/>
              <a:cs typeface="Nunito"/>
              <a:sym typeface="Nunito"/>
            </a:endParaRPr>
          </a:p>
          <a:p>
            <a:pPr indent="0" lvl="0" marL="0" rtl="0" algn="l">
              <a:spcBef>
                <a:spcPts val="0"/>
              </a:spcBef>
              <a:spcAft>
                <a:spcPts val="0"/>
              </a:spcAft>
              <a:buNone/>
            </a:pPr>
            <a:r>
              <a:t/>
            </a:r>
            <a:endParaRPr sz="1700">
              <a:solidFill>
                <a:srgbClr val="999999"/>
              </a:solidFill>
              <a:latin typeface="Nunito"/>
              <a:ea typeface="Nunito"/>
              <a:cs typeface="Nunito"/>
              <a:sym typeface="Nunito"/>
            </a:endParaRPr>
          </a:p>
        </p:txBody>
      </p:sp>
      <p:pic>
        <p:nvPicPr>
          <p:cNvPr id="79" name="Google Shape;79;p16"/>
          <p:cNvPicPr preferRelativeResize="0"/>
          <p:nvPr/>
        </p:nvPicPr>
        <p:blipFill>
          <a:blip r:embed="rId3">
            <a:alphaModFix/>
          </a:blip>
          <a:stretch>
            <a:fillRect/>
          </a:stretch>
        </p:blipFill>
        <p:spPr>
          <a:xfrm>
            <a:off x="7268950" y="76201"/>
            <a:ext cx="1732176" cy="40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397325" y="1044300"/>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BE1019"/>
                </a:solidFill>
              </a:rPr>
              <a:t>Where to get help?</a:t>
            </a:r>
            <a:endParaRPr b="1" sz="2800">
              <a:solidFill>
                <a:srgbClr val="BE1019"/>
              </a:solidFill>
            </a:endParaRPr>
          </a:p>
        </p:txBody>
      </p:sp>
      <p:sp>
        <p:nvSpPr>
          <p:cNvPr id="85" name="Google Shape;85;p17"/>
          <p:cNvSpPr txBox="1"/>
          <p:nvPr/>
        </p:nvSpPr>
        <p:spPr>
          <a:xfrm>
            <a:off x="397325" y="1875325"/>
            <a:ext cx="8520600" cy="18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Every question can be asked through </a:t>
            </a:r>
            <a:r>
              <a:rPr lang="en" sz="1600" u="sng">
                <a:latin typeface="Raleway"/>
                <a:ea typeface="Raleway"/>
                <a:cs typeface="Raleway"/>
                <a:sym typeface="Raleway"/>
                <a:hlinkClick r:id="rId3"/>
              </a:rPr>
              <a:t>mentor@algorit.ma</a:t>
            </a:r>
            <a:r>
              <a:rPr lang="en" sz="1600">
                <a:latin typeface="Raleway"/>
                <a:ea typeface="Raleway"/>
                <a:cs typeface="Raleway"/>
                <a:sym typeface="Raleway"/>
              </a:rPr>
              <a:t>. Practice a know-how to ask a question on online forums. Every forums has a general rules in asking good questions, for example: </a:t>
            </a:r>
            <a:r>
              <a:rPr b="1" i="1" lang="en" sz="1600">
                <a:latin typeface="Raleway"/>
                <a:ea typeface="Raleway"/>
                <a:cs typeface="Raleway"/>
                <a:sym typeface="Raleway"/>
              </a:rPr>
              <a:t>Quora, StackOverflow, GitHub</a:t>
            </a:r>
            <a:r>
              <a:rPr lang="en" sz="1600">
                <a:latin typeface="Raleway"/>
                <a:ea typeface="Raleway"/>
                <a:cs typeface="Raleway"/>
                <a:sym typeface="Raleway"/>
              </a:rPr>
              <a:t> etc.</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en" sz="1600">
                <a:latin typeface="Raleway"/>
                <a:ea typeface="Raleway"/>
                <a:cs typeface="Raleway"/>
                <a:sym typeface="Raleway"/>
              </a:rPr>
              <a:t>All email received in </a:t>
            </a:r>
            <a:r>
              <a:rPr lang="en" sz="1600" u="sng">
                <a:latin typeface="Raleway"/>
                <a:ea typeface="Raleway"/>
                <a:cs typeface="Raleway"/>
                <a:sym typeface="Raleway"/>
                <a:hlinkClick r:id="rId4"/>
              </a:rPr>
              <a:t>mentor@algorit.ma</a:t>
            </a:r>
            <a:r>
              <a:rPr lang="en" sz="1600">
                <a:latin typeface="Raleway"/>
                <a:ea typeface="Raleway"/>
                <a:cs typeface="Raleway"/>
                <a:sym typeface="Raleway"/>
              </a:rPr>
              <a:t> will be answered by our team and are tracked using ticketing system that should be addressed within 9 business hours.</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en" sz="1600">
                <a:latin typeface="Raleway"/>
                <a:ea typeface="Raleway"/>
                <a:cs typeface="Raleway"/>
                <a:sym typeface="Raleway"/>
              </a:rPr>
              <a:t>Teaching assistant and lead instructor email will also be cc’ed on course email reminder.</a:t>
            </a:r>
            <a:endParaRPr sz="1600">
              <a:latin typeface="Raleway"/>
              <a:ea typeface="Raleway"/>
              <a:cs typeface="Raleway"/>
              <a:sym typeface="Raleway"/>
            </a:endParaRPr>
          </a:p>
          <a:p>
            <a:pPr indent="0" lvl="0" marL="0" rtl="0" algn="l">
              <a:spcBef>
                <a:spcPts val="0"/>
              </a:spcBef>
              <a:spcAft>
                <a:spcPts val="0"/>
              </a:spcAft>
              <a:buNone/>
            </a:pPr>
            <a:r>
              <a:t/>
            </a:r>
            <a:endParaRPr sz="1600">
              <a:solidFill>
                <a:srgbClr val="999999"/>
              </a:solidFill>
              <a:latin typeface="Nunito"/>
              <a:ea typeface="Nunito"/>
              <a:cs typeface="Nunito"/>
              <a:sym typeface="Nunito"/>
            </a:endParaRPr>
          </a:p>
        </p:txBody>
      </p:sp>
      <p:pic>
        <p:nvPicPr>
          <p:cNvPr id="86" name="Google Shape;86;p17"/>
          <p:cNvPicPr preferRelativeResize="0"/>
          <p:nvPr/>
        </p:nvPicPr>
        <p:blipFill>
          <a:blip r:embed="rId5">
            <a:alphaModFix/>
          </a:blip>
          <a:stretch>
            <a:fillRect/>
          </a:stretch>
        </p:blipFill>
        <p:spPr>
          <a:xfrm>
            <a:off x="7268950" y="76201"/>
            <a:ext cx="1732176" cy="40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3403225" y="3206075"/>
            <a:ext cx="2524125" cy="600075"/>
          </a:xfrm>
          <a:prstGeom prst="rect">
            <a:avLst/>
          </a:prstGeom>
          <a:noFill/>
          <a:ln>
            <a:noFill/>
          </a:ln>
        </p:spPr>
      </p:pic>
      <p:sp>
        <p:nvSpPr>
          <p:cNvPr id="92" name="Google Shape;92;p18"/>
          <p:cNvSpPr txBox="1"/>
          <p:nvPr/>
        </p:nvSpPr>
        <p:spPr>
          <a:xfrm>
            <a:off x="729350" y="1193175"/>
            <a:ext cx="8174400" cy="6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t>What you </a:t>
            </a:r>
            <a:r>
              <a:rPr b="1" lang="en" sz="3400">
                <a:solidFill>
                  <a:srgbClr val="BE1019"/>
                </a:solidFill>
              </a:rPr>
              <a:t>will</a:t>
            </a:r>
            <a:r>
              <a:rPr b="1" lang="en" sz="3400">
                <a:solidFill>
                  <a:srgbClr val="BE1019"/>
                </a:solidFill>
              </a:rPr>
              <a:t> learn?</a:t>
            </a:r>
            <a:endParaRPr b="1" sz="3400">
              <a:solidFill>
                <a:srgbClr val="BE1019"/>
              </a:solidFill>
            </a:endParaRPr>
          </a:p>
        </p:txBody>
      </p:sp>
      <p:pic>
        <p:nvPicPr>
          <p:cNvPr id="93" name="Google Shape;93;p18"/>
          <p:cNvPicPr preferRelativeResize="0"/>
          <p:nvPr/>
        </p:nvPicPr>
        <p:blipFill>
          <a:blip r:embed="rId4">
            <a:alphaModFix/>
          </a:blip>
          <a:stretch>
            <a:fillRect/>
          </a:stretch>
        </p:blipFill>
        <p:spPr>
          <a:xfrm>
            <a:off x="7268950" y="76201"/>
            <a:ext cx="1732176" cy="40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0" l="28119" r="0" t="0"/>
          <a:stretch/>
        </p:blipFill>
        <p:spPr>
          <a:xfrm>
            <a:off x="2428774" y="815550"/>
            <a:ext cx="6353576" cy="3360025"/>
          </a:xfrm>
          <a:prstGeom prst="rect">
            <a:avLst/>
          </a:prstGeom>
          <a:noFill/>
          <a:ln>
            <a:noFill/>
          </a:ln>
        </p:spPr>
      </p:pic>
      <p:sp>
        <p:nvSpPr>
          <p:cNvPr id="99" name="Google Shape;99;p19"/>
          <p:cNvSpPr txBox="1"/>
          <p:nvPr/>
        </p:nvSpPr>
        <p:spPr>
          <a:xfrm>
            <a:off x="413625" y="3082950"/>
            <a:ext cx="5592600" cy="13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Week 1: Python for Data Analysts (P4DA)</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Week 2: Exploratory Data Analysis (EDA)</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Week 3: Data Wrangling and Visualization (DWV)</a:t>
            </a:r>
            <a:endParaRPr>
              <a:latin typeface="Raleway"/>
              <a:ea typeface="Raleway"/>
              <a:cs typeface="Raleway"/>
              <a:sym typeface="Raleway"/>
            </a:endParaRPr>
          </a:p>
          <a:p>
            <a:pPr indent="-317500" lvl="0" marL="457200" rtl="0" algn="l">
              <a:spcBef>
                <a:spcPts val="0"/>
              </a:spcBef>
              <a:spcAft>
                <a:spcPts val="0"/>
              </a:spcAft>
              <a:buClr>
                <a:srgbClr val="000000"/>
              </a:buClr>
              <a:buSzPts val="1400"/>
              <a:buFont typeface="Nunito"/>
              <a:buChar char="●"/>
            </a:pPr>
            <a:r>
              <a:rPr lang="en">
                <a:latin typeface="Raleway"/>
                <a:ea typeface="Raleway"/>
                <a:cs typeface="Raleway"/>
                <a:sym typeface="Raleway"/>
              </a:rPr>
              <a:t>Week 4: SQL and </a:t>
            </a:r>
            <a:r>
              <a:rPr b="1" i="1" lang="en">
                <a:latin typeface="Raleway"/>
                <a:ea typeface="Raleway"/>
                <a:cs typeface="Raleway"/>
                <a:sym typeface="Raleway"/>
              </a:rPr>
              <a:t>Capstone Project</a:t>
            </a:r>
            <a:endParaRPr sz="1100">
              <a:latin typeface="Raleway"/>
              <a:ea typeface="Raleway"/>
              <a:cs typeface="Raleway"/>
              <a:sym typeface="Raleway"/>
            </a:endParaRPr>
          </a:p>
        </p:txBody>
      </p:sp>
      <p:sp>
        <p:nvSpPr>
          <p:cNvPr id="100" name="Google Shape;100;p19"/>
          <p:cNvSpPr txBox="1"/>
          <p:nvPr/>
        </p:nvSpPr>
        <p:spPr>
          <a:xfrm>
            <a:off x="474875" y="2212950"/>
            <a:ext cx="1953900" cy="8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BE1019"/>
                </a:solidFill>
              </a:rPr>
              <a:t>Data Analytics Specialization</a:t>
            </a:r>
            <a:endParaRPr b="1" sz="2000">
              <a:solidFill>
                <a:srgbClr val="BE1019"/>
              </a:solidFill>
            </a:endParaRPr>
          </a:p>
        </p:txBody>
      </p:sp>
      <p:pic>
        <p:nvPicPr>
          <p:cNvPr id="101" name="Google Shape;101;p19"/>
          <p:cNvPicPr preferRelativeResize="0"/>
          <p:nvPr/>
        </p:nvPicPr>
        <p:blipFill>
          <a:blip r:embed="rId4">
            <a:alphaModFix/>
          </a:blip>
          <a:stretch>
            <a:fillRect/>
          </a:stretch>
        </p:blipFill>
        <p:spPr>
          <a:xfrm>
            <a:off x="7268950" y="76201"/>
            <a:ext cx="1732176" cy="40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3">
            <a:alphaModFix/>
          </a:blip>
          <a:srcRect b="23910" l="0" r="0" t="5222"/>
          <a:stretch/>
        </p:blipFill>
        <p:spPr>
          <a:xfrm>
            <a:off x="304800" y="1390650"/>
            <a:ext cx="8664400" cy="3429001"/>
          </a:xfrm>
          <a:prstGeom prst="rect">
            <a:avLst/>
          </a:prstGeom>
          <a:noFill/>
          <a:ln>
            <a:noFill/>
          </a:ln>
        </p:spPr>
      </p:pic>
      <p:sp>
        <p:nvSpPr>
          <p:cNvPr id="107" name="Google Shape;107;p20"/>
          <p:cNvSpPr txBox="1"/>
          <p:nvPr/>
        </p:nvSpPr>
        <p:spPr>
          <a:xfrm>
            <a:off x="353975" y="279575"/>
            <a:ext cx="2208300" cy="870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BE1019"/>
                </a:solidFill>
              </a:rPr>
              <a:t>Data Project Lifecycle</a:t>
            </a:r>
            <a:endParaRPr b="1" sz="2400">
              <a:solidFill>
                <a:srgbClr val="BE1019"/>
              </a:solidFill>
            </a:endParaRPr>
          </a:p>
        </p:txBody>
      </p:sp>
      <p:pic>
        <p:nvPicPr>
          <p:cNvPr id="108" name="Google Shape;108;p20"/>
          <p:cNvPicPr preferRelativeResize="0"/>
          <p:nvPr/>
        </p:nvPicPr>
        <p:blipFill>
          <a:blip r:embed="rId4">
            <a:alphaModFix/>
          </a:blip>
          <a:stretch>
            <a:fillRect/>
          </a:stretch>
        </p:blipFill>
        <p:spPr>
          <a:xfrm>
            <a:off x="7268950" y="76201"/>
            <a:ext cx="1732176" cy="40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3403225" y="3206075"/>
            <a:ext cx="2524125" cy="600075"/>
          </a:xfrm>
          <a:prstGeom prst="rect">
            <a:avLst/>
          </a:prstGeom>
          <a:noFill/>
          <a:ln>
            <a:noFill/>
          </a:ln>
        </p:spPr>
      </p:pic>
      <p:sp>
        <p:nvSpPr>
          <p:cNvPr id="114" name="Google Shape;114;p21"/>
          <p:cNvSpPr txBox="1"/>
          <p:nvPr/>
        </p:nvSpPr>
        <p:spPr>
          <a:xfrm>
            <a:off x="729350" y="1193175"/>
            <a:ext cx="8174400" cy="6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t>Why </a:t>
            </a:r>
            <a:r>
              <a:rPr b="1" lang="en" sz="3400">
                <a:solidFill>
                  <a:srgbClr val="BE1019"/>
                </a:solidFill>
              </a:rPr>
              <a:t>python</a:t>
            </a:r>
            <a:r>
              <a:rPr b="1" lang="en" sz="3400">
                <a:solidFill>
                  <a:srgbClr val="BE1019"/>
                </a:solidFill>
              </a:rPr>
              <a:t>?</a:t>
            </a:r>
            <a:endParaRPr b="1" sz="3400">
              <a:solidFill>
                <a:srgbClr val="BE1019"/>
              </a:solidFill>
            </a:endParaRPr>
          </a:p>
        </p:txBody>
      </p:sp>
      <p:pic>
        <p:nvPicPr>
          <p:cNvPr id="115" name="Google Shape;115;p21"/>
          <p:cNvPicPr preferRelativeResize="0"/>
          <p:nvPr/>
        </p:nvPicPr>
        <p:blipFill>
          <a:blip r:embed="rId4">
            <a:alphaModFix/>
          </a:blip>
          <a:stretch>
            <a:fillRect/>
          </a:stretch>
        </p:blipFill>
        <p:spPr>
          <a:xfrm>
            <a:off x="7268950" y="76201"/>
            <a:ext cx="1732176" cy="40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