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1"/>
  </p:notesMasterIdLst>
  <p:sldIdLst>
    <p:sldId id="256" r:id="rId2"/>
    <p:sldId id="269" r:id="rId3"/>
    <p:sldId id="257" r:id="rId4"/>
    <p:sldId id="305" r:id="rId5"/>
    <p:sldId id="259" r:id="rId6"/>
    <p:sldId id="263" r:id="rId7"/>
    <p:sldId id="271" r:id="rId8"/>
    <p:sldId id="326" r:id="rId9"/>
    <p:sldId id="316" r:id="rId10"/>
    <p:sldId id="327" r:id="rId11"/>
    <p:sldId id="328" r:id="rId12"/>
    <p:sldId id="262" r:id="rId13"/>
    <p:sldId id="325" r:id="rId14"/>
    <p:sldId id="317" r:id="rId15"/>
    <p:sldId id="329" r:id="rId16"/>
    <p:sldId id="330" r:id="rId17"/>
    <p:sldId id="331" r:id="rId18"/>
    <p:sldId id="264" r:id="rId19"/>
    <p:sldId id="307" r:id="rId20"/>
  </p:sldIdLst>
  <p:sldSz cx="9144000" cy="5143500" type="screen16x9"/>
  <p:notesSz cx="6858000" cy="9144000"/>
  <p:embeddedFontLst>
    <p:embeddedFont>
      <p:font typeface="Montserrat ExtraBold" panose="020B0604020202020204" charset="0"/>
      <p:bold r:id="rId22"/>
      <p:boldItalic r:id="rId23"/>
    </p:embeddedFont>
    <p:embeddedFont>
      <p:font typeface="Montserrat" panose="020B0604020202020204" charset="0"/>
      <p:regular r:id="rId24"/>
      <p:bold r:id="rId25"/>
      <p:italic r:id="rId26"/>
      <p:boldItalic r:id="rId27"/>
    </p:embeddedFont>
    <p:embeddedFont>
      <p:font typeface="Montserrat SemiBold" panose="020B0604020202020204" charset="0"/>
      <p:regular r:id="rId28"/>
      <p:bold r:id="rId29"/>
      <p:italic r:id="rId30"/>
      <p:boldItalic r:id="rId31"/>
    </p:embeddedFont>
    <p:embeddedFont>
      <p:font typeface="Montserrat Light" panose="020B0604020202020204" charset="0"/>
      <p:regular r:id="rId32"/>
      <p:bold r:id="rId33"/>
      <p:italic r:id="rId34"/>
      <p:boldItalic r:id="rId35"/>
    </p:embeddedFont>
    <p:embeddedFont>
      <p:font typeface="Montserrat Alternates" panose="020B0604020202020204" charset="0"/>
      <p:regular r:id="rId36"/>
      <p:bold r:id="rId37"/>
      <p:italic r:id="rId38"/>
      <p:boldItalic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3C16FC-C19D-4BC3-ACCE-BDAFFB473294}">
  <a:tblStyle styleId="{D13C16FC-C19D-4BC3-ACCE-BDAFFB4732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font" Target="fonts/font2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2900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6f0744aa72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6f0744aa72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931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f0744aa7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f0744aa7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902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f0744aa7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f0744aa7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16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f0744aa7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f0744aa7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4064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f0744aa7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f0744aa7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0741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6f0744aa7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6f0744aa7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0256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6f0744aa72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6f0744aa72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2cab6e55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2cab6e55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2cab6e55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2cab6e55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0263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ed1775e4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ed1775e4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f0744aa7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f0744aa7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6f0744aa72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6f0744aa72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f0744aa7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f0744aa7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333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f0744aa7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f0744aa7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294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0" y="1779300"/>
            <a:ext cx="8520600" cy="9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43050" y="2888250"/>
            <a:ext cx="36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5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subTitle" idx="1"/>
          </p:nvPr>
        </p:nvSpPr>
        <p:spPr>
          <a:xfrm>
            <a:off x="1098925" y="531350"/>
            <a:ext cx="3273600" cy="12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3229175" y="378225"/>
            <a:ext cx="5142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ubTitle" idx="2"/>
          </p:nvPr>
        </p:nvSpPr>
        <p:spPr>
          <a:xfrm>
            <a:off x="1098925" y="1971825"/>
            <a:ext cx="3273600" cy="232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BODY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3"/>
          <p:cNvSpPr txBox="1">
            <a:spLocks noGrp="1"/>
          </p:cNvSpPr>
          <p:nvPr>
            <p:ph type="title"/>
          </p:nvPr>
        </p:nvSpPr>
        <p:spPr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title" idx="2"/>
          </p:nvPr>
        </p:nvSpPr>
        <p:spPr>
          <a:xfrm>
            <a:off x="905723" y="3146925"/>
            <a:ext cx="15972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subTitle" idx="1"/>
          </p:nvPr>
        </p:nvSpPr>
        <p:spPr>
          <a:xfrm>
            <a:off x="905713" y="3520075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title" idx="3"/>
          </p:nvPr>
        </p:nvSpPr>
        <p:spPr>
          <a:xfrm>
            <a:off x="2817510" y="3146925"/>
            <a:ext cx="15972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subTitle" idx="4"/>
          </p:nvPr>
        </p:nvSpPr>
        <p:spPr>
          <a:xfrm>
            <a:off x="2817500" y="3520075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title" idx="5"/>
          </p:nvPr>
        </p:nvSpPr>
        <p:spPr>
          <a:xfrm>
            <a:off x="4729288" y="3146925"/>
            <a:ext cx="15972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ubTitle" idx="6"/>
          </p:nvPr>
        </p:nvSpPr>
        <p:spPr>
          <a:xfrm>
            <a:off x="4729278" y="3520075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title" idx="7"/>
          </p:nvPr>
        </p:nvSpPr>
        <p:spPr>
          <a:xfrm>
            <a:off x="6641075" y="3146925"/>
            <a:ext cx="15972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None/>
              <a:defRPr sz="4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8"/>
          </p:nvPr>
        </p:nvSpPr>
        <p:spPr>
          <a:xfrm>
            <a:off x="6641065" y="3520075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434928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244402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-7199997">
            <a:off x="4531704" y="539794"/>
            <a:ext cx="5918750" cy="65403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86700" y="1076275"/>
            <a:ext cx="76845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AutoNum type="arabicPeriod"/>
              <a:defRPr sz="1250"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25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25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 sz="125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25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25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 sz="125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 sz="125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Muli"/>
              <a:buAutoNum type="romanLcPeriod"/>
              <a:defRPr sz="125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1781425" y="378225"/>
            <a:ext cx="65898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 r="8214"/>
          <a:stretch/>
        </p:blipFill>
        <p:spPr>
          <a:xfrm>
            <a:off x="658750" y="-1397100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24008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1008350" y="146045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1008350" y="2183050"/>
            <a:ext cx="3015900" cy="1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4647114" y="1532427"/>
            <a:ext cx="6751897" cy="224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 rot="10800000">
            <a:off x="0" y="0"/>
            <a:ext cx="16689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8"/>
          <p:cNvSpPr/>
          <p:nvPr/>
        </p:nvSpPr>
        <p:spPr>
          <a:xfrm>
            <a:off x="7513150" y="0"/>
            <a:ext cx="16689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" name="Google Shape;3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0625" y="3354737"/>
            <a:ext cx="8662743" cy="260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240625" y="-812913"/>
            <a:ext cx="8662743" cy="260167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301375" y="1417650"/>
            <a:ext cx="6541200" cy="23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3192424" y="1047350"/>
            <a:ext cx="12336426" cy="409614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998775" y="1276500"/>
            <a:ext cx="3355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4998775" y="2110500"/>
            <a:ext cx="3355200" cy="166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229175" y="378225"/>
            <a:ext cx="5142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" y="2801493"/>
            <a:ext cx="9144003" cy="303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SECTION_TITLE_AND_DESCRIPTION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229175" y="378225"/>
            <a:ext cx="5142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ubTitle" idx="1"/>
          </p:nvPr>
        </p:nvSpPr>
        <p:spPr>
          <a:xfrm>
            <a:off x="4870825" y="1767050"/>
            <a:ext cx="3273600" cy="23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ExtraBold"/>
              <a:buNone/>
              <a:defRPr sz="28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62" r:id="rId8"/>
    <p:sldLayoutId id="2147483665" r:id="rId9"/>
    <p:sldLayoutId id="2147483666" r:id="rId10"/>
    <p:sldLayoutId id="2147483669" r:id="rId11"/>
    <p:sldLayoutId id="2147483674" r:id="rId12"/>
    <p:sldLayoutId id="2147483675" r:id="rId13"/>
    <p:sldLayoutId id="214748367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slide" Target="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slide" Target="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slide" Target="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slide" Target="sl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slide" Target="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slide" Target="slid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slide" Target="slid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slide" Target="slide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09512" y="-327229"/>
            <a:ext cx="4892424" cy="5406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561088" y="-327229"/>
            <a:ext cx="4892424" cy="5406203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3"/>
          <p:cNvSpPr txBox="1">
            <a:spLocks noGrp="1"/>
          </p:cNvSpPr>
          <p:nvPr>
            <p:ph type="ctrTitle"/>
          </p:nvPr>
        </p:nvSpPr>
        <p:spPr>
          <a:xfrm>
            <a:off x="311700" y="1779300"/>
            <a:ext cx="8520600" cy="9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400" smtClean="0"/>
              <a:t>Sistemi za detekciju i prevenciju napada preko računarskih mreža</a:t>
            </a:r>
            <a:endParaRPr sz="3400"/>
          </a:p>
        </p:txBody>
      </p:sp>
      <p:sp>
        <p:nvSpPr>
          <p:cNvPr id="166" name="Google Shape;166;p33"/>
          <p:cNvSpPr txBox="1">
            <a:spLocks noGrp="1"/>
          </p:cNvSpPr>
          <p:nvPr>
            <p:ph type="subTitle" idx="1"/>
          </p:nvPr>
        </p:nvSpPr>
        <p:spPr>
          <a:xfrm>
            <a:off x="2743050" y="2888250"/>
            <a:ext cx="36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chemeClr val="lt2"/>
                </a:solidFill>
              </a:rPr>
              <a:t>Stefan Stojanovi</a:t>
            </a:r>
            <a:r>
              <a:rPr lang="sr-Latn-RS" smtClean="0">
                <a:solidFill>
                  <a:schemeClr val="lt2"/>
                </a:solidFill>
              </a:rPr>
              <a:t>ć 1355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"/>
          <p:cNvSpPr txBox="1">
            <a:spLocks noGrp="1"/>
          </p:cNvSpPr>
          <p:nvPr>
            <p:ph type="body" idx="1"/>
          </p:nvPr>
        </p:nvSpPr>
        <p:spPr>
          <a:xfrm>
            <a:off x="1024686" y="765504"/>
            <a:ext cx="7138123" cy="3636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sr-Latn-RS" smtClean="0"/>
              <a:t>IPS su </a:t>
            </a:r>
            <a:r>
              <a:rPr lang="sr-Latn-RS"/>
              <a:t>postavljeni na odbramenoj liniji i u stanju su da aktivno spreče ili blokiraju upade koji </a:t>
            </a:r>
            <a:r>
              <a:rPr lang="sr-Latn-RS"/>
              <a:t>se </a:t>
            </a:r>
            <a:r>
              <a:rPr lang="sr-Latn-RS" smtClean="0"/>
              <a:t>otkriju</a:t>
            </a:r>
            <a:endParaRPr lang="sr-Latn-RS"/>
          </a:p>
          <a:p>
            <a:pPr marL="0" lvl="0" indent="0">
              <a:spcAft>
                <a:spcPts val="1600"/>
              </a:spcAft>
              <a:buNone/>
            </a:pPr>
            <a:r>
              <a:rPr lang="sr-Latn-RS"/>
              <a:t>IPS može da preduzme radnje kao što je slanje alarma, odbacivanje otkrivenih zlonamernih paketa, resetovanje veze ili blokiranje saobraćaja sa IP adrese koja je identifikovana kao zlonamerna;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sr-Latn-RS"/>
              <a:t>IPS takođe može da ispravi greške u cikličnoj proveri redundancije (CRC), defragmentira tokove paketa, ublaži probleme sa TCP sekvenciranjem i očisti neželjene opcije transporta i mrežnog sloja.</a:t>
            </a:r>
            <a:endParaRPr lang="en-US" smtClean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28" name="Google Shape;328;p40"/>
          <p:cNvSpPr txBox="1">
            <a:spLocks noGrp="1"/>
          </p:cNvSpPr>
          <p:nvPr>
            <p:ph type="title"/>
          </p:nvPr>
        </p:nvSpPr>
        <p:spPr>
          <a:xfrm>
            <a:off x="1087506" y="128052"/>
            <a:ext cx="7578511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l-PL" smtClean="0"/>
              <a:t>Razlike između IDS i IPS sistema</a:t>
            </a:r>
            <a:endParaRPr/>
          </a:p>
        </p:txBody>
      </p:sp>
      <p:sp>
        <p:nvSpPr>
          <p:cNvPr id="343" name="Google Shape;343;p40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40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345" name="Google Shape;345;p40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7" name="Google Shape;347;p40">
            <a:hlinkClick r:id="rId3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600" b="1"/>
          </a:p>
        </p:txBody>
      </p:sp>
      <p:sp>
        <p:nvSpPr>
          <p:cNvPr id="348" name="Google Shape;348;p40">
            <a:hlinkClick r:id="rId4" action="ppaction://hlinksldjump"/>
          </p:cNvPr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/>
          </a:p>
        </p:txBody>
      </p:sp>
      <p:sp>
        <p:nvSpPr>
          <p:cNvPr id="349" name="Google Shape;349;p40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40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" name="Picture 11" descr="https://resources.infosecinstitute.com/wp-content/uploads/040813_1643_NetworkDesi2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110" y="3015477"/>
            <a:ext cx="3630350" cy="16872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113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 txBox="1">
            <a:spLocks noGrp="1"/>
          </p:cNvSpPr>
          <p:nvPr>
            <p:ph type="title"/>
          </p:nvPr>
        </p:nvSpPr>
        <p:spPr>
          <a:xfrm>
            <a:off x="833922" y="384841"/>
            <a:ext cx="810226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mtClean="0"/>
              <a:t>Primeri upada i kompromitovanja bezbednosti sistema</a:t>
            </a:r>
            <a:endParaRPr/>
          </a:p>
        </p:txBody>
      </p:sp>
      <p:sp>
        <p:nvSpPr>
          <p:cNvPr id="315" name="Google Shape;315;p39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39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317" name="Google Shape;317;p39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9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39">
            <a:hlinkClick r:id="rId3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600" b="1"/>
          </a:p>
        </p:txBody>
      </p:sp>
      <p:sp>
        <p:nvSpPr>
          <p:cNvPr id="320" name="Google Shape;320;p39">
            <a:hlinkClick r:id="rId4" action="ppaction://hlinksldjump"/>
          </p:cNvPr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/>
          </a:p>
        </p:txBody>
      </p:sp>
      <p:sp>
        <p:nvSpPr>
          <p:cNvPr id="321" name="Google Shape;321;p39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39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9434" y="971352"/>
            <a:ext cx="32634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mtClean="0">
                <a:solidFill>
                  <a:schemeClr val="bg1"/>
                </a:solidFill>
              </a:rPr>
              <a:t>Upadi u sistem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Aktivan pristup sajtovima na kojima se dugo nismo prijavljivali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Prijavljivanje u neradno vreme ili vreme spavanja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Sistemska greška u identifikaciji korisnika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Automatsko kreiranje korisničkog naloga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Izmene u sistemskim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Brisanje sistemskih logova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Smanjenje performansi sistema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Nestandardni prikaz grafičkih elemenata i napadnih reklama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Sistem se iznenada ruši i pokreće ispočetka bez učestvovanja korisnika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83627" y="1066461"/>
            <a:ext cx="2400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Nepoznate datoteke i programi na sistemu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Izmene veličine datoteke i dozvola pristupa datoteci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Čudna identifikacija datoteka na lokalnom sistemu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Obrisani fajlovi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90408" y="1154661"/>
            <a:ext cx="254577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Ponovljeni pokušaji prijave sa udaljenih lokacija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Naglo povećanje saobraćaja po jedinici vremena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Ponovljene provere postojećih usluga i servisa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Nasumični podaci logova u datotekama logovanja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08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 txBox="1">
            <a:spLocks noGrp="1"/>
          </p:cNvSpPr>
          <p:nvPr>
            <p:ph type="title"/>
          </p:nvPr>
        </p:nvSpPr>
        <p:spPr>
          <a:xfrm>
            <a:off x="833922" y="384841"/>
            <a:ext cx="810226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mtClean="0"/>
              <a:t>Akcije za poboljšanje bezbednosti sistema</a:t>
            </a:r>
            <a:endParaRPr/>
          </a:p>
        </p:txBody>
      </p:sp>
      <p:sp>
        <p:nvSpPr>
          <p:cNvPr id="315" name="Google Shape;315;p39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39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317" name="Google Shape;317;p39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9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39">
            <a:hlinkClick r:id="rId3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600" b="1"/>
          </a:p>
        </p:txBody>
      </p:sp>
      <p:sp>
        <p:nvSpPr>
          <p:cNvPr id="320" name="Google Shape;320;p39">
            <a:hlinkClick r:id="rId4" action="ppaction://hlinksldjump"/>
          </p:cNvPr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/>
          </a:p>
        </p:txBody>
      </p:sp>
      <p:sp>
        <p:nvSpPr>
          <p:cNvPr id="321" name="Google Shape;321;p39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39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9434" y="1159658"/>
            <a:ext cx="55005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Često ažuriranje baze podataka antivirusnih potpisa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Konfigurisanje zaštitnog zida da filtrira IP adrese uljeza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Aktiviranje zvučnog signala kao indikacija napada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Prisilno slanje TCP, FIN ili RST paketa kako bi se prinudno prekinula veza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Čuvanje datoteka detektovanih paketa za buduću analizu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Čuvanje informacija o svim dosadašnjim napadima (IP uljeza, IP žrtve, vremenska oznaka)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Slanje obaveštenja administratoru o napadu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5"/>
          <p:cNvSpPr txBox="1">
            <a:spLocks noGrp="1"/>
          </p:cNvSpPr>
          <p:nvPr>
            <p:ph type="subTitle" idx="1"/>
          </p:nvPr>
        </p:nvSpPr>
        <p:spPr>
          <a:xfrm>
            <a:off x="1098925" y="531350"/>
            <a:ext cx="4913742" cy="361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mtClean="0"/>
              <a:t>Suricata</a:t>
            </a:r>
            <a:endParaRPr/>
          </a:p>
        </p:txBody>
      </p:sp>
      <p:sp>
        <p:nvSpPr>
          <p:cNvPr id="579" name="Google Shape;579;p45"/>
          <p:cNvSpPr txBox="1">
            <a:spLocks noGrp="1"/>
          </p:cNvSpPr>
          <p:nvPr>
            <p:ph type="subTitle" idx="2"/>
          </p:nvPr>
        </p:nvSpPr>
        <p:spPr>
          <a:xfrm>
            <a:off x="1098925" y="893325"/>
            <a:ext cx="7577484" cy="39384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indent="-285750"/>
            <a:r>
              <a:rPr lang="sr-Latn-RS" smtClean="0"/>
              <a:t>Besplatan, open source</a:t>
            </a:r>
          </a:p>
          <a:p>
            <a:pPr marL="425450" indent="-285750"/>
            <a:r>
              <a:rPr lang="sr-Latn-RS" smtClean="0"/>
              <a:t>IDS/IPS sistem</a:t>
            </a:r>
          </a:p>
          <a:p>
            <a:pPr marL="425450" indent="-285750"/>
            <a:r>
              <a:rPr lang="sr-Latn-RS" smtClean="0"/>
              <a:t>Skup pravila i princip potpisa</a:t>
            </a:r>
          </a:p>
          <a:p>
            <a:pPr marL="425450" indent="-285750"/>
            <a:r>
              <a:rPr lang="sr-Latn-RS" smtClean="0"/>
              <a:t>Podrška za multithreading</a:t>
            </a:r>
          </a:p>
          <a:p>
            <a:pPr marL="425450" indent="-285750"/>
            <a:r>
              <a:rPr lang="sr-Latn-RS" smtClean="0"/>
              <a:t>Logovanje događaja – HTTP, TLS, DNS...</a:t>
            </a:r>
          </a:p>
          <a:p>
            <a:pPr marL="425450" indent="-285750"/>
            <a:r>
              <a:rPr lang="sr-Latn-RS" smtClean="0"/>
              <a:t>Kreiranje pcap fajlova</a:t>
            </a:r>
          </a:p>
          <a:p>
            <a:pPr marL="425450" indent="-285750"/>
            <a:endParaRPr lang="en-US" smtClean="0"/>
          </a:p>
        </p:txBody>
      </p:sp>
      <p:sp>
        <p:nvSpPr>
          <p:cNvPr id="580" name="Google Shape;580;p45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1" name="Google Shape;581;p45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582" name="Google Shape;582;p45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5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584;p45">
            <a:hlinkClick r:id="rId3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600" b="1"/>
          </a:p>
        </p:txBody>
      </p:sp>
      <p:sp>
        <p:nvSpPr>
          <p:cNvPr id="585" name="Google Shape;585;p45">
            <a:hlinkClick r:id="rId4" action="ppaction://hlinksldjump"/>
          </p:cNvPr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/>
          </a:p>
        </p:txBody>
      </p:sp>
      <p:sp>
        <p:nvSpPr>
          <p:cNvPr id="586" name="Google Shape;586;p45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7" name="Google Shape;587;p45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50" name="Picture 2" descr="Home - Surica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321" y="2212971"/>
            <a:ext cx="3148373" cy="2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71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"/>
          <p:cNvSpPr txBox="1">
            <a:spLocks noGrp="1"/>
          </p:cNvSpPr>
          <p:nvPr>
            <p:ph type="body" idx="1"/>
          </p:nvPr>
        </p:nvSpPr>
        <p:spPr>
          <a:xfrm>
            <a:off x="1087507" y="1066461"/>
            <a:ext cx="7138123" cy="34535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sr-Latn-RS" smtClean="0"/>
              <a:t>Tri dela: </a:t>
            </a:r>
            <a:r>
              <a:rPr lang="sr-Latn-RS" u="sng" smtClean="0"/>
              <a:t>Akcija</a:t>
            </a:r>
            <a:r>
              <a:rPr lang="sr-Latn-RS" smtClean="0"/>
              <a:t>, </a:t>
            </a:r>
            <a:r>
              <a:rPr lang="sr-Latn-RS" b="1" smtClean="0"/>
              <a:t>Zaglavlje</a:t>
            </a:r>
            <a:r>
              <a:rPr lang="sr-Latn-RS" smtClean="0"/>
              <a:t>, </a:t>
            </a:r>
            <a:r>
              <a:rPr lang="sr-Latn-RS" i="1" smtClean="0"/>
              <a:t>Opcije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u="sng"/>
              <a:t>alert</a:t>
            </a:r>
            <a:r>
              <a:rPr lang="en-US"/>
              <a:t> </a:t>
            </a:r>
            <a:r>
              <a:rPr lang="en-US" b="1"/>
              <a:t>ip any any -&gt; any any</a:t>
            </a:r>
            <a:r>
              <a:rPr lang="en-US"/>
              <a:t> </a:t>
            </a:r>
            <a:r>
              <a:rPr lang="en-US" i="1"/>
              <a:t>(msg:"GPL ATTACK_RESPONSE id check returned root"; content:"uid=0|28|root|29|"; classtype:bad-unknown; sid:2100498; rev:7; metadata:created_at 2010_09_23, updated_at </a:t>
            </a:r>
            <a:r>
              <a:rPr lang="en-US" i="1"/>
              <a:t>2010_09_23</a:t>
            </a:r>
            <a:r>
              <a:rPr lang="en-US" i="1" smtClean="0"/>
              <a:t>;)</a:t>
            </a:r>
            <a:endParaRPr lang="sr-Latn-RS" i="1" smtClean="0"/>
          </a:p>
          <a:p>
            <a:pPr marL="0" indent="0">
              <a:spcAft>
                <a:spcPts val="1600"/>
              </a:spcAft>
              <a:buNone/>
            </a:pPr>
            <a:r>
              <a:rPr lang="sr-Latn-RS" u="sng" smtClean="0"/>
              <a:t>Akcije</a:t>
            </a:r>
            <a:r>
              <a:rPr lang="sr-Latn-RS" i="1" smtClean="0"/>
              <a:t>: </a:t>
            </a:r>
            <a:r>
              <a:rPr lang="sr-Latn-RS" u="sng" smtClean="0"/>
              <a:t>alert</a:t>
            </a:r>
            <a:endParaRPr lang="sr-Latn-RS" i="1" smtClean="0"/>
          </a:p>
          <a:p>
            <a:pPr marL="285750" indent="-285750">
              <a:spcAft>
                <a:spcPts val="1600"/>
              </a:spcAft>
            </a:pPr>
            <a:r>
              <a:rPr lang="sr-Latn-RS" i="1" smtClean="0"/>
              <a:t>Pass</a:t>
            </a:r>
          </a:p>
          <a:p>
            <a:pPr marL="285750" indent="-285750">
              <a:spcAft>
                <a:spcPts val="1600"/>
              </a:spcAft>
            </a:pPr>
            <a:r>
              <a:rPr lang="sr-Latn-RS" i="1" smtClean="0"/>
              <a:t>Drop</a:t>
            </a:r>
          </a:p>
          <a:p>
            <a:pPr marL="285750" indent="-285750">
              <a:spcAft>
                <a:spcPts val="1600"/>
              </a:spcAft>
            </a:pPr>
            <a:r>
              <a:rPr lang="sr-Latn-RS" i="1" smtClean="0"/>
              <a:t>Reject</a:t>
            </a:r>
          </a:p>
          <a:p>
            <a:pPr marL="285750" indent="-285750">
              <a:spcAft>
                <a:spcPts val="1600"/>
              </a:spcAft>
            </a:pPr>
            <a:r>
              <a:rPr lang="sr-Latn-RS" i="1" smtClean="0"/>
              <a:t>Alert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mtClean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mtClean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28" name="Google Shape;328;p40"/>
          <p:cNvSpPr txBox="1">
            <a:spLocks noGrp="1"/>
          </p:cNvSpPr>
          <p:nvPr>
            <p:ph type="title"/>
          </p:nvPr>
        </p:nvSpPr>
        <p:spPr>
          <a:xfrm>
            <a:off x="1087506" y="128052"/>
            <a:ext cx="6227693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mtClean="0"/>
              <a:t>Suricata potpisi</a:t>
            </a:r>
            <a:endParaRPr/>
          </a:p>
        </p:txBody>
      </p:sp>
      <p:sp>
        <p:nvSpPr>
          <p:cNvPr id="343" name="Google Shape;343;p40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40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345" name="Google Shape;345;p40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7" name="Google Shape;347;p40">
            <a:hlinkClick r:id="rId3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600" b="1"/>
          </a:p>
        </p:txBody>
      </p:sp>
      <p:sp>
        <p:nvSpPr>
          <p:cNvPr id="348" name="Google Shape;348;p40">
            <a:hlinkClick r:id="rId4" action="ppaction://hlinksldjump"/>
          </p:cNvPr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/>
          </a:p>
        </p:txBody>
      </p:sp>
      <p:sp>
        <p:nvSpPr>
          <p:cNvPr id="349" name="Google Shape;349;p40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40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68243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"/>
          <p:cNvSpPr txBox="1">
            <a:spLocks noGrp="1"/>
          </p:cNvSpPr>
          <p:nvPr>
            <p:ph type="body" idx="1"/>
          </p:nvPr>
        </p:nvSpPr>
        <p:spPr>
          <a:xfrm>
            <a:off x="1024687" y="1066461"/>
            <a:ext cx="7817978" cy="34535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sr-Latn-RS" b="1" smtClean="0"/>
              <a:t>Zaglavlje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sr-Latn-RS" smtClean="0"/>
              <a:t>Format zaglavlja: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/>
              <a:t>&lt;PROTOCOL&gt; &lt;SOURCE IP&gt; &lt;SOURCE PORT&gt; -&gt; &lt;DESTINATION IP&gt; &lt;DESTINATION </a:t>
            </a:r>
            <a:r>
              <a:rPr lang="en-US"/>
              <a:t>PORT</a:t>
            </a:r>
            <a:r>
              <a:rPr lang="en-US" smtClean="0"/>
              <a:t>&gt;</a:t>
            </a:r>
            <a:endParaRPr lang="sr-Latn-RS" smtClean="0"/>
          </a:p>
          <a:p>
            <a:pPr marL="0" lvl="0" indent="0">
              <a:spcAft>
                <a:spcPts val="1600"/>
              </a:spcAft>
              <a:buNone/>
            </a:pPr>
            <a:r>
              <a:rPr lang="en-US" b="1"/>
              <a:t>ip any any -&gt; </a:t>
            </a:r>
            <a:r>
              <a:rPr lang="en-US" b="1"/>
              <a:t>any </a:t>
            </a:r>
            <a:r>
              <a:rPr lang="sr-Latn-RS" b="1" smtClean="0"/>
              <a:t>any</a:t>
            </a:r>
            <a:endParaRPr lang="sr-Latn-RS" smtClean="0"/>
          </a:p>
          <a:p>
            <a:pPr marL="0" indent="0">
              <a:spcAft>
                <a:spcPts val="1600"/>
              </a:spcAft>
              <a:buNone/>
            </a:pPr>
            <a:r>
              <a:rPr lang="sr-Latn-RS" smtClean="0"/>
              <a:t>Negacija porta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sr-Cyrl-RS"/>
              <a:t>alert ssh any any -&gt; 203.0.113.0/24 !22 (sid:1000000;) 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mtClean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mtClean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28" name="Google Shape;328;p40"/>
          <p:cNvSpPr txBox="1">
            <a:spLocks noGrp="1"/>
          </p:cNvSpPr>
          <p:nvPr>
            <p:ph type="title"/>
          </p:nvPr>
        </p:nvSpPr>
        <p:spPr>
          <a:xfrm>
            <a:off x="1087506" y="128052"/>
            <a:ext cx="6227693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mtClean="0"/>
              <a:t>Suricata potpisi</a:t>
            </a:r>
            <a:endParaRPr/>
          </a:p>
        </p:txBody>
      </p:sp>
      <p:sp>
        <p:nvSpPr>
          <p:cNvPr id="343" name="Google Shape;343;p40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40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345" name="Google Shape;345;p40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7" name="Google Shape;347;p40">
            <a:hlinkClick r:id="rId3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600" b="1"/>
          </a:p>
        </p:txBody>
      </p:sp>
      <p:sp>
        <p:nvSpPr>
          <p:cNvPr id="348" name="Google Shape;348;p40">
            <a:hlinkClick r:id="rId4" action="ppaction://hlinksldjump"/>
          </p:cNvPr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/>
          </a:p>
        </p:txBody>
      </p:sp>
      <p:sp>
        <p:nvSpPr>
          <p:cNvPr id="349" name="Google Shape;349;p40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40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9885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"/>
          <p:cNvSpPr txBox="1">
            <a:spLocks noGrp="1"/>
          </p:cNvSpPr>
          <p:nvPr>
            <p:ph type="body" idx="1"/>
          </p:nvPr>
        </p:nvSpPr>
        <p:spPr>
          <a:xfrm>
            <a:off x="1024687" y="1066461"/>
            <a:ext cx="7817978" cy="34535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sr-Latn-RS" i="1" smtClean="0"/>
              <a:t>Opcije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i="1"/>
              <a:t>(msg:"GPL ATTACK_RESPONSE id check returned root"; content:"uid=0|28|root|29|"; classtype:bad-unknown; sid:2100498; rev:7; metadata:created_at 2010_09_23, updated_at 2010_09_23;)</a:t>
            </a:r>
            <a:endParaRPr lang="sr-Latn-RS" i="1"/>
          </a:p>
          <a:p>
            <a:pPr marL="285750" indent="-285750">
              <a:spcAft>
                <a:spcPts val="1600"/>
              </a:spcAft>
            </a:pPr>
            <a:r>
              <a:rPr lang="sr-Latn-RS"/>
              <a:t>msg </a:t>
            </a:r>
            <a:endParaRPr lang="sr-Latn-RS" smtClean="0"/>
          </a:p>
          <a:p>
            <a:pPr marL="285750" indent="-285750">
              <a:spcAft>
                <a:spcPts val="1600"/>
              </a:spcAft>
            </a:pPr>
            <a:r>
              <a:rPr lang="sr-Latn-RS" i="1"/>
              <a:t>c</a:t>
            </a:r>
            <a:r>
              <a:rPr lang="en-US" i="1" smtClean="0"/>
              <a:t>ontent</a:t>
            </a:r>
            <a:endParaRPr lang="sr-Latn-RS" i="1" smtClean="0"/>
          </a:p>
          <a:p>
            <a:pPr marL="285750" indent="-285750">
              <a:spcAft>
                <a:spcPts val="1600"/>
              </a:spcAft>
            </a:pPr>
            <a:r>
              <a:rPr lang="sr-Latn-RS"/>
              <a:t>n</a:t>
            </a:r>
            <a:r>
              <a:rPr lang="sr-Latn-RS" smtClean="0"/>
              <a:t>ocase</a:t>
            </a:r>
          </a:p>
          <a:p>
            <a:pPr marL="285750" indent="-285750">
              <a:spcAft>
                <a:spcPts val="1600"/>
              </a:spcAft>
            </a:pPr>
            <a:r>
              <a:rPr lang="sr-Latn-RS"/>
              <a:t>s</a:t>
            </a:r>
            <a:r>
              <a:rPr lang="sr-Latn-RS" smtClean="0"/>
              <a:t>id</a:t>
            </a:r>
          </a:p>
          <a:p>
            <a:pPr marL="285750" indent="-285750">
              <a:spcAft>
                <a:spcPts val="1600"/>
              </a:spcAft>
            </a:pPr>
            <a:r>
              <a:rPr lang="sr-Latn-RS"/>
              <a:t>rev</a:t>
            </a:r>
            <a:endParaRPr lang="en-US" i="1" smtClean="0"/>
          </a:p>
          <a:p>
            <a:pPr marL="0" lvl="0" indent="0">
              <a:spcAft>
                <a:spcPts val="1600"/>
              </a:spcAft>
              <a:buNone/>
            </a:pPr>
            <a:r>
              <a:rPr lang="sr-Cyrl-RS"/>
              <a:t>alert dns any any -&gt; any any (msg:"DNS LOOKUP for your_domain.com"; dns.query; content:"your_domain.com"; sid:1000001;)</a:t>
            </a:r>
            <a:endParaRPr lang="en-US" smtClean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28" name="Google Shape;328;p40"/>
          <p:cNvSpPr txBox="1">
            <a:spLocks noGrp="1"/>
          </p:cNvSpPr>
          <p:nvPr>
            <p:ph type="title"/>
          </p:nvPr>
        </p:nvSpPr>
        <p:spPr>
          <a:xfrm>
            <a:off x="1087506" y="128052"/>
            <a:ext cx="6227693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mtClean="0"/>
              <a:t>Suricata potpisi</a:t>
            </a:r>
            <a:endParaRPr/>
          </a:p>
        </p:txBody>
      </p:sp>
      <p:sp>
        <p:nvSpPr>
          <p:cNvPr id="343" name="Google Shape;343;p40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40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345" name="Google Shape;345;p40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7" name="Google Shape;347;p40">
            <a:hlinkClick r:id="rId3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600" b="1"/>
          </a:p>
        </p:txBody>
      </p:sp>
      <p:sp>
        <p:nvSpPr>
          <p:cNvPr id="348" name="Google Shape;348;p40">
            <a:hlinkClick r:id="rId4" action="ppaction://hlinksldjump"/>
          </p:cNvPr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/>
          </a:p>
        </p:txBody>
      </p:sp>
      <p:sp>
        <p:nvSpPr>
          <p:cNvPr id="349" name="Google Shape;349;p40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40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90209" y="2322860"/>
            <a:ext cx="35848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bg1"/>
              </a:buClr>
              <a:buSzPct val="125000"/>
              <a:buFont typeface="Arial" panose="020B0604020202020204" pitchFamily="34" charset="0"/>
              <a:buChar char="•"/>
            </a:pPr>
            <a:r>
              <a:rPr lang="sr-Latn-RS">
                <a:solidFill>
                  <a:schemeClr val="bg1"/>
                </a:solidFill>
                <a:latin typeface="Montserrat" panose="020B0604020202020204" charset="0"/>
              </a:rPr>
              <a:t>r</a:t>
            </a:r>
            <a:r>
              <a:rPr lang="sr-Latn-RS" smtClean="0">
                <a:solidFill>
                  <a:schemeClr val="bg1"/>
                </a:solidFill>
                <a:latin typeface="Montserrat" panose="020B0604020202020204" charset="0"/>
              </a:rPr>
              <a:t>eference</a:t>
            </a:r>
          </a:p>
          <a:p>
            <a:pPr marL="285750" indent="-285750">
              <a:spcAft>
                <a:spcPts val="600"/>
              </a:spcAft>
              <a:buClr>
                <a:schemeClr val="bg1"/>
              </a:buClr>
              <a:buSzPct val="125000"/>
              <a:buFont typeface="Arial" panose="020B0604020202020204" pitchFamily="34" charset="0"/>
              <a:buChar char="•"/>
            </a:pPr>
            <a:r>
              <a:rPr lang="sr-Cyrl-RS" smtClean="0">
                <a:solidFill>
                  <a:schemeClr val="bg1"/>
                </a:solidFill>
                <a:latin typeface="Montserrat" panose="020B0604020202020204" charset="0"/>
              </a:rPr>
              <a:t>lasstype</a:t>
            </a:r>
            <a:endParaRPr lang="sr-Latn-RS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 marL="285750" indent="-285750">
              <a:spcAft>
                <a:spcPts val="600"/>
              </a:spcAft>
              <a:buClr>
                <a:schemeClr val="bg1"/>
              </a:buClr>
              <a:buSzPct val="125000"/>
              <a:buFont typeface="Arial" panose="020B0604020202020204" pitchFamily="34" charset="0"/>
              <a:buChar char="•"/>
            </a:pPr>
            <a:r>
              <a:rPr lang="sr-Latn-RS">
                <a:solidFill>
                  <a:schemeClr val="bg1"/>
                </a:solidFill>
                <a:latin typeface="Montserrat" panose="020B0604020202020204" charset="0"/>
              </a:rPr>
              <a:t>target</a:t>
            </a:r>
            <a:endParaRPr lang="sr-Latn-RS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 marL="285750" indent="-285750">
              <a:spcAft>
                <a:spcPts val="600"/>
              </a:spcAft>
              <a:buClr>
                <a:schemeClr val="bg1"/>
              </a:buClr>
              <a:buSzPct val="125000"/>
              <a:buFont typeface="Arial" panose="020B0604020202020204" pitchFamily="34" charset="0"/>
              <a:buChar char="•"/>
            </a:pPr>
            <a:r>
              <a:rPr lang="sr-Latn-RS" smtClean="0">
                <a:solidFill>
                  <a:schemeClr val="bg1"/>
                </a:solidFill>
                <a:latin typeface="Montserrat" panose="020B0604020202020204" charset="0"/>
              </a:rPr>
              <a:t> </a:t>
            </a:r>
            <a:r>
              <a:rPr lang="sr-Latn-RS">
                <a:solidFill>
                  <a:schemeClr val="bg1"/>
                </a:solidFill>
                <a:latin typeface="Montserrat" panose="020B0604020202020204" charset="0"/>
              </a:rPr>
              <a:t>ttl </a:t>
            </a:r>
            <a:endParaRPr lang="sr-Latn-RS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 marL="285750" indent="-285750">
              <a:spcAft>
                <a:spcPts val="600"/>
              </a:spcAft>
              <a:buClr>
                <a:schemeClr val="bg1"/>
              </a:buClr>
              <a:buSzPct val="125000"/>
              <a:buFont typeface="Arial" panose="020B0604020202020204" pitchFamily="34" charset="0"/>
              <a:buChar char="•"/>
            </a:pPr>
            <a:r>
              <a:rPr lang="sr-Latn-RS">
                <a:solidFill>
                  <a:schemeClr val="bg1"/>
                </a:solidFill>
                <a:latin typeface="Montserrat" panose="020B0604020202020204" charset="0"/>
              </a:rPr>
              <a:t>s</a:t>
            </a:r>
            <a:r>
              <a:rPr lang="sr-Cyrl-RS" smtClean="0">
                <a:solidFill>
                  <a:schemeClr val="bg1"/>
                </a:solidFill>
                <a:latin typeface="Montserrat" panose="020B0604020202020204" charset="0"/>
              </a:rPr>
              <a:t>eq</a:t>
            </a:r>
            <a:endParaRPr lang="sr-Latn-RS" smtClean="0">
              <a:solidFill>
                <a:schemeClr val="bg1"/>
              </a:solidFill>
              <a:latin typeface="Montserrat" panose="020B0604020202020204" charset="0"/>
            </a:endParaRPr>
          </a:p>
          <a:p>
            <a:pPr marL="285750" indent="-285750">
              <a:spcAft>
                <a:spcPts val="600"/>
              </a:spcAft>
              <a:buClr>
                <a:schemeClr val="bg1"/>
              </a:buClr>
              <a:buSzPct val="125000"/>
              <a:buFont typeface="Arial" panose="020B0604020202020204" pitchFamily="34" charset="0"/>
              <a:buChar char="•"/>
            </a:pPr>
            <a:r>
              <a:rPr lang="sr-Latn-RS">
                <a:solidFill>
                  <a:schemeClr val="bg1"/>
                </a:solidFill>
                <a:latin typeface="Montserrat" panose="020B0604020202020204" charset="0"/>
              </a:rPr>
              <a:t>a</a:t>
            </a:r>
            <a:r>
              <a:rPr lang="sr-Latn-RS" smtClean="0">
                <a:solidFill>
                  <a:schemeClr val="bg1"/>
                </a:solidFill>
                <a:latin typeface="Montserrat" panose="020B0604020202020204" charset="0"/>
              </a:rPr>
              <a:t>ck</a:t>
            </a:r>
          </a:p>
          <a:p>
            <a:pPr marL="285750" indent="-285750">
              <a:spcAft>
                <a:spcPts val="600"/>
              </a:spcAft>
              <a:buClr>
                <a:schemeClr val="bg1"/>
              </a:buClr>
              <a:buSzPct val="125000"/>
              <a:buFont typeface="Arial" panose="020B0604020202020204" pitchFamily="34" charset="0"/>
              <a:buChar char="•"/>
            </a:pPr>
            <a:r>
              <a:rPr lang="sr-Latn-RS">
                <a:solidFill>
                  <a:schemeClr val="bg1"/>
                </a:solidFill>
                <a:latin typeface="Montserrat" panose="020B0604020202020204" charset="0"/>
              </a:rPr>
              <a:t>m</a:t>
            </a:r>
            <a:r>
              <a:rPr lang="sr-Latn-RS" smtClean="0">
                <a:solidFill>
                  <a:schemeClr val="bg1"/>
                </a:solidFill>
                <a:latin typeface="Montserrat" panose="020B0604020202020204" charset="0"/>
              </a:rPr>
              <a:t>etadata: key value;</a:t>
            </a:r>
            <a:endParaRPr lang="sr-Latn-RS">
              <a:solidFill>
                <a:schemeClr val="bg1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0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"/>
          <p:cNvSpPr txBox="1">
            <a:spLocks noGrp="1"/>
          </p:cNvSpPr>
          <p:nvPr>
            <p:ph type="body" idx="1"/>
          </p:nvPr>
        </p:nvSpPr>
        <p:spPr>
          <a:xfrm>
            <a:off x="1024687" y="1066461"/>
            <a:ext cx="7817978" cy="450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sr-Latn-RS" i="1" smtClean="0"/>
              <a:t>Opcije http.uri, http.method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28" name="Google Shape;328;p40"/>
          <p:cNvSpPr txBox="1">
            <a:spLocks noGrp="1"/>
          </p:cNvSpPr>
          <p:nvPr>
            <p:ph type="title"/>
          </p:nvPr>
        </p:nvSpPr>
        <p:spPr>
          <a:xfrm>
            <a:off x="1087506" y="128052"/>
            <a:ext cx="6227693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mtClean="0"/>
              <a:t>Suricata potpisi</a:t>
            </a:r>
            <a:endParaRPr/>
          </a:p>
        </p:txBody>
      </p:sp>
      <p:sp>
        <p:nvSpPr>
          <p:cNvPr id="343" name="Google Shape;343;p40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40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345" name="Google Shape;345;p40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7" name="Google Shape;347;p40">
            <a:hlinkClick r:id="rId3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600" b="1"/>
          </a:p>
        </p:txBody>
      </p:sp>
      <p:sp>
        <p:nvSpPr>
          <p:cNvPr id="348" name="Google Shape;348;p40">
            <a:hlinkClick r:id="rId4" action="ppaction://hlinksldjump"/>
          </p:cNvPr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/>
          </a:p>
        </p:txBody>
      </p:sp>
      <p:sp>
        <p:nvSpPr>
          <p:cNvPr id="349" name="Google Shape;349;p40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40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" name="Picture 12" descr="../_images/method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506" y="1699782"/>
            <a:ext cx="2590800" cy="2364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../_images/uri.pn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455" y="1699782"/>
            <a:ext cx="3124200" cy="2124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81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1"/>
          <p:cNvSpPr txBox="1">
            <a:spLocks noGrp="1"/>
          </p:cNvSpPr>
          <p:nvPr>
            <p:ph type="title"/>
          </p:nvPr>
        </p:nvSpPr>
        <p:spPr>
          <a:xfrm>
            <a:off x="3229175" y="378225"/>
            <a:ext cx="5142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mtClean="0"/>
              <a:t>Libtins</a:t>
            </a:r>
            <a:endParaRPr/>
          </a:p>
        </p:txBody>
      </p:sp>
      <p:sp>
        <p:nvSpPr>
          <p:cNvPr id="363" name="Google Shape;363;p41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4" name="Google Shape;364;p41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365" name="Google Shape;365;p41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1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7" name="Google Shape;367;p41">
            <a:hlinkClick r:id="rId3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600" b="1"/>
          </a:p>
        </p:txBody>
      </p:sp>
      <p:sp>
        <p:nvSpPr>
          <p:cNvPr id="368" name="Google Shape;368;p41">
            <a:hlinkClick r:id="rId4" action="ppaction://hlinksldjump"/>
          </p:cNvPr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/>
          </a:p>
        </p:txBody>
      </p:sp>
      <p:sp>
        <p:nvSpPr>
          <p:cNvPr id="369" name="Google Shape;369;p41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41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95555" y="3310997"/>
            <a:ext cx="3102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smtClean="0">
                <a:solidFill>
                  <a:schemeClr val="accent2"/>
                </a:solidFill>
              </a:rPr>
              <a:t>Ugnježdavanje zaglavlja različitih nivoa</a:t>
            </a: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5781" y="4427876"/>
            <a:ext cx="2610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sr-Latn-RS" sz="1600" smtClean="0">
                <a:solidFill>
                  <a:schemeClr val="accent2"/>
                </a:solidFill>
              </a:rPr>
              <a:t>C++</a:t>
            </a:r>
            <a:endParaRPr lang="en-US" sz="1600">
              <a:solidFill>
                <a:schemeClr val="accent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4187536"/>
            <a:ext cx="9144000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798" y="2999507"/>
            <a:ext cx="9144000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/>
          <p:nvPr/>
        </p:nvPicPr>
        <p:blipFill>
          <a:blip r:embed="rId5"/>
          <a:stretch>
            <a:fillRect/>
          </a:stretch>
        </p:blipFill>
        <p:spPr>
          <a:xfrm>
            <a:off x="789775" y="3045834"/>
            <a:ext cx="4562475" cy="10953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5465" y="149169"/>
            <a:ext cx="65531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b="1" smtClean="0">
                <a:solidFill>
                  <a:schemeClr val="bg1"/>
                </a:solidFill>
              </a:rPr>
              <a:t>#include &lt;iostream&gt;</a:t>
            </a:r>
            <a:endParaRPr lang="en-US" smtClean="0">
              <a:solidFill>
                <a:schemeClr val="bg1"/>
              </a:solidFill>
            </a:endParaRPr>
          </a:p>
          <a:p>
            <a:pPr latinLnBrk="1"/>
            <a:r>
              <a:rPr lang="en-US" b="1" smtClean="0">
                <a:solidFill>
                  <a:schemeClr val="bg1"/>
                </a:solidFill>
              </a:rPr>
              <a:t>#include &lt;tins/tins.h&gt;</a:t>
            </a:r>
            <a:endParaRPr lang="en-US" smtClean="0">
              <a:solidFill>
                <a:schemeClr val="bg1"/>
              </a:solidFill>
            </a:endParaRPr>
          </a:p>
          <a:p>
            <a:pPr latinLnBrk="1"/>
            <a:r>
              <a:rPr lang="en-US" b="1" smtClean="0">
                <a:solidFill>
                  <a:schemeClr val="bg1"/>
                </a:solidFill>
              </a:rPr>
              <a:t>using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b="1" smtClean="0">
                <a:solidFill>
                  <a:schemeClr val="bg1"/>
                </a:solidFill>
              </a:rPr>
              <a:t>namespace</a:t>
            </a:r>
            <a:r>
              <a:rPr lang="en-US" smtClean="0">
                <a:solidFill>
                  <a:schemeClr val="bg1"/>
                </a:solidFill>
              </a:rPr>
              <a:t> Tins;</a:t>
            </a:r>
          </a:p>
          <a:p>
            <a:pPr latinLnBrk="1"/>
            <a:r>
              <a:rPr lang="en-US" b="1" smtClean="0">
                <a:solidFill>
                  <a:schemeClr val="bg1"/>
                </a:solidFill>
              </a:rPr>
              <a:t>using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b="1" smtClean="0">
                <a:solidFill>
                  <a:schemeClr val="bg1"/>
                </a:solidFill>
              </a:rPr>
              <a:t>namespace</a:t>
            </a:r>
            <a:r>
              <a:rPr lang="en-US" smtClean="0">
                <a:solidFill>
                  <a:schemeClr val="bg1"/>
                </a:solidFill>
              </a:rPr>
              <a:t> std;</a:t>
            </a:r>
          </a:p>
          <a:p>
            <a:pPr latinLnBrk="1"/>
            <a:r>
              <a:rPr lang="en-US" b="1" smtClean="0">
                <a:solidFill>
                  <a:schemeClr val="bg1"/>
                </a:solidFill>
              </a:rPr>
              <a:t>bool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b="1" smtClean="0">
                <a:solidFill>
                  <a:schemeClr val="bg1"/>
                </a:solidFill>
              </a:rPr>
              <a:t>callback</a:t>
            </a:r>
            <a:r>
              <a:rPr lang="en-US" smtClean="0">
                <a:solidFill>
                  <a:schemeClr val="bg1"/>
                </a:solidFill>
              </a:rPr>
              <a:t>(</a:t>
            </a:r>
            <a:r>
              <a:rPr lang="en-US" b="1" smtClean="0">
                <a:solidFill>
                  <a:schemeClr val="bg1"/>
                </a:solidFill>
              </a:rPr>
              <a:t>const</a:t>
            </a:r>
            <a:r>
              <a:rPr lang="en-US" smtClean="0">
                <a:solidFill>
                  <a:schemeClr val="bg1"/>
                </a:solidFill>
              </a:rPr>
              <a:t> PDU </a:t>
            </a:r>
            <a:r>
              <a:rPr lang="en-US" b="1" smtClean="0">
                <a:solidFill>
                  <a:schemeClr val="bg1"/>
                </a:solidFill>
              </a:rPr>
              <a:t>&amp;</a:t>
            </a:r>
            <a:r>
              <a:rPr lang="en-US" smtClean="0">
                <a:solidFill>
                  <a:schemeClr val="bg1"/>
                </a:solidFill>
              </a:rPr>
              <a:t>pdu) {</a:t>
            </a:r>
          </a:p>
          <a:p>
            <a:pPr latinLnBrk="1"/>
            <a:r>
              <a:rPr lang="en-US" b="1" smtClean="0">
                <a:solidFill>
                  <a:schemeClr val="bg1"/>
                </a:solidFill>
              </a:rPr>
              <a:t>const</a:t>
            </a:r>
            <a:r>
              <a:rPr lang="en-US" smtClean="0">
                <a:solidFill>
                  <a:schemeClr val="bg1"/>
                </a:solidFill>
              </a:rPr>
              <a:t> IP </a:t>
            </a:r>
            <a:r>
              <a:rPr lang="en-US" b="1" smtClean="0">
                <a:solidFill>
                  <a:schemeClr val="bg1"/>
                </a:solidFill>
              </a:rPr>
              <a:t>&amp;</a:t>
            </a:r>
            <a:r>
              <a:rPr lang="en-US" smtClean="0">
                <a:solidFill>
                  <a:schemeClr val="bg1"/>
                </a:solidFill>
              </a:rPr>
              <a:t>ip </a:t>
            </a:r>
            <a:r>
              <a:rPr lang="en-US" b="1" smtClean="0">
                <a:solidFill>
                  <a:schemeClr val="bg1"/>
                </a:solidFill>
              </a:rPr>
              <a:t>=</a:t>
            </a:r>
            <a:r>
              <a:rPr lang="en-US" smtClean="0">
                <a:solidFill>
                  <a:schemeClr val="bg1"/>
                </a:solidFill>
              </a:rPr>
              <a:t> pdu.rfind_pdu</a:t>
            </a:r>
            <a:r>
              <a:rPr lang="en-US" b="1" smtClean="0">
                <a:solidFill>
                  <a:schemeClr val="bg1"/>
                </a:solidFill>
              </a:rPr>
              <a:t>&lt;</a:t>
            </a:r>
            <a:r>
              <a:rPr lang="en-US" smtClean="0">
                <a:solidFill>
                  <a:schemeClr val="bg1"/>
                </a:solidFill>
              </a:rPr>
              <a:t>IP</a:t>
            </a:r>
            <a:r>
              <a:rPr lang="en-US" b="1" smtClean="0">
                <a:solidFill>
                  <a:schemeClr val="bg1"/>
                </a:solidFill>
              </a:rPr>
              <a:t>&gt;</a:t>
            </a:r>
            <a:r>
              <a:rPr lang="en-US" smtClean="0">
                <a:solidFill>
                  <a:schemeClr val="bg1"/>
                </a:solidFill>
              </a:rPr>
              <a:t>(); </a:t>
            </a:r>
          </a:p>
          <a:p>
            <a:pPr latinLnBrk="1"/>
            <a:r>
              <a:rPr lang="en-US" b="1" smtClean="0">
                <a:solidFill>
                  <a:schemeClr val="bg1"/>
                </a:solidFill>
              </a:rPr>
              <a:t>const</a:t>
            </a:r>
            <a:r>
              <a:rPr lang="en-US" smtClean="0">
                <a:solidFill>
                  <a:schemeClr val="bg1"/>
                </a:solidFill>
              </a:rPr>
              <a:t> TCP </a:t>
            </a:r>
            <a:r>
              <a:rPr lang="en-US" b="1" smtClean="0">
                <a:solidFill>
                  <a:schemeClr val="bg1"/>
                </a:solidFill>
              </a:rPr>
              <a:t>&amp;</a:t>
            </a:r>
            <a:r>
              <a:rPr lang="en-US" smtClean="0">
                <a:solidFill>
                  <a:schemeClr val="bg1"/>
                </a:solidFill>
              </a:rPr>
              <a:t>tcp </a:t>
            </a:r>
            <a:r>
              <a:rPr lang="en-US" b="1" smtClean="0">
                <a:solidFill>
                  <a:schemeClr val="bg1"/>
                </a:solidFill>
              </a:rPr>
              <a:t>=</a:t>
            </a:r>
            <a:r>
              <a:rPr lang="en-US" smtClean="0">
                <a:solidFill>
                  <a:schemeClr val="bg1"/>
                </a:solidFill>
              </a:rPr>
              <a:t> pdu.rfind_pdu</a:t>
            </a:r>
            <a:r>
              <a:rPr lang="en-US" b="1" smtClean="0">
                <a:solidFill>
                  <a:schemeClr val="bg1"/>
                </a:solidFill>
              </a:rPr>
              <a:t>&lt;</a:t>
            </a:r>
            <a:r>
              <a:rPr lang="en-US" smtClean="0">
                <a:solidFill>
                  <a:schemeClr val="bg1"/>
                </a:solidFill>
              </a:rPr>
              <a:t>TCP</a:t>
            </a:r>
            <a:r>
              <a:rPr lang="en-US" b="1" smtClean="0">
                <a:solidFill>
                  <a:schemeClr val="bg1"/>
                </a:solidFill>
              </a:rPr>
              <a:t>&gt;</a:t>
            </a:r>
            <a:r>
              <a:rPr lang="en-US" smtClean="0">
                <a:solidFill>
                  <a:schemeClr val="bg1"/>
                </a:solidFill>
              </a:rPr>
              <a:t>(); </a:t>
            </a:r>
          </a:p>
          <a:p>
            <a:pPr latinLnBrk="1"/>
            <a:r>
              <a:rPr lang="en-US" smtClean="0">
                <a:solidFill>
                  <a:schemeClr val="bg1"/>
                </a:solidFill>
              </a:rPr>
              <a:t>    cout </a:t>
            </a:r>
            <a:r>
              <a:rPr lang="en-US" b="1" smtClean="0">
                <a:solidFill>
                  <a:schemeClr val="bg1"/>
                </a:solidFill>
              </a:rPr>
              <a:t>&lt;&lt;</a:t>
            </a:r>
            <a:r>
              <a:rPr lang="en-US" smtClean="0">
                <a:solidFill>
                  <a:schemeClr val="bg1"/>
                </a:solidFill>
              </a:rPr>
              <a:t> ip.src_addr() </a:t>
            </a:r>
            <a:r>
              <a:rPr lang="en-US" b="1" smtClean="0">
                <a:solidFill>
                  <a:schemeClr val="bg1"/>
                </a:solidFill>
              </a:rPr>
              <a:t>&lt;&lt;</a:t>
            </a:r>
            <a:r>
              <a:rPr lang="en-US" smtClean="0">
                <a:solidFill>
                  <a:schemeClr val="bg1"/>
                </a:solidFill>
              </a:rPr>
              <a:t> ':' </a:t>
            </a:r>
            <a:r>
              <a:rPr lang="en-US" b="1" smtClean="0">
                <a:solidFill>
                  <a:schemeClr val="bg1"/>
                </a:solidFill>
              </a:rPr>
              <a:t>&lt;&lt;</a:t>
            </a:r>
            <a:r>
              <a:rPr lang="en-US" smtClean="0">
                <a:solidFill>
                  <a:schemeClr val="bg1"/>
                </a:solidFill>
              </a:rPr>
              <a:t> tcp.sport() </a:t>
            </a:r>
            <a:r>
              <a:rPr lang="en-US" b="1" smtClean="0">
                <a:solidFill>
                  <a:schemeClr val="bg1"/>
                </a:solidFill>
              </a:rPr>
              <a:t>&lt;&lt;</a:t>
            </a:r>
            <a:r>
              <a:rPr lang="en-US" smtClean="0">
                <a:solidFill>
                  <a:schemeClr val="bg1"/>
                </a:solidFill>
              </a:rPr>
              <a:t> " -&gt; " </a:t>
            </a:r>
          </a:p>
          <a:p>
            <a:pPr latinLnBrk="1"/>
            <a:r>
              <a:rPr lang="en-US" smtClean="0">
                <a:solidFill>
                  <a:schemeClr val="bg1"/>
                </a:solidFill>
              </a:rPr>
              <a:t>         </a:t>
            </a:r>
            <a:r>
              <a:rPr lang="en-US" b="1" smtClean="0">
                <a:solidFill>
                  <a:schemeClr val="bg1"/>
                </a:solidFill>
              </a:rPr>
              <a:t>&lt;&lt;</a:t>
            </a:r>
            <a:r>
              <a:rPr lang="en-US" smtClean="0">
                <a:solidFill>
                  <a:schemeClr val="bg1"/>
                </a:solidFill>
              </a:rPr>
              <a:t> ip.dst_addr() </a:t>
            </a:r>
            <a:r>
              <a:rPr lang="en-US" b="1" smtClean="0">
                <a:solidFill>
                  <a:schemeClr val="bg1"/>
                </a:solidFill>
              </a:rPr>
              <a:t>&lt;&lt;</a:t>
            </a:r>
            <a:r>
              <a:rPr lang="en-US" smtClean="0">
                <a:solidFill>
                  <a:schemeClr val="bg1"/>
                </a:solidFill>
              </a:rPr>
              <a:t> ':' </a:t>
            </a:r>
            <a:r>
              <a:rPr lang="en-US" b="1" smtClean="0">
                <a:solidFill>
                  <a:schemeClr val="bg1"/>
                </a:solidFill>
              </a:rPr>
              <a:t>&lt;&lt;</a:t>
            </a:r>
            <a:r>
              <a:rPr lang="en-US" smtClean="0">
                <a:solidFill>
                  <a:schemeClr val="bg1"/>
                </a:solidFill>
              </a:rPr>
              <a:t> tcp.dport() </a:t>
            </a:r>
            <a:r>
              <a:rPr lang="en-US" b="1" smtClean="0">
                <a:solidFill>
                  <a:schemeClr val="bg1"/>
                </a:solidFill>
              </a:rPr>
              <a:t>&lt;&lt;</a:t>
            </a:r>
            <a:r>
              <a:rPr lang="en-US" smtClean="0">
                <a:solidFill>
                  <a:schemeClr val="bg1"/>
                </a:solidFill>
              </a:rPr>
              <a:t> endl;</a:t>
            </a:r>
          </a:p>
          <a:p>
            <a:pPr latinLnBrk="1"/>
            <a:r>
              <a:rPr lang="en-US" smtClean="0">
                <a:solidFill>
                  <a:schemeClr val="bg1"/>
                </a:solidFill>
              </a:rPr>
              <a:t>    </a:t>
            </a:r>
            <a:r>
              <a:rPr lang="en-US" b="1" smtClean="0">
                <a:solidFill>
                  <a:schemeClr val="bg1"/>
                </a:solidFill>
              </a:rPr>
              <a:t>return</a:t>
            </a:r>
            <a:r>
              <a:rPr lang="en-US" smtClean="0">
                <a:solidFill>
                  <a:schemeClr val="bg1"/>
                </a:solidFill>
              </a:rPr>
              <a:t> true;}</a:t>
            </a:r>
          </a:p>
          <a:p>
            <a:pPr latinLnBrk="1"/>
            <a:r>
              <a:rPr lang="en-US" b="1" smtClean="0">
                <a:solidFill>
                  <a:schemeClr val="bg1"/>
                </a:solidFill>
              </a:rPr>
              <a:t>int</a:t>
            </a:r>
            <a:r>
              <a:rPr lang="en-US" smtClean="0">
                <a:solidFill>
                  <a:schemeClr val="bg1"/>
                </a:solidFill>
              </a:rPr>
              <a:t> </a:t>
            </a:r>
            <a:r>
              <a:rPr lang="en-US" b="1" smtClean="0">
                <a:solidFill>
                  <a:schemeClr val="bg1"/>
                </a:solidFill>
              </a:rPr>
              <a:t>main</a:t>
            </a:r>
            <a:r>
              <a:rPr lang="en-US" smtClean="0">
                <a:solidFill>
                  <a:schemeClr val="bg1"/>
                </a:solidFill>
              </a:rPr>
              <a:t>() {</a:t>
            </a:r>
          </a:p>
          <a:p>
            <a:pPr latinLnBrk="1"/>
            <a:r>
              <a:rPr lang="en-US" smtClean="0">
                <a:solidFill>
                  <a:schemeClr val="bg1"/>
                </a:solidFill>
              </a:rPr>
              <a:t>    Sniffer("et</a:t>
            </a:r>
            <a:r>
              <a:rPr lang="sr-Cyrl-RS" smtClean="0">
                <a:solidFill>
                  <a:schemeClr val="bg1"/>
                </a:solidFill>
              </a:rPr>
              <a:t>h</a:t>
            </a:r>
            <a:r>
              <a:rPr lang="en-US" smtClean="0">
                <a:solidFill>
                  <a:schemeClr val="bg1"/>
                </a:solidFill>
              </a:rPr>
              <a:t>0").sniff_loop(callback);</a:t>
            </a:r>
          </a:p>
          <a:p>
            <a:pPr latinLnBrk="1"/>
            <a:r>
              <a:rPr lang="en-US" smtClean="0">
                <a:solidFill>
                  <a:schemeClr val="bg1"/>
                </a:solidFill>
              </a:rPr>
              <a:t>}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02773" y="4426307"/>
            <a:ext cx="2213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sr-Latn-RS" sz="1600" smtClean="0">
                <a:solidFill>
                  <a:schemeClr val="accent2"/>
                </a:solidFill>
              </a:rPr>
              <a:t>Kreiranje i slanje mrežnih paketa</a:t>
            </a:r>
            <a:endParaRPr lang="en-US" sz="1600">
              <a:solidFill>
                <a:schemeClr val="accent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56263" y="4427876"/>
            <a:ext cx="1392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sr-Latn-RS" sz="1600" smtClean="0">
                <a:solidFill>
                  <a:schemeClr val="accent2"/>
                </a:solidFill>
              </a:rPr>
              <a:t>Packet sniffing</a:t>
            </a:r>
            <a:endParaRPr lang="en-US" sz="160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8490" y="4435174"/>
            <a:ext cx="2175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sr-Latn-RS" sz="1600" smtClean="0">
                <a:solidFill>
                  <a:schemeClr val="accent2"/>
                </a:solidFill>
              </a:rPr>
              <a:t>Čitanje i kreiranje pcap fajlova</a:t>
            </a:r>
            <a:endParaRPr lang="en-US" sz="160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75468" y="4414172"/>
            <a:ext cx="2568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sr-Latn-RS" sz="1600" smtClean="0">
                <a:solidFill>
                  <a:schemeClr val="accent2"/>
                </a:solidFill>
              </a:rPr>
              <a:t>Praćenje i sastavljanje TCP tokova</a:t>
            </a:r>
            <a:endParaRPr lang="en-US" sz="160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8536" y="973376"/>
            <a:ext cx="129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>
                <a:solidFill>
                  <a:schemeClr val="bg1"/>
                </a:solidFill>
              </a:rPr>
              <a:t>x86, x64</a:t>
            </a:r>
            <a:r>
              <a:rPr lang="sr-Cyrl-RS">
                <a:solidFill>
                  <a:schemeClr val="bg1"/>
                </a:solidFill>
              </a:rPr>
              <a:t>, </a:t>
            </a:r>
            <a:r>
              <a:rPr lang="sr-Cyrl-RS" smtClean="0">
                <a:solidFill>
                  <a:schemeClr val="bg1"/>
                </a:solidFill>
              </a:rPr>
              <a:t>ARM</a:t>
            </a:r>
            <a:r>
              <a:rPr lang="sr-Latn-RS" smtClean="0">
                <a:solidFill>
                  <a:schemeClr val="bg1"/>
                </a:solidFill>
              </a:rPr>
              <a:t>,</a:t>
            </a:r>
            <a:r>
              <a:rPr lang="sr-Cyrl-RS" smtClean="0">
                <a:solidFill>
                  <a:schemeClr val="bg1"/>
                </a:solidFill>
              </a:rPr>
              <a:t> </a:t>
            </a:r>
            <a:r>
              <a:rPr lang="sr-Cyrl-RS">
                <a:solidFill>
                  <a:schemeClr val="bg1"/>
                </a:solidFill>
              </a:rPr>
              <a:t>MIPS 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04659" y="2269370"/>
            <a:ext cx="5970300" cy="515100"/>
          </a:xfrm>
        </p:spPr>
        <p:txBody>
          <a:bodyPr/>
          <a:lstStyle/>
          <a:p>
            <a:pPr algn="ctr"/>
            <a:r>
              <a:rPr lang="sr-Latn-RS" sz="3200" smtClean="0"/>
              <a:t>Hvala na pažnji!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98987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6"/>
          <p:cNvSpPr txBox="1">
            <a:spLocks noGrp="1"/>
          </p:cNvSpPr>
          <p:nvPr>
            <p:ph type="title"/>
          </p:nvPr>
        </p:nvSpPr>
        <p:spPr>
          <a:xfrm>
            <a:off x="111902" y="295082"/>
            <a:ext cx="5142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Sniffing</a:t>
            </a:r>
            <a:endParaRPr/>
          </a:p>
        </p:txBody>
      </p:sp>
      <p:sp>
        <p:nvSpPr>
          <p:cNvPr id="650" name="Google Shape;650;p46"/>
          <p:cNvSpPr txBox="1">
            <a:spLocks noGrp="1"/>
          </p:cNvSpPr>
          <p:nvPr>
            <p:ph type="subTitle" idx="1"/>
          </p:nvPr>
        </p:nvSpPr>
        <p:spPr>
          <a:xfrm>
            <a:off x="833276" y="971352"/>
            <a:ext cx="6528002" cy="35471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mtClean="0"/>
              <a:t>Presretanje, logovanje, analiza paketa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smtClean="0"/>
              <a:t>Konfiguracija mre</a:t>
            </a:r>
            <a:r>
              <a:rPr lang="sr-Latn-RS" smtClean="0"/>
              <a:t>že, tip uređaja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sr-Latn-RS" smtClean="0"/>
              <a:t>Problemi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sr-Latn-RS" smtClean="0"/>
              <a:t>Tri rešenja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sr-Latn-RS" smtClean="0"/>
              <a:t>Monitoring port na sviču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sr-Latn-RS" smtClean="0"/>
              <a:t>Sniffing na samom ruteru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sr-Latn-RS" smtClean="0"/>
              <a:t>ARP spoofing</a:t>
            </a:r>
          </a:p>
        </p:txBody>
      </p:sp>
      <p:sp>
        <p:nvSpPr>
          <p:cNvPr id="651" name="Google Shape;651;p46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2" name="Google Shape;652;p46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653" name="Google Shape;653;p46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6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5" name="Google Shape;655;p46">
            <a:hlinkClick r:id="rId3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600" b="1"/>
          </a:p>
        </p:txBody>
      </p:sp>
      <p:sp>
        <p:nvSpPr>
          <p:cNvPr id="656" name="Google Shape;656;p46">
            <a:hlinkClick r:id="rId4" action="ppaction://hlinksldjump"/>
          </p:cNvPr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/>
          </a:p>
        </p:txBody>
      </p:sp>
      <p:sp>
        <p:nvSpPr>
          <p:cNvPr id="657" name="Google Shape;657;p46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8" name="Google Shape;658;p46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" name="Picture 13" descr="shp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875" y="3227294"/>
            <a:ext cx="3275780" cy="1592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Google Shape;171;p34"/>
          <p:cNvCxnSpPr>
            <a:stCxn id="172" idx="0"/>
          </p:cNvCxnSpPr>
          <p:nvPr/>
        </p:nvCxnSpPr>
        <p:spPr>
          <a:xfrm rot="10800000">
            <a:off x="789775" y="-6911"/>
            <a:ext cx="0" cy="646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" name="Google Shape;173;p34"/>
          <p:cNvSpPr txBox="1">
            <a:spLocks noGrp="1"/>
          </p:cNvSpPr>
          <p:nvPr>
            <p:ph type="body" idx="1"/>
          </p:nvPr>
        </p:nvSpPr>
        <p:spPr>
          <a:xfrm>
            <a:off x="686700" y="1076275"/>
            <a:ext cx="8209874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bg1"/>
              </a:buClr>
              <a:buSzPct val="105000"/>
              <a:buNone/>
            </a:pPr>
            <a:r>
              <a:rPr lang="en-US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Pretpostavimo da se uređaj A priključio na lokalnu mrežu. Potrebno je da uređaj A komunicira sa uređajem B na adresi 192.168.1.10, pa će na MAC adresu FF-FF-FF-FF-FF-FF poslati upit: </a:t>
            </a:r>
          </a:p>
          <a:p>
            <a:pPr marL="0" lvl="0" indent="0">
              <a:buClr>
                <a:schemeClr val="bg1"/>
              </a:buClr>
              <a:buSzPct val="105000"/>
              <a:buNone/>
            </a:pPr>
            <a:r>
              <a:rPr lang="en-US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„Ko zna na kojoj se MAC adresi nalazi uređaj koji ima IP adresu 192.168.1.10?“</a:t>
            </a:r>
          </a:p>
          <a:p>
            <a:pPr marL="0" lvl="0" indent="0">
              <a:buClr>
                <a:schemeClr val="bg1"/>
              </a:buClr>
              <a:buSzPct val="105000"/>
              <a:buNone/>
            </a:pPr>
            <a:r>
              <a:rPr lang="en-US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Sada se javlja uređaj sa IP adresom 192.168.1.10 i sa svoje MAC adrese, recimo AB-CD-EF-12-34-56 šalje odgovor:</a:t>
            </a:r>
          </a:p>
          <a:p>
            <a:pPr marL="0" lvl="0" indent="0">
              <a:buClr>
                <a:schemeClr val="bg1"/>
              </a:buClr>
              <a:buSzPct val="105000"/>
              <a:buNone/>
            </a:pPr>
            <a:r>
              <a:rPr lang="en-US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„Ja imam adresu 192.168.1.10, a nalazim se na MAC adresi AB-CD-EF-12-34-56”.</a:t>
            </a:r>
          </a:p>
          <a:p>
            <a:pPr marL="0" lvl="0" indent="0">
              <a:buClr>
                <a:schemeClr val="bg1"/>
              </a:buClr>
              <a:buSzPct val="105000"/>
              <a:buNone/>
            </a:pPr>
            <a:endParaRPr lang="sr-Cyrl-RS" smtClean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marL="285750" lvl="0" indent="-285750">
              <a:buClr>
                <a:schemeClr val="bg1"/>
              </a:buClr>
              <a:buSzPct val="105000"/>
              <a:buFont typeface="Arial" panose="020B0604020202020204" pitchFamily="34" charset="0"/>
              <a:buChar char="•"/>
            </a:pPr>
            <a:r>
              <a:rPr lang="sr-Latn-RS" smtClean="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Komunikacija bez autentikacije</a:t>
            </a:r>
          </a:p>
          <a:p>
            <a:pPr marL="285750" lvl="0" indent="-285750">
              <a:buClr>
                <a:schemeClr val="bg1"/>
              </a:buClr>
              <a:buSzPct val="105000"/>
              <a:buFont typeface="Arial" panose="020B0604020202020204" pitchFamily="34" charset="0"/>
              <a:buChar char="•"/>
            </a:pPr>
            <a:r>
              <a:rPr lang="sr-Cyrl-RS"/>
              <a:t>Gratuitous </a:t>
            </a:r>
            <a:r>
              <a:rPr lang="sr-Cyrl-RS" smtClean="0"/>
              <a:t>ARP</a:t>
            </a:r>
            <a:endParaRPr lang="sr-Latn-RS" smtClean="0"/>
          </a:p>
          <a:p>
            <a:pPr marL="285750" indent="-285750">
              <a:buClr>
                <a:schemeClr val="bg1"/>
              </a:buClr>
              <a:buSzPct val="105000"/>
              <a:buFont typeface="Arial" panose="020B0604020202020204" pitchFamily="34" charset="0"/>
              <a:buChar char="•"/>
            </a:pPr>
            <a:r>
              <a:rPr lang="sr-Latn-RS" smtClean="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Napadač šalje ruteru </a:t>
            </a:r>
            <a:r>
              <a:rPr lang="sr-Cyrl-RS"/>
              <a:t>Gratuitous </a:t>
            </a:r>
            <a:r>
              <a:rPr lang="sr-Cyrl-RS" smtClean="0"/>
              <a:t>ARP</a:t>
            </a:r>
            <a:r>
              <a:rPr lang="sr-Latn-RS">
                <a:solidFill>
                  <a:schemeClr val="lt1"/>
                </a:solidFill>
                <a:latin typeface="Montserrat Light"/>
                <a:sym typeface="Montserrat Light"/>
              </a:rPr>
              <a:t> </a:t>
            </a:r>
            <a:r>
              <a:rPr lang="sr-Latn-RS" smtClean="0">
                <a:solidFill>
                  <a:schemeClr val="lt1"/>
                </a:solidFill>
                <a:latin typeface="Montserrat Light"/>
                <a:sym typeface="Montserrat Light"/>
              </a:rPr>
              <a:t>u kojima povezuje svoju MAC adresu sa IP adresom žrtve</a:t>
            </a:r>
          </a:p>
          <a:p>
            <a:pPr marL="285750" indent="-285750">
              <a:buClr>
                <a:schemeClr val="bg1"/>
              </a:buClr>
              <a:buSzPct val="105000"/>
              <a:buFont typeface="Arial" panose="020B0604020202020204" pitchFamily="34" charset="0"/>
              <a:buChar char="•"/>
            </a:pPr>
            <a:r>
              <a:rPr lang="sr-Latn-RS" smtClean="0">
                <a:solidFill>
                  <a:schemeClr val="lt1"/>
                </a:solidFill>
                <a:latin typeface="Montserrat Light"/>
                <a:sym typeface="Montserrat Light"/>
              </a:rPr>
              <a:t>Napadač šalje žrtvi Gratutious ARP u kojima povezuje svoju MAC adresu sa IP adresom rutera</a:t>
            </a:r>
          </a:p>
          <a:p>
            <a:pPr marL="285750" indent="-285750">
              <a:buClr>
                <a:schemeClr val="bg1"/>
              </a:buClr>
              <a:buSzPct val="105000"/>
              <a:buFont typeface="Arial" panose="020B0604020202020204" pitchFamily="34" charset="0"/>
              <a:buChar char="•"/>
            </a:pPr>
            <a:r>
              <a:rPr lang="sr-Cyrl-RS"/>
              <a:t>Man in </a:t>
            </a:r>
            <a:r>
              <a:rPr lang="sr-Cyrl-RS"/>
              <a:t>the </a:t>
            </a:r>
            <a:r>
              <a:rPr lang="sr-Cyrl-RS" smtClean="0"/>
              <a:t>middle</a:t>
            </a:r>
            <a:endParaRPr lang="sr-Latn-RS" smtClean="0"/>
          </a:p>
          <a:p>
            <a:pPr marL="285750" indent="-285750">
              <a:buClr>
                <a:schemeClr val="bg1"/>
              </a:buClr>
              <a:buSzPct val="105000"/>
              <a:buFont typeface="Arial" panose="020B0604020202020204" pitchFamily="34" charset="0"/>
              <a:buChar char="•"/>
            </a:pPr>
            <a:r>
              <a:rPr lang="sr-Cyrl-RS"/>
              <a:t>IP </a:t>
            </a:r>
            <a:r>
              <a:rPr lang="sr-Cyrl-RS" smtClean="0"/>
              <a:t>forwarding</a:t>
            </a:r>
            <a:endParaRPr lang="sr-Latn-RS" smtClean="0"/>
          </a:p>
          <a:p>
            <a:pPr marL="0" indent="0">
              <a:buClr>
                <a:schemeClr val="bg1"/>
              </a:buClr>
              <a:buSzPct val="105000"/>
              <a:buNone/>
            </a:pPr>
            <a:r>
              <a:rPr lang="sr-Latn-RS" smtClean="0"/>
              <a:t>Rešenje:</a:t>
            </a:r>
          </a:p>
          <a:p>
            <a:pPr marL="285750" indent="-285750">
              <a:buClr>
                <a:schemeClr val="bg1"/>
              </a:buClr>
              <a:buSzPct val="105000"/>
              <a:buFont typeface="Arial" panose="020B0604020202020204" pitchFamily="34" charset="0"/>
              <a:buChar char="•"/>
            </a:pPr>
            <a:r>
              <a:rPr lang="sr-Cyrl-RS"/>
              <a:t>port </a:t>
            </a:r>
            <a:r>
              <a:rPr lang="sr-Cyrl-RS" smtClean="0"/>
              <a:t>security</a:t>
            </a:r>
            <a:endParaRPr lang="sr-Latn-RS" smtClean="0"/>
          </a:p>
          <a:p>
            <a:pPr marL="285750" indent="-285750">
              <a:buClr>
                <a:schemeClr val="bg1"/>
              </a:buClr>
              <a:buSzPct val="105000"/>
              <a:buFont typeface="Arial" panose="020B0604020202020204" pitchFamily="34" charset="0"/>
              <a:buChar char="•"/>
            </a:pPr>
            <a:r>
              <a:rPr lang="sr-Latn-RS" smtClean="0"/>
              <a:t>Statički unosi na ruteru</a:t>
            </a:r>
          </a:p>
          <a:p>
            <a:pPr marL="285750" indent="-285750">
              <a:buClr>
                <a:schemeClr val="bg1"/>
              </a:buClr>
              <a:buSzPct val="105000"/>
              <a:buFont typeface="Arial" panose="020B0604020202020204" pitchFamily="34" charset="0"/>
              <a:buChar char="•"/>
            </a:pPr>
            <a:r>
              <a:rPr lang="sr-Latn-RS" smtClean="0"/>
              <a:t>ARP monitoring - ARPwatch</a:t>
            </a:r>
            <a:endParaRPr lang="sr-Latn-RS"/>
          </a:p>
        </p:txBody>
      </p:sp>
      <p:sp>
        <p:nvSpPr>
          <p:cNvPr id="174" name="Google Shape;174;p34"/>
          <p:cNvSpPr txBox="1">
            <a:spLocks noGrp="1"/>
          </p:cNvSpPr>
          <p:nvPr>
            <p:ph type="title"/>
          </p:nvPr>
        </p:nvSpPr>
        <p:spPr>
          <a:xfrm>
            <a:off x="1781425" y="378225"/>
            <a:ext cx="65898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mtClean="0"/>
              <a:t>Primer ARP spoofing-a</a:t>
            </a:r>
            <a:endParaRPr/>
          </a:p>
        </p:txBody>
      </p:sp>
      <p:sp>
        <p:nvSpPr>
          <p:cNvPr id="176" name="Google Shape;176;p34">
            <a:hlinkClick r:id="" action="ppaction://hlinkshowjump?jump=previousslide"/>
          </p:cNvPr>
          <p:cNvSpPr/>
          <p:nvPr/>
        </p:nvSpPr>
        <p:spPr>
          <a:xfrm rot="10800000">
            <a:off x="745722" y="3806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34">
            <a:hlinkClick r:id="" action="ppaction://hlinkshowjump?jump=nextslide"/>
          </p:cNvPr>
          <p:cNvSpPr/>
          <p:nvPr/>
        </p:nvSpPr>
        <p:spPr>
          <a:xfrm>
            <a:off x="745525" y="6398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Google Shape;171;p34"/>
          <p:cNvCxnSpPr>
            <a:stCxn id="172" idx="0"/>
          </p:cNvCxnSpPr>
          <p:nvPr/>
        </p:nvCxnSpPr>
        <p:spPr>
          <a:xfrm rot="10800000">
            <a:off x="789775" y="-6911"/>
            <a:ext cx="0" cy="646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" name="Google Shape;174;p34"/>
          <p:cNvSpPr txBox="1">
            <a:spLocks noGrp="1"/>
          </p:cNvSpPr>
          <p:nvPr>
            <p:ph type="title"/>
          </p:nvPr>
        </p:nvSpPr>
        <p:spPr>
          <a:xfrm>
            <a:off x="1743593" y="170746"/>
            <a:ext cx="65898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mtClean="0"/>
              <a:t>Packet analyzer</a:t>
            </a:r>
            <a:endParaRPr/>
          </a:p>
        </p:txBody>
      </p:sp>
      <p:sp>
        <p:nvSpPr>
          <p:cNvPr id="176" name="Google Shape;176;p34">
            <a:hlinkClick r:id="" action="ppaction://hlinkshowjump?jump=previousslide"/>
          </p:cNvPr>
          <p:cNvSpPr/>
          <p:nvPr/>
        </p:nvSpPr>
        <p:spPr>
          <a:xfrm rot="10800000">
            <a:off x="745722" y="3806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34">
            <a:hlinkClick r:id="" action="ppaction://hlinkshowjump?jump=nextslide"/>
          </p:cNvPr>
          <p:cNvSpPr/>
          <p:nvPr/>
        </p:nvSpPr>
        <p:spPr>
          <a:xfrm>
            <a:off x="745525" y="6398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94842" y="772789"/>
            <a:ext cx="385533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Clr>
                <a:srgbClr val="06BAD6"/>
              </a:buClr>
              <a:buSzPts val="1100"/>
              <a:buFont typeface="Arial" panose="020B0604020202020204" pitchFamily="34" charset="0"/>
              <a:buChar char="•"/>
            </a:pPr>
            <a:r>
              <a:rPr lang="sr-Latn-RS" smtClean="0">
                <a:solidFill>
                  <a:srgbClr val="FFFFFF"/>
                </a:solidFill>
                <a:latin typeface="Montserrat"/>
                <a:sym typeface="Montserrat"/>
              </a:rPr>
              <a:t>Može biti softver ili hardverski uređaj</a:t>
            </a:r>
          </a:p>
          <a:p>
            <a:pPr marL="342900" lvl="0" indent="-342900">
              <a:buClr>
                <a:srgbClr val="06BAD6"/>
              </a:buClr>
              <a:buSzPts val="1100"/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  <a:latin typeface="Montserrat"/>
                <a:sym typeface="Montserrat"/>
              </a:rPr>
              <a:t>WiFi </a:t>
            </a:r>
            <a:r>
              <a:rPr lang="sr-Latn-RS" smtClean="0">
                <a:solidFill>
                  <a:srgbClr val="FFFFFF"/>
                </a:solidFill>
                <a:latin typeface="Montserrat"/>
                <a:sym typeface="Montserrat"/>
              </a:rPr>
              <a:t>/ žičane mreže</a:t>
            </a:r>
          </a:p>
          <a:p>
            <a:pPr marL="342900" lvl="0" indent="-342900">
              <a:buClr>
                <a:srgbClr val="06BAD6"/>
              </a:buClr>
              <a:buSzPts val="1100"/>
              <a:buFont typeface="Arial" panose="020B0604020202020204" pitchFamily="34" charset="0"/>
              <a:buChar char="•"/>
            </a:pPr>
            <a:r>
              <a:rPr lang="sr-Latn-RS" smtClean="0">
                <a:solidFill>
                  <a:srgbClr val="FFFFFF"/>
                </a:solidFill>
                <a:latin typeface="Montserrat"/>
                <a:sym typeface="Montserrat"/>
              </a:rPr>
              <a:t>Promiscuous mod</a:t>
            </a:r>
          </a:p>
          <a:p>
            <a:pPr marL="342900" lvl="0" indent="-342900">
              <a:buClr>
                <a:srgbClr val="06BAD6"/>
              </a:buClr>
              <a:buSzPts val="1100"/>
              <a:buFont typeface="Arial" panose="020B0604020202020204" pitchFamily="34" charset="0"/>
              <a:buChar char="•"/>
            </a:pPr>
            <a:r>
              <a:rPr lang="sr-Latn-RS" smtClean="0">
                <a:solidFill>
                  <a:srgbClr val="FFFFFF"/>
                </a:solidFill>
                <a:latin typeface="Montserrat"/>
                <a:sym typeface="Montserrat"/>
              </a:rPr>
              <a:t>Monitor mod</a:t>
            </a:r>
          </a:p>
          <a:p>
            <a:pPr marL="342900" lvl="0" indent="-342900">
              <a:buClr>
                <a:srgbClr val="06BAD6"/>
              </a:buClr>
              <a:buSzPts val="1100"/>
              <a:buFont typeface="Arial" panose="020B0604020202020204" pitchFamily="34" charset="0"/>
              <a:buChar char="•"/>
            </a:pPr>
            <a:endParaRPr lang="sr-Latn-RS" smtClean="0">
              <a:solidFill>
                <a:srgbClr val="FFFFFF"/>
              </a:solidFill>
              <a:latin typeface="Montserrat"/>
              <a:sym typeface="Montserrat"/>
            </a:endParaRPr>
          </a:p>
          <a:p>
            <a:pPr marL="342900" lvl="0" indent="-342900">
              <a:buClr>
                <a:srgbClr val="06BAD6"/>
              </a:buClr>
              <a:buSzPts val="1100"/>
              <a:buFont typeface="Arial" panose="020B0604020202020204" pitchFamily="34" charset="0"/>
              <a:buChar char="•"/>
            </a:pPr>
            <a:r>
              <a:rPr lang="sr-Latn-RS" smtClean="0">
                <a:solidFill>
                  <a:srgbClr val="FFFFFF"/>
                </a:solidFill>
                <a:latin typeface="Montserrat"/>
                <a:sym typeface="Montserrat"/>
              </a:rPr>
              <a:t>Analiza </a:t>
            </a:r>
            <a:r>
              <a:rPr lang="sr-Latn-RS">
                <a:solidFill>
                  <a:srgbClr val="FFFFFF"/>
                </a:solidFill>
                <a:latin typeface="Montserrat"/>
                <a:sym typeface="Montserrat"/>
              </a:rPr>
              <a:t>mrežnih problema</a:t>
            </a:r>
          </a:p>
          <a:p>
            <a:pPr marL="342900" lvl="0" indent="-342900">
              <a:buClr>
                <a:srgbClr val="06BAD6"/>
              </a:buClr>
              <a:buSzPts val="1100"/>
              <a:buFont typeface="Arial" panose="020B0604020202020204" pitchFamily="34" charset="0"/>
              <a:buChar char="•"/>
            </a:pPr>
            <a:r>
              <a:rPr lang="sr-Latn-RS" smtClean="0">
                <a:solidFill>
                  <a:srgbClr val="FFFFFF"/>
                </a:solidFill>
                <a:latin typeface="Montserrat"/>
                <a:sym typeface="Montserrat"/>
              </a:rPr>
              <a:t>Detekcija </a:t>
            </a:r>
            <a:r>
              <a:rPr lang="sr-Latn-RS">
                <a:solidFill>
                  <a:srgbClr val="FFFFFF"/>
                </a:solidFill>
                <a:latin typeface="Montserrat"/>
                <a:sym typeface="Montserrat"/>
              </a:rPr>
              <a:t>pokušaja upada</a:t>
            </a:r>
          </a:p>
          <a:p>
            <a:pPr marL="342900" lvl="0" indent="-342900">
              <a:buClr>
                <a:srgbClr val="06BAD6"/>
              </a:buClr>
              <a:buSzPts val="1100"/>
              <a:buFont typeface="Arial" panose="020B0604020202020204" pitchFamily="34" charset="0"/>
              <a:buChar char="•"/>
            </a:pPr>
            <a:r>
              <a:rPr lang="sr-Latn-RS" smtClean="0">
                <a:solidFill>
                  <a:srgbClr val="FFFFFF"/>
                </a:solidFill>
                <a:latin typeface="Montserrat"/>
                <a:sym typeface="Montserrat"/>
              </a:rPr>
              <a:t>Detekcija </a:t>
            </a:r>
            <a:r>
              <a:rPr lang="sr-Latn-RS">
                <a:solidFill>
                  <a:srgbClr val="FFFFFF"/>
                </a:solidFill>
                <a:latin typeface="Montserrat"/>
                <a:sym typeface="Montserrat"/>
              </a:rPr>
              <a:t>zloupotrebe mreže od lokalnih i spoljašnjih korisnika</a:t>
            </a:r>
          </a:p>
          <a:p>
            <a:pPr marL="342900" lvl="0" indent="-342900">
              <a:buClr>
                <a:srgbClr val="06BAD6"/>
              </a:buClr>
              <a:buSzPts val="1100"/>
              <a:buFont typeface="Arial" panose="020B0604020202020204" pitchFamily="34" charset="0"/>
              <a:buChar char="•"/>
            </a:pPr>
            <a:r>
              <a:rPr lang="sr-Latn-RS" smtClean="0">
                <a:solidFill>
                  <a:srgbClr val="FFFFFF"/>
                </a:solidFill>
                <a:latin typeface="Montserrat"/>
                <a:sym typeface="Montserrat"/>
              </a:rPr>
              <a:t>Praćenje </a:t>
            </a:r>
            <a:r>
              <a:rPr lang="sr-Latn-RS">
                <a:solidFill>
                  <a:srgbClr val="FFFFFF"/>
                </a:solidFill>
                <a:latin typeface="Montserrat"/>
                <a:sym typeface="Montserrat"/>
              </a:rPr>
              <a:t>korišćenja mreže</a:t>
            </a:r>
          </a:p>
          <a:p>
            <a:pPr marL="342900" lvl="0" indent="-342900">
              <a:buClr>
                <a:srgbClr val="06BAD6"/>
              </a:buClr>
              <a:buSzPts val="1100"/>
              <a:buFont typeface="Arial" panose="020B0604020202020204" pitchFamily="34" charset="0"/>
              <a:buChar char="•"/>
            </a:pPr>
            <a:r>
              <a:rPr lang="sr-Latn-RS" smtClean="0">
                <a:solidFill>
                  <a:srgbClr val="FFFFFF"/>
                </a:solidFill>
                <a:latin typeface="Montserrat"/>
                <a:sym typeface="Montserrat"/>
              </a:rPr>
              <a:t>Praćenje </a:t>
            </a:r>
            <a:r>
              <a:rPr lang="sr-Latn-RS">
                <a:solidFill>
                  <a:srgbClr val="FFFFFF"/>
                </a:solidFill>
                <a:latin typeface="Montserrat"/>
                <a:sym typeface="Montserrat"/>
              </a:rPr>
              <a:t>podataka u tranzitu</a:t>
            </a:r>
          </a:p>
          <a:p>
            <a:pPr marL="342900" lvl="0" indent="-342900">
              <a:buClr>
                <a:srgbClr val="06BAD6"/>
              </a:buClr>
              <a:buSzPts val="1100"/>
              <a:buFont typeface="Arial" panose="020B0604020202020204" pitchFamily="34" charset="0"/>
              <a:buChar char="•"/>
            </a:pPr>
            <a:r>
              <a:rPr lang="sr-Latn-RS" smtClean="0">
                <a:solidFill>
                  <a:srgbClr val="FFFFFF"/>
                </a:solidFill>
                <a:latin typeface="Montserrat"/>
                <a:sym typeface="Montserrat"/>
              </a:rPr>
              <a:t>Praćenje </a:t>
            </a:r>
            <a:r>
              <a:rPr lang="sr-Latn-RS">
                <a:solidFill>
                  <a:srgbClr val="FFFFFF"/>
                </a:solidFill>
                <a:latin typeface="Montserrat"/>
                <a:sym typeface="Montserrat"/>
              </a:rPr>
              <a:t>statusa bezbednosti WAN i krajnjih uređaja na mreži</a:t>
            </a:r>
          </a:p>
          <a:p>
            <a:pPr marL="342900" lvl="0" indent="-342900">
              <a:buClr>
                <a:srgbClr val="06BAD6"/>
              </a:buClr>
              <a:buSzPts val="1100"/>
              <a:buFont typeface="Arial" panose="020B0604020202020204" pitchFamily="34" charset="0"/>
              <a:buChar char="•"/>
            </a:pPr>
            <a:r>
              <a:rPr lang="sr-Latn-RS" smtClean="0">
                <a:solidFill>
                  <a:srgbClr val="FFFFFF"/>
                </a:solidFill>
                <a:latin typeface="Montserrat"/>
                <a:sym typeface="Montserrat"/>
              </a:rPr>
              <a:t>Praćenje </a:t>
            </a:r>
            <a:r>
              <a:rPr lang="sr-Latn-RS">
                <a:solidFill>
                  <a:srgbClr val="FFFFFF"/>
                </a:solidFill>
                <a:latin typeface="Montserrat"/>
                <a:sym typeface="Montserrat"/>
              </a:rPr>
              <a:t>drugih lokalnih korisnika mreže i prikupljanje osetljivih </a:t>
            </a:r>
            <a:r>
              <a:rPr lang="sr-Latn-RS">
                <a:solidFill>
                  <a:srgbClr val="FFFFFF"/>
                </a:solidFill>
                <a:latin typeface="Montserrat"/>
                <a:sym typeface="Montserrat"/>
              </a:rPr>
              <a:t>informacija </a:t>
            </a:r>
            <a:endParaRPr lang="sr-Latn-RS" smtClean="0">
              <a:solidFill>
                <a:srgbClr val="FFFFFF"/>
              </a:solidFill>
              <a:latin typeface="Montserrat"/>
              <a:sym typeface="Montserrat"/>
            </a:endParaRPr>
          </a:p>
          <a:p>
            <a:pPr lvl="0">
              <a:buClr>
                <a:srgbClr val="06BAD6"/>
              </a:buClr>
              <a:buSzPts val="1100"/>
            </a:pPr>
            <a:endParaRPr lang="sr-Latn-RS">
              <a:solidFill>
                <a:srgbClr val="FFFFFF"/>
              </a:solidFill>
              <a:latin typeface="Montserrat"/>
              <a:sym typeface="Montserrat"/>
            </a:endParaRPr>
          </a:p>
          <a:p>
            <a:pPr lvl="0">
              <a:buClr>
                <a:srgbClr val="06BAD6"/>
              </a:buClr>
              <a:buSzPts val="1100"/>
            </a:pPr>
            <a:r>
              <a:rPr lang="en-US" smtClean="0">
                <a:solidFill>
                  <a:srgbClr val="FFFFFF"/>
                </a:solidFill>
                <a:latin typeface="Montserrat"/>
                <a:sym typeface="Montserrat"/>
              </a:rPr>
              <a:t>Wireshark</a:t>
            </a:r>
            <a:r>
              <a:rPr lang="en-US">
                <a:solidFill>
                  <a:srgbClr val="FFFFFF"/>
                </a:solidFill>
                <a:latin typeface="Montserrat"/>
                <a:sym typeface="Montserrat"/>
              </a:rPr>
              <a:t>, The Sniffer, Xplico</a:t>
            </a:r>
            <a:r>
              <a:rPr lang="en-US">
                <a:solidFill>
                  <a:srgbClr val="FFFFFF"/>
                </a:solidFill>
                <a:latin typeface="Montserrat"/>
                <a:sym typeface="Montserrat"/>
              </a:rPr>
              <a:t>, </a:t>
            </a:r>
            <a:r>
              <a:rPr lang="en-US" smtClean="0">
                <a:solidFill>
                  <a:srgbClr val="FFFFFF"/>
                </a:solidFill>
                <a:latin typeface="Montserrat"/>
                <a:sym typeface="Montserrat"/>
              </a:rPr>
              <a:t>ngrep</a:t>
            </a:r>
            <a:endParaRPr lang="sr-Latn-RS">
              <a:solidFill>
                <a:srgbClr val="FFFFFF"/>
              </a:solidFill>
              <a:latin typeface="Montserrat"/>
              <a:sym typeface="Montserrat"/>
            </a:endParaRPr>
          </a:p>
          <a:p>
            <a:pPr lvl="0">
              <a:buClr>
                <a:srgbClr val="06BAD6"/>
              </a:buClr>
              <a:buSzPts val="1100"/>
            </a:pPr>
            <a:r>
              <a:rPr lang="sr-Latn-RS" smtClean="0">
                <a:solidFill>
                  <a:srgbClr val="FFFFFF"/>
                </a:solidFill>
                <a:latin typeface="Montserrat"/>
                <a:sym typeface="Montserrat"/>
              </a:rPr>
              <a:t>PCAP format</a:t>
            </a:r>
          </a:p>
          <a:p>
            <a:pPr marL="342900" lvl="0" indent="-342900">
              <a:buClr>
                <a:srgbClr val="06BAD6"/>
              </a:buClr>
              <a:buSzPts val="1100"/>
              <a:buFont typeface="Arial" panose="020B0604020202020204" pitchFamily="34" charset="0"/>
              <a:buChar char="•"/>
            </a:pPr>
            <a:endParaRPr lang="en-US" smtClean="0">
              <a:solidFill>
                <a:srgbClr val="FFFFFF"/>
              </a:solidFill>
              <a:latin typeface="Montserrat"/>
              <a:sym typeface="Montserrat"/>
            </a:endParaRPr>
          </a:p>
          <a:p>
            <a:endParaRPr lang="en-US"/>
          </a:p>
        </p:txBody>
      </p:sp>
      <p:pic>
        <p:nvPicPr>
          <p:cNvPr id="8" name="Picture 7" descr="https://upload.wikimedia.org/wikipedia/commons/thumb/c/cf/Wireshark_3.6_screenshot.png/1024px-Wireshark_3.6_screenshot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475" y="378225"/>
            <a:ext cx="3779667" cy="236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Savvius Launches Low-Cost Monitoring, Packet Capture Appliance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475" y="3081113"/>
            <a:ext cx="2176145" cy="1304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629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1627515" y="253088"/>
            <a:ext cx="3355200" cy="6579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mtClean="0"/>
              <a:t>Signature</a:t>
            </a:r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subTitle" idx="1"/>
          </p:nvPr>
        </p:nvSpPr>
        <p:spPr>
          <a:xfrm>
            <a:off x="1627515" y="1060746"/>
            <a:ext cx="5461774" cy="2153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SzPts val="1100"/>
              <a:buFont typeface="Arial" panose="020B0604020202020204" pitchFamily="34" charset="0"/>
              <a:buChar char="•"/>
            </a:pPr>
            <a:r>
              <a:rPr lang="sr-Latn-RS" smtClean="0"/>
              <a:t>Otisak </a:t>
            </a:r>
            <a:r>
              <a:rPr lang="sr-Latn-RS"/>
              <a:t>ili obrazac povezan sa zlonamernim napadom na računarsku mrežu </a:t>
            </a:r>
            <a:r>
              <a:rPr lang="sr-Latn-RS"/>
              <a:t>ili </a:t>
            </a:r>
            <a:r>
              <a:rPr lang="sr-Latn-RS" smtClean="0"/>
              <a:t>sistem</a:t>
            </a:r>
          </a:p>
          <a:p>
            <a:pPr marL="285750" lvl="0" indent="-285750" algn="l">
              <a:buSzPts val="1100"/>
              <a:buFont typeface="Arial" panose="020B0604020202020204" pitchFamily="34" charset="0"/>
              <a:buChar char="•"/>
            </a:pPr>
            <a:r>
              <a:rPr lang="sr-Latn-RS" smtClean="0"/>
              <a:t>Različiti oblici – niz bajtova, napad, brisanje datoteke</a:t>
            </a:r>
          </a:p>
          <a:p>
            <a:pPr marL="285750" lvl="0" indent="-285750" algn="l">
              <a:buSzPts val="1100"/>
              <a:buFont typeface="Arial" panose="020B0604020202020204" pitchFamily="34" charset="0"/>
              <a:buChar char="•"/>
            </a:pPr>
            <a:r>
              <a:rPr lang="sr-Latn-RS" smtClean="0"/>
              <a:t>Velike baze podataka</a:t>
            </a:r>
          </a:p>
          <a:p>
            <a:pPr marL="285750" lvl="0" indent="-285750" algn="l">
              <a:buSzPts val="1100"/>
              <a:buFont typeface="Arial" panose="020B0604020202020204" pitchFamily="34" charset="0"/>
              <a:buChar char="•"/>
            </a:pPr>
            <a:r>
              <a:rPr lang="sr-Latn-RS" smtClean="0"/>
              <a:t>Potrebni višeslojni sistemi koji uključuju potpise</a:t>
            </a:r>
          </a:p>
          <a:p>
            <a:pPr marL="285750" lvl="0" indent="-285750" algn="l">
              <a:buSzPts val="1100"/>
              <a:buFont typeface="Arial" panose="020B0604020202020204" pitchFamily="34" charset="0"/>
              <a:buChar char="•"/>
            </a:pPr>
            <a:r>
              <a:rPr lang="sr-Latn-RS" smtClean="0"/>
              <a:t>D</a:t>
            </a:r>
            <a:r>
              <a:rPr lang="en-US" smtClean="0"/>
              <a:t>etekcija </a:t>
            </a:r>
            <a:r>
              <a:rPr lang="en-US"/>
              <a:t>zasnovana </a:t>
            </a:r>
            <a:r>
              <a:rPr lang="en-US"/>
              <a:t>na </a:t>
            </a:r>
            <a:r>
              <a:rPr lang="en-US" smtClean="0"/>
              <a:t>ponašanju</a:t>
            </a:r>
            <a:endParaRPr lang="sr-Latn-RS" smtClean="0"/>
          </a:p>
          <a:p>
            <a:pPr marL="285750" lvl="0" indent="-285750" algn="l">
              <a:buSzPts val="1100"/>
              <a:buFont typeface="Arial" panose="020B0604020202020204" pitchFamily="34" charset="0"/>
              <a:buChar char="•"/>
            </a:pPr>
            <a:r>
              <a:rPr lang="sr-Latn-RS"/>
              <a:t>O</a:t>
            </a:r>
            <a:r>
              <a:rPr lang="en-US" smtClean="0"/>
              <a:t>tkrivanje </a:t>
            </a:r>
            <a:r>
              <a:rPr lang="en-US"/>
              <a:t>pretnji pomoću </a:t>
            </a:r>
            <a:r>
              <a:rPr lang="en-US"/>
              <a:t>veštačke </a:t>
            </a:r>
            <a:r>
              <a:rPr lang="en-US" smtClean="0"/>
              <a:t>inteligencije</a:t>
            </a:r>
            <a:endParaRPr lang="sr-Latn-RS" smtClean="0"/>
          </a:p>
          <a:p>
            <a:pPr marL="285750" lvl="0" indent="-285750" algn="l">
              <a:buSzPts val="1100"/>
              <a:buFont typeface="Arial" panose="020B0604020202020204" pitchFamily="34" charset="0"/>
              <a:buChar char="•"/>
            </a:pPr>
            <a:r>
              <a:rPr lang="sr-Latn-RS"/>
              <a:t>N</a:t>
            </a:r>
            <a:r>
              <a:rPr lang="en-US" smtClean="0"/>
              <a:t>apredno </a:t>
            </a:r>
            <a:r>
              <a:rPr lang="en-US"/>
              <a:t>skeniranje </a:t>
            </a:r>
            <a:r>
              <a:rPr lang="en-US" smtClean="0"/>
              <a:t>malvera</a:t>
            </a:r>
            <a:endParaRPr lang="sr-Latn-RS" smtClean="0"/>
          </a:p>
          <a:p>
            <a:pPr marL="285750" lvl="0" indent="-285750" algn="l">
              <a:buSzPts val="1100"/>
              <a:buFont typeface="Arial" panose="020B0604020202020204" pitchFamily="34" charset="0"/>
              <a:buChar char="•"/>
            </a:pPr>
            <a:r>
              <a:rPr lang="sr-Latn-RS"/>
              <a:t>D</a:t>
            </a:r>
            <a:r>
              <a:rPr lang="en-US" smtClean="0"/>
              <a:t>aljinsko </a:t>
            </a:r>
            <a:r>
              <a:rPr lang="en-US"/>
              <a:t>upravljanje bezbednošću sistema</a:t>
            </a:r>
            <a:endParaRPr lang="sr-Latn-RS" smtClean="0"/>
          </a:p>
        </p:txBody>
      </p:sp>
      <p:sp>
        <p:nvSpPr>
          <p:cNvPr id="215" name="Google Shape;215;p36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" name="Google Shape;216;p36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217" name="Google Shape;217;p36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6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36">
            <a:hlinkClick r:id="rId3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600" b="1"/>
          </a:p>
        </p:txBody>
      </p:sp>
      <p:sp>
        <p:nvSpPr>
          <p:cNvPr id="220" name="Google Shape;220;p36"/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21" name="Google Shape;221;p36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6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"/>
          <p:cNvSpPr txBox="1">
            <a:spLocks noGrp="1"/>
          </p:cNvSpPr>
          <p:nvPr>
            <p:ph type="body" idx="1"/>
          </p:nvPr>
        </p:nvSpPr>
        <p:spPr>
          <a:xfrm>
            <a:off x="1087507" y="1066461"/>
            <a:ext cx="7138123" cy="34535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sr-Latn-RS" smtClean="0"/>
              <a:t>Registrovanje bilo kakve neautorizovane aktivnosti na mreži, uređaju ili sistemu</a:t>
            </a:r>
          </a:p>
          <a:p>
            <a:pPr marL="285750" indent="-285750">
              <a:spcAft>
                <a:spcPts val="1600"/>
              </a:spcAft>
            </a:pPr>
            <a:r>
              <a:rPr lang="pl-PL"/>
              <a:t>detekcija zasnovana </a:t>
            </a:r>
            <a:r>
              <a:rPr lang="pl-PL"/>
              <a:t>na </a:t>
            </a:r>
            <a:r>
              <a:rPr lang="pl-PL" smtClean="0"/>
              <a:t>potpisu,</a:t>
            </a:r>
          </a:p>
          <a:p>
            <a:pPr marL="285750" indent="-285750">
              <a:spcAft>
                <a:spcPts val="1600"/>
              </a:spcAft>
            </a:pPr>
            <a:r>
              <a:rPr lang="pl-PL" smtClean="0"/>
              <a:t>detekcija </a:t>
            </a:r>
            <a:r>
              <a:rPr lang="pl-PL"/>
              <a:t>zasnovana </a:t>
            </a:r>
            <a:r>
              <a:rPr lang="pl-PL"/>
              <a:t>na </a:t>
            </a:r>
            <a:r>
              <a:rPr lang="pl-PL" smtClean="0"/>
              <a:t>anomalijama</a:t>
            </a:r>
          </a:p>
          <a:p>
            <a:pPr marL="285750" indent="-285750">
              <a:spcAft>
                <a:spcPts val="1600"/>
              </a:spcAft>
            </a:pPr>
            <a:r>
              <a:rPr lang="pl-PL" smtClean="0"/>
              <a:t>detekcija </a:t>
            </a:r>
            <a:r>
              <a:rPr lang="pl-PL"/>
              <a:t>zasnovana na specifikaciji</a:t>
            </a:r>
            <a:endParaRPr lang="en-US" smtClean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mtClean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28" name="Google Shape;328;p40"/>
          <p:cNvSpPr txBox="1">
            <a:spLocks noGrp="1"/>
          </p:cNvSpPr>
          <p:nvPr>
            <p:ph type="title"/>
          </p:nvPr>
        </p:nvSpPr>
        <p:spPr>
          <a:xfrm>
            <a:off x="1087506" y="128052"/>
            <a:ext cx="7578511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l-PL"/>
              <a:t>IDS - sistemi za detekciju upada u računarske mreže</a:t>
            </a:r>
            <a:endParaRPr/>
          </a:p>
        </p:txBody>
      </p:sp>
      <p:sp>
        <p:nvSpPr>
          <p:cNvPr id="343" name="Google Shape;343;p40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40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345" name="Google Shape;345;p40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7" name="Google Shape;347;p40">
            <a:hlinkClick r:id="rId3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600" b="1"/>
          </a:p>
        </p:txBody>
      </p:sp>
      <p:sp>
        <p:nvSpPr>
          <p:cNvPr id="348" name="Google Shape;348;p40">
            <a:hlinkClick r:id="rId4" action="ppaction://hlinksldjump"/>
          </p:cNvPr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/>
          </a:p>
        </p:txBody>
      </p:sp>
      <p:sp>
        <p:nvSpPr>
          <p:cNvPr id="349" name="Google Shape;349;p40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40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" name="Picture 11" descr="https://resources.infosecinstitute.com/wp-content/uploads/040813_1643_NetworkDesi2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110" y="3015477"/>
            <a:ext cx="3630350" cy="1687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8"/>
          <p:cNvSpPr txBox="1">
            <a:spLocks noGrp="1"/>
          </p:cNvSpPr>
          <p:nvPr>
            <p:ph type="title"/>
          </p:nvPr>
        </p:nvSpPr>
        <p:spPr>
          <a:xfrm>
            <a:off x="5113200" y="378225"/>
            <a:ext cx="32580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mtClean="0"/>
              <a:t>Tipovi </a:t>
            </a:r>
            <a:r>
              <a:rPr lang="sr-Latn-RS" smtClean="0"/>
              <a:t>IDS sistema</a:t>
            </a:r>
            <a:endParaRPr/>
          </a:p>
        </p:txBody>
      </p:sp>
      <p:sp>
        <p:nvSpPr>
          <p:cNvPr id="677" name="Google Shape;677;p48"/>
          <p:cNvSpPr txBox="1">
            <a:spLocks noGrp="1"/>
          </p:cNvSpPr>
          <p:nvPr>
            <p:ph type="title" idx="2"/>
          </p:nvPr>
        </p:nvSpPr>
        <p:spPr>
          <a:xfrm>
            <a:off x="974792" y="1672288"/>
            <a:ext cx="1597200" cy="4466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sr-Latn-RS" smtClean="0"/>
              <a:t>NIDS</a:t>
            </a:r>
            <a:endParaRPr/>
          </a:p>
        </p:txBody>
      </p:sp>
      <p:sp>
        <p:nvSpPr>
          <p:cNvPr id="678" name="Google Shape;678;p48"/>
          <p:cNvSpPr txBox="1">
            <a:spLocks noGrp="1"/>
          </p:cNvSpPr>
          <p:nvPr>
            <p:ph type="subTitle" idx="1"/>
          </p:nvPr>
        </p:nvSpPr>
        <p:spPr>
          <a:xfrm>
            <a:off x="916826" y="2799201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mtClean="0"/>
              <a:t>Analiza celokupnog mrežnog saobraćaja</a:t>
            </a:r>
            <a:endParaRPr lang="sr-Latn-RS" smtClean="0"/>
          </a:p>
        </p:txBody>
      </p:sp>
      <p:sp>
        <p:nvSpPr>
          <p:cNvPr id="679" name="Google Shape;679;p48"/>
          <p:cNvSpPr txBox="1">
            <a:spLocks noGrp="1"/>
          </p:cNvSpPr>
          <p:nvPr>
            <p:ph type="title" idx="3"/>
          </p:nvPr>
        </p:nvSpPr>
        <p:spPr>
          <a:xfrm>
            <a:off x="2449779" y="1765028"/>
            <a:ext cx="2431473" cy="3539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sr-Latn-RS"/>
              <a:t>HIDS</a:t>
            </a:r>
            <a:endParaRPr/>
          </a:p>
        </p:txBody>
      </p:sp>
      <p:sp>
        <p:nvSpPr>
          <p:cNvPr id="680" name="Google Shape;680;p48"/>
          <p:cNvSpPr txBox="1">
            <a:spLocks noGrp="1"/>
          </p:cNvSpPr>
          <p:nvPr>
            <p:ph type="subTitle" idx="4"/>
          </p:nvPr>
        </p:nvSpPr>
        <p:spPr>
          <a:xfrm>
            <a:off x="2723990" y="2799201"/>
            <a:ext cx="1806446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sr-Latn-RS" smtClean="0"/>
              <a:t>Analiza saobraćaja na hostu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48"/>
          <p:cNvSpPr txBox="1">
            <a:spLocks noGrp="1"/>
          </p:cNvSpPr>
          <p:nvPr>
            <p:ph type="title" idx="5"/>
          </p:nvPr>
        </p:nvSpPr>
        <p:spPr>
          <a:xfrm>
            <a:off x="4798342" y="1723071"/>
            <a:ext cx="15972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sr-Latn-RS"/>
              <a:t>PIDS</a:t>
            </a:r>
            <a:endParaRPr/>
          </a:p>
        </p:txBody>
      </p:sp>
      <p:sp>
        <p:nvSpPr>
          <p:cNvPr id="682" name="Google Shape;682;p48"/>
          <p:cNvSpPr txBox="1">
            <a:spLocks noGrp="1"/>
          </p:cNvSpPr>
          <p:nvPr>
            <p:ph type="subTitle" idx="6"/>
          </p:nvPr>
        </p:nvSpPr>
        <p:spPr>
          <a:xfrm>
            <a:off x="4500537" y="2799201"/>
            <a:ext cx="2076908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smtClean="0"/>
              <a:t>Analiza saobraćaja bazirana na protokolu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48"/>
          <p:cNvSpPr txBox="1">
            <a:spLocks noGrp="1"/>
          </p:cNvSpPr>
          <p:nvPr>
            <p:ph type="title" idx="7"/>
          </p:nvPr>
        </p:nvSpPr>
        <p:spPr>
          <a:xfrm>
            <a:off x="6868167" y="1860588"/>
            <a:ext cx="12811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mtClean="0"/>
              <a:t>Hibridni sistemi</a:t>
            </a:r>
            <a:endParaRPr/>
          </a:p>
        </p:txBody>
      </p:sp>
      <p:sp>
        <p:nvSpPr>
          <p:cNvPr id="684" name="Google Shape;684;p48"/>
          <p:cNvSpPr txBox="1">
            <a:spLocks noGrp="1"/>
          </p:cNvSpPr>
          <p:nvPr>
            <p:ph type="subTitle" idx="8"/>
          </p:nvPr>
        </p:nvSpPr>
        <p:spPr>
          <a:xfrm>
            <a:off x="6652178" y="2799201"/>
            <a:ext cx="1597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r-Latn-RS" smtClean="0"/>
              <a:t>Kombinovanje prva tri sistema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48"/>
          <p:cNvSpPr/>
          <p:nvPr/>
        </p:nvSpPr>
        <p:spPr>
          <a:xfrm>
            <a:off x="1043845" y="1166077"/>
            <a:ext cx="1459095" cy="1459095"/>
          </a:xfrm>
          <a:prstGeom prst="donut">
            <a:avLst>
              <a:gd name="adj" fmla="val 691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48"/>
          <p:cNvSpPr/>
          <p:nvPr/>
        </p:nvSpPr>
        <p:spPr>
          <a:xfrm>
            <a:off x="2955620" y="1166077"/>
            <a:ext cx="1459095" cy="1459095"/>
          </a:xfrm>
          <a:prstGeom prst="donut">
            <a:avLst>
              <a:gd name="adj" fmla="val 691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48"/>
          <p:cNvSpPr/>
          <p:nvPr/>
        </p:nvSpPr>
        <p:spPr>
          <a:xfrm>
            <a:off x="4867395" y="1166077"/>
            <a:ext cx="1459095" cy="1459095"/>
          </a:xfrm>
          <a:prstGeom prst="donut">
            <a:avLst>
              <a:gd name="adj" fmla="val 691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48"/>
          <p:cNvSpPr/>
          <p:nvPr/>
        </p:nvSpPr>
        <p:spPr>
          <a:xfrm>
            <a:off x="6779170" y="1166077"/>
            <a:ext cx="1459095" cy="1459095"/>
          </a:xfrm>
          <a:prstGeom prst="donut">
            <a:avLst>
              <a:gd name="adj" fmla="val 6912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48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0" name="Google Shape;690;p48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691" name="Google Shape;691;p48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8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3" name="Google Shape;693;p48">
            <a:hlinkClick r:id="rId3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600" b="1"/>
          </a:p>
        </p:txBody>
      </p:sp>
      <p:sp>
        <p:nvSpPr>
          <p:cNvPr id="694" name="Google Shape;694;p48">
            <a:hlinkClick r:id=""/>
          </p:cNvPr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000"/>
          </a:p>
        </p:txBody>
      </p:sp>
      <p:sp>
        <p:nvSpPr>
          <p:cNvPr id="695" name="Google Shape;695;p48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6" name="Google Shape;696;p48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3845" y="4078346"/>
            <a:ext cx="4424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mtClean="0">
                <a:solidFill>
                  <a:schemeClr val="bg1"/>
                </a:solidFill>
              </a:rPr>
              <a:t>IDS vs firewall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"/>
          <p:cNvSpPr txBox="1">
            <a:spLocks noGrp="1"/>
          </p:cNvSpPr>
          <p:nvPr>
            <p:ph type="body" idx="1"/>
          </p:nvPr>
        </p:nvSpPr>
        <p:spPr>
          <a:xfrm>
            <a:off x="1087507" y="1066461"/>
            <a:ext cx="7138123" cy="34535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sr-Latn-RS" smtClean="0"/>
              <a:t>Registrovanje bilo kakve neautorizovane aktivnosti na mreži, uređaju ili sistemu i pokušaj sprečavanja te neautorizovane aktivnosti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sr-Latn-RS" smtClean="0"/>
              <a:t>Proširenje IDS sistema</a:t>
            </a:r>
            <a:endParaRPr lang="sr-Latn-RS" smtClean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mtClean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28" name="Google Shape;328;p40"/>
          <p:cNvSpPr txBox="1">
            <a:spLocks noGrp="1"/>
          </p:cNvSpPr>
          <p:nvPr>
            <p:ph type="title"/>
          </p:nvPr>
        </p:nvSpPr>
        <p:spPr>
          <a:xfrm>
            <a:off x="1087506" y="128052"/>
            <a:ext cx="7578511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l-PL" smtClean="0"/>
              <a:t>IPS </a:t>
            </a:r>
            <a:r>
              <a:rPr lang="pl-PL"/>
              <a:t>- sistemi </a:t>
            </a:r>
            <a:r>
              <a:rPr lang="pl-PL"/>
              <a:t>za </a:t>
            </a:r>
            <a:r>
              <a:rPr lang="pl-PL" smtClean="0"/>
              <a:t>prevenciju </a:t>
            </a:r>
            <a:r>
              <a:rPr lang="pl-PL"/>
              <a:t>upada u računarske mreže</a:t>
            </a:r>
            <a:endParaRPr/>
          </a:p>
        </p:txBody>
      </p:sp>
      <p:sp>
        <p:nvSpPr>
          <p:cNvPr id="343" name="Google Shape;343;p40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40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345" name="Google Shape;345;p40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7" name="Google Shape;347;p40">
            <a:hlinkClick r:id="rId3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600" b="1"/>
          </a:p>
        </p:txBody>
      </p:sp>
      <p:sp>
        <p:nvSpPr>
          <p:cNvPr id="348" name="Google Shape;348;p40">
            <a:hlinkClick r:id="rId4" action="ppaction://hlinksldjump"/>
          </p:cNvPr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000"/>
          </a:p>
        </p:txBody>
      </p:sp>
      <p:sp>
        <p:nvSpPr>
          <p:cNvPr id="349" name="Google Shape;349;p40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40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" name="Picture 11" descr="https://resources.infosecinstitute.com/wp-content/uploads/040813_1643_NetworkDesi2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110" y="3015477"/>
            <a:ext cx="3630350" cy="16872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919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614" y="99242"/>
            <a:ext cx="4519614" cy="755700"/>
          </a:xfrm>
        </p:spPr>
        <p:txBody>
          <a:bodyPr/>
          <a:lstStyle/>
          <a:p>
            <a:r>
              <a:rPr lang="sr-Latn-RS" smtClean="0">
                <a:solidFill>
                  <a:schemeClr val="bg1"/>
                </a:solidFill>
              </a:rPr>
              <a:t>Tipovi IPS sistema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898881"/>
              </p:ext>
            </p:extLst>
          </p:nvPr>
        </p:nvGraphicFramePr>
        <p:xfrm>
          <a:off x="785400" y="854942"/>
          <a:ext cx="7859836" cy="2524507"/>
        </p:xfrm>
        <a:graphic>
          <a:graphicData uri="http://schemas.openxmlformats.org/drawingml/2006/table">
            <a:tbl>
              <a:tblPr firstRow="1" firstCol="1" bandRow="1">
                <a:tableStyleId>{D13C16FC-C19D-4BC3-ACCE-BDAFFB473294}</a:tableStyleId>
              </a:tblPr>
              <a:tblGrid>
                <a:gridCol w="820157">
                  <a:extLst>
                    <a:ext uri="{9D8B030D-6E8A-4147-A177-3AD203B41FA5}">
                      <a16:colId xmlns:a16="http://schemas.microsoft.com/office/drawing/2014/main" val="2387364228"/>
                    </a:ext>
                  </a:extLst>
                </a:gridCol>
                <a:gridCol w="2733856">
                  <a:extLst>
                    <a:ext uri="{9D8B030D-6E8A-4147-A177-3AD203B41FA5}">
                      <a16:colId xmlns:a16="http://schemas.microsoft.com/office/drawing/2014/main" val="4018794345"/>
                    </a:ext>
                  </a:extLst>
                </a:gridCol>
                <a:gridCol w="1435274">
                  <a:extLst>
                    <a:ext uri="{9D8B030D-6E8A-4147-A177-3AD203B41FA5}">
                      <a16:colId xmlns:a16="http://schemas.microsoft.com/office/drawing/2014/main" val="3955299069"/>
                    </a:ext>
                  </a:extLst>
                </a:gridCol>
                <a:gridCol w="2870549">
                  <a:extLst>
                    <a:ext uri="{9D8B030D-6E8A-4147-A177-3AD203B41FA5}">
                      <a16:colId xmlns:a16="http://schemas.microsoft.com/office/drawing/2014/main" val="23866785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1200">
                          <a:solidFill>
                            <a:schemeClr val="bg1"/>
                          </a:solidFill>
                          <a:effectLst/>
                        </a:rPr>
                        <a:t>Тип </a:t>
                      </a:r>
                      <a:r>
                        <a:rPr lang="sr-Latn-RS" sz="1200">
                          <a:solidFill>
                            <a:schemeClr val="bg1"/>
                          </a:solidFill>
                          <a:effectLst/>
                        </a:rPr>
                        <a:t>IPS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smtClean="0">
                          <a:solidFill>
                            <a:schemeClr val="bg1"/>
                          </a:solidFill>
                          <a:effectLst/>
                        </a:rPr>
                        <a:t>Detektovani</a:t>
                      </a:r>
                      <a:r>
                        <a:rPr lang="sr-Latn-RS" sz="1200" baseline="0" smtClean="0">
                          <a:solidFill>
                            <a:schemeClr val="bg1"/>
                          </a:solidFill>
                          <a:effectLst/>
                        </a:rPr>
                        <a:t> tip maliciozne aktivnosti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smtClean="0">
                          <a:solidFill>
                            <a:schemeClr val="bg1"/>
                          </a:solidFill>
                          <a:effectLst/>
                        </a:rPr>
                        <a:t>Domet po senzoru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smtClean="0">
                          <a:solidFill>
                            <a:schemeClr val="bg1"/>
                          </a:solidFill>
                          <a:effectLst/>
                        </a:rPr>
                        <a:t>Prednosti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0693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solidFill>
                            <a:schemeClr val="bg1"/>
                          </a:solidFill>
                          <a:effectLst/>
                        </a:rPr>
                        <a:t>NIPS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smtClean="0">
                          <a:solidFill>
                            <a:schemeClr val="bg1"/>
                          </a:solidFill>
                          <a:effectLst/>
                        </a:rPr>
                        <a:t>Aktivnosti</a:t>
                      </a:r>
                      <a:r>
                        <a:rPr lang="sr-Latn-RS" sz="1200" baseline="0" smtClean="0">
                          <a:solidFill>
                            <a:schemeClr val="bg1"/>
                          </a:solidFill>
                          <a:effectLst/>
                        </a:rPr>
                        <a:t> mrežnog, transportnog i aplikacionog nivoa TCP/IP steka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1200">
                          <a:solidFill>
                            <a:schemeClr val="bg1"/>
                          </a:solidFill>
                          <a:effectLst/>
                        </a:rPr>
                        <a:t>Више подмрежа и група хостова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smtClean="0">
                          <a:solidFill>
                            <a:schemeClr val="bg1"/>
                          </a:solidFill>
                          <a:effectLst/>
                        </a:rPr>
                        <a:t>Jedini tip koji</a:t>
                      </a:r>
                      <a:r>
                        <a:rPr lang="sr-Latn-RS" sz="1200" baseline="0" smtClean="0">
                          <a:solidFill>
                            <a:schemeClr val="bg1"/>
                          </a:solidFill>
                          <a:effectLst/>
                        </a:rPr>
                        <a:t> može analizirati širok spektar prokola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6787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solidFill>
                            <a:schemeClr val="bg1"/>
                          </a:solidFill>
                          <a:effectLst/>
                        </a:rPr>
                        <a:t>WIPS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Cyrl-RS" sz="1200">
                          <a:solidFill>
                            <a:schemeClr val="bg1"/>
                          </a:solidFill>
                          <a:effectLst/>
                        </a:rPr>
                        <a:t>Бежичне ативности, неауторизоавно коришћење бежичних мрежа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smtClean="0">
                          <a:solidFill>
                            <a:schemeClr val="bg1"/>
                          </a:solidFill>
                          <a:effectLst/>
                        </a:rPr>
                        <a:t>Više bežičnih</a:t>
                      </a:r>
                      <a:r>
                        <a:rPr lang="sr-Latn-RS" sz="1200" baseline="0" smtClean="0">
                          <a:solidFill>
                            <a:schemeClr val="bg1"/>
                          </a:solidFill>
                          <a:effectLst/>
                        </a:rPr>
                        <a:t> mreža i grupe bežičnih klijenata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smtClean="0">
                          <a:solidFill>
                            <a:schemeClr val="bg1"/>
                          </a:solidFill>
                          <a:effectLst/>
                        </a:rPr>
                        <a:t>Jedini tip koji može da predvidi aktivnosti bežičnih protokola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9611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solidFill>
                            <a:schemeClr val="bg1"/>
                          </a:solidFill>
                          <a:effectLst/>
                        </a:rPr>
                        <a:t>NBA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smtClean="0">
                          <a:solidFill>
                            <a:schemeClr val="bg1"/>
                          </a:solidFill>
                          <a:effectLst/>
                        </a:rPr>
                        <a:t>Aktivnosti</a:t>
                      </a:r>
                      <a:r>
                        <a:rPr lang="sr-Latn-RS" sz="1200" baseline="0" smtClean="0">
                          <a:solidFill>
                            <a:schemeClr val="bg1"/>
                          </a:solidFill>
                          <a:effectLst/>
                        </a:rPr>
                        <a:t> mrežnog, transportnog i aplikacionog nivoa TCP/IP steka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smtClean="0">
                          <a:solidFill>
                            <a:schemeClr val="bg1"/>
                          </a:solidFill>
                          <a:effectLst/>
                        </a:rPr>
                        <a:t>Više podmreža i</a:t>
                      </a:r>
                      <a:r>
                        <a:rPr lang="sr-Latn-RS" sz="1200" baseline="0" smtClean="0">
                          <a:solidFill>
                            <a:schemeClr val="bg1"/>
                          </a:solidFill>
                          <a:effectLst/>
                        </a:rPr>
                        <a:t> grupa hostova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smtClean="0">
                          <a:solidFill>
                            <a:schemeClr val="bg1"/>
                          </a:solidFill>
                          <a:effectLst/>
                        </a:rPr>
                        <a:t>Efektivniji</a:t>
                      </a:r>
                      <a:r>
                        <a:rPr lang="sr-Latn-RS" sz="1200" baseline="0" smtClean="0">
                          <a:solidFill>
                            <a:schemeClr val="bg1"/>
                          </a:solidFill>
                          <a:effectLst/>
                        </a:rPr>
                        <a:t> u identifikaciji izviđačkog skeniranja i DoS napada, kao i sprečavanje velikih napada zlonamernog softvera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1315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>
                          <a:solidFill>
                            <a:schemeClr val="bg1"/>
                          </a:solidFill>
                          <a:effectLst/>
                        </a:rPr>
                        <a:t>HIPS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smtClean="0">
                          <a:solidFill>
                            <a:schemeClr val="bg1"/>
                          </a:solidFill>
                          <a:effectLst/>
                        </a:rPr>
                        <a:t>Aktivnosti hosta</a:t>
                      </a:r>
                      <a:r>
                        <a:rPr lang="sr-Latn-RS" sz="1200" baseline="0" smtClean="0">
                          <a:solidFill>
                            <a:schemeClr val="bg1"/>
                          </a:solidFill>
                          <a:effectLst/>
                        </a:rPr>
                        <a:t> i operativnog sistema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r-Latn-RS" sz="1200" smtClean="0">
                          <a:solidFill>
                            <a:schemeClr val="bg1"/>
                          </a:solidFill>
                          <a:effectLst/>
                        </a:rPr>
                        <a:t>Aktivnosti</a:t>
                      </a:r>
                      <a:r>
                        <a:rPr lang="sr-Latn-RS" sz="1200" baseline="0" smtClean="0">
                          <a:solidFill>
                            <a:schemeClr val="bg1"/>
                          </a:solidFill>
                          <a:effectLst/>
                        </a:rPr>
                        <a:t> mrežnog, transportnog i aplikacionog nivoa TCP/IP steka</a:t>
                      </a:r>
                      <a:endParaRPr lang="en-US" sz="110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smtClean="0">
                          <a:solidFill>
                            <a:schemeClr val="bg1"/>
                          </a:solidFill>
                          <a:effectLst/>
                        </a:rPr>
                        <a:t>Individualni host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200" smtClean="0">
                          <a:solidFill>
                            <a:schemeClr val="bg1"/>
                          </a:solidFill>
                          <a:effectLst/>
                        </a:rPr>
                        <a:t>Može analizirati saobraćaj koji je kreiran</a:t>
                      </a:r>
                      <a:r>
                        <a:rPr lang="sr-Latn-RS" sz="1200" baseline="0" smtClean="0">
                          <a:solidFill>
                            <a:schemeClr val="bg1"/>
                          </a:solidFill>
                          <a:effectLst/>
                        </a:rPr>
                        <a:t> u kriptovanoj komunikaciji od tačke do tačke</a:t>
                      </a:r>
                      <a:endParaRPr lang="en-US" sz="1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5968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01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any Branding Guidelines by Slidesgo">
  <a:themeElements>
    <a:clrScheme name="Simple Light">
      <a:dk1>
        <a:srgbClr val="011446"/>
      </a:dk1>
      <a:lt1>
        <a:srgbClr val="FFFFFF"/>
      </a:lt1>
      <a:dk2>
        <a:srgbClr val="02227F"/>
      </a:dk2>
      <a:lt2>
        <a:srgbClr val="B7B7B7"/>
      </a:lt2>
      <a:accent1>
        <a:srgbClr val="FFFFFF"/>
      </a:accent1>
      <a:accent2>
        <a:srgbClr val="06BAD6"/>
      </a:accent2>
      <a:accent3>
        <a:srgbClr val="A1F1FE"/>
      </a:accent3>
      <a:accent4>
        <a:srgbClr val="079AB1"/>
      </a:accent4>
      <a:accent5>
        <a:srgbClr val="0081B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20425</TotalTime>
  <Words>1138</Words>
  <Application>Microsoft Office PowerPoint</Application>
  <PresentationFormat>On-screen Show (16:9)</PresentationFormat>
  <Paragraphs>245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Montserrat ExtraBold</vt:lpstr>
      <vt:lpstr>Muli</vt:lpstr>
      <vt:lpstr>Montserrat</vt:lpstr>
      <vt:lpstr>Arial</vt:lpstr>
      <vt:lpstr>Montserrat SemiBold</vt:lpstr>
      <vt:lpstr>Times New Roman</vt:lpstr>
      <vt:lpstr>Montserrat Light</vt:lpstr>
      <vt:lpstr>Montserrat Alternates</vt:lpstr>
      <vt:lpstr>Calibri</vt:lpstr>
      <vt:lpstr>Tech Company Branding Guidelines by Slidesgo</vt:lpstr>
      <vt:lpstr>Sistemi za detekciju i prevenciju napada preko računarskih mreža</vt:lpstr>
      <vt:lpstr>Sniffing</vt:lpstr>
      <vt:lpstr>Primer ARP spoofing-a</vt:lpstr>
      <vt:lpstr>Packet analyzer</vt:lpstr>
      <vt:lpstr>Signature</vt:lpstr>
      <vt:lpstr>IDS - sistemi za detekciju upada u računarske mreže</vt:lpstr>
      <vt:lpstr>Tipovi IDS sistema</vt:lpstr>
      <vt:lpstr>IPS - sistemi za prevenciju upada u računarske mreže</vt:lpstr>
      <vt:lpstr>Tipovi IPS sistema</vt:lpstr>
      <vt:lpstr>Razlike između IDS i IPS sistema</vt:lpstr>
      <vt:lpstr>Primeri upada i kompromitovanja bezbednosti sistema</vt:lpstr>
      <vt:lpstr>Akcije za poboljšanje bezbednosti sistema</vt:lpstr>
      <vt:lpstr>PowerPoint Presentation</vt:lpstr>
      <vt:lpstr>Suricata potpisi</vt:lpstr>
      <vt:lpstr>Suricata potpisi</vt:lpstr>
      <vt:lpstr>Suricata potpisi</vt:lpstr>
      <vt:lpstr>Suricata potpisi</vt:lpstr>
      <vt:lpstr>Libtins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Columnstore indeksi</dc:title>
  <cp:lastModifiedBy>stefan stojanovic</cp:lastModifiedBy>
  <cp:revision>54</cp:revision>
  <dcterms:modified xsi:type="dcterms:W3CDTF">2022-08-21T23:19:22Z</dcterms:modified>
</cp:coreProperties>
</file>