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0" r:id="rId17"/>
    <p:sldId id="269" r:id="rId18"/>
    <p:sldId id="279" r:id="rId19"/>
    <p:sldId id="273" r:id="rId20"/>
    <p:sldId id="274" r:id="rId21"/>
    <p:sldId id="278" r:id="rId22"/>
    <p:sldId id="277" r:id="rId23"/>
    <p:sldId id="276" r:id="rId24"/>
    <p:sldId id="282" r:id="rId25"/>
    <p:sldId id="281" r:id="rId26"/>
    <p:sldId id="284" r:id="rId27"/>
    <p:sldId id="280" r:id="rId28"/>
    <p:sldId id="283" r:id="rId29"/>
    <p:sldId id="275" r:id="rId30"/>
    <p:sldId id="285" r:id="rId31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94660"/>
  </p:normalViewPr>
  <p:slideViewPr>
    <p:cSldViewPr>
      <p:cViewPr varScale="1">
        <p:scale>
          <a:sx n="69" d="100"/>
          <a:sy n="69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125C-E45D-40F3-8697-12B56C339447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F4959-D4F9-4305-A02A-BCF82E32FE0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03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4959-D4F9-4305-A02A-BCF82E32FE0D}" type="slidenum">
              <a:rPr lang="ro-RO" smtClean="0"/>
              <a:t>5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4959-D4F9-4305-A02A-BCF82E32FE0D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654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27D65-C2AD-49B8-9A84-9B8FFB1CAFAD}" type="datetimeFigureOut">
              <a:rPr lang="ro-RO" smtClean="0"/>
              <a:t>14.03.2017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2BB-FBEF-49EA-8E11-3DDEABAB841D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copac/copac.ex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SUBIECTUL 3</a:t>
            </a:r>
            <a:endParaRPr lang="ro-RO" dirty="0">
              <a:solidFill>
                <a:schemeClr val="accent6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16002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en-US" sz="2000" i="1" dirty="0" err="1" smtClean="0">
                <a:solidFill>
                  <a:schemeClr val="accent6">
                    <a:lumMod val="50000"/>
                  </a:schemeClr>
                </a:solidFill>
              </a:rPr>
              <a:t>Deseneaza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 un </a:t>
            </a:r>
            <a:r>
              <a:rPr lang="en-US" sz="2000" i="1" dirty="0" err="1" smtClean="0">
                <a:solidFill>
                  <a:schemeClr val="accent6">
                    <a:lumMod val="50000"/>
                  </a:schemeClr>
                </a:solidFill>
              </a:rPr>
              <a:t>copac</a:t>
            </a:r>
            <a:r>
              <a:rPr lang="en-US" sz="2000" i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endParaRPr lang="ro-RO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0" y="2895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Puteti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scrie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un program care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permita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reprezentarea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unei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specii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vegetale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alegere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ro-RO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0" y="685800"/>
            <a:ext cx="6323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memorat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 un tip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obiect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care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contine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coordonatele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dresa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functii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citire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afisare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400" y="1600200"/>
            <a:ext cx="5943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 Copac = Object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Public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var Pos:Record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x,y:Integer;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coordonatele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la care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este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afisata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imaginea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End;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Img:AnimatType;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(*Am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folosit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tipul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animatie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pentru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 face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transparenta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culoarea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alb - 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rgb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(255,255,255) din bitmap*)</a:t>
            </a:r>
            <a:endParaRPr lang="ro-RO" sz="1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Procedure Get(input:Byte);   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citire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imagine</a:t>
            </a:r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Procedure SetXY(Input1,Input2:Integer);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initializarea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variabilei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“Pos”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Procedure Draw(Input1,Input2:Integer);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afisare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imagine</a:t>
            </a:r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Private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Procedure Draw_(input1,input2:Integer);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Var Image:Pointer;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End;</a:t>
            </a:r>
            <a:endParaRPr lang="ro-RO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33600" y="228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Blocul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central are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aceeasi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idee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aplicata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metoda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1: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1371600"/>
            <a:ext cx="6324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DrawImage(BackGround,0,0);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nCopac:=12;</a:t>
            </a:r>
          </a:p>
          <a:p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Repeat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For i:=1 to nCopac do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UpdateGraph(UpdateOff);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DrawImage(BackGround,0,0);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c[i].Draw(100,100);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c[i].Draw(400,150);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vom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desena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copaci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identici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UpdateGraph(UpdateOn);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Delay(200);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End;</a:t>
            </a:r>
          </a:p>
          <a:p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until CloseGraphRequest;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pana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cand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este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apasat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butonul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“X”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//al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ferestrei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grafice</a:t>
            </a:r>
            <a:endParaRPr lang="ro-RO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4600" y="838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Rezultatul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tot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animatie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obtinuta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nivel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pixel.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functie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talentul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artistic al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fiecaruia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reprezentat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orice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tip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prin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simpla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desenare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Aici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avem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exemplu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general: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819400" y="2590800"/>
            <a:ext cx="5486400" cy="3581400"/>
          </a:xfrm>
          <a:prstGeom prst="roundRect">
            <a:avLst>
              <a:gd name="adj" fmla="val 10609"/>
            </a:avLst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6">
                <a:lumMod val="75000"/>
                <a:alpha val="30000"/>
              </a:schemeClr>
            </a:solidFill>
          </a:ln>
          <a:effectLst>
            <a:innerShdw blurRad="1003300">
              <a:schemeClr val="accent6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962400" y="304800"/>
            <a:ext cx="296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Metoda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2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1371600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Modelele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anterioare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reprezentare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solutie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grafica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matematica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fidela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interpretare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realitatii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mod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matematic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fractalii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Fr</a:t>
            </a:r>
            <a:r>
              <a:rPr lang="vi-VN" b="1" dirty="0" smtClean="0">
                <a:solidFill>
                  <a:schemeClr val="accent3">
                    <a:lumMod val="50000"/>
                  </a:schemeClr>
                </a:solidFill>
              </a:rPr>
              <a:t>acta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lul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 este "o figură geometrică fragmentată sau frântă care poate fi divizată în părți, astfel încât fiecare dintre acestea să fie (cel puțin aproximativ) o copie miniaturală a întregului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".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Termenul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de fractal a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creat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matematicianul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accent3">
                    <a:lumMod val="50000"/>
                  </a:schemeClr>
                </a:solidFill>
              </a:rPr>
              <a:t> Benoît </a:t>
            </a:r>
            <a:r>
              <a:rPr lang="ro-RO" dirty="0" smtClean="0">
                <a:solidFill>
                  <a:schemeClr val="accent3">
                    <a:lumMod val="50000"/>
                  </a:schemeClr>
                </a:solidFill>
              </a:rPr>
              <a:t>Mandelbrot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Setul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Mandelbrot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curba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lui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Koch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sunt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cateva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exemple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renumite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fractali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Fractalii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gasesc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tot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natura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fulgii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formele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relief,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fulgere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formarea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galaxiilor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Bineinteles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considerat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fractal.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4600" y="381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Inainte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algoritmul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informatic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trebuit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rezolvam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cateva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probleme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matematica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care au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intervenit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aceasta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rezolvare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1447800"/>
            <a:ext cx="6705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1: </a:t>
            </a:r>
            <a:r>
              <a:rPr lang="en-US" sz="24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Avem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sz="24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construit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un segment</a:t>
            </a:r>
          </a:p>
          <a:p>
            <a:pPr algn="ctr"/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(AB) cu A </a:t>
            </a:r>
            <a:r>
              <a:rPr lang="en-US" sz="2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fixat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 </a:t>
            </a:r>
            <a:r>
              <a:rPr lang="en-US" sz="2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coordonatele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(x1,y1)</a:t>
            </a:r>
          </a:p>
          <a:p>
            <a:pPr algn="ctr"/>
            <a:r>
              <a:rPr lang="en-US" sz="24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 </a:t>
            </a:r>
            <a:r>
              <a:rPr lang="en-US" sz="24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lungime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l </a:t>
            </a:r>
            <a:r>
              <a:rPr lang="en-US" sz="24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si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care </a:t>
            </a:r>
            <a:r>
              <a:rPr lang="en-US" sz="2400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formeaza</a:t>
            </a:r>
            <a:r>
              <a:rPr lang="en-US" sz="2400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un</a:t>
            </a:r>
          </a:p>
          <a:p>
            <a:pPr algn="ctr"/>
            <a:r>
              <a:rPr lang="en-US" sz="240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</a:t>
            </a:r>
            <a:r>
              <a:rPr lang="en-US" sz="2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nghi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 cu </a:t>
            </a:r>
            <a:r>
              <a:rPr lang="en-US" sz="2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orizontala</a:t>
            </a:r>
            <a:r>
              <a:rPr lang="en-US" sz="2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.</a:t>
            </a:r>
            <a:endParaRPr lang="en-US" sz="2400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3200400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Sau,pe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scurt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trebui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gasim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pozitia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punctului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 al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egmentului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Incadram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segmentul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(AB)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sistem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 axe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ortogonale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incercat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adaptam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acelasi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timp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configuratia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unei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ferestre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grafice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care are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originea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stanga-sus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coordonatele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(0px,0px).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125" name="Picture 5" descr="C:\Users\client\Desktop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248341" cy="3810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09600" y="36576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Comsideram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punctul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C(X2,Y1).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Calculam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lungimile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laturilor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AC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BC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triunghiul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dreptunghic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ABC: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AC = AB *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(u) =&gt;  AC = l *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(u)</a:t>
            </a: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BC = AB * sin(u ) =&gt;  BC = l * sin(u )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	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grafic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observam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 X1-X2=AC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Y1-Y2=BC,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X2 = X1 – l *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cos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(u)      Y2= Y1 –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l * sin(u)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-697152" y="381000"/>
            <a:ext cx="984115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            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Avand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 segment (AB), care face un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unghi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 cu </a:t>
            </a:r>
          </a:p>
          <a:p>
            <a:pPr algn="ctr"/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         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orizontala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trebuie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sa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construim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un segment (BC) </a:t>
            </a:r>
          </a:p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             care face un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unghi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 cu </a:t>
            </a:r>
            <a:r>
              <a:rPr lang="en-US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segmentul</a:t>
            </a:r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(AB).</a:t>
            </a:r>
            <a:r>
              <a:rPr lang="en-US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en-US" sz="2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676400"/>
            <a:ext cx="594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Altfel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spus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trebuie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determinam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unghiul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face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segmentul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(BC) cu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orizontala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aplica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formulele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obtinute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problema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1. 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Rezultatul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obtine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simplu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folosind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congruenta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unghiurilor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corespondente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determinate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paralele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secanta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alege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paralele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axele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orizontale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prin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prin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B,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secanta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AB):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44196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functie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orientarea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segmentului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(BC)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(AB),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desprindem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cazuri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5000" y="16764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(BC)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stanga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(AB)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b=a-u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600" y="48006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(BC)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dreapta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(AB)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b=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a+u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Stef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02" y="673948"/>
            <a:ext cx="45529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ef\Desktop\Pictu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276600"/>
            <a:ext cx="45339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185356" y="381000"/>
            <a:ext cx="5798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Raportul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aur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</a:t>
            </a:r>
            <a:r>
              <a:rPr lang="el-GR" sz="5400" dirty="0" smtClean="0">
                <a:solidFill>
                  <a:schemeClr val="accent6">
                    <a:lumMod val="50000"/>
                  </a:schemeClr>
                </a:solidFill>
              </a:rPr>
              <a:t>Φ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90800" y="13716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Este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primul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numar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rational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definit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descoperit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instorie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Avand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valoare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aprozimativa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ro-RO" dirty="0" smtClean="0">
                <a:solidFill>
                  <a:schemeClr val="accent6">
                    <a:lumMod val="50000"/>
                  </a:schemeClr>
                </a:solidFill>
              </a:rPr>
              <a:t>1,618033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pare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formarii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tuturor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lucrurilor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jurul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nostru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Il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gasi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Univers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monumente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formarea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norilor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natura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Are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legatura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sirul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Fibonacci,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deoarece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facem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raportul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numere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onsecutive 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sir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obtinem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valoare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apropiata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sectiunii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aur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cu cat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numerele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cu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atat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valoarea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aportului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tinde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numar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irational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reduce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timpul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efectuat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calculator,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alege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rimele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numere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sirul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Fibonacci, 3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5, cu 5/3 ≈</a:t>
            </a:r>
            <a:r>
              <a:rPr lang="el-GR" dirty="0" smtClean="0">
                <a:solidFill>
                  <a:schemeClr val="accent6">
                    <a:lumMod val="50000"/>
                  </a:schemeClr>
                </a:solidFill>
              </a:rPr>
              <a:t>Φ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rezolvarea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oastra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avea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nevoie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dispunerea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crengilor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jos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inspre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mici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deci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avea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nevoie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inversul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raportului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aur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3/5.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0" y="304800"/>
            <a:ext cx="5562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ajutorul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acestor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formule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realiza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diverse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tipuri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fractali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Initial ne-am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ghidat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dupa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reprezentarea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grafica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arbore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ne-am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tip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pbrench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^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brench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brench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record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nod:coordinates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b1,b2:pbrench;</a:t>
            </a: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end;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Este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util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intelegem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cum 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desfasoara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arborele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Consolas" pitchFamily="49" charset="0"/>
              </a:rPr>
              <a:t>      </a:t>
            </a:r>
          </a:p>
          <a:p>
            <a:r>
              <a:rPr lang="en-US" dirty="0" smtClean="0">
                <a:latin typeface="+mj-lt"/>
                <a:cs typeface="Consolas" pitchFamily="49" charset="0"/>
              </a:rPr>
              <a:t>…………………………………………………………………………………………</a:t>
            </a:r>
            <a:endParaRPr lang="en-US" dirty="0">
              <a:latin typeface="+mj-lt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b.b1.b2&lt;-------↓ ↓---------&gt;b.b2.b1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\ / \ /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------&gt;b.b2.b2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b.b1.nod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&lt;------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   </a:t>
            </a:r>
            <a:r>
              <a:rPr lang="en-US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-------&gt;b.b2.nod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b.b1&lt;------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\   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-------&gt;b.b2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\ /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----------&gt;b.nod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|</a:t>
            </a:r>
            <a:endParaRPr lang="en-US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----------&gt;b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472440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b.b1.b1&lt;-----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819400" y="457200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reprezentat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multe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moduri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exista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extrem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multe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moduri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vedea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natura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O prima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solutie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–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naiva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–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realizam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program care “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deseneaza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”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exact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incarca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serie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afiseaza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scurte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intervale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timp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creand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astfel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impresia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unei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animatii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2051" name="Picture 3" descr="C:\Users\client\Desktop\b3ee6766fb55cac4116c980740884fdf_a-man-cutting-a-tree-treegif-clipart-of-a-tree-animation_200-21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19400"/>
            <a:ext cx="3066143" cy="367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905000" y="457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Codul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nostru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bazeaza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algoritm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recursiv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7000" y="1295400"/>
            <a:ext cx="6096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 coordinates = record 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x,y:integer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end;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//tip de date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memoreaza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coordonatele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unui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punct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setcoord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x,y:integer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):coordinates;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result.x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:=x;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result.y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:=y;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end;</a:t>
            </a:r>
          </a:p>
          <a:p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function angle(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pos:coordinates;l,u:integer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):coordinates;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aplica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rezultatul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problemei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1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  <a:hlinkClick r:id="rId3" action="ppaction://hlinksldjump"/>
              </a:rPr>
              <a:t>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v1,v2: integer;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semn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coordinates;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v1:=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trunc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(l*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cos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(Pi*u/180));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v2:=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trunc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(l*sin(Pi*u/180));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...........................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cateva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efecte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grafice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result:=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setcoord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(pos.x-v1,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pos.y-v2);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line(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pos.x,pos.y,result.x,result.y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end;</a:t>
            </a:r>
          </a:p>
          <a:p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ro-RO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19400" y="304800"/>
            <a:ext cx="6324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procedure Draw(b:pbrench;u,l,width:integer);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 aux:pbrench;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pos:Coordinates;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l1:integer;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new(b^.b1); new(b^.b2);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initializam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cele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doua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subramuri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l:=3*l div 5;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if width&gt;1 then width:=3*width div 5;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SetLineStyle(SolidLn,0,width);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b^.b1^.nod:=angle(b^.nod,l,random(u));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construim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segmentele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b^.b2^.nod:=angle(b^.nod,l,90+random(u));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//am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considerat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necesara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randomizarea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unghiului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pentru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ca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//la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acest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tip de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copac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unghi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uniform l-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face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prea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//perfect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“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nenatural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aux:=b;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l1:=l;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if l&gt;0 then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b:=b^.b1;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Draw(b,u,l, width);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repetam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algoritmul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pentru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crengile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nou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formate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aux:=aux^.b2;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Draw(aux,u,l1, width);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end;</a:t>
            </a:r>
            <a:endParaRPr lang="ro-RO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7000" y="3048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obtinut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idee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dorim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realizam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eoarece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avea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nevoie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o formula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complexa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a genera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rborele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94" name="Picture 2" descr="C:\Users\client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752600"/>
            <a:ext cx="6302656" cy="4714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667000" y="6858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Bazandu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-ne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aceasta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idee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realiza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tip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eriga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renunta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tipul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lista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(l-am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utilizat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ne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impresie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despre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constructia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adauga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structura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“coordinates”,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langa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coordonatele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capatului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segment,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unghiul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face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orizontala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aplica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rezultatul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hlinkClick r:id="rId3" action="ppaction://hlinksldjump"/>
              </a:rPr>
              <a:t>problemei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hlinkClick r:id="rId3" action="ppaction://hlinksldjump"/>
              </a:rPr>
              <a:t> 2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  <a:hlinkClick r:id="rId3" action="ppaction://hlinksldjump"/>
              </a:rPr>
              <a:t>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.</a:t>
            </a: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Metoda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baza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va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fi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 tot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recursivitatea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18" name="Picture 2" descr="C:\Users\client\Desktop\fern_b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219200"/>
            <a:ext cx="3200400" cy="5257800"/>
          </a:xfrm>
          <a:prstGeom prst="rect">
            <a:avLst/>
          </a:prstGeom>
          <a:noFill/>
        </p:spPr>
      </p:pic>
      <p:pic>
        <p:nvPicPr>
          <p:cNvPr id="9219" name="Picture 3" descr="C:\Users\client\Desktop\Captu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3124200"/>
            <a:ext cx="2438400" cy="3405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9540" y="175260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procedure build2(pos:coordinates;l,u,n:integer);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 p1,aux:coordinates;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i:integer=0;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if l&gt;1 then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for i:=1 to n do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aux:=angle(pos,l div (2*(i mod 2+1)),pos.u,true);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 i mod 2=0 then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begin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l:=f(l);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u:=-u;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p1:=angle(aux,f(l),u+aux.u,true);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build2(p1,f(l),u,n);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end;</a:t>
            </a:r>
            <a:endParaRPr lang="ro-RO" sz="1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1540" y="1776743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build2(coordinates pos,int l, int u, int n)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coordinates p1, aux;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int i=0;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if(l&gt;1)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for(i=1;i&lt;=n;i++)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aux=angle(pos,l/(2*(i%2+1)),pos.u,true);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if (i%2==0)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l=f(l);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u=-u;</a:t>
            </a:r>
          </a:p>
          <a:p>
            <a:endParaRPr lang="ro-RO" sz="14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p1=angle(aux,f(l),u+aux.u,true);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build2(p1,f(l),u,n);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o-RO" sz="1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o-RO" sz="14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14400"/>
            <a:ext cx="452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Varianta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Pascal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3162" y="914400"/>
            <a:ext cx="3817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Varianta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C++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438400" y="304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putem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construi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arborele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Pitagora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42" name="Picture 2" descr="C:\Users\client\Desktop\Cap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524000"/>
            <a:ext cx="3352800" cy="38671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1066800"/>
            <a:ext cx="693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procedurebuild1(pos:coordinates;l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u:integer);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 p1,p2:coordinates;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p1:=angle(pos,f(l),-u+pos.u,true);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p2:=angle(pos,f(l), u+pos.u,true);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l:=f(l);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if l&gt;1 then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build1(p1,l,u);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build1(p2,l,u);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end;</a:t>
            </a:r>
          </a:p>
          <a:p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end; </a:t>
            </a:r>
            <a:endParaRPr lang="ro-RO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62200" y="3048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Observam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daca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punem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raportul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aur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intre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lungimile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nodurilor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unei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ramuri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obtinem</a:t>
            </a:r>
            <a:r>
              <a:rPr lang="en-US" dirty="0" smtClean="0">
                <a:solidFill>
                  <a:srgbClr val="FF0000"/>
                </a:solidFill>
              </a:rPr>
              <a:t> o </a:t>
            </a:r>
            <a:r>
              <a:rPr lang="en-US" dirty="0" err="1" smtClean="0">
                <a:solidFill>
                  <a:srgbClr val="FF0000"/>
                </a:solidFill>
              </a:rPr>
              <a:t>structura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seamana</a:t>
            </a:r>
            <a:r>
              <a:rPr lang="en-US" dirty="0" smtClean="0">
                <a:solidFill>
                  <a:srgbClr val="FF0000"/>
                </a:solidFill>
              </a:rPr>
              <a:t> cu </a:t>
            </a:r>
            <a:r>
              <a:rPr lang="en-US" dirty="0" err="1" smtClean="0">
                <a:solidFill>
                  <a:srgbClr val="FF0000"/>
                </a:solidFill>
              </a:rPr>
              <a:t>stuful</a:t>
            </a:r>
            <a:r>
              <a:rPr lang="en-US" dirty="0" smtClean="0">
                <a:solidFill>
                  <a:srgbClr val="FF0000"/>
                </a:solidFill>
              </a:rPr>
              <a:t> (o </a:t>
            </a:r>
            <a:r>
              <a:rPr lang="en-US" dirty="0" err="1" smtClean="0">
                <a:solidFill>
                  <a:srgbClr val="FF0000"/>
                </a:solidFill>
              </a:rPr>
              <a:t>planta</a:t>
            </a:r>
            <a:r>
              <a:rPr lang="en-US" dirty="0" smtClean="0">
                <a:solidFill>
                  <a:srgbClr val="FF0000"/>
                </a:solidFill>
              </a:rPr>
              <a:t> mare </a:t>
            </a:r>
            <a:r>
              <a:rPr lang="en-US" dirty="0" err="1" smtClean="0">
                <a:solidFill>
                  <a:srgbClr val="FF0000"/>
                </a:solidFill>
              </a:rPr>
              <a:t>iubitoare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apa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122813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aux=angle(pos,l/(2*(i%2+1)),pos.u,true);</a:t>
            </a:r>
          </a:p>
          <a:p>
            <a:r>
              <a:rPr lang="ro-RO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if </a:t>
            </a:r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u="sng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ro-RO" b="1" u="sng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i%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ro-RO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ro-RO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0)</a:t>
            </a:r>
          </a:p>
          <a:p>
            <a:r>
              <a:rPr lang="ro-RO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ro-RO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l=f(l);</a:t>
            </a:r>
          </a:p>
          <a:p>
            <a:r>
              <a:rPr lang="ro-RO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u=-u;</a:t>
            </a:r>
          </a:p>
          <a:p>
            <a:endParaRPr lang="ro-RO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pic>
        <p:nvPicPr>
          <p:cNvPr id="3074" name="Picture 2" descr="C:\Users\Stef\Desktop\stuf-5551x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47350"/>
            <a:ext cx="2344011" cy="48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ef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2292"/>
            <a:ext cx="2743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7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90800" y="228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incercat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reprezentam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special,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dupa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codul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856357"/>
            <a:ext cx="762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build4(coordinates pos,int l, int u, int n)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coordinates p1, p2, aux;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int i=0;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if(l&gt;1)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for(i=1;i&lt;=n;i++)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aux=angle(pos,l/((i%2+1))-l,pos.u,true);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if ((3*i%5==0))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modificarea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consta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includerea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raportului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de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aur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locatia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crengilor</a:t>
            </a:r>
            <a:endParaRPr lang="ro-RO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l=f(l);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u=-u;</a:t>
            </a:r>
          </a:p>
          <a:p>
            <a:endParaRPr lang="ro-RO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p1=angle(aux,f(l),-u+aux.u,true);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p2=angle(aux,f(l),u+aux.u,true);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build4(p1,f(l),u,n);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build4(p2,f(l),u,n);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duplicarea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pomului</a:t>
            </a:r>
            <a:endParaRPr lang="ro-RO" sz="16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ro-RO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o-RO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895600" y="304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Rezultatul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mult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satisfacator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Stef\Desktop\Pictu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6934199" cy="50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0" name="Picture 2" descr="C:\Users\Stef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15328"/>
            <a:ext cx="384756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228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eroare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de </a:t>
            </a:r>
            <a:r>
              <a:rPr lang="en-US" dirty="0" err="1" smtClean="0">
                <a:solidFill>
                  <a:srgbClr val="FF0000"/>
                </a:solidFill>
              </a:rPr>
              <a:t>calcul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unghiului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pentru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feriga</a:t>
            </a:r>
            <a:r>
              <a:rPr lang="en-US" dirty="0" smtClean="0">
                <a:solidFill>
                  <a:srgbClr val="FF0000"/>
                </a:solidFill>
              </a:rPr>
              <a:t> ne-a </a:t>
            </a:r>
            <a:r>
              <a:rPr lang="en-US" dirty="0" err="1" smtClean="0">
                <a:solidFill>
                  <a:srgbClr val="FF0000"/>
                </a:solidFill>
              </a:rPr>
              <a:t>condus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reprezentarea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grafica</a:t>
            </a:r>
            <a:r>
              <a:rPr lang="en-US" dirty="0" smtClean="0">
                <a:solidFill>
                  <a:srgbClr val="FF0000"/>
                </a:solidFill>
              </a:rPr>
              <a:t> a </a:t>
            </a:r>
            <a:r>
              <a:rPr lang="en-US" dirty="0" err="1" smtClean="0">
                <a:solidFill>
                  <a:srgbClr val="FF0000"/>
                </a:solidFill>
              </a:rPr>
              <a:t>unui</a:t>
            </a:r>
            <a:r>
              <a:rPr lang="en-US" dirty="0" smtClean="0">
                <a:solidFill>
                  <a:srgbClr val="FF0000"/>
                </a:solidFill>
              </a:rPr>
              <a:t> brad, </a:t>
            </a:r>
            <a:r>
              <a:rPr lang="en-US" dirty="0" err="1" smtClean="0">
                <a:solidFill>
                  <a:srgbClr val="FF0000"/>
                </a:solidFill>
              </a:rPr>
              <a:t>pe</a:t>
            </a:r>
            <a:r>
              <a:rPr lang="en-US" dirty="0" smtClean="0">
                <a:solidFill>
                  <a:srgbClr val="FF0000"/>
                </a:solidFill>
              </a:rPr>
              <a:t> care </a:t>
            </a:r>
            <a:r>
              <a:rPr lang="en-US" dirty="0" err="1" smtClean="0">
                <a:solidFill>
                  <a:srgbClr val="FF0000"/>
                </a:solidFill>
              </a:rPr>
              <a:t>il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putem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decora</a:t>
            </a:r>
            <a:r>
              <a:rPr lang="en-US" dirty="0" smtClean="0">
                <a:solidFill>
                  <a:srgbClr val="FF0000"/>
                </a:solidFill>
              </a:rPr>
              <a:t> cum </a:t>
            </a:r>
            <a:r>
              <a:rPr lang="en-US" dirty="0" err="1" smtClean="0">
                <a:solidFill>
                  <a:srgbClr val="FF0000"/>
                </a:solidFill>
              </a:rPr>
              <a:t>vrem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415328"/>
            <a:ext cx="5029200" cy="394335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733800" y="457200"/>
            <a:ext cx="2960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905"/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Metoda</a:t>
            </a:r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lumMod val="5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1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lumMod val="5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590800" y="2743200"/>
            <a:ext cx="5867400" cy="3581400"/>
          </a:xfrm>
          <a:prstGeom prst="ellipse">
            <a:avLst/>
          </a:prstGeom>
          <a:blipFill>
            <a:blip r:embed="rId3" cstate="print">
              <a:lum/>
            </a:blip>
            <a:stretch>
              <a:fillRect/>
            </a:stretch>
          </a:blipFill>
          <a:ln cap="flat">
            <a:solidFill>
              <a:schemeClr val="accent6">
                <a:lumMod val="50000"/>
              </a:schemeClr>
            </a:solidFill>
            <a:round/>
          </a:ln>
          <a:effectLst>
            <a:innerShdw blurRad="635000">
              <a:schemeClr val="accent6">
                <a:lumMod val="75000"/>
              </a:schemeClr>
            </a:innerShdw>
          </a:effectLst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Rectangle 7"/>
          <p:cNvSpPr/>
          <p:nvPr/>
        </p:nvSpPr>
        <p:spPr>
          <a:xfrm>
            <a:off x="3352800" y="19050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Initial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ne-am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gandit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la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astfel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reprezentare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927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228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Acum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vom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reprezenta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tipurile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copaci</a:t>
            </a:r>
            <a:r>
              <a:rPr lang="en-US" dirty="0" smtClean="0">
                <a:solidFill>
                  <a:srgbClr val="FF0000"/>
                </a:solidFill>
              </a:rPr>
              <a:t> create </a:t>
            </a:r>
            <a:r>
              <a:rPr lang="en-US" dirty="0" err="1" smtClean="0">
                <a:solidFill>
                  <a:srgbClr val="FF0000"/>
                </a:solidFill>
              </a:rPr>
              <a:t>intr</a:t>
            </a:r>
            <a:r>
              <a:rPr lang="en-US" dirty="0" smtClean="0">
                <a:solidFill>
                  <a:srgbClr val="FF0000"/>
                </a:solidFill>
              </a:rPr>
              <a:t>-un </a:t>
            </a:r>
            <a:r>
              <a:rPr lang="en-US" dirty="0" err="1" smtClean="0">
                <a:solidFill>
                  <a:srgbClr val="FF0000"/>
                </a:solidFill>
              </a:rPr>
              <a:t>singur</a:t>
            </a:r>
            <a:r>
              <a:rPr lang="en-US" dirty="0" smtClean="0">
                <a:solidFill>
                  <a:srgbClr val="FF0000"/>
                </a:solidFill>
              </a:rPr>
              <a:t> program,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intr</a:t>
            </a:r>
            <a:r>
              <a:rPr lang="en-US" dirty="0" smtClean="0">
                <a:solidFill>
                  <a:srgbClr val="FF0000"/>
                </a:solidFill>
              </a:rPr>
              <a:t>-un </a:t>
            </a:r>
            <a:r>
              <a:rPr lang="en-US" dirty="0" err="1" smtClean="0">
                <a:solidFill>
                  <a:srgbClr val="FF0000"/>
                </a:solidFill>
              </a:rPr>
              <a:t>spatiu</a:t>
            </a:r>
            <a:r>
              <a:rPr lang="en-US" dirty="0" smtClean="0">
                <a:solidFill>
                  <a:srgbClr val="FF0000"/>
                </a:solidFill>
              </a:rPr>
              <a:t> natural, in diverse </a:t>
            </a:r>
            <a:r>
              <a:rPr lang="en-US" dirty="0" err="1" smtClean="0">
                <a:solidFill>
                  <a:srgbClr val="FF0000"/>
                </a:solidFill>
              </a:rPr>
              <a:t>anotimpuri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Stef\Desktop\Capture.PN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7" y="914400"/>
            <a:ext cx="8832272" cy="555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7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200" y="304800"/>
            <a:ext cx="6259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Ideea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relativ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simpla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Citim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imaginile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fisiere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text.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Acestea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afisate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consola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de la Windows,  care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paleta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presetata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16-bit nu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permite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decat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8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culori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negru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albastru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verde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rosu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galben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alb)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avand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doua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intensitati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 de background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foreground.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desena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nu ne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trebui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decat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verde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maro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Metoda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citire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afisare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foarte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simpla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-&gt; 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citeste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fisier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caracter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caracter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functie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	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acesta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realizeaza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modificari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fereastra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consolei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352800"/>
            <a:ext cx="678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“/”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trece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urmatoarea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linie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“u”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coloreaza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casuta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curenta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verde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deschis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“v”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coloreaza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casuta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curenta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verde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inchis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“m”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coloreaza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casuta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curenta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maro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“0”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sare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peste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casuta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curenta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	-&gt;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Dupa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s-a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terminat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citirea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din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fisier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,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asteapta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n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timp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(200 ms),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curata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ecranul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se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trece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fisierul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rmator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90800" y="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Codul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foarte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simplu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302359"/>
            <a:ext cx="6477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pentru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fisiere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windows.h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creeaza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modificari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consola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stdlib.h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 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afiseaza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culorile</a:t>
            </a:r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HANDLE h = GetStdHandle(STD_OUTPUT_HANDLE);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definim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culorile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necesare</a:t>
            </a:r>
            <a:endParaRPr lang="ro-RO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WORD green    = BACKGROUND_GREEN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FOREGROUND_INTENSITY;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WORD brown    = BACKGROUND_RED    | FOREGROUND_INTENSITY;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WORD black    = 0;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WORD blue     = BACKGROUND_BLUE   | BACKGROUND_INTENSITY;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const WORD lightgreen= BACKGROUND_GREEN | BACKGROUND_INTENSITY;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definim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cateva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functii</a:t>
            </a:r>
            <a:endParaRPr lang="ro-RO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TextBackground(WORD color)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seteaza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culoarea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fundal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SetConsoleTextAttribute(h, color);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ClrScr()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sterge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ecranul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TextBackground(black);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system("cls");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void gotoxy( int col, int ln )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seteaza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cursorul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la 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lin,col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o-RO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COORD coord;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coord.X = col; coord.Y = ln;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SetConsoleCursorPosition(h,coord);</a:t>
            </a:r>
          </a:p>
          <a:p>
            <a:r>
              <a:rPr lang="ro-RO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}</a:t>
            </a:r>
            <a:endParaRPr lang="ro-RO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09800" y="117693"/>
            <a:ext cx="693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definim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rand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fisierele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care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contin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imaginile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caractere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ale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copacilor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ifstream f1("copac1.txt");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ifstream f2("copac2.txt");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ifstream f3("copac3.txt");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ifstream f4("copac4.txt");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ifstream f5("copac5.txt");</a:t>
            </a:r>
          </a:p>
          <a:p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void create(ifstream &amp;f)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desenam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copacul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fisier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char c;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while (!f.eof())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 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atata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timp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cat nu 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sfarsit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fisier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    f&gt;&gt;c;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    if(c=='/') { TextBackground(black); cout&lt;&lt;endl; }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trec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noua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linie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        else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        if(c=='m') { TextBackground(brown); cout&lt;&lt;" "; }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desenez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casuta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maro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            else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            if(c=='v') { TextBackground(green); cout&lt;&lt;" "; }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 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desenez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casuta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verde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                else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                if(c=='0') { TextBackground(black); cout&lt;&lt;" "; }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casuta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neagra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                    else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                    if(c=='u') { TextBackground(lightgreen); cout&lt;&lt;" ";}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//o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casuta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verde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    }</a:t>
            </a:r>
            <a:r>
              <a:rPr lang="en-US" sz="1600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deschis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    f.clear();</a:t>
            </a:r>
          </a:p>
          <a:p>
            <a:r>
              <a:rPr lang="ro-RO" sz="1600" dirty="0" smtClean="0">
                <a:solidFill>
                  <a:srgbClr val="FF0000"/>
                </a:solidFill>
              </a:rPr>
              <a:t>    f.seekg(0,ios::beg);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resetez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fisierul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pentru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urmatoarele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operatii</a:t>
            </a:r>
            <a:endParaRPr lang="ro-RO" sz="1600" dirty="0" smtClean="0">
              <a:solidFill>
                <a:srgbClr val="FF0000"/>
              </a:solidFill>
            </a:endParaRPr>
          </a:p>
          <a:p>
            <a:r>
              <a:rPr lang="ro-RO" sz="1600" dirty="0" smtClean="0">
                <a:solidFill>
                  <a:srgbClr val="FF0000"/>
                </a:solidFill>
              </a:rPr>
              <a:t>}</a:t>
            </a:r>
            <a:endParaRPr lang="ro-RO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057400" y="6096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solidFill>
                  <a:srgbClr val="FF0000"/>
                </a:solidFill>
              </a:rPr>
              <a:t>int main()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{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    while(true)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//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bucla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infinita</a:t>
            </a:r>
            <a:endParaRPr lang="ro-RO" dirty="0" smtClean="0">
              <a:solidFill>
                <a:srgbClr val="FF0000"/>
              </a:solidFill>
            </a:endParaRPr>
          </a:p>
          <a:p>
            <a:r>
              <a:rPr lang="ro-RO" dirty="0" smtClean="0">
                <a:solidFill>
                  <a:srgbClr val="FF0000"/>
                </a:solidFill>
              </a:rPr>
              <a:t>    {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    create(f1); gotoxy(1,1);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citesc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copac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resetez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pozitia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cursorului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ro-RO" dirty="0" smtClean="0">
              <a:solidFill>
                <a:srgbClr val="FF0000"/>
              </a:solidFill>
            </a:endParaRPr>
          </a:p>
          <a:p>
            <a:r>
              <a:rPr lang="ro-RO" dirty="0" smtClean="0">
                <a:solidFill>
                  <a:srgbClr val="FF0000"/>
                </a:solidFill>
              </a:rPr>
              <a:t>    create(f2); gotoxy(1,1);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    create(f3); gotoxy(1,1);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    create(f4); gotoxy(1,1);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    create(f5); gotoxy(1,1);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    }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    return 0;</a:t>
            </a:r>
          </a:p>
          <a:p>
            <a:r>
              <a:rPr lang="ro-RO" dirty="0" smtClean="0">
                <a:solidFill>
                  <a:srgbClr val="FF0000"/>
                </a:solidFill>
              </a:rPr>
              <a:t>}</a:t>
            </a:r>
            <a:endParaRPr lang="ro-RO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4800600"/>
            <a:ext cx="64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Dupa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cum s-a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putut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vedea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rezultatul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simpla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animatie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reprezentarea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generala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copacul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asemanat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cu o specie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anume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consola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windows nu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permite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calitate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ridicata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fiind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unitatea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baza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nu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pixelul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casuta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“buffer”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consolei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43200" y="228600"/>
            <a:ext cx="5288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Despre</a:t>
            </a:r>
            <a:r>
              <a:rPr lang="en-US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5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WinGraph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1295400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Wingraph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o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colectie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date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implementata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Free Pascal 2.4.0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fost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creata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Stefan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Berinde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un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profesor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roman de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Universitatea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Babes-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Bolyai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Cluj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Romania.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Spre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deosebire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unit-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“Graph” care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este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pre-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inclus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kit-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intalare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Free Pascal,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Wingraph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mi s-a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parut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usor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folosit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contine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multe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alte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functii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noi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Are 255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culori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predefinite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se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poate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modifica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dimeniunile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ferestrei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cu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modul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MCustom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are un tip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structurat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animatii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iar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functiile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UpdateOn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UpdateOff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)  permit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memorarea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prelucrarea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continutului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grafic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direct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memorie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pentru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ca ulterior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fie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afisate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ecran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folosind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accesul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direct la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pixeli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client\Desktop\tree-silhouette-winter-vintage-background-evening-pine-leafless-branches-england-textured-room-text-35202674_1_672x48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90800" y="3810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Utilizand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Wingraph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, 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putut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folosi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ideea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Metodei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1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ajutandu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-ne de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grafice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Imaginile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sunt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memorate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fisiere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Bitmap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24-bit,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ceea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ofera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imaginii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multa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calitate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grafica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 Am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realizat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programul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in Lazarus IDE,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bazat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Free Pascal 3.0.0.</a:t>
            </a:r>
            <a:endParaRPr lang="ro-RO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2025908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Uses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..................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Wincrt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Wingraph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GetImage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FName:String;Weigh,Heigh:Integer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):Pointer;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Incarca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imaginea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salveaza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adresa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ei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memorie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f:File;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Size:Longint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Size:=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ImageSize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(1,1,Weigh,Heigh);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GetMem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GetImage,Size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Assign(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f,FName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);{$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-} Reset(f,1); {$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+}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Ioresult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&lt;&gt;0 Then Halt;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BlockRead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f,GetImage^,Size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Close(f);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End;</a:t>
            </a:r>
          </a:p>
          <a:p>
            <a:endParaRPr lang="en-US" sz="14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Procedure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DrawImage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BitMap:Pointer;X,Y:Integer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Deseneaza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imaginea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la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coordonatele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PutImage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X,Y,BitMap^,NormalPut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End;</a:t>
            </a:r>
            <a:endParaRPr lang="en-US" sz="1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gif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>
            <a:lum/>
          </a:blip>
          <a:stretch>
            <a:fillRect/>
          </a:stretch>
        </a:blipFill>
        <a:ln cap="flat">
          <a:solidFill>
            <a:schemeClr val="accent6">
              <a:lumMod val="50000"/>
            </a:schemeClr>
          </a:solidFill>
          <a:round/>
        </a:ln>
        <a:effectLst>
          <a:innerShdw blurRad="635000">
            <a:schemeClr val="accent6">
              <a:lumMod val="75000"/>
            </a:schemeClr>
          </a:innerShdw>
        </a:effectLst>
        <a:scene3d>
          <a:camera prst="perspectiveBelow"/>
          <a:lightRig rig="threePt" dir="t"/>
        </a:scene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2488</Words>
  <Application>Microsoft Office PowerPoint</Application>
  <PresentationFormat>On-screen Show (4:3)</PresentationFormat>
  <Paragraphs>379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SUBIECTUL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SUBIECTUL 3</dc:title>
  <dc:creator>client</dc:creator>
  <cp:lastModifiedBy>Stef</cp:lastModifiedBy>
  <cp:revision>101</cp:revision>
  <dcterms:created xsi:type="dcterms:W3CDTF">2017-03-10T15:32:45Z</dcterms:created>
  <dcterms:modified xsi:type="dcterms:W3CDTF">2017-03-14T06:51:54Z</dcterms:modified>
</cp:coreProperties>
</file>