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f6a91d4f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f6a91d4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f6a91d4f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f6a91d4f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f6a91d4f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f6a91d4f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f6a91d4f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f6a91d4f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2021 Ski Resort Study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Mountain Resort ticket price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92" name="Google Shape;92;p14"/>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Big Mountain is looking to increase the price of entry</a:t>
            </a:r>
            <a:endParaRPr/>
          </a:p>
        </p:txBody>
      </p:sp>
      <p:sp>
        <p:nvSpPr>
          <p:cNvPr id="93" name="Google Shape;93;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Big Mountain recently installed a new chair lift that will cost over 1 million in expenses each year and they want to raise their prices to combat the new operating cost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99" name="Google Shape;99;p15"/>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Board plan: Scenario 2</a:t>
            </a:r>
            <a:endParaRPr/>
          </a:p>
        </p:txBody>
      </p:sp>
      <p:sp>
        <p:nvSpPr>
          <p:cNvPr id="100" name="Google Shape;100;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Add an additional run and increase the vertical drop by 150 feet with the new chair lift that is already installed.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460950" y="2837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Modeling Results </a:t>
            </a:r>
            <a:endParaRPr/>
          </a:p>
        </p:txBody>
      </p:sp>
      <p:pic>
        <p:nvPicPr>
          <p:cNvPr id="106" name="Google Shape;106;p16"/>
          <p:cNvPicPr preferRelativeResize="0"/>
          <p:nvPr/>
        </p:nvPicPr>
        <p:blipFill>
          <a:blip r:embed="rId3">
            <a:alphaModFix/>
          </a:blip>
          <a:stretch>
            <a:fillRect/>
          </a:stretch>
        </p:blipFill>
        <p:spPr>
          <a:xfrm>
            <a:off x="1247350" y="1122600"/>
            <a:ext cx="6368100" cy="3726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60950" y="340622"/>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Quads and Runs </a:t>
            </a:r>
            <a:endParaRPr/>
          </a:p>
        </p:txBody>
      </p:sp>
      <p:pic>
        <p:nvPicPr>
          <p:cNvPr id="112" name="Google Shape;112;p17"/>
          <p:cNvPicPr preferRelativeResize="0"/>
          <p:nvPr/>
        </p:nvPicPr>
        <p:blipFill>
          <a:blip r:embed="rId3">
            <a:alphaModFix/>
          </a:blip>
          <a:stretch>
            <a:fillRect/>
          </a:stretch>
        </p:blipFill>
        <p:spPr>
          <a:xfrm>
            <a:off x="91000" y="1377900"/>
            <a:ext cx="4284825" cy="2838450"/>
          </a:xfrm>
          <a:prstGeom prst="rect">
            <a:avLst/>
          </a:prstGeom>
          <a:noFill/>
          <a:ln>
            <a:noFill/>
          </a:ln>
        </p:spPr>
      </p:pic>
      <p:pic>
        <p:nvPicPr>
          <p:cNvPr id="113" name="Google Shape;113;p17"/>
          <p:cNvPicPr preferRelativeResize="0"/>
          <p:nvPr/>
        </p:nvPicPr>
        <p:blipFill>
          <a:blip r:embed="rId4">
            <a:alphaModFix/>
          </a:blip>
          <a:stretch>
            <a:fillRect/>
          </a:stretch>
        </p:blipFill>
        <p:spPr>
          <a:xfrm>
            <a:off x="4572000" y="1489301"/>
            <a:ext cx="4463374" cy="266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582750" y="37132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Vertical Drop</a:t>
            </a:r>
            <a:endParaRPr/>
          </a:p>
        </p:txBody>
      </p:sp>
      <p:pic>
        <p:nvPicPr>
          <p:cNvPr id="119" name="Google Shape;119;p18"/>
          <p:cNvPicPr preferRelativeResize="0"/>
          <p:nvPr/>
        </p:nvPicPr>
        <p:blipFill>
          <a:blip r:embed="rId3">
            <a:alphaModFix/>
          </a:blip>
          <a:stretch>
            <a:fillRect/>
          </a:stretch>
        </p:blipFill>
        <p:spPr>
          <a:xfrm>
            <a:off x="1211825" y="1301077"/>
            <a:ext cx="5927650" cy="3253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 Deep Dive</a:t>
            </a:r>
            <a:endParaRPr/>
          </a:p>
        </p:txBody>
      </p:sp>
      <p:sp>
        <p:nvSpPr>
          <p:cNvPr id="125" name="Google Shape;125;p19"/>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6" name="Google Shape;126;p19"/>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Scenario 1</a:t>
            </a:r>
            <a:endParaRPr>
              <a:solidFill>
                <a:schemeClr val="lt1"/>
              </a:solidFill>
            </a:endParaRPr>
          </a:p>
        </p:txBody>
      </p:sp>
      <p:sp>
        <p:nvSpPr>
          <p:cNvPr id="127" name="Google Shape;127;p19"/>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Close down runs to reduce operating cost</a:t>
            </a:r>
            <a:endParaRPr b="1" sz="1600"/>
          </a:p>
          <a:p>
            <a:pPr indent="0" lvl="0" marL="0" rtl="0" algn="l">
              <a:spcBef>
                <a:spcPts val="800"/>
              </a:spcBef>
              <a:spcAft>
                <a:spcPts val="800"/>
              </a:spcAft>
              <a:buNone/>
            </a:pPr>
            <a:r>
              <a:rPr lang="en" sz="1600"/>
              <a:t>From </a:t>
            </a:r>
            <a:r>
              <a:rPr lang="en" sz="1600"/>
              <a:t>our model there was a direct correlation between closing down runs and lower admission cost</a:t>
            </a:r>
            <a:endParaRPr sz="1600"/>
          </a:p>
        </p:txBody>
      </p:sp>
      <p:sp>
        <p:nvSpPr>
          <p:cNvPr id="128" name="Google Shape;128;p19"/>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9" name="Google Shape;129;p19"/>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Scenario 2</a:t>
            </a:r>
            <a:endParaRPr>
              <a:solidFill>
                <a:schemeClr val="lt1"/>
              </a:solidFill>
            </a:endParaRPr>
          </a:p>
        </p:txBody>
      </p:sp>
      <p:sp>
        <p:nvSpPr>
          <p:cNvPr id="130" name="Google Shape;130;p19"/>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Add a run and increase </a:t>
            </a:r>
            <a:r>
              <a:rPr b="1" lang="en" sz="1600"/>
              <a:t>vertical</a:t>
            </a:r>
            <a:r>
              <a:rPr b="1" lang="en" sz="1600"/>
              <a:t> drop by 150 feet</a:t>
            </a:r>
            <a:endParaRPr b="1" sz="1600"/>
          </a:p>
          <a:p>
            <a:pPr indent="0" lvl="0" marL="0" rtl="0" algn="l">
              <a:spcBef>
                <a:spcPts val="800"/>
              </a:spcBef>
              <a:spcAft>
                <a:spcPts val="800"/>
              </a:spcAft>
              <a:buNone/>
            </a:pPr>
            <a:r>
              <a:rPr lang="en" sz="1600"/>
              <a:t>From our </a:t>
            </a:r>
            <a:r>
              <a:rPr lang="en" sz="1600"/>
              <a:t>graph</a:t>
            </a:r>
            <a:r>
              <a:rPr lang="en" sz="1600"/>
              <a:t> from </a:t>
            </a:r>
            <a:r>
              <a:rPr lang="en" sz="1600"/>
              <a:t>earlier</a:t>
            </a:r>
            <a:r>
              <a:rPr lang="en" sz="1600"/>
              <a:t> we can tell that the increasing the number of runs has a very strong </a:t>
            </a:r>
            <a:r>
              <a:rPr lang="en" sz="1600"/>
              <a:t>correlation</a:t>
            </a:r>
            <a:r>
              <a:rPr lang="en" sz="1600"/>
              <a:t> when compared to ticket price</a:t>
            </a:r>
            <a:r>
              <a:rPr lang="en" sz="1600"/>
              <a:t> </a:t>
            </a:r>
            <a:endParaRPr sz="1600"/>
          </a:p>
        </p:txBody>
      </p:sp>
      <p:sp>
        <p:nvSpPr>
          <p:cNvPr id="131" name="Google Shape;131;p19"/>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2" name="Google Shape;132;p19"/>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Scenario 3</a:t>
            </a:r>
            <a:endParaRPr>
              <a:solidFill>
                <a:schemeClr val="lt1"/>
              </a:solidFill>
            </a:endParaRPr>
          </a:p>
        </p:txBody>
      </p:sp>
      <p:sp>
        <p:nvSpPr>
          <p:cNvPr id="133" name="Google Shape;133;p19"/>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Scenario 2 but with an additional snow making equipment</a:t>
            </a:r>
            <a:endParaRPr b="1" sz="1600"/>
          </a:p>
          <a:p>
            <a:pPr indent="0" lvl="0" marL="0" rtl="0" algn="l">
              <a:spcBef>
                <a:spcPts val="800"/>
              </a:spcBef>
              <a:spcAft>
                <a:spcPts val="800"/>
              </a:spcAft>
              <a:buNone/>
            </a:pPr>
            <a:r>
              <a:rPr lang="en" sz="1600"/>
              <a:t>Snow making equipment does not rank highly and showed almost no increase in price from scenario 2</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20"/>
          <p:cNvGrpSpPr/>
          <p:nvPr/>
        </p:nvGrpSpPr>
        <p:grpSpPr>
          <a:xfrm>
            <a:off x="4939500" y="1219611"/>
            <a:ext cx="3837000" cy="2704200"/>
            <a:chOff x="4939500" y="1219611"/>
            <a:chExt cx="3837000" cy="2704200"/>
          </a:xfrm>
        </p:grpSpPr>
        <p:cxnSp>
          <p:nvCxnSpPr>
            <p:cNvPr id="139" name="Google Shape;139;p20"/>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0" name="Google Shape;140;p20"/>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1" name="Google Shape;141;p20"/>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2" name="Google Shape;142;p20"/>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3" name="Google Shape;143;p20"/>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4" name="Google Shape;144;p20"/>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5" name="Google Shape;145;p20"/>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6" name="Google Shape;146;p20"/>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7" name="Google Shape;147;p20"/>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8" name="Google Shape;148;p20"/>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49" name="Google Shape;149;p20"/>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txBox="1"/>
          <p:nvPr>
            <p:ph type="title"/>
          </p:nvPr>
        </p:nvSpPr>
        <p:spPr>
          <a:xfrm>
            <a:off x="265500" y="56862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Impact</a:t>
            </a:r>
            <a:endParaRPr/>
          </a:p>
        </p:txBody>
      </p:sp>
      <p:sp>
        <p:nvSpPr>
          <p:cNvPr id="151" name="Google Shape;151;p20"/>
          <p:cNvSpPr txBox="1"/>
          <p:nvPr>
            <p:ph idx="1" type="subTitle"/>
          </p:nvPr>
        </p:nvSpPr>
        <p:spPr>
          <a:xfrm>
            <a:off x="65925" y="2419625"/>
            <a:ext cx="4306500" cy="126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Scenario 2 would increase our predicted ticket price by $2 which equates to $3,474,638 over the course of the season, this will also offset the $1,000,000 concern of the </a:t>
            </a:r>
            <a:r>
              <a:rPr lang="en"/>
              <a:t>already implemented ski lift</a:t>
            </a:r>
            <a:endParaRPr/>
          </a:p>
        </p:txBody>
      </p:sp>
      <p:grpSp>
        <p:nvGrpSpPr>
          <p:cNvPr id="152" name="Google Shape;152;p20"/>
          <p:cNvGrpSpPr/>
          <p:nvPr/>
        </p:nvGrpSpPr>
        <p:grpSpPr>
          <a:xfrm>
            <a:off x="4939534" y="2017046"/>
            <a:ext cx="3825543" cy="1573620"/>
            <a:chOff x="1000000" y="2393988"/>
            <a:chExt cx="4144235" cy="1704713"/>
          </a:xfrm>
        </p:grpSpPr>
        <p:sp>
          <p:nvSpPr>
            <p:cNvPr id="153" name="Google Shape;153;p20"/>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154" name="Google Shape;154;p20"/>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0"/>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20"/>
          <p:cNvGrpSpPr/>
          <p:nvPr/>
        </p:nvGrpSpPr>
        <p:grpSpPr>
          <a:xfrm>
            <a:off x="4939557" y="1778136"/>
            <a:ext cx="3836911" cy="1503799"/>
            <a:chOff x="1000025" y="2059300"/>
            <a:chExt cx="4156550" cy="1629075"/>
          </a:xfrm>
        </p:grpSpPr>
        <p:sp>
          <p:nvSpPr>
            <p:cNvPr id="164" name="Google Shape;164;p20"/>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165" name="Google Shape;165;p20"/>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20"/>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ctrTitle"/>
          </p:nvPr>
        </p:nvSpPr>
        <p:spPr>
          <a:xfrm>
            <a:off x="598100" y="3780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Further Findings</a:t>
            </a:r>
            <a:endParaRPr/>
          </a:p>
        </p:txBody>
      </p:sp>
      <p:sp>
        <p:nvSpPr>
          <p:cNvPr id="179" name="Google Shape;179;p21"/>
          <p:cNvSpPr txBox="1"/>
          <p:nvPr>
            <p:ph idx="1" type="subTitle"/>
          </p:nvPr>
        </p:nvSpPr>
        <p:spPr>
          <a:xfrm>
            <a:off x="598088" y="16872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price analysis we concluded that the fair market value of Big Mountain Resort tickets should be $95 when current prices are $81. This is without any additional adjustments from scenario 2. While we would suggest being conservative in the price increase their is strong evidence that Big Mountain Resort has room to increase price with no additional features.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