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3922" autoAdjust="0"/>
  </p:normalViewPr>
  <p:slideViewPr>
    <p:cSldViewPr snapToGrid="0">
      <p:cViewPr varScale="1">
        <p:scale>
          <a:sx n="82" d="100"/>
          <a:sy n="82" d="100"/>
        </p:scale>
        <p:origin x="691"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F1810-17CB-4C7F-9483-C8CFD892A224}" type="datetimeFigureOut">
              <a:rPr lang="it-IT" smtClean="0"/>
              <a:t>24/06/2025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5520F-F187-4920-A2A7-D9360F0E3D1A}" type="slidenum">
              <a:rPr lang="it-IT" smtClean="0"/>
              <a:t>‹N›</a:t>
            </a:fld>
            <a:endParaRPr lang="it-IT"/>
          </a:p>
        </p:txBody>
      </p:sp>
    </p:spTree>
    <p:extLst>
      <p:ext uri="{BB962C8B-B14F-4D97-AF65-F5344CB8AC3E}">
        <p14:creationId xmlns:p14="http://schemas.microsoft.com/office/powerpoint/2010/main" val="70083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Partiamo col definire inizialmente il contesto generale, parliamo di clustering, una tecnica fondamentale nell’ambito dell’apprendimento non supervisionato, che mira a raggruppare un insieme di dati sulla base di un criterio di somiglianza. Tuttavia, la natura non supervisionata del clustering presenta una difficoltà: in assenza di etichette, la scelta del criterio di raggruppamento è arbitraria e può portare a molteplici soluzioni differenti, rendendo difficile determinare quale sia la migliore o più significativa per un dato problema. L’elaborato oggetto di studio introduce Hi-LANDER, un metodo innovativo che affronta il problema del clustering gerarchico </a:t>
            </a:r>
            <a:r>
              <a:rPr lang="it-IT" dirty="0" err="1"/>
              <a:t>agglomerativo</a:t>
            </a:r>
            <a:r>
              <a:rPr lang="it-IT" dirty="0"/>
              <a:t> attraverso l’apprendimento da un insieme di dati etichettati sfruttando un meta-</a:t>
            </a:r>
            <a:r>
              <a:rPr lang="it-IT" dirty="0" err="1"/>
              <a:t>traininng</a:t>
            </a:r>
            <a:r>
              <a:rPr lang="it-IT" dirty="0"/>
              <a:t> set.  Perché si usa il meta-training set? L’uso è motivato dagli autori, in quanto il loro obiettivo è quello di far si che il modello impari a raggruppare istanze in diversi test-set con un numero sconosciuto di identità, questo si avvicina molto a quello che in gergo prende il nome di open-set oppure open-</a:t>
            </a:r>
            <a:r>
              <a:rPr lang="it-IT" dirty="0" err="1"/>
              <a:t>universe</a:t>
            </a:r>
            <a:r>
              <a:rPr lang="it-IT" dirty="0"/>
              <a:t> </a:t>
            </a:r>
            <a:r>
              <a:rPr lang="it-IT" dirty="0" err="1"/>
              <a:t>classification</a:t>
            </a:r>
            <a:r>
              <a:rPr lang="it-IT" dirty="0"/>
              <a:t>. È una tecnica che sfrutta le GNN, molto potenti in quanto ci permettono di fare clustering. Questo cosa significa?</a:t>
            </a:r>
          </a:p>
        </p:txBody>
      </p:sp>
      <p:sp>
        <p:nvSpPr>
          <p:cNvPr id="4" name="Segnaposto numero diapositiva 3"/>
          <p:cNvSpPr>
            <a:spLocks noGrp="1"/>
          </p:cNvSpPr>
          <p:nvPr>
            <p:ph type="sldNum" sz="quarter" idx="5"/>
          </p:nvPr>
        </p:nvSpPr>
        <p:spPr/>
        <p:txBody>
          <a:bodyPr/>
          <a:lstStyle/>
          <a:p>
            <a:fld id="{0E45520F-F187-4920-A2A7-D9360F0E3D1A}" type="slidenum">
              <a:rPr lang="it-IT" smtClean="0"/>
              <a:t>2</a:t>
            </a:fld>
            <a:endParaRPr lang="it-IT"/>
          </a:p>
        </p:txBody>
      </p:sp>
    </p:spTree>
    <p:extLst>
      <p:ext uri="{BB962C8B-B14F-4D97-AF65-F5344CB8AC3E}">
        <p14:creationId xmlns:p14="http://schemas.microsoft.com/office/powerpoint/2010/main" val="2394597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B9EF-FEF8-8AEA-1688-F326059FA9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1CB1BE9-C141-5408-BEB7-4A4306E97DE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2CAEC2-1E35-0F51-95AF-3F45D19F9B4C}"/>
              </a:ext>
            </a:extLst>
          </p:cNvPr>
          <p:cNvSpPr>
            <a:spLocks noGrp="1"/>
          </p:cNvSpPr>
          <p:nvPr>
            <p:ph type="body" idx="1"/>
          </p:nvPr>
        </p:nvSpPr>
        <p:spPr/>
        <p:txBody>
          <a:bodyPr/>
          <a:lstStyle/>
          <a:p>
            <a:r>
              <a:rPr lang="it-IT" dirty="0"/>
              <a:t>Rimaniamo sempre nell’ambito del classificatore, in questo caso cambiamo come vengono passate le informazioni</a:t>
            </a:r>
            <a:r>
              <a:rPr lang="it-IT" u="none" dirty="0"/>
              <a:t>, cosa significa? Originariamente al classificatore veniva passato un vettore  di dimensione d che era dato dalla somma elemento per elemento delle features del nodo sorgente e nodo destinatario, bene questa modifica interviene proprio qui, al classificatore non passiamo un aggregato ma tutto il contesto, quindi passiamo come input la concatenazione della features del nodo sorgente e del nodo destinatario, in questi modo stiamo fornendo più contesto al MLP e questo </a:t>
            </a:r>
            <a:r>
              <a:rPr lang="it-IT" u="none" dirty="0" err="1"/>
              <a:t>chiaraamente</a:t>
            </a:r>
            <a:r>
              <a:rPr lang="it-IT" u="none" dirty="0"/>
              <a:t> lo aiuta ad effettuare una previsione più accurata. Andando a raddoppiare la dimensionalità dell’input stiamo anche aumentando i parametri della rete e come livelli invece ho scelto di mantenere quelli di default, aggiungendo solo il blocco di normalizzazione, cosi da godere dei benefici introdotti in precedenza. I risultati ottenuti chiaramente rispettano l’obiettivo. Otteniamo dei grafici di </a:t>
            </a:r>
            <a:r>
              <a:rPr lang="it-IT" u="none" dirty="0" err="1"/>
              <a:t>loss</a:t>
            </a:r>
            <a:r>
              <a:rPr lang="it-IT" u="none" dirty="0"/>
              <a:t> normalizzati, ma non solo, anche dei valori di </a:t>
            </a:r>
            <a:r>
              <a:rPr lang="it-IT" u="none" dirty="0" err="1"/>
              <a:t>loss</a:t>
            </a:r>
            <a:r>
              <a:rPr lang="it-IT" u="none" dirty="0"/>
              <a:t> che sono più bassi di quelli di quelli rispetto alla baseline. Per quanto riguarda le metriche di valutazione, otteniamo dei risultati che sono molto, molto simili alla baseline.</a:t>
            </a:r>
            <a:endParaRPr lang="it-IT" dirty="0"/>
          </a:p>
        </p:txBody>
      </p:sp>
      <p:sp>
        <p:nvSpPr>
          <p:cNvPr id="4" name="Segnaposto numero diapositiva 3">
            <a:extLst>
              <a:ext uri="{FF2B5EF4-FFF2-40B4-BE49-F238E27FC236}">
                <a16:creationId xmlns:a16="http://schemas.microsoft.com/office/drawing/2014/main" id="{03B480FA-2EB8-0820-DD8C-BB5A2F3B6E4A}"/>
              </a:ext>
            </a:extLst>
          </p:cNvPr>
          <p:cNvSpPr>
            <a:spLocks noGrp="1"/>
          </p:cNvSpPr>
          <p:nvPr>
            <p:ph type="sldNum" sz="quarter" idx="5"/>
          </p:nvPr>
        </p:nvSpPr>
        <p:spPr/>
        <p:txBody>
          <a:bodyPr/>
          <a:lstStyle/>
          <a:p>
            <a:fld id="{0E45520F-F187-4920-A2A7-D9360F0E3D1A}" type="slidenum">
              <a:rPr lang="it-IT" smtClean="0"/>
              <a:t>11</a:t>
            </a:fld>
            <a:endParaRPr lang="it-IT"/>
          </a:p>
        </p:txBody>
      </p:sp>
    </p:spTree>
    <p:extLst>
      <p:ext uri="{BB962C8B-B14F-4D97-AF65-F5344CB8AC3E}">
        <p14:creationId xmlns:p14="http://schemas.microsoft.com/office/powerpoint/2010/main" val="339831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08E0F-CFE4-1E5C-081F-7C939293753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FB9D52D-85F8-5F36-846F-BF6C246727A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F0635A0-E808-EB9F-A9F5-456759565A5B}"/>
              </a:ext>
            </a:extLst>
          </p:cNvPr>
          <p:cNvSpPr>
            <a:spLocks noGrp="1"/>
          </p:cNvSpPr>
          <p:nvPr>
            <p:ph type="body" idx="1"/>
          </p:nvPr>
        </p:nvSpPr>
        <p:spPr/>
        <p:txBody>
          <a:bodyPr/>
          <a:lstStyle/>
          <a:p>
            <a:r>
              <a:rPr lang="it-IT" dirty="0"/>
              <a:t>Adesso cambiamo prospettiva e analizziamo la penultima modifica relativa a come vengono calcolate le features del grafo al prossimo livello. Nella situazione standard si ha che individuato il cluster, l’informazione del super-nodo al livello successivo è data dalla concatenazione della features del </a:t>
            </a:r>
            <a:r>
              <a:rPr lang="it-IT" dirty="0" err="1"/>
              <a:t>peak</a:t>
            </a:r>
            <a:r>
              <a:rPr lang="it-IT" dirty="0"/>
              <a:t> </a:t>
            </a:r>
            <a:r>
              <a:rPr lang="it-IT" dirty="0" err="1"/>
              <a:t>node</a:t>
            </a:r>
            <a:r>
              <a:rPr lang="it-IT" dirty="0"/>
              <a:t> e da una media delle features di tutti gli elementi nel cluster, fornendo un ampio contesto. La modifica sta proprio in quello che viene utilizzato, in questo caso ho optato per l’utilizzo solo delle features del </a:t>
            </a:r>
            <a:r>
              <a:rPr lang="it-IT" dirty="0" err="1"/>
              <a:t>peak</a:t>
            </a:r>
            <a:r>
              <a:rPr lang="it-IT" dirty="0"/>
              <a:t> </a:t>
            </a:r>
            <a:r>
              <a:rPr lang="it-IT" dirty="0" err="1"/>
              <a:t>node</a:t>
            </a:r>
            <a:r>
              <a:rPr lang="it-IT" dirty="0"/>
              <a:t>, perché teoricamente è il nodo che rappresenta il centro o il punto di densità più alta di un cluster, il cosiddetto core-point se ragionassimo in termini alla </a:t>
            </a:r>
            <a:r>
              <a:rPr lang="it-IT" dirty="0" err="1"/>
              <a:t>dbscan</a:t>
            </a:r>
            <a:r>
              <a:rPr lang="it-IT" dirty="0"/>
              <a:t>, o </a:t>
            </a:r>
            <a:r>
              <a:rPr lang="it-IT" dirty="0" err="1"/>
              <a:t>centroide</a:t>
            </a:r>
            <a:r>
              <a:rPr lang="it-IT" dirty="0"/>
              <a:t> alla k-</a:t>
            </a:r>
            <a:r>
              <a:rPr lang="it-IT" dirty="0" err="1"/>
              <a:t>means</a:t>
            </a:r>
            <a:r>
              <a:rPr lang="it-IT" dirty="0"/>
              <a:t>. Utilizzare solo le features del </a:t>
            </a:r>
            <a:r>
              <a:rPr lang="it-IT" dirty="0" err="1"/>
              <a:t>peak</a:t>
            </a:r>
            <a:r>
              <a:rPr lang="it-IT" dirty="0"/>
              <a:t> </a:t>
            </a:r>
            <a:r>
              <a:rPr lang="it-IT" dirty="0" err="1"/>
              <a:t>node</a:t>
            </a:r>
            <a:r>
              <a:rPr lang="it-IT" dirty="0"/>
              <a:t> potrebbe aiutare a ridurre il rumore derivante dall’aggregazione delle features di tutti i nodi presenti in un cluster, specialmente se alcuni nodi periferici sono meno rappresentativi. Potremmo avere che usare tale features potrebbe garantire che l’informazione più saliente del cluster sia propagata al livello successivo. Però c’è da sottolineare che il principale svantaggio è la potenziale perdita di informazione. La media delle features di tutti i nodi di un cluster cattura una rappresentazione più olistica del cluster, tenendo conto della variabilità e delle caratteristiche di tutti i suoi membri. Usare solo il nodo di picco ignora le feature degli altri nodi, che potrebbero contenere informazioni utili per il clustering a livelli superiori. Ma non solo, se un nodo di picco non è effettivamente rappresentativo dell’intero cluster, questa modifica potrebbe portare a rappresentazioni meno accurate per il livello successivo. Alla luce di questa analisi vediamo come si è comportato, ci aspetteremmo che si comporti leggermente male, in quanto stiamo limitando il contesto informativo.</a:t>
            </a:r>
          </a:p>
        </p:txBody>
      </p:sp>
      <p:sp>
        <p:nvSpPr>
          <p:cNvPr id="4" name="Segnaposto numero diapositiva 3">
            <a:extLst>
              <a:ext uri="{FF2B5EF4-FFF2-40B4-BE49-F238E27FC236}">
                <a16:creationId xmlns:a16="http://schemas.microsoft.com/office/drawing/2014/main" id="{3587B94B-916E-0EC5-83BD-A8942D5F8208}"/>
              </a:ext>
            </a:extLst>
          </p:cNvPr>
          <p:cNvSpPr>
            <a:spLocks noGrp="1"/>
          </p:cNvSpPr>
          <p:nvPr>
            <p:ph type="sldNum" sz="quarter" idx="5"/>
          </p:nvPr>
        </p:nvSpPr>
        <p:spPr/>
        <p:txBody>
          <a:bodyPr/>
          <a:lstStyle/>
          <a:p>
            <a:fld id="{0E45520F-F187-4920-A2A7-D9360F0E3D1A}" type="slidenum">
              <a:rPr lang="it-IT" smtClean="0"/>
              <a:t>12</a:t>
            </a:fld>
            <a:endParaRPr lang="it-IT"/>
          </a:p>
        </p:txBody>
      </p:sp>
    </p:spTree>
    <p:extLst>
      <p:ext uri="{BB962C8B-B14F-4D97-AF65-F5344CB8AC3E}">
        <p14:creationId xmlns:p14="http://schemas.microsoft.com/office/powerpoint/2010/main" val="2170220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776EF-883A-867B-B0B7-22626183619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92350AC-465E-7205-6D11-AD8E666EE78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DE671D7-25AA-8666-B3A6-D3802CB210CE}"/>
              </a:ext>
            </a:extLst>
          </p:cNvPr>
          <p:cNvSpPr>
            <a:spLocks noGrp="1"/>
          </p:cNvSpPr>
          <p:nvPr>
            <p:ph type="body" idx="1"/>
          </p:nvPr>
        </p:nvSpPr>
        <p:spPr/>
        <p:txBody>
          <a:bodyPr/>
          <a:lstStyle/>
          <a:p>
            <a:r>
              <a:rPr lang="it-IT" dirty="0"/>
              <a:t>In effetti non mi sbagliavo, guardando alle </a:t>
            </a:r>
            <a:r>
              <a:rPr lang="it-IT" dirty="0" err="1"/>
              <a:t>loss</a:t>
            </a:r>
            <a:r>
              <a:rPr lang="it-IT" dirty="0"/>
              <a:t> possiamo vedere come la situazione rimane pressoché invariata, anzi è peggiorato il valore della </a:t>
            </a:r>
            <a:r>
              <a:rPr lang="it-IT" dirty="0" err="1"/>
              <a:t>loss</a:t>
            </a:r>
            <a:r>
              <a:rPr lang="it-IT" dirty="0"/>
              <a:t> specialmente pe il primo dataset, </a:t>
            </a:r>
            <a:r>
              <a:rPr lang="it-IT" dirty="0" err="1"/>
              <a:t>deepglint</a:t>
            </a:r>
            <a:r>
              <a:rPr lang="it-IT" dirty="0"/>
              <a:t>, in quanto sia il valore della </a:t>
            </a:r>
            <a:r>
              <a:rPr lang="it-IT" dirty="0" err="1"/>
              <a:t>loss</a:t>
            </a:r>
            <a:r>
              <a:rPr lang="it-IT" dirty="0"/>
              <a:t> di connessione che quella di densità, si mantengono più alte rispetto alla baseline. Inoltre nell’ultimo dataset, verso circa la 70’esima epoca si può osservare un piccolo in entrambe le </a:t>
            </a:r>
            <a:r>
              <a:rPr lang="it-IT" dirty="0" err="1"/>
              <a:t>loss</a:t>
            </a:r>
            <a:r>
              <a:rPr lang="it-IT" dirty="0"/>
              <a:t>, picco che invece sembra essere assente nella baseline. I risultati dei test ci segnalano una situazione in cui si ha un valore simile di NMI e di </a:t>
            </a:r>
            <a:r>
              <a:rPr lang="it-IT" dirty="0" err="1"/>
              <a:t>bicube</a:t>
            </a:r>
            <a:r>
              <a:rPr lang="it-IT" dirty="0"/>
              <a:t> F-</a:t>
            </a:r>
            <a:r>
              <a:rPr lang="it-IT" dirty="0" err="1"/>
              <a:t>measure</a:t>
            </a:r>
            <a:r>
              <a:rPr lang="it-IT" dirty="0"/>
              <a:t>, mentre per alcuni dataset si ha un peggioramento di Fp.</a:t>
            </a:r>
            <a:endParaRPr lang="it-IT" u="none" dirty="0"/>
          </a:p>
          <a:p>
            <a:r>
              <a:rPr lang="it-IT" dirty="0"/>
              <a:t>Questo è logicamente attribuibile al fatto che si perde di spiegazione attraverso l’uso solo delle features del </a:t>
            </a:r>
            <a:r>
              <a:rPr lang="it-IT" dirty="0" err="1"/>
              <a:t>peak</a:t>
            </a:r>
            <a:r>
              <a:rPr lang="it-IT" dirty="0"/>
              <a:t> </a:t>
            </a:r>
            <a:r>
              <a:rPr lang="it-IT" dirty="0" err="1"/>
              <a:t>node</a:t>
            </a:r>
            <a:r>
              <a:rPr lang="it-IT" dirty="0"/>
              <a:t>, specialmente nelle situazioni in cui per esempio si ha un cluster in cui è presente una zona periferica, tale contributo informativo si perde. Inoltre, dalle tabelle di seguito riportate, per alcuni dataset il modello peggiora la sua capacità di generalizzare penalizzando l’Fp.</a:t>
            </a:r>
          </a:p>
        </p:txBody>
      </p:sp>
      <p:sp>
        <p:nvSpPr>
          <p:cNvPr id="4" name="Segnaposto numero diapositiva 3">
            <a:extLst>
              <a:ext uri="{FF2B5EF4-FFF2-40B4-BE49-F238E27FC236}">
                <a16:creationId xmlns:a16="http://schemas.microsoft.com/office/drawing/2014/main" id="{6D2372C9-7E7F-2B1A-36D2-058E5128A38F}"/>
              </a:ext>
            </a:extLst>
          </p:cNvPr>
          <p:cNvSpPr>
            <a:spLocks noGrp="1"/>
          </p:cNvSpPr>
          <p:nvPr>
            <p:ph type="sldNum" sz="quarter" idx="5"/>
          </p:nvPr>
        </p:nvSpPr>
        <p:spPr/>
        <p:txBody>
          <a:bodyPr/>
          <a:lstStyle/>
          <a:p>
            <a:fld id="{0E45520F-F187-4920-A2A7-D9360F0E3D1A}" type="slidenum">
              <a:rPr lang="it-IT" smtClean="0"/>
              <a:t>13</a:t>
            </a:fld>
            <a:endParaRPr lang="it-IT"/>
          </a:p>
        </p:txBody>
      </p:sp>
    </p:spTree>
    <p:extLst>
      <p:ext uri="{BB962C8B-B14F-4D97-AF65-F5344CB8AC3E}">
        <p14:creationId xmlns:p14="http://schemas.microsoft.com/office/powerpoint/2010/main" val="3034728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B7200-823C-8E9D-DFB4-6E2B0C2672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E629345-631D-50FE-E112-528B9CFE63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8F7A62F-0602-E38A-B457-FD463988982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81ADD0F-36E1-658A-661D-BA052669F5EF}"/>
              </a:ext>
            </a:extLst>
          </p:cNvPr>
          <p:cNvSpPr>
            <a:spLocks noGrp="1"/>
          </p:cNvSpPr>
          <p:nvPr>
            <p:ph type="sldNum" sz="quarter" idx="5"/>
          </p:nvPr>
        </p:nvSpPr>
        <p:spPr/>
        <p:txBody>
          <a:bodyPr/>
          <a:lstStyle/>
          <a:p>
            <a:fld id="{0E45520F-F187-4920-A2A7-D9360F0E3D1A}" type="slidenum">
              <a:rPr lang="it-IT" smtClean="0"/>
              <a:t>14</a:t>
            </a:fld>
            <a:endParaRPr lang="it-IT"/>
          </a:p>
        </p:txBody>
      </p:sp>
    </p:spTree>
    <p:extLst>
      <p:ext uri="{BB962C8B-B14F-4D97-AF65-F5344CB8AC3E}">
        <p14:creationId xmlns:p14="http://schemas.microsoft.com/office/powerpoint/2010/main" val="1421130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396CA-BF95-B83F-8C9F-088109863A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A6DBE0D-808D-64FB-F8BF-0AF20626AE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2F8EE2-8BB1-0474-A589-E1F0DB11770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6A8E9CC-0616-48EE-0872-1EA65D6F6F72}"/>
              </a:ext>
            </a:extLst>
          </p:cNvPr>
          <p:cNvSpPr>
            <a:spLocks noGrp="1"/>
          </p:cNvSpPr>
          <p:nvPr>
            <p:ph type="sldNum" sz="quarter" idx="5"/>
          </p:nvPr>
        </p:nvSpPr>
        <p:spPr/>
        <p:txBody>
          <a:bodyPr/>
          <a:lstStyle/>
          <a:p>
            <a:fld id="{0E45520F-F187-4920-A2A7-D9360F0E3D1A}" type="slidenum">
              <a:rPr lang="it-IT" smtClean="0"/>
              <a:t>15</a:t>
            </a:fld>
            <a:endParaRPr lang="it-IT"/>
          </a:p>
        </p:txBody>
      </p:sp>
    </p:spTree>
    <p:extLst>
      <p:ext uri="{BB962C8B-B14F-4D97-AF65-F5344CB8AC3E}">
        <p14:creationId xmlns:p14="http://schemas.microsoft.com/office/powerpoint/2010/main" val="3275980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EF012-EDD2-F6D5-924F-C6A2FB5A89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DC2A04A-98FC-1E2E-A171-C1BE2237670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6B90757-DBE7-E8B6-8B73-5E2264C3A95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6487730-F6DB-C465-6D14-F622D8171CDB}"/>
              </a:ext>
            </a:extLst>
          </p:cNvPr>
          <p:cNvSpPr>
            <a:spLocks noGrp="1"/>
          </p:cNvSpPr>
          <p:nvPr>
            <p:ph type="sldNum" sz="quarter" idx="5"/>
          </p:nvPr>
        </p:nvSpPr>
        <p:spPr/>
        <p:txBody>
          <a:bodyPr/>
          <a:lstStyle/>
          <a:p>
            <a:fld id="{0E45520F-F187-4920-A2A7-D9360F0E3D1A}" type="slidenum">
              <a:rPr lang="it-IT" smtClean="0"/>
              <a:t>16</a:t>
            </a:fld>
            <a:endParaRPr lang="it-IT"/>
          </a:p>
        </p:txBody>
      </p:sp>
    </p:spTree>
    <p:extLst>
      <p:ext uri="{BB962C8B-B14F-4D97-AF65-F5344CB8AC3E}">
        <p14:creationId xmlns:p14="http://schemas.microsoft.com/office/powerpoint/2010/main" val="284411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Significa che ci forniscono un modo molto semplice per predire la connettività in un grafo. Ma dove viene usata la GNN? Presentiamo l’architettura, molto semplice in realtà, si parte da un K-NN </a:t>
            </a:r>
            <a:r>
              <a:rPr lang="it-IT" dirty="0" err="1"/>
              <a:t>Graph</a:t>
            </a:r>
            <a:r>
              <a:rPr lang="it-IT" dirty="0"/>
              <a:t>, dove ogni nodo è connesso ai suoi k nodi più prossimi, ma cosa rappresentano questi nodi? Ogni nodo è un visual </a:t>
            </a:r>
            <a:r>
              <a:rPr lang="it-IT" dirty="0" err="1"/>
              <a:t>embedding</a:t>
            </a:r>
            <a:r>
              <a:rPr lang="it-IT" dirty="0"/>
              <a:t> di un immagine, tale features sono state prodotte utilizzando </a:t>
            </a:r>
            <a:r>
              <a:rPr lang="it-IT" u="none" dirty="0"/>
              <a:t>delle reti di features </a:t>
            </a:r>
            <a:r>
              <a:rPr lang="it-IT" u="none" dirty="0" err="1"/>
              <a:t>extraction</a:t>
            </a:r>
            <a:r>
              <a:rPr lang="it-IT" u="none" dirty="0"/>
              <a:t>, tra cui, come citano gli autori, una </a:t>
            </a:r>
            <a:r>
              <a:rPr lang="it-IT" u="none" dirty="0" err="1"/>
              <a:t>Resnet</a:t>
            </a:r>
            <a:r>
              <a:rPr lang="it-IT" u="none" dirty="0"/>
              <a:t>. Questo grafo viene passato in input ad Hi-LANDER. Ora dove sta la novità impattante? Mentre tutti gli approcci GNN-</a:t>
            </a:r>
            <a:r>
              <a:rPr lang="it-IT" u="none" dirty="0" err="1"/>
              <a:t>based</a:t>
            </a:r>
            <a:r>
              <a:rPr lang="it-IT" u="none" dirty="0"/>
              <a:t> calcolano in modo distinto la densità e la probabilità di connessione, LANDER invece li calcola congiuntamente. Utilizzando le GNN avremo una funzione di base cluster denotata con \</a:t>
            </a:r>
            <a:r>
              <a:rPr lang="it-IT" u="none" dirty="0" err="1"/>
              <a:t>phi</a:t>
            </a:r>
            <a:r>
              <a:rPr lang="it-IT" u="none" dirty="0"/>
              <a:t> e una funzione di aggregazione denotata con \psi. Nella slide viene riportato lo pseudo codice molto semplice, si parte dal K-NN </a:t>
            </a:r>
            <a:r>
              <a:rPr lang="it-IT" u="none" dirty="0" err="1"/>
              <a:t>graph</a:t>
            </a:r>
            <a:r>
              <a:rPr lang="it-IT" u="none" dirty="0"/>
              <a:t> come anticipato in precedenza, successivamente si utilizza la funzione di clustering che è rappresenta da un modello GNN </a:t>
            </a:r>
            <a:r>
              <a:rPr lang="it-IT" u="none" dirty="0" err="1"/>
              <a:t>learnable</a:t>
            </a:r>
            <a:r>
              <a:rPr lang="it-IT" u="none" dirty="0"/>
              <a:t>, effettua la fase di encoder in cui si va, dato una features in input per un nodo a produrre l’</a:t>
            </a:r>
            <a:r>
              <a:rPr lang="it-IT" u="none" dirty="0" err="1"/>
              <a:t>embedding</a:t>
            </a:r>
            <a:r>
              <a:rPr lang="it-IT" u="none" dirty="0"/>
              <a:t>, successivamente si effettua la </a:t>
            </a:r>
            <a:r>
              <a:rPr lang="it-IT" u="none" dirty="0" err="1"/>
              <a:t>rpedizione</a:t>
            </a:r>
            <a:r>
              <a:rPr lang="it-IT" u="none" dirty="0"/>
              <a:t> di link e densità utilizzando un MLP, ed infine avviene il </a:t>
            </a:r>
            <a:r>
              <a:rPr lang="it-IT" u="none" dirty="0" err="1"/>
              <a:t>decoding</a:t>
            </a:r>
            <a:r>
              <a:rPr lang="it-IT" u="none" dirty="0"/>
              <a:t>, in cui si vanno a costruire le features del grafo a livello successivo, qui si identificano le componenti connesse, sfruttando la funzione di aggregazione. Il tutto avviene fino a convergenza, ossia fino a quando non vengono più aggiunti archi.</a:t>
            </a:r>
            <a:endParaRPr lang="it-IT" u="sng" dirty="0"/>
          </a:p>
          <a:p>
            <a:r>
              <a:rPr lang="it-IT" u="none" dirty="0"/>
              <a:t>L’assegnazione dei cluster avviene mediante un processo di propagazione dell’id dai super nodi fino al grafo di partenza.</a:t>
            </a:r>
          </a:p>
        </p:txBody>
      </p:sp>
      <p:sp>
        <p:nvSpPr>
          <p:cNvPr id="4" name="Segnaposto numero diapositiva 3"/>
          <p:cNvSpPr>
            <a:spLocks noGrp="1"/>
          </p:cNvSpPr>
          <p:nvPr>
            <p:ph type="sldNum" sz="quarter" idx="5"/>
          </p:nvPr>
        </p:nvSpPr>
        <p:spPr/>
        <p:txBody>
          <a:bodyPr/>
          <a:lstStyle/>
          <a:p>
            <a:fld id="{0E45520F-F187-4920-A2A7-D9360F0E3D1A}" type="slidenum">
              <a:rPr lang="it-IT" smtClean="0"/>
              <a:t>3</a:t>
            </a:fld>
            <a:endParaRPr lang="it-IT"/>
          </a:p>
        </p:txBody>
      </p:sp>
    </p:spTree>
    <p:extLst>
      <p:ext uri="{BB962C8B-B14F-4D97-AF65-F5344CB8AC3E}">
        <p14:creationId xmlns:p14="http://schemas.microsoft.com/office/powerpoint/2010/main" val="39617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81759-4843-74FF-0992-E74C2D7EA9A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A4F63F-6FCE-1830-6BED-9736DA4A5F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673E605-694F-C9DC-00D8-93BFAA7DA3D6}"/>
              </a:ext>
            </a:extLst>
          </p:cNvPr>
          <p:cNvSpPr>
            <a:spLocks noGrp="1"/>
          </p:cNvSpPr>
          <p:nvPr>
            <p:ph type="body" idx="1"/>
          </p:nvPr>
        </p:nvSpPr>
        <p:spPr/>
        <p:txBody>
          <a:bodyPr/>
          <a:lstStyle/>
          <a:p>
            <a:r>
              <a:rPr lang="it-IT" u="none" dirty="0"/>
              <a:t>Detto ciò sorvoliamo molto rapidamente sull’esperimento ricreato, in particolare abbiamo la </a:t>
            </a:r>
            <a:r>
              <a:rPr lang="it-IT" u="none" dirty="0" err="1"/>
              <a:t>loss</a:t>
            </a:r>
            <a:r>
              <a:rPr lang="it-IT" u="none" dirty="0"/>
              <a:t> utilizzata costituita banalmente dal contributo di due quantità, la Loss relativa alla </a:t>
            </a:r>
            <a:r>
              <a:rPr lang="it-IT" u="none" dirty="0" err="1"/>
              <a:t>conessione</a:t>
            </a:r>
            <a:r>
              <a:rPr lang="it-IT" u="none" dirty="0"/>
              <a:t> e la </a:t>
            </a:r>
            <a:r>
              <a:rPr lang="it-IT" u="none" dirty="0" err="1"/>
              <a:t>loss</a:t>
            </a:r>
            <a:r>
              <a:rPr lang="it-IT" u="none" dirty="0"/>
              <a:t> relativa alla densità, per quest’ultima si usa la SE, mentre per la connessione si utilizza la </a:t>
            </a:r>
            <a:r>
              <a:rPr lang="it-IT" u="none" dirty="0" err="1"/>
              <a:t>binary</a:t>
            </a:r>
            <a:r>
              <a:rPr lang="it-IT" u="none" dirty="0"/>
              <a:t> cross </a:t>
            </a:r>
            <a:r>
              <a:rPr lang="it-IT" u="none" dirty="0" err="1"/>
              <a:t>entropy</a:t>
            </a:r>
            <a:r>
              <a:rPr lang="it-IT" u="none" dirty="0"/>
              <a:t>. Per quanto riguarda i dataset utilizzati sono 4, </a:t>
            </a:r>
            <a:r>
              <a:rPr lang="it-IT" u="none" dirty="0" err="1"/>
              <a:t>trillionpairs</a:t>
            </a:r>
            <a:r>
              <a:rPr lang="it-IT" u="none" dirty="0"/>
              <a:t> (denominato in questo elaborato come </a:t>
            </a:r>
            <a:r>
              <a:rPr lang="it-IT" u="none" dirty="0" err="1"/>
              <a:t>deepglint</a:t>
            </a:r>
            <a:r>
              <a:rPr lang="it-IT" u="none" dirty="0"/>
              <a:t>), IMDB ed </a:t>
            </a:r>
            <a:r>
              <a:rPr lang="it-IT" u="none" dirty="0" err="1"/>
              <a:t>hannah</a:t>
            </a:r>
            <a:r>
              <a:rPr lang="it-IT" u="none" dirty="0"/>
              <a:t> per il riconoscimento di volti, mentre per il riconoscimento di animali si utilizza iNATURALIS2018.</a:t>
            </a:r>
          </a:p>
          <a:p>
            <a:r>
              <a:rPr lang="it-IT" u="none" dirty="0"/>
              <a:t>Come metriche per la valutazione si utilizza la </a:t>
            </a:r>
            <a:r>
              <a:rPr lang="it-IT" u="none" dirty="0" err="1"/>
              <a:t>pairwise</a:t>
            </a:r>
            <a:r>
              <a:rPr lang="it-IT" u="none" dirty="0"/>
              <a:t> e la </a:t>
            </a:r>
            <a:r>
              <a:rPr lang="it-IT" u="none" dirty="0" err="1"/>
              <a:t>bicube</a:t>
            </a:r>
            <a:r>
              <a:rPr lang="it-IT" u="none" dirty="0"/>
              <a:t> ’F-</a:t>
            </a:r>
            <a:r>
              <a:rPr lang="it-IT" u="none" dirty="0" err="1"/>
              <a:t>measure</a:t>
            </a:r>
            <a:r>
              <a:rPr lang="it-IT" u="none" dirty="0"/>
              <a:t>, una media armonica tra </a:t>
            </a:r>
            <a:r>
              <a:rPr lang="it-IT" u="none" dirty="0" err="1"/>
              <a:t>precision</a:t>
            </a:r>
            <a:r>
              <a:rPr lang="it-IT" u="none" dirty="0"/>
              <a:t> e recall. Si utilizza anche la </a:t>
            </a:r>
            <a:r>
              <a:rPr lang="it-IT" dirty="0" err="1"/>
              <a:t>Normalized</a:t>
            </a:r>
            <a:r>
              <a:rPr lang="it-IT" dirty="0"/>
              <a:t> </a:t>
            </a:r>
            <a:r>
              <a:rPr lang="it-IT" dirty="0" err="1"/>
              <a:t>Mutual</a:t>
            </a:r>
            <a:r>
              <a:rPr lang="it-IT" dirty="0"/>
              <a:t> Information (NMI), questa metrica cattura sia l’omogeneità (quanto i cluster contengono solo membri di una singola classe) che la completezza (quanto tutti i membri di una data classe sono assegnati allo stesso cluster).</a:t>
            </a:r>
          </a:p>
          <a:p>
            <a:r>
              <a:rPr lang="it-IT" u="none" dirty="0"/>
              <a:t>Le sperimento ricondotto mostra dei risultati fedeli a quelli citati sul paper, la variazione non è un segno di errore, ma è dovuto alla </a:t>
            </a:r>
            <a:r>
              <a:rPr lang="it-IT" u="none" dirty="0" err="1"/>
              <a:t>randomness</a:t>
            </a:r>
            <a:r>
              <a:rPr lang="it-IT" u="none" dirty="0"/>
              <a:t> introdotta con </a:t>
            </a:r>
            <a:r>
              <a:rPr lang="it-IT" u="none" dirty="0" err="1"/>
              <a:t>faiss</a:t>
            </a:r>
            <a:r>
              <a:rPr lang="it-IT" u="none" dirty="0"/>
              <a:t>. Libreria di META, che viene utilizzata per la ricerca efficiente di similarità e per il clustering di vettori.</a:t>
            </a:r>
          </a:p>
        </p:txBody>
      </p:sp>
      <p:sp>
        <p:nvSpPr>
          <p:cNvPr id="4" name="Segnaposto numero diapositiva 3">
            <a:extLst>
              <a:ext uri="{FF2B5EF4-FFF2-40B4-BE49-F238E27FC236}">
                <a16:creationId xmlns:a16="http://schemas.microsoft.com/office/drawing/2014/main" id="{69D6996F-C2CA-E46A-C326-9EE70DDCDB89}"/>
              </a:ext>
            </a:extLst>
          </p:cNvPr>
          <p:cNvSpPr>
            <a:spLocks noGrp="1"/>
          </p:cNvSpPr>
          <p:nvPr>
            <p:ph type="sldNum" sz="quarter" idx="5"/>
          </p:nvPr>
        </p:nvSpPr>
        <p:spPr/>
        <p:txBody>
          <a:bodyPr/>
          <a:lstStyle/>
          <a:p>
            <a:fld id="{0E45520F-F187-4920-A2A7-D9360F0E3D1A}" type="slidenum">
              <a:rPr lang="it-IT" smtClean="0"/>
              <a:t>4</a:t>
            </a:fld>
            <a:endParaRPr lang="it-IT"/>
          </a:p>
        </p:txBody>
      </p:sp>
    </p:spTree>
    <p:extLst>
      <p:ext uri="{BB962C8B-B14F-4D97-AF65-F5344CB8AC3E}">
        <p14:creationId xmlns:p14="http://schemas.microsoft.com/office/powerpoint/2010/main" val="112604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1BA1D-5112-5CDB-3CED-3316DB38DC9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63D11E1-A19C-6DB7-1BCC-B0763740D0D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FF568B7-5E81-30FD-2354-CB90979EEB17}"/>
              </a:ext>
            </a:extLst>
          </p:cNvPr>
          <p:cNvSpPr>
            <a:spLocks noGrp="1"/>
          </p:cNvSpPr>
          <p:nvPr>
            <p:ph type="body" idx="1"/>
          </p:nvPr>
        </p:nvSpPr>
        <p:spPr/>
        <p:txBody>
          <a:bodyPr/>
          <a:lstStyle/>
          <a:p>
            <a:r>
              <a:rPr lang="it-IT" u="none" dirty="0"/>
              <a:t>Vediamo il cuore di questo elaborato, le modifiche apportate, in particolare io non mi sono soffermato su un unico aspetto dell’architettura, ma ho voluto sperimentarla a 360 gradi, fornendo in totale 7 modifiche, dove in qualche modo ho cercato di analizzare aspetti differenti.</a:t>
            </a:r>
            <a:r>
              <a:rPr lang="it-IT" u="sng" dirty="0"/>
              <a:t> </a:t>
            </a:r>
            <a:r>
              <a:rPr lang="it-IT" u="none" dirty="0"/>
              <a:t>Partiamo con la prima modifica, di base, il </a:t>
            </a:r>
            <a:r>
              <a:rPr lang="it-IT" u="none" dirty="0" err="1"/>
              <a:t>GraphConvLayer</a:t>
            </a:r>
            <a:r>
              <a:rPr lang="it-IT" u="none" dirty="0"/>
              <a:t> utilizza il peso «affine» per l’aggregazione dei messaggi, affine viene </a:t>
            </a:r>
            <a:r>
              <a:rPr lang="it-IT" dirty="0"/>
              <a:t>popolato direttamente dai valori normalizzati della matrice di adiacenza K-NN, ottenuti tramite una normalizzazione per riga. Questo ‘</a:t>
            </a:r>
            <a:r>
              <a:rPr lang="it-IT" dirty="0" err="1"/>
              <a:t>raw_affine</a:t>
            </a:r>
            <a:r>
              <a:rPr lang="it-IT" dirty="0"/>
              <a:t>‘ viene derivato da ‘affine‘ dividendo quest’ultimo per </a:t>
            </a:r>
            <a:r>
              <a:rPr lang="it-IT" dirty="0" err="1"/>
              <a:t>edges.dst</a:t>
            </a:r>
            <a:r>
              <a:rPr lang="it-IT" dirty="0"/>
              <a:t>[”</a:t>
            </a:r>
            <a:r>
              <a:rPr lang="it-IT" dirty="0" err="1"/>
              <a:t>norm</a:t>
            </a:r>
            <a:r>
              <a:rPr lang="it-IT" dirty="0"/>
              <a:t>”], dove rappresenta la somma delle righe non normalizzate della matrice di adiacenza per il nodo di destinazione. Questo approccio introduce una forma di doppia normalizzazione o una normalizzazione aggiuntiva che tiene conto non solo dei pesi iniziali, ma anche della connettività locale  del nodo di destinazione. Si è implementato tale modifica </a:t>
            </a:r>
            <a:r>
              <a:rPr lang="it-IT" dirty="0" err="1"/>
              <a:t>perchè</a:t>
            </a:r>
            <a:r>
              <a:rPr lang="it-IT" dirty="0"/>
              <a:t> idealmente potrebbe portare ad una maggiore stabilità numerica durante l’addestramento, ed una ponderazione più equa dei messaggi proveniente da nodi con gradi diversi. Prima di passare all’analisi del grafico della </a:t>
            </a:r>
            <a:r>
              <a:rPr lang="it-IT" dirty="0" err="1"/>
              <a:t>loss</a:t>
            </a:r>
            <a:r>
              <a:rPr lang="it-IT" dirty="0"/>
              <a:t>, c’è da spendere una piccola nota riguardo alle </a:t>
            </a:r>
            <a:r>
              <a:rPr lang="it-IT" dirty="0" err="1"/>
              <a:t>penformance</a:t>
            </a:r>
            <a:r>
              <a:rPr lang="it-IT" dirty="0"/>
              <a:t>, innanzitutto il modello soggetto a tale modifica può essere addestrato solo con un dataset, ossia </a:t>
            </a:r>
            <a:r>
              <a:rPr lang="it-IT" dirty="0" err="1"/>
              <a:t>deepglint</a:t>
            </a:r>
            <a:r>
              <a:rPr lang="it-IT" dirty="0"/>
              <a:t>, l’unico </a:t>
            </a:r>
            <a:r>
              <a:rPr lang="it-IT" dirty="0" err="1"/>
              <a:t>train</a:t>
            </a:r>
            <a:r>
              <a:rPr lang="it-IT" dirty="0"/>
              <a:t> che non fa uso del GAT </a:t>
            </a:r>
            <a:r>
              <a:rPr lang="it-IT" dirty="0" err="1"/>
              <a:t>layer</a:t>
            </a:r>
            <a:r>
              <a:rPr lang="it-IT" dirty="0"/>
              <a:t>. I risultati di test però mostrano un aspetto importante, non tanto per la NMI o l’F-score </a:t>
            </a:r>
            <a:r>
              <a:rPr lang="it-IT" dirty="0" err="1"/>
              <a:t>bicube</a:t>
            </a:r>
            <a:r>
              <a:rPr lang="it-IT" dirty="0"/>
              <a:t>, ma tanto per l F-score </a:t>
            </a:r>
            <a:r>
              <a:rPr lang="it-IT" dirty="0" err="1"/>
              <a:t>pairwise</a:t>
            </a:r>
            <a:r>
              <a:rPr lang="it-IT" dirty="0"/>
              <a:t>, quindi la normalizzazione aggiuntiva, pur avendo migliorando la stabilità e la convergenza della </a:t>
            </a:r>
            <a:r>
              <a:rPr lang="it-IT" dirty="0" err="1"/>
              <a:t>loss</a:t>
            </a:r>
            <a:r>
              <a:rPr lang="it-IT" dirty="0"/>
              <a:t> e l’NMI, potrebbe aver reso il modello meno preciso, o aver influenzato la capacità del modello di distinguere con precisione tra istanze positive e negative.</a:t>
            </a:r>
            <a:endParaRPr lang="it-IT" u="none" dirty="0"/>
          </a:p>
        </p:txBody>
      </p:sp>
      <p:sp>
        <p:nvSpPr>
          <p:cNvPr id="4" name="Segnaposto numero diapositiva 3">
            <a:extLst>
              <a:ext uri="{FF2B5EF4-FFF2-40B4-BE49-F238E27FC236}">
                <a16:creationId xmlns:a16="http://schemas.microsoft.com/office/drawing/2014/main" id="{9BB79849-4430-0CE7-5315-F89C62011BAE}"/>
              </a:ext>
            </a:extLst>
          </p:cNvPr>
          <p:cNvSpPr>
            <a:spLocks noGrp="1"/>
          </p:cNvSpPr>
          <p:nvPr>
            <p:ph type="sldNum" sz="quarter" idx="5"/>
          </p:nvPr>
        </p:nvSpPr>
        <p:spPr/>
        <p:txBody>
          <a:bodyPr/>
          <a:lstStyle/>
          <a:p>
            <a:fld id="{0E45520F-F187-4920-A2A7-D9360F0E3D1A}" type="slidenum">
              <a:rPr lang="it-IT" smtClean="0"/>
              <a:t>5</a:t>
            </a:fld>
            <a:endParaRPr lang="it-IT"/>
          </a:p>
        </p:txBody>
      </p:sp>
    </p:spTree>
    <p:extLst>
      <p:ext uri="{BB962C8B-B14F-4D97-AF65-F5344CB8AC3E}">
        <p14:creationId xmlns:p14="http://schemas.microsoft.com/office/powerpoint/2010/main" val="395851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6C5EE-9181-B12D-D9AA-AF2737B2E7F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B0F96D-1EC7-583F-5996-43B842F1EAE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A4CFCF1-AE5B-E27E-0362-D384FD13F31C}"/>
              </a:ext>
            </a:extLst>
          </p:cNvPr>
          <p:cNvSpPr>
            <a:spLocks noGrp="1"/>
          </p:cNvSpPr>
          <p:nvPr>
            <p:ph type="body" idx="1"/>
          </p:nvPr>
        </p:nvSpPr>
        <p:spPr/>
        <p:txBody>
          <a:bodyPr/>
          <a:lstStyle/>
          <a:p>
            <a:r>
              <a:rPr lang="it-IT" u="none" dirty="0"/>
              <a:t>Dando invece uno sguardo alla </a:t>
            </a:r>
            <a:r>
              <a:rPr lang="it-IT" u="none" dirty="0" err="1"/>
              <a:t>loss</a:t>
            </a:r>
            <a:r>
              <a:rPr lang="it-IT" u="none" dirty="0"/>
              <a:t>, abbiamo che otteniamo una </a:t>
            </a:r>
            <a:r>
              <a:rPr lang="it-IT" u="none" dirty="0" err="1"/>
              <a:t>stabilizzaziomne</a:t>
            </a:r>
            <a:r>
              <a:rPr lang="it-IT" u="none" dirty="0"/>
              <a:t> dalla </a:t>
            </a:r>
            <a:r>
              <a:rPr lang="it-IT" u="none" dirty="0" err="1"/>
              <a:t>loss</a:t>
            </a:r>
            <a:r>
              <a:rPr lang="it-IT" u="none" dirty="0"/>
              <a:t> oltre che una rapida convergenza, infatti si raggiunge numeri prossimi allo zero già tra la 15/20 epoca, mentre per il modello normale questa convergenza si ottiene verso la 30’esima epoca. Infine abbiamo anche valori di </a:t>
            </a:r>
            <a:r>
              <a:rPr lang="it-IT" u="none" dirty="0" err="1"/>
              <a:t>loss</a:t>
            </a:r>
            <a:r>
              <a:rPr lang="it-IT" u="none" dirty="0"/>
              <a:t> di partenza più passi, sia per la </a:t>
            </a:r>
            <a:r>
              <a:rPr lang="it-IT" u="none" dirty="0" err="1"/>
              <a:t>loss</a:t>
            </a:r>
            <a:r>
              <a:rPr lang="it-IT" u="none" dirty="0"/>
              <a:t> di connessione che per quella di densità.</a:t>
            </a:r>
          </a:p>
        </p:txBody>
      </p:sp>
      <p:sp>
        <p:nvSpPr>
          <p:cNvPr id="4" name="Segnaposto numero diapositiva 3">
            <a:extLst>
              <a:ext uri="{FF2B5EF4-FFF2-40B4-BE49-F238E27FC236}">
                <a16:creationId xmlns:a16="http://schemas.microsoft.com/office/drawing/2014/main" id="{24468F4D-7BA5-BD48-3872-DE7317B87E6F}"/>
              </a:ext>
            </a:extLst>
          </p:cNvPr>
          <p:cNvSpPr>
            <a:spLocks noGrp="1"/>
          </p:cNvSpPr>
          <p:nvPr>
            <p:ph type="sldNum" sz="quarter" idx="5"/>
          </p:nvPr>
        </p:nvSpPr>
        <p:spPr/>
        <p:txBody>
          <a:bodyPr/>
          <a:lstStyle/>
          <a:p>
            <a:fld id="{0E45520F-F187-4920-A2A7-D9360F0E3D1A}" type="slidenum">
              <a:rPr lang="it-IT" smtClean="0"/>
              <a:t>6</a:t>
            </a:fld>
            <a:endParaRPr lang="it-IT"/>
          </a:p>
        </p:txBody>
      </p:sp>
    </p:spTree>
    <p:extLst>
      <p:ext uri="{BB962C8B-B14F-4D97-AF65-F5344CB8AC3E}">
        <p14:creationId xmlns:p14="http://schemas.microsoft.com/office/powerpoint/2010/main" val="106673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0B9E1-D48C-96A5-A33D-2AD40BD4F3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7D93ADC-66E3-71F4-0E92-F7A617A0944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B6E4043-6860-12CD-7056-4D83DF0DA673}"/>
              </a:ext>
            </a:extLst>
          </p:cNvPr>
          <p:cNvSpPr>
            <a:spLocks noGrp="1"/>
          </p:cNvSpPr>
          <p:nvPr>
            <p:ph type="body" idx="1"/>
          </p:nvPr>
        </p:nvSpPr>
        <p:spPr/>
        <p:txBody>
          <a:bodyPr/>
          <a:lstStyle/>
          <a:p>
            <a:r>
              <a:rPr lang="it-IT" u="none" dirty="0"/>
              <a:t>A questo punto mi sono chiesto, perché non tenere in </a:t>
            </a:r>
            <a:r>
              <a:rPr lang="it-IT" u="none" dirty="0" err="1"/>
              <a:t>consideerazione</a:t>
            </a:r>
            <a:r>
              <a:rPr lang="it-IT" u="none" dirty="0"/>
              <a:t> della densità del nodo sorgete? Questo perché intuitivamente i messaggi dei nodi più densi (diremmo più popolari nel contesto della degree </a:t>
            </a:r>
            <a:r>
              <a:rPr lang="it-IT" u="none" dirty="0" err="1"/>
              <a:t>centrality</a:t>
            </a:r>
            <a:r>
              <a:rPr lang="it-IT" u="none" dirty="0"/>
              <a:t>) </a:t>
            </a:r>
            <a:r>
              <a:rPr lang="it-IT" dirty="0"/>
              <a:t>avranno un peso o un’influenza maggiore sui nodi vicini durante l’aggregazione. </a:t>
            </a:r>
            <a:r>
              <a:rPr lang="it-IT" dirty="0" err="1"/>
              <a:t>Perchè</a:t>
            </a:r>
            <a:r>
              <a:rPr lang="it-IT" dirty="0"/>
              <a:t> si è scelto di usare proprio la densità come peso? L’architettura proposta nel paper, utilizza la densità dei nodi per il processo di </a:t>
            </a:r>
            <a:r>
              <a:rPr lang="it-IT" dirty="0" err="1"/>
              <a:t>decode</a:t>
            </a:r>
            <a:r>
              <a:rPr lang="it-IT" dirty="0"/>
              <a:t> in cui avviene la selezione dei "</a:t>
            </a:r>
            <a:r>
              <a:rPr lang="it-IT" dirty="0" err="1"/>
              <a:t>peak</a:t>
            </a:r>
            <a:r>
              <a:rPr lang="it-IT" dirty="0"/>
              <a:t> </a:t>
            </a:r>
            <a:r>
              <a:rPr lang="it-IT" dirty="0" err="1"/>
              <a:t>nodes</a:t>
            </a:r>
            <a:r>
              <a:rPr lang="it-IT" dirty="0"/>
              <a:t>" (nodi che rappresentano i centri dei cluster per il livello successivo). Incorporare la densità già nella fase di aggregazione dei messaggi della GNN potrebbe rendere il modello più intrinsecamente allineato con la sua logica di clustering. In quanto, ci si aspetterebbe che i nodi centrali e più densi di un cluster (noti spesso anche come i "core points") abbiano un’influenza predominante nella formazione delle rappresentazioni dei nodi vicini. Questo dovrebbe portare a cluster più compatti e ben definiti, </a:t>
            </a:r>
            <a:r>
              <a:rPr lang="it-IT" dirty="0" err="1"/>
              <a:t>poichè</a:t>
            </a:r>
            <a:r>
              <a:rPr lang="it-IT" dirty="0"/>
              <a:t> l’informazione più rappresentativa dei cluster verrebbe propagata con maggiore forza. C’è da tenere in considerazione però, che possono </a:t>
            </a:r>
            <a:r>
              <a:rPr lang="it-IT" dirty="0" err="1"/>
              <a:t>esiistere</a:t>
            </a:r>
            <a:r>
              <a:rPr lang="it-IT" dirty="0"/>
              <a:t> degli scenari dove i cluster sono a bassa densità ma ben separati, questa modifica potrebbe penalizzare eccessivamente la propagazione dei messaggi all’interno di tali cluster, rendendoli più difficili da identificare correttamente. Oppure, se i nodi più densi inizia no a dominare eccessivamente il controllo del flusso dell’informazione, il modello potrebbe diventare meno sensibile alle sfumature e alle interconnessioni tra i cluster.</a:t>
            </a:r>
          </a:p>
          <a:p>
            <a:r>
              <a:rPr lang="it-IT" dirty="0"/>
              <a:t>Anche in questo caso, entrambi i grafici mostrano un comportamento simile: le perdite di minuiscono molto rapidamente nelle prime epoche (circa le prime 50) e poi si stabilizzano su valori molto molto bassi per il resto dell’addestramento. Osservando il grafico si può notare che la modifica apportata abbia una perdita complessiva leggermente inferiore o comunque molto simile a quella dell’architettura originale. Questo suggerisce che la modifica non compromette la capacità del modello di minimizzare la funzione di perdita generale. Un altra cosa, visibile ad occhio nudo, sono le performance, decisamente superiori a quelle ottenute nella modifica precedente, abbiamo dei valori che non si discostano molto da quelli trovati. Ed inoltre la </a:t>
            </a:r>
            <a:r>
              <a:rPr lang="it-IT" dirty="0" err="1"/>
              <a:t>loss</a:t>
            </a:r>
            <a:r>
              <a:rPr lang="it-IT" dirty="0"/>
              <a:t> di densità, parte da valori più bassi, risultando anche leggermente più stabilizzata.</a:t>
            </a:r>
          </a:p>
          <a:p>
            <a:endParaRPr lang="it-IT" dirty="0"/>
          </a:p>
          <a:p>
            <a:endParaRPr lang="it-IT" u="none" dirty="0"/>
          </a:p>
        </p:txBody>
      </p:sp>
      <p:sp>
        <p:nvSpPr>
          <p:cNvPr id="4" name="Segnaposto numero diapositiva 3">
            <a:extLst>
              <a:ext uri="{FF2B5EF4-FFF2-40B4-BE49-F238E27FC236}">
                <a16:creationId xmlns:a16="http://schemas.microsoft.com/office/drawing/2014/main" id="{43E9AF29-77D9-46AF-6E8C-2F002E903498}"/>
              </a:ext>
            </a:extLst>
          </p:cNvPr>
          <p:cNvSpPr>
            <a:spLocks noGrp="1"/>
          </p:cNvSpPr>
          <p:nvPr>
            <p:ph type="sldNum" sz="quarter" idx="5"/>
          </p:nvPr>
        </p:nvSpPr>
        <p:spPr/>
        <p:txBody>
          <a:bodyPr/>
          <a:lstStyle/>
          <a:p>
            <a:fld id="{0E45520F-F187-4920-A2A7-D9360F0E3D1A}" type="slidenum">
              <a:rPr lang="it-IT" smtClean="0"/>
              <a:t>7</a:t>
            </a:fld>
            <a:endParaRPr lang="it-IT"/>
          </a:p>
        </p:txBody>
      </p:sp>
    </p:spTree>
    <p:extLst>
      <p:ext uri="{BB962C8B-B14F-4D97-AF65-F5344CB8AC3E}">
        <p14:creationId xmlns:p14="http://schemas.microsoft.com/office/powerpoint/2010/main" val="331465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FC66E-A137-1F5F-94AD-667B3347415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AFEA8E6-AC27-4A1A-491C-1F2DD26D7A3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6BCF68C-F424-94AA-0DBA-C23599BD2E0A}"/>
              </a:ext>
            </a:extLst>
          </p:cNvPr>
          <p:cNvSpPr>
            <a:spLocks noGrp="1"/>
          </p:cNvSpPr>
          <p:nvPr>
            <p:ph type="body" idx="1"/>
          </p:nvPr>
        </p:nvSpPr>
        <p:spPr/>
        <p:txBody>
          <a:bodyPr/>
          <a:lstStyle/>
          <a:p>
            <a:r>
              <a:rPr lang="it-IT" u="none" dirty="0"/>
              <a:t>Tutte le modifiche introdotte in precedenza fanno uso del </a:t>
            </a:r>
            <a:r>
              <a:rPr lang="it-IT" u="none" dirty="0" err="1"/>
              <a:t>ConvGraphLayer</a:t>
            </a:r>
            <a:r>
              <a:rPr lang="it-IT" u="none" dirty="0"/>
              <a:t>, un </a:t>
            </a:r>
            <a:r>
              <a:rPr lang="it-IT" u="none" dirty="0" err="1"/>
              <a:t>layer</a:t>
            </a:r>
            <a:r>
              <a:rPr lang="it-IT" u="none" dirty="0"/>
              <a:t> normalissimo di convoluzione estesa ai grafi, q</a:t>
            </a:r>
            <a:r>
              <a:rPr lang="it-IT" dirty="0"/>
              <a:t>uesto </a:t>
            </a:r>
            <a:r>
              <a:rPr lang="it-IT" dirty="0" err="1"/>
              <a:t>layer</a:t>
            </a:r>
            <a:r>
              <a:rPr lang="it-IT" dirty="0"/>
              <a:t> aggrega le informazioni dai nodi vicini per aggiornare la rappresentazione di un nodo centrale.</a:t>
            </a:r>
            <a:r>
              <a:rPr lang="it-IT" u="none" dirty="0"/>
              <a:t> Molti degli addestramenti usano il GAT </a:t>
            </a:r>
            <a:r>
              <a:rPr lang="it-IT" u="none" dirty="0" err="1"/>
              <a:t>layer</a:t>
            </a:r>
            <a:r>
              <a:rPr lang="it-IT" u="none" dirty="0"/>
              <a:t>, </a:t>
            </a:r>
            <a:r>
              <a:rPr lang="it-IT" u="none" dirty="0" err="1"/>
              <a:t>Graph</a:t>
            </a:r>
            <a:r>
              <a:rPr lang="it-IT" u="none" dirty="0"/>
              <a:t> </a:t>
            </a:r>
            <a:r>
              <a:rPr lang="it-IT" u="none" dirty="0" err="1"/>
              <a:t>Attention</a:t>
            </a:r>
            <a:r>
              <a:rPr lang="it-IT" u="none" dirty="0"/>
              <a:t> Network, </a:t>
            </a:r>
            <a:r>
              <a:rPr lang="it-IT" dirty="0"/>
              <a:t>un'alternativa molto potente che a differenza dei </a:t>
            </a:r>
            <a:r>
              <a:rPr lang="it-IT" dirty="0" err="1"/>
              <a:t>layer</a:t>
            </a:r>
            <a:r>
              <a:rPr lang="it-IT" dirty="0"/>
              <a:t> </a:t>
            </a:r>
            <a:r>
              <a:rPr lang="it-IT" dirty="0" err="1"/>
              <a:t>convoluzionali</a:t>
            </a:r>
            <a:r>
              <a:rPr lang="it-IT" dirty="0"/>
              <a:t> 'standard' che trattano tutti i vicini allo stesso, i GAT introducono un </a:t>
            </a:r>
            <a:r>
              <a:rPr lang="it-IT" b="1" dirty="0"/>
              <a:t>meccanismo di attenzione</a:t>
            </a:r>
            <a:r>
              <a:rPr lang="it-IT" dirty="0"/>
              <a:t>. Cosa significa? Significa che il modello non si limita ad aggregare le informazioni dai vicini, ma </a:t>
            </a:r>
            <a:r>
              <a:rPr lang="it-IT" i="1" dirty="0"/>
              <a:t>impara</a:t>
            </a:r>
            <a:r>
              <a:rPr lang="it-IT" dirty="0"/>
              <a:t> anche a dare un peso diverso a ciascun vicino. Una caratteristica dei  </a:t>
            </a:r>
            <a:r>
              <a:rPr lang="it-IT" b="1" dirty="0" err="1"/>
              <a:t>Graph</a:t>
            </a:r>
            <a:r>
              <a:rPr lang="it-IT" b="1" dirty="0"/>
              <a:t> </a:t>
            </a:r>
            <a:r>
              <a:rPr lang="it-IT" b="1" dirty="0" err="1"/>
              <a:t>Attention</a:t>
            </a:r>
            <a:r>
              <a:rPr lang="it-IT" b="1" dirty="0"/>
              <a:t> Network (GAT) </a:t>
            </a:r>
            <a:r>
              <a:rPr lang="it-IT" b="1" dirty="0" err="1"/>
              <a:t>layer</a:t>
            </a:r>
            <a:r>
              <a:rPr lang="it-IT" b="0" dirty="0"/>
              <a:t> è che si può</a:t>
            </a:r>
            <a:r>
              <a:rPr lang="it-IT" dirty="0"/>
              <a:t> utilizzare un meccanismo di </a:t>
            </a:r>
            <a:r>
              <a:rPr lang="it-IT" b="1" dirty="0"/>
              <a:t>multi-head </a:t>
            </a:r>
            <a:r>
              <a:rPr lang="it-IT" b="1" dirty="0" err="1"/>
              <a:t>attention</a:t>
            </a:r>
            <a:r>
              <a:rPr lang="it-IT" dirty="0"/>
              <a:t> (attenzione multi-testa). Similmente al concetto di multi-head </a:t>
            </a:r>
            <a:r>
              <a:rPr lang="it-IT" dirty="0" err="1"/>
              <a:t>attention</a:t>
            </a:r>
            <a:r>
              <a:rPr lang="it-IT" dirty="0"/>
              <a:t> nei Transformer (che l'hanno resa popolare), avere più "teste" di attenzione rende il processo di apprendimento più stabile e robusto, in quanto ogni testa può imparare a focalizzarsi su un aspetto leggermente diverso delle relazioni tra i nodi vicini. Questo permette al modello di catturare una gamma più ricca e diversificata di dipendenze e modelli di relazione nel grafo. La modifica è stata introdotta proprio qui, l’output ottenuto è dato da un aggregazione degli output ai </a:t>
            </a:r>
            <a:r>
              <a:rPr lang="it-IT" dirty="0" err="1"/>
              <a:t>diveri</a:t>
            </a:r>
            <a:r>
              <a:rPr lang="it-IT" dirty="0"/>
              <a:t> livelli della testa, qui al posto di considerare tutti i </a:t>
            </a:r>
            <a:r>
              <a:rPr lang="it-IT" dirty="0" err="1"/>
              <a:t>layer</a:t>
            </a:r>
            <a:r>
              <a:rPr lang="it-IT" dirty="0"/>
              <a:t> uguali,  si va ad assegnare ad ogni testa un peso, apprendibile dalla rete, in modo tale da fr </a:t>
            </a:r>
            <a:r>
              <a:rPr lang="it-IT" dirty="0" err="1"/>
              <a:t>scecgliere</a:t>
            </a:r>
            <a:r>
              <a:rPr lang="it-IT" dirty="0"/>
              <a:t> alla rete su quale </a:t>
            </a:r>
            <a:r>
              <a:rPr lang="it-IT" dirty="0" err="1"/>
              <a:t>otuput</a:t>
            </a:r>
            <a:r>
              <a:rPr lang="it-IT" dirty="0"/>
              <a:t> prestare maggior attenzione.</a:t>
            </a:r>
            <a:r>
              <a:rPr lang="it-IT" u="none" dirty="0"/>
              <a:t> </a:t>
            </a:r>
            <a:r>
              <a:rPr lang="it-IT" dirty="0"/>
              <a:t>Nonostante questi possibili vantaggi c’è da tenere in considerazione che se le diverse teste di attenzione apprendono informazioni molto simili, l’aggiunta di pesi potrebbe non portare a benefici significativi e quindi aggiungere complessità non necessaria.</a:t>
            </a:r>
            <a:r>
              <a:rPr lang="it-IT" u="none" dirty="0"/>
              <a:t> Che risultati si sono ottenuti? Beh </a:t>
            </a:r>
            <a:r>
              <a:rPr lang="it-IT" u="none" dirty="0" err="1"/>
              <a:t>innanzittutto</a:t>
            </a:r>
            <a:r>
              <a:rPr lang="it-IT" u="none" dirty="0"/>
              <a:t> abbiamo che l’esperimento è stato effettuato su INAT campionato in quanto il più piccolo ed inoltre si sono utilizzato 4 teste, in quanto raddoppiando la dimensione le risorse messe a disposizione da </a:t>
            </a:r>
            <a:r>
              <a:rPr lang="it-IT" u="none" dirty="0" err="1"/>
              <a:t>kaggle</a:t>
            </a:r>
            <a:r>
              <a:rPr lang="it-IT" u="none" dirty="0"/>
              <a:t> si esauriscono, guardando al grafico possiamo notare che la </a:t>
            </a:r>
            <a:r>
              <a:rPr lang="it-IT" u="none" dirty="0" err="1"/>
              <a:t>loss</a:t>
            </a:r>
            <a:r>
              <a:rPr lang="it-IT" u="none" dirty="0"/>
              <a:t> si mantiene su valori più alti rispetto alla </a:t>
            </a:r>
            <a:r>
              <a:rPr lang="it-IT" u="none" dirty="0" err="1"/>
              <a:t>loss</a:t>
            </a:r>
            <a:r>
              <a:rPr lang="it-IT" u="none" dirty="0"/>
              <a:t> di partenza. Oltre che si è rallentata la convergenza, infatti il modello senza modifica raggiunge la convergenza verso la 170’esima epoca, mentre il modello soggetto alla modifica converge a valori di epoche maggiori. Nonostante questo, abbiamo dei risultati che sono fedeli alla baseline, se non leggermente superiori.</a:t>
            </a:r>
            <a:endParaRPr lang="it-IT" dirty="0"/>
          </a:p>
        </p:txBody>
      </p:sp>
      <p:sp>
        <p:nvSpPr>
          <p:cNvPr id="4" name="Segnaposto numero diapositiva 3">
            <a:extLst>
              <a:ext uri="{FF2B5EF4-FFF2-40B4-BE49-F238E27FC236}">
                <a16:creationId xmlns:a16="http://schemas.microsoft.com/office/drawing/2014/main" id="{9016755B-4DDD-0CB0-12B4-74443BC31D1F}"/>
              </a:ext>
            </a:extLst>
          </p:cNvPr>
          <p:cNvSpPr>
            <a:spLocks noGrp="1"/>
          </p:cNvSpPr>
          <p:nvPr>
            <p:ph type="sldNum" sz="quarter" idx="5"/>
          </p:nvPr>
        </p:nvSpPr>
        <p:spPr/>
        <p:txBody>
          <a:bodyPr/>
          <a:lstStyle/>
          <a:p>
            <a:fld id="{0E45520F-F187-4920-A2A7-D9360F0E3D1A}" type="slidenum">
              <a:rPr lang="it-IT" smtClean="0"/>
              <a:t>8</a:t>
            </a:fld>
            <a:endParaRPr lang="it-IT"/>
          </a:p>
        </p:txBody>
      </p:sp>
    </p:spTree>
    <p:extLst>
      <p:ext uri="{BB962C8B-B14F-4D97-AF65-F5344CB8AC3E}">
        <p14:creationId xmlns:p14="http://schemas.microsoft.com/office/powerpoint/2010/main" val="353996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542FA-C517-28C5-08C9-AEA4303555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7A16943-C4CD-6FBE-88F8-FB42CCE5A9D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94CE635-DF44-B004-F009-AE1EBD7FF000}"/>
              </a:ext>
            </a:extLst>
          </p:cNvPr>
          <p:cNvSpPr>
            <a:spLocks noGrp="1"/>
          </p:cNvSpPr>
          <p:nvPr>
            <p:ph type="body" idx="1"/>
          </p:nvPr>
        </p:nvSpPr>
        <p:spPr/>
        <p:txBody>
          <a:bodyPr/>
          <a:lstStyle/>
          <a:p>
            <a:r>
              <a:rPr lang="it-IT" dirty="0"/>
              <a:t>Da tutte le modifiche precedenti notiamo che tra le due </a:t>
            </a:r>
            <a:r>
              <a:rPr lang="it-IT" dirty="0" err="1"/>
              <a:t>loss</a:t>
            </a:r>
            <a:r>
              <a:rPr lang="it-IT" dirty="0"/>
              <a:t> (densità e connessione), quella più alta è quella di connessione, allora proviamo a modificare l’elemento dell’architettura responsabile di ciò. Questa modifica architetturale, a differenza delle altre, si concentra sul classificatore delle connessioni, responsabile di stabilire se esiste o meno una </a:t>
            </a:r>
            <a:r>
              <a:rPr lang="it-IT" dirty="0" err="1"/>
              <a:t>connes</a:t>
            </a:r>
            <a:r>
              <a:rPr lang="it-IT" dirty="0"/>
              <a:t> sione tra due nodi. Questo classificatore è realizzato attraverso un MLP, molto semplice, che fa uso della funzione di attivazione la </a:t>
            </a:r>
            <a:r>
              <a:rPr lang="it-IT" dirty="0" err="1"/>
              <a:t>PReLU</a:t>
            </a:r>
            <a:r>
              <a:rPr lang="it-IT" dirty="0"/>
              <a:t>, </a:t>
            </a:r>
            <a:r>
              <a:rPr lang="it-IT" dirty="0" err="1"/>
              <a:t>parametric</a:t>
            </a:r>
            <a:r>
              <a:rPr lang="it-IT" dirty="0"/>
              <a:t> </a:t>
            </a:r>
            <a:r>
              <a:rPr lang="it-IT" dirty="0" err="1"/>
              <a:t>Rectfied</a:t>
            </a:r>
            <a:r>
              <a:rPr lang="it-IT" dirty="0"/>
              <a:t> Linear Unit, che rappresenta come dice esplicitamente il nome stesso, la versione parametrica della </a:t>
            </a:r>
            <a:r>
              <a:rPr lang="it-IT" dirty="0" err="1"/>
              <a:t>ReLU</a:t>
            </a:r>
            <a:r>
              <a:rPr lang="it-IT" dirty="0"/>
              <a:t> in cui abbiamo questo parametro a che è </a:t>
            </a:r>
            <a:r>
              <a:rPr lang="it-IT" dirty="0" err="1"/>
              <a:t>learnable</a:t>
            </a:r>
            <a:r>
              <a:rPr lang="it-IT" dirty="0"/>
              <a:t>. In particolare se a=0 allora otteniamo una </a:t>
            </a:r>
            <a:r>
              <a:rPr lang="it-IT" dirty="0" err="1"/>
              <a:t>ReLU</a:t>
            </a:r>
            <a:r>
              <a:rPr lang="it-IT" dirty="0"/>
              <a:t>, mentre se a &gt;0 otteniamo la </a:t>
            </a:r>
            <a:r>
              <a:rPr lang="it-IT" dirty="0" err="1"/>
              <a:t>LeackyReLU</a:t>
            </a:r>
            <a:r>
              <a:rPr lang="it-IT" dirty="0"/>
              <a:t>. Che vantaggi ci aspettiamo da </a:t>
            </a:r>
            <a:r>
              <a:rPr lang="it-IT" dirty="0" err="1"/>
              <a:t>cio</a:t>
            </a:r>
            <a:r>
              <a:rPr lang="it-IT" dirty="0"/>
              <a:t>? </a:t>
            </a:r>
          </a:p>
        </p:txBody>
      </p:sp>
      <p:sp>
        <p:nvSpPr>
          <p:cNvPr id="4" name="Segnaposto numero diapositiva 3">
            <a:extLst>
              <a:ext uri="{FF2B5EF4-FFF2-40B4-BE49-F238E27FC236}">
                <a16:creationId xmlns:a16="http://schemas.microsoft.com/office/drawing/2014/main" id="{431FC883-72DF-F162-9879-F13CB09C0570}"/>
              </a:ext>
            </a:extLst>
          </p:cNvPr>
          <p:cNvSpPr>
            <a:spLocks noGrp="1"/>
          </p:cNvSpPr>
          <p:nvPr>
            <p:ph type="sldNum" sz="quarter" idx="5"/>
          </p:nvPr>
        </p:nvSpPr>
        <p:spPr/>
        <p:txBody>
          <a:bodyPr/>
          <a:lstStyle/>
          <a:p>
            <a:fld id="{0E45520F-F187-4920-A2A7-D9360F0E3D1A}" type="slidenum">
              <a:rPr lang="it-IT" smtClean="0"/>
              <a:t>9</a:t>
            </a:fld>
            <a:endParaRPr lang="it-IT"/>
          </a:p>
        </p:txBody>
      </p:sp>
    </p:spTree>
    <p:extLst>
      <p:ext uri="{BB962C8B-B14F-4D97-AF65-F5344CB8AC3E}">
        <p14:creationId xmlns:p14="http://schemas.microsoft.com/office/powerpoint/2010/main" val="707359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1BC24-98A8-C637-A30F-B5EAF3F4028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731AA7-FA21-12B1-9016-107B832456F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E23068D-640C-70DF-9149-3B2A27DD4FB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C1F4FD0-7D80-26D0-DEAD-3E15AE5D7889}"/>
              </a:ext>
            </a:extLst>
          </p:cNvPr>
          <p:cNvSpPr>
            <a:spLocks noGrp="1"/>
          </p:cNvSpPr>
          <p:nvPr>
            <p:ph type="sldNum" sz="quarter" idx="5"/>
          </p:nvPr>
        </p:nvSpPr>
        <p:spPr/>
        <p:txBody>
          <a:bodyPr/>
          <a:lstStyle/>
          <a:p>
            <a:fld id="{0E45520F-F187-4920-A2A7-D9360F0E3D1A}" type="slidenum">
              <a:rPr lang="it-IT" smtClean="0"/>
              <a:t>10</a:t>
            </a:fld>
            <a:endParaRPr lang="it-IT"/>
          </a:p>
        </p:txBody>
      </p:sp>
    </p:spTree>
    <p:extLst>
      <p:ext uri="{BB962C8B-B14F-4D97-AF65-F5344CB8AC3E}">
        <p14:creationId xmlns:p14="http://schemas.microsoft.com/office/powerpoint/2010/main" val="355525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CCB3C-78D1-4F43-66A1-3B944D42523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D108B7D-CDA5-0FB6-D934-3FAACFAB1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663E7D2-753D-23ED-35B3-0A1E7487EE94}"/>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5" name="Segnaposto piè di pagina 4">
            <a:extLst>
              <a:ext uri="{FF2B5EF4-FFF2-40B4-BE49-F238E27FC236}">
                <a16:creationId xmlns:a16="http://schemas.microsoft.com/office/drawing/2014/main" id="{4651BB8A-8DB7-0F08-1F88-C3766D975C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5CCFC3-9026-91B0-3CEA-7A51F0E402F3}"/>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154448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A6161A-FD0E-96A7-98CD-F2B62022F3C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2AE49D9-476E-F6B3-0C4E-97AC5420A04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280BDF-4A10-BABD-6492-E35A4A577B08}"/>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5" name="Segnaposto piè di pagina 4">
            <a:extLst>
              <a:ext uri="{FF2B5EF4-FFF2-40B4-BE49-F238E27FC236}">
                <a16:creationId xmlns:a16="http://schemas.microsoft.com/office/drawing/2014/main" id="{64EE79F2-2E2C-7191-13A8-72FDFDE116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4A1AE3-0572-D047-7353-77D093DAD9FA}"/>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15215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92352F2-9CCC-4209-1AF2-6B878987D39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1FE2E5-C5E0-CA1F-3FCE-C664B832895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D4C699-B5AE-63C7-48DB-0C3A7912DB99}"/>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5" name="Segnaposto piè di pagina 4">
            <a:extLst>
              <a:ext uri="{FF2B5EF4-FFF2-40B4-BE49-F238E27FC236}">
                <a16:creationId xmlns:a16="http://schemas.microsoft.com/office/drawing/2014/main" id="{5FFF11AA-5D0E-99C5-1D35-B0CE53AF8F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2145FE9-EBA0-11D5-8D65-C4EF60EF0E00}"/>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21970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128DB7-58B7-1A7F-DCD0-88E0C68FC90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D1BD7B-8150-AA34-B286-C60271B7309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8FDEBC-FE96-8ADE-2B87-D2D779675986}"/>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5" name="Segnaposto piè di pagina 4">
            <a:extLst>
              <a:ext uri="{FF2B5EF4-FFF2-40B4-BE49-F238E27FC236}">
                <a16:creationId xmlns:a16="http://schemas.microsoft.com/office/drawing/2014/main" id="{BEAD30BB-7D08-FE7C-2A85-E2D41EA33B0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D60845-F44F-FF60-ECE9-C0BDC96025B9}"/>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65504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18039-EC91-708E-FFA3-000289067DB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F207D3D-9516-ECDF-C8CB-46DEC4A190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E38E7E8-B213-E93F-C9A2-6325DBE004D7}"/>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5" name="Segnaposto piè di pagina 4">
            <a:extLst>
              <a:ext uri="{FF2B5EF4-FFF2-40B4-BE49-F238E27FC236}">
                <a16:creationId xmlns:a16="http://schemas.microsoft.com/office/drawing/2014/main" id="{96E63F74-B9D9-8814-CA8D-AB2BD7E1CD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C740876-AAA0-04E3-2778-7596A99F2374}"/>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269680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55F3D-4C49-651E-9EE7-2C6DCE89615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FA8580-7765-5B72-455A-94CE7B29CB3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90E4791-8871-A13B-8544-EE76369B3BE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633E788-3694-CCF6-99EF-729861B9C305}"/>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6" name="Segnaposto piè di pagina 5">
            <a:extLst>
              <a:ext uri="{FF2B5EF4-FFF2-40B4-BE49-F238E27FC236}">
                <a16:creationId xmlns:a16="http://schemas.microsoft.com/office/drawing/2014/main" id="{B8A2EDB5-20B5-6332-B100-123D66EE9DE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551E09B-7AE5-49AD-51A6-D9B3F4F07F18}"/>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49144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43D7DC-740C-FEFF-48B1-24F3236F90B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9A9DA77-7FE0-3AA1-D98D-664D9A51A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80566D9-E3DA-EC94-E692-054FE6EC225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37B3FF1-F045-4651-8D06-27B656446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F6E436-1321-E91F-5A99-F720607FA25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7CDEF9-DA98-3A01-D1E2-F05DFD1A402C}"/>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8" name="Segnaposto piè di pagina 7">
            <a:extLst>
              <a:ext uri="{FF2B5EF4-FFF2-40B4-BE49-F238E27FC236}">
                <a16:creationId xmlns:a16="http://schemas.microsoft.com/office/drawing/2014/main" id="{742E3793-9F80-69AD-8605-25C13F78212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4DF3849-17C9-30F8-DFAE-187000A5FE74}"/>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113027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57304-8271-EFDF-8557-E1FBBEEEB0A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C19D668-DB97-F78B-777E-F088D33C0610}"/>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4" name="Segnaposto piè di pagina 3">
            <a:extLst>
              <a:ext uri="{FF2B5EF4-FFF2-40B4-BE49-F238E27FC236}">
                <a16:creationId xmlns:a16="http://schemas.microsoft.com/office/drawing/2014/main" id="{A8B9B52C-8AD3-42A7-74DA-1CF9E322B76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9BE5BDC-E399-444B-9A61-FD164000B534}"/>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121280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8D2E6C5-BC38-F4D6-4086-124BBD203AE3}"/>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3" name="Segnaposto piè di pagina 2">
            <a:extLst>
              <a:ext uri="{FF2B5EF4-FFF2-40B4-BE49-F238E27FC236}">
                <a16:creationId xmlns:a16="http://schemas.microsoft.com/office/drawing/2014/main" id="{53951B1B-497D-3351-89DA-7B3C3F6F35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57796E-D8E2-ACEE-DE98-9E511E410680}"/>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423042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F445DD-E5C3-1359-4E7F-88A25D6A8B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A204578-58D5-2F6B-63FF-4CD14A08C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CB9B87B-E575-B489-6CF9-0072395DC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2643C13-62EC-D99A-8C08-93ECCF6F9302}"/>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6" name="Segnaposto piè di pagina 5">
            <a:extLst>
              <a:ext uri="{FF2B5EF4-FFF2-40B4-BE49-F238E27FC236}">
                <a16:creationId xmlns:a16="http://schemas.microsoft.com/office/drawing/2014/main" id="{9C198B20-91F4-0DBA-923E-26025B32B14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81C61F8-8723-9AE8-FE59-1BF4A47AD561}"/>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425053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2C4DCA-D1D3-F8ED-1B2F-EA0C5912F3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30F0CEF-9459-1110-DA0B-9DEB5912B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02DFF7C-F062-2A49-9EEF-E653A0108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F9B9C3D-351F-C3E4-9D13-3631C69E3964}"/>
              </a:ext>
            </a:extLst>
          </p:cNvPr>
          <p:cNvSpPr>
            <a:spLocks noGrp="1"/>
          </p:cNvSpPr>
          <p:nvPr>
            <p:ph type="dt" sz="half" idx="10"/>
          </p:nvPr>
        </p:nvSpPr>
        <p:spPr/>
        <p:txBody>
          <a:bodyPr/>
          <a:lstStyle/>
          <a:p>
            <a:fld id="{E4005DA9-54F7-43A6-A0E0-A9D5557F923B}" type="datetimeFigureOut">
              <a:rPr lang="it-IT" smtClean="0"/>
              <a:t>24/06/2025</a:t>
            </a:fld>
            <a:endParaRPr lang="it-IT"/>
          </a:p>
        </p:txBody>
      </p:sp>
      <p:sp>
        <p:nvSpPr>
          <p:cNvPr id="6" name="Segnaposto piè di pagina 5">
            <a:extLst>
              <a:ext uri="{FF2B5EF4-FFF2-40B4-BE49-F238E27FC236}">
                <a16:creationId xmlns:a16="http://schemas.microsoft.com/office/drawing/2014/main" id="{12CB4150-98E1-64C7-DF27-00179937782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97BD593-9DA9-EE15-E712-FE194A182233}"/>
              </a:ext>
            </a:extLst>
          </p:cNvPr>
          <p:cNvSpPr>
            <a:spLocks noGrp="1"/>
          </p:cNvSpPr>
          <p:nvPr>
            <p:ph type="sldNum" sz="quarter" idx="12"/>
          </p:nvPr>
        </p:nvSpPr>
        <p:spPr/>
        <p:txBody>
          <a:bodyPr/>
          <a:lstStyle/>
          <a:p>
            <a:fld id="{4E338859-1B70-4F7E-8DB7-247AC4360185}" type="slidenum">
              <a:rPr lang="it-IT" smtClean="0"/>
              <a:t>‹N›</a:t>
            </a:fld>
            <a:endParaRPr lang="it-IT"/>
          </a:p>
        </p:txBody>
      </p:sp>
    </p:spTree>
    <p:extLst>
      <p:ext uri="{BB962C8B-B14F-4D97-AF65-F5344CB8AC3E}">
        <p14:creationId xmlns:p14="http://schemas.microsoft.com/office/powerpoint/2010/main" val="272136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69115CC-D2DB-4983-4418-C2490F8A2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CA01919-2D20-DF3F-B1F3-EDD01219A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BC4722-302B-646F-8490-297F998A5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005DA9-54F7-43A6-A0E0-A9D5557F923B}" type="datetimeFigureOut">
              <a:rPr lang="it-IT" smtClean="0"/>
              <a:t>24/06/2025</a:t>
            </a:fld>
            <a:endParaRPr lang="it-IT"/>
          </a:p>
        </p:txBody>
      </p:sp>
      <p:sp>
        <p:nvSpPr>
          <p:cNvPr id="5" name="Segnaposto piè di pagina 4">
            <a:extLst>
              <a:ext uri="{FF2B5EF4-FFF2-40B4-BE49-F238E27FC236}">
                <a16:creationId xmlns:a16="http://schemas.microsoft.com/office/drawing/2014/main" id="{9FDEB641-0FB7-A68B-06DB-F57C0AF2D0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3FCBCB9-883B-8132-C6D5-289F2D0CA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338859-1B70-4F7E-8DB7-247AC4360185}" type="slidenum">
              <a:rPr lang="it-IT" smtClean="0"/>
              <a:t>‹N›</a:t>
            </a:fld>
            <a:endParaRPr lang="it-IT"/>
          </a:p>
        </p:txBody>
      </p:sp>
    </p:spTree>
    <p:extLst>
      <p:ext uri="{BB962C8B-B14F-4D97-AF65-F5344CB8AC3E}">
        <p14:creationId xmlns:p14="http://schemas.microsoft.com/office/powerpoint/2010/main" val="44198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3AB05096-2B81-0D0E-09FD-305704CA3492}"/>
              </a:ext>
            </a:extLst>
          </p:cNvPr>
          <p:cNvSpPr/>
          <p:nvPr/>
        </p:nvSpPr>
        <p:spPr>
          <a:xfrm>
            <a:off x="-5" y="0"/>
            <a:ext cx="12192000" cy="3429000"/>
          </a:xfrm>
          <a:prstGeom prst="rect">
            <a:avLst/>
          </a:prstGeom>
          <a:solidFill>
            <a:schemeClr val="accent1">
              <a:lumMod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ctangle 3">
            <a:extLst>
              <a:ext uri="{FF2B5EF4-FFF2-40B4-BE49-F238E27FC236}">
                <a16:creationId xmlns:a16="http://schemas.microsoft.com/office/drawing/2014/main" id="{C42EE25F-9E90-C56E-3D39-44B2E19DF17F}"/>
              </a:ext>
            </a:extLst>
          </p:cNvPr>
          <p:cNvSpPr>
            <a:spLocks noChangeArrowheads="1"/>
          </p:cNvSpPr>
          <p:nvPr/>
        </p:nvSpPr>
        <p:spPr bwMode="auto">
          <a:xfrm>
            <a:off x="1" y="1995592"/>
            <a:ext cx="12191999" cy="8002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800" b="1" i="0" u="none" strike="noStrike" cap="none" normalizeH="0" baseline="0" dirty="0">
                <a:ln>
                  <a:noFill/>
                </a:ln>
                <a:solidFill>
                  <a:schemeClr val="bg1"/>
                </a:solidFill>
                <a:effectLst/>
                <a:latin typeface="Palatino"/>
                <a:ea typeface="Yu Mincho" panose="02020400000000000000" pitchFamily="18" charset="-128"/>
                <a:cs typeface="Times New Roman" panose="02020603050405020304" pitchFamily="18" charset="0"/>
              </a:rPr>
              <a:t>Università della Calabria</a:t>
            </a:r>
            <a:endParaRPr lang="it-IT" altLang="it-IT" sz="1000" b="1" dirty="0">
              <a:solidFill>
                <a:schemeClr val="bg1"/>
              </a:solidFill>
              <a:latin typeface="Palatino"/>
              <a:ea typeface="Yu Mincho" panose="02020400000000000000" pitchFamily="18" charset="-128"/>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1800" b="1" i="0" u="none" strike="noStrike" cap="none" normalizeH="0" baseline="0" dirty="0">
                <a:ln>
                  <a:noFill/>
                </a:ln>
                <a:solidFill>
                  <a:schemeClr val="bg1"/>
                </a:solidFill>
                <a:effectLst/>
                <a:ea typeface="Yu Mincho" panose="02020400000000000000" pitchFamily="18" charset="-128"/>
                <a:cs typeface="Times New Roman" panose="02020603050405020304" pitchFamily="18" charset="0"/>
              </a:rPr>
              <a:t>Dipartimento</a:t>
            </a:r>
            <a:r>
              <a:rPr kumimoji="0" lang="it-IT" altLang="it-IT" sz="1800" b="1" i="0" u="none" strike="noStrike" cap="none" normalizeH="0" baseline="0" dirty="0">
                <a:ln>
                  <a:noFill/>
                </a:ln>
                <a:solidFill>
                  <a:schemeClr val="bg1"/>
                </a:solidFill>
                <a:effectLst/>
                <a:latin typeface="Palatino"/>
                <a:ea typeface="Yu Mincho" panose="02020400000000000000" pitchFamily="18" charset="-128"/>
                <a:cs typeface="Times New Roman" panose="02020603050405020304" pitchFamily="18" charset="0"/>
              </a:rPr>
              <a:t> di Ingegneria Informatica, Modellistica, Elettronica e Sistemistica</a:t>
            </a:r>
            <a:endParaRPr kumimoji="0" lang="it-IT" altLang="it-IT" sz="1800" b="1" i="0" u="none" strike="noStrike" cap="none" normalizeH="0" baseline="0" dirty="0">
              <a:ln>
                <a:noFill/>
              </a:ln>
              <a:solidFill>
                <a:schemeClr val="bg1"/>
              </a:solidFill>
              <a:effectLst/>
              <a:latin typeface="Palatino"/>
              <a:ea typeface="Yu Mincho" panose="02020400000000000000" pitchFamily="18" charset="-128"/>
            </a:endParaRPr>
          </a:p>
        </p:txBody>
      </p:sp>
      <p:pic>
        <p:nvPicPr>
          <p:cNvPr id="5" name="Elemento grafico 4">
            <a:extLst>
              <a:ext uri="{FF2B5EF4-FFF2-40B4-BE49-F238E27FC236}">
                <a16:creationId xmlns:a16="http://schemas.microsoft.com/office/drawing/2014/main" id="{5BD263C0-BC4B-EAE2-A24D-2BBB01CA56C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75000" b="51998"/>
          <a:stretch/>
        </p:blipFill>
        <p:spPr>
          <a:xfrm>
            <a:off x="5624133" y="861196"/>
            <a:ext cx="943723" cy="622872"/>
          </a:xfrm>
          <a:prstGeom prst="rect">
            <a:avLst/>
          </a:prstGeom>
        </p:spPr>
      </p:pic>
      <p:sp>
        <p:nvSpPr>
          <p:cNvPr id="7" name="CasellaDiTesto 6">
            <a:extLst>
              <a:ext uri="{FF2B5EF4-FFF2-40B4-BE49-F238E27FC236}">
                <a16:creationId xmlns:a16="http://schemas.microsoft.com/office/drawing/2014/main" id="{A95A2188-D6DA-845C-8586-6DBD01FA14CC}"/>
              </a:ext>
            </a:extLst>
          </p:cNvPr>
          <p:cNvSpPr txBox="1"/>
          <p:nvPr/>
        </p:nvSpPr>
        <p:spPr>
          <a:xfrm>
            <a:off x="2558235" y="3641512"/>
            <a:ext cx="7481920"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MACHINE AND DEEP LEARNING</a:t>
            </a:r>
          </a:p>
        </p:txBody>
      </p:sp>
      <p:sp>
        <p:nvSpPr>
          <p:cNvPr id="8" name="CasellaDiTesto 7">
            <a:extLst>
              <a:ext uri="{FF2B5EF4-FFF2-40B4-BE49-F238E27FC236}">
                <a16:creationId xmlns:a16="http://schemas.microsoft.com/office/drawing/2014/main" id="{7A701099-42F3-C3A0-ED48-D29C1EC32D46}"/>
              </a:ext>
            </a:extLst>
          </p:cNvPr>
          <p:cNvSpPr txBox="1"/>
          <p:nvPr/>
        </p:nvSpPr>
        <p:spPr>
          <a:xfrm>
            <a:off x="1082317" y="4452048"/>
            <a:ext cx="10433755" cy="523220"/>
          </a:xfrm>
          <a:prstGeom prst="rect">
            <a:avLst/>
          </a:prstGeom>
          <a:noFill/>
        </p:spPr>
        <p:txBody>
          <a:bodyPr wrap="none" rtlCol="0">
            <a:spAutoFit/>
          </a:bodyPr>
          <a:lstStyle/>
          <a:p>
            <a:pPr algn="ctr"/>
            <a:r>
              <a:rPr lang="en-US" sz="2800" i="1" dirty="0">
                <a:latin typeface="Times New Roman" panose="02020603050405020304" pitchFamily="18" charset="0"/>
                <a:cs typeface="Times New Roman" panose="02020603050405020304" pitchFamily="18" charset="0"/>
              </a:rPr>
              <a:t>“Learning Hierarchical Graph Neural Networks for Image Clustering”</a:t>
            </a:r>
          </a:p>
        </p:txBody>
      </p:sp>
      <p:graphicFrame>
        <p:nvGraphicFramePr>
          <p:cNvPr id="10" name="Tabella 9">
            <a:extLst>
              <a:ext uri="{FF2B5EF4-FFF2-40B4-BE49-F238E27FC236}">
                <a16:creationId xmlns:a16="http://schemas.microsoft.com/office/drawing/2014/main" id="{6FD0D292-17A1-0B8C-D233-53626D89D5CF}"/>
              </a:ext>
            </a:extLst>
          </p:cNvPr>
          <p:cNvGraphicFramePr>
            <a:graphicFrameLocks noGrp="1"/>
          </p:cNvGraphicFramePr>
          <p:nvPr>
            <p:extLst>
              <p:ext uri="{D42A27DB-BD31-4B8C-83A1-F6EECF244321}">
                <p14:modId xmlns:p14="http://schemas.microsoft.com/office/powerpoint/2010/main" val="3763053684"/>
              </p:ext>
            </p:extLst>
          </p:nvPr>
        </p:nvGraphicFramePr>
        <p:xfrm>
          <a:off x="-5" y="5527040"/>
          <a:ext cx="12192000" cy="10363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473146227"/>
                    </a:ext>
                  </a:extLst>
                </a:gridCol>
                <a:gridCol w="6096000">
                  <a:extLst>
                    <a:ext uri="{9D8B030D-6E8A-4147-A177-3AD203B41FA5}">
                      <a16:colId xmlns:a16="http://schemas.microsoft.com/office/drawing/2014/main" val="3756974232"/>
                    </a:ext>
                  </a:extLst>
                </a:gridCol>
              </a:tblGrid>
              <a:tr h="350520">
                <a:tc>
                  <a:txBody>
                    <a:bodyPr/>
                    <a:lstStyle/>
                    <a:p>
                      <a:r>
                        <a:rPr lang="it-IT" sz="2000" dirty="0">
                          <a:solidFill>
                            <a:schemeClr val="tx1"/>
                          </a:solidFill>
                          <a:latin typeface="Times New Roman" panose="02020603050405020304" pitchFamily="18" charset="0"/>
                          <a:cs typeface="Times New Roman" panose="02020603050405020304" pitchFamily="18" charset="0"/>
                        </a:rPr>
                        <a:t>Professori</a:t>
                      </a:r>
                      <a:endParaRPr lang="it-IT"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it-IT" sz="2000" dirty="0">
                          <a:solidFill>
                            <a:schemeClr val="tx1"/>
                          </a:solidFill>
                          <a:latin typeface="Times New Roman" panose="02020603050405020304" pitchFamily="18" charset="0"/>
                          <a:cs typeface="Times New Roman" panose="02020603050405020304" pitchFamily="18" charset="0"/>
                        </a:rPr>
                        <a:t>Studente</a:t>
                      </a:r>
                      <a:endParaRPr lang="it-IT"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6556497"/>
                  </a:ext>
                </a:extLst>
              </a:tr>
              <a:tr h="350520">
                <a:tc>
                  <a:txBody>
                    <a:bodyPr/>
                    <a:lstStyle/>
                    <a:p>
                      <a:r>
                        <a:rPr lang="it-IT" dirty="0">
                          <a:latin typeface="Times New Roman" panose="02020603050405020304" pitchFamily="18" charset="0"/>
                          <a:cs typeface="Times New Roman" panose="02020603050405020304" pitchFamily="18" charset="0"/>
                        </a:rPr>
                        <a:t>Prof. Fabrizio Angiulli</a:t>
                      </a:r>
                    </a:p>
                    <a:p>
                      <a:r>
                        <a:rPr lang="it-IT" dirty="0">
                          <a:latin typeface="Times New Roman" panose="02020603050405020304" pitchFamily="18" charset="0"/>
                          <a:cs typeface="Times New Roman" panose="02020603050405020304" pitchFamily="18" charset="0"/>
                        </a:rPr>
                        <a:t>Prof. Francesco De Luca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it-IT" dirty="0">
                          <a:latin typeface="Times New Roman" panose="02020603050405020304" pitchFamily="18" charset="0"/>
                          <a:cs typeface="Times New Roman" panose="02020603050405020304" pitchFamily="18" charset="0"/>
                        </a:rPr>
                        <a:t>Stefano Francesco Monea</a:t>
                      </a:r>
                    </a:p>
                    <a:p>
                      <a:pPr algn="r"/>
                      <a:r>
                        <a:rPr lang="it-IT" dirty="0">
                          <a:latin typeface="Times New Roman" panose="02020603050405020304" pitchFamily="18" charset="0"/>
                          <a:cs typeface="Times New Roman" panose="02020603050405020304" pitchFamily="18" charset="0"/>
                        </a:rPr>
                        <a:t>256942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57807"/>
                  </a:ext>
                </a:extLst>
              </a:tr>
            </a:tbl>
          </a:graphicData>
        </a:graphic>
      </p:graphicFrame>
    </p:spTree>
    <p:extLst>
      <p:ext uri="{BB962C8B-B14F-4D97-AF65-F5344CB8AC3E}">
        <p14:creationId xmlns:p14="http://schemas.microsoft.com/office/powerpoint/2010/main" val="282102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FE3BC-3E9B-17DB-CBA8-59F0D9C29C1A}"/>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C0075C30-B561-DC84-6979-D41B6DF2C01A}"/>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1F57391-CF8D-3F8B-514F-75F91417BB3E}"/>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15447FC4-1843-7472-9BD9-2242732E5154}"/>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9B35889A-D7AC-4CDB-F98A-1FBFA78F075A}"/>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811B278-2CAB-641A-7586-56C4B3ED039C}"/>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FB260898-0C5E-E323-DCCA-27DB5A0DB455}"/>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963AD285-147E-059E-D3E8-5B5A55A00E59}"/>
              </a:ext>
            </a:extLst>
          </p:cNvPr>
          <p:cNvSpPr txBox="1"/>
          <p:nvPr/>
        </p:nvSpPr>
        <p:spPr>
          <a:xfrm>
            <a:off x="0" y="838498"/>
            <a:ext cx="5485734"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RISULTATI MODIFICA 4</a:t>
            </a:r>
          </a:p>
        </p:txBody>
      </p:sp>
      <p:pic>
        <p:nvPicPr>
          <p:cNvPr id="15" name="Immagine 14">
            <a:extLst>
              <a:ext uri="{FF2B5EF4-FFF2-40B4-BE49-F238E27FC236}">
                <a16:creationId xmlns:a16="http://schemas.microsoft.com/office/drawing/2014/main" id="{EC7F8C52-0A99-2C23-A75C-EFBDDC944292}"/>
              </a:ext>
            </a:extLst>
          </p:cNvPr>
          <p:cNvPicPr>
            <a:picLocks noChangeAspect="1"/>
          </p:cNvPicPr>
          <p:nvPr/>
        </p:nvPicPr>
        <p:blipFill>
          <a:blip r:embed="rId4"/>
          <a:stretch>
            <a:fillRect/>
          </a:stretch>
        </p:blipFill>
        <p:spPr>
          <a:xfrm>
            <a:off x="5907023" y="929731"/>
            <a:ext cx="6270463" cy="5340652"/>
          </a:xfrm>
          <a:prstGeom prst="rect">
            <a:avLst/>
          </a:prstGeom>
        </p:spPr>
      </p:pic>
      <p:pic>
        <p:nvPicPr>
          <p:cNvPr id="19" name="Immagine 18">
            <a:extLst>
              <a:ext uri="{FF2B5EF4-FFF2-40B4-BE49-F238E27FC236}">
                <a16:creationId xmlns:a16="http://schemas.microsoft.com/office/drawing/2014/main" id="{D093A114-D97F-8314-8127-EE389409A8BF}"/>
              </a:ext>
            </a:extLst>
          </p:cNvPr>
          <p:cNvPicPr>
            <a:picLocks noChangeAspect="1"/>
          </p:cNvPicPr>
          <p:nvPr/>
        </p:nvPicPr>
        <p:blipFill>
          <a:blip r:embed="rId5"/>
          <a:srcRect t="2769"/>
          <a:stretch>
            <a:fillRect/>
          </a:stretch>
        </p:blipFill>
        <p:spPr>
          <a:xfrm>
            <a:off x="151441" y="1887616"/>
            <a:ext cx="5646249" cy="1079482"/>
          </a:xfrm>
          <a:prstGeom prst="rect">
            <a:avLst/>
          </a:prstGeom>
        </p:spPr>
      </p:pic>
      <p:pic>
        <p:nvPicPr>
          <p:cNvPr id="21" name="Immagine 20">
            <a:extLst>
              <a:ext uri="{FF2B5EF4-FFF2-40B4-BE49-F238E27FC236}">
                <a16:creationId xmlns:a16="http://schemas.microsoft.com/office/drawing/2014/main" id="{4DBE1AAD-95F6-A14B-3E16-D38AE298B50E}"/>
              </a:ext>
            </a:extLst>
          </p:cNvPr>
          <p:cNvPicPr>
            <a:picLocks noChangeAspect="1"/>
          </p:cNvPicPr>
          <p:nvPr/>
        </p:nvPicPr>
        <p:blipFill>
          <a:blip r:embed="rId6"/>
          <a:srcRect t="4322" b="4238"/>
          <a:stretch>
            <a:fillRect/>
          </a:stretch>
        </p:blipFill>
        <p:spPr>
          <a:xfrm>
            <a:off x="151442" y="3364019"/>
            <a:ext cx="5646249" cy="1010879"/>
          </a:xfrm>
          <a:prstGeom prst="rect">
            <a:avLst/>
          </a:prstGeom>
        </p:spPr>
      </p:pic>
      <p:pic>
        <p:nvPicPr>
          <p:cNvPr id="23" name="Immagine 22">
            <a:extLst>
              <a:ext uri="{FF2B5EF4-FFF2-40B4-BE49-F238E27FC236}">
                <a16:creationId xmlns:a16="http://schemas.microsoft.com/office/drawing/2014/main" id="{21B89304-2872-7B47-4F98-9548B3D2C6E3}"/>
              </a:ext>
            </a:extLst>
          </p:cNvPr>
          <p:cNvPicPr>
            <a:picLocks noChangeAspect="1"/>
          </p:cNvPicPr>
          <p:nvPr/>
        </p:nvPicPr>
        <p:blipFill>
          <a:blip r:embed="rId7"/>
          <a:stretch>
            <a:fillRect/>
          </a:stretch>
        </p:blipFill>
        <p:spPr>
          <a:xfrm>
            <a:off x="809322" y="4729927"/>
            <a:ext cx="4155530" cy="1096690"/>
          </a:xfrm>
          <a:prstGeom prst="rect">
            <a:avLst/>
          </a:prstGeom>
        </p:spPr>
      </p:pic>
    </p:spTree>
    <p:extLst>
      <p:ext uri="{BB962C8B-B14F-4D97-AF65-F5344CB8AC3E}">
        <p14:creationId xmlns:p14="http://schemas.microsoft.com/office/powerpoint/2010/main" val="244431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D35B8-34B3-42F6-9A71-C6AEAE9771B4}"/>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A4818678-D10F-38D9-5431-DA37B992458F}"/>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E72E1739-D98C-292A-0F03-9F0BD8A7EDC7}"/>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9706033B-D7C6-1D96-101F-F22DA1356268}"/>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39E950BD-AC6B-D829-A1A3-5D97FA92C505}"/>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8AE1F206-8BEA-CCF3-8BEA-6274EAB13211}"/>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B0D65B59-6AA8-B4E7-11A5-3CC037F53A51}"/>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8E9973D9-39FF-EEC0-3586-D3F7987D59FD}"/>
              </a:ext>
            </a:extLst>
          </p:cNvPr>
          <p:cNvSpPr txBox="1"/>
          <p:nvPr/>
        </p:nvSpPr>
        <p:spPr>
          <a:xfrm>
            <a:off x="431775" y="783668"/>
            <a:ext cx="2942024"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MODIFICA 5</a:t>
            </a:r>
          </a:p>
        </p:txBody>
      </p:sp>
      <p:sp>
        <p:nvSpPr>
          <p:cNvPr id="10" name="Rettangolo con angoli arrotondati 9">
            <a:extLst>
              <a:ext uri="{FF2B5EF4-FFF2-40B4-BE49-F238E27FC236}">
                <a16:creationId xmlns:a16="http://schemas.microsoft.com/office/drawing/2014/main" id="{F3589DD8-65B4-016E-B5E3-AF58CBAC44D2}"/>
              </a:ext>
            </a:extLst>
          </p:cNvPr>
          <p:cNvSpPr/>
          <p:nvPr/>
        </p:nvSpPr>
        <p:spPr>
          <a:xfrm>
            <a:off x="3489828" y="933128"/>
            <a:ext cx="1125217" cy="347410"/>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PReLU</a:t>
            </a:r>
            <a:endParaRPr lang="it-IT" dirty="0">
              <a:solidFill>
                <a:schemeClr val="tx1"/>
              </a:solidFill>
            </a:endParaRPr>
          </a:p>
        </p:txBody>
      </p:sp>
      <p:sp>
        <p:nvSpPr>
          <p:cNvPr id="11" name="Rettangolo con angoli arrotondati 10">
            <a:extLst>
              <a:ext uri="{FF2B5EF4-FFF2-40B4-BE49-F238E27FC236}">
                <a16:creationId xmlns:a16="http://schemas.microsoft.com/office/drawing/2014/main" id="{277BF014-CB62-1ECF-EF93-79C5C0EF2745}"/>
              </a:ext>
            </a:extLst>
          </p:cNvPr>
          <p:cNvSpPr/>
          <p:nvPr/>
        </p:nvSpPr>
        <p:spPr>
          <a:xfrm>
            <a:off x="5092061" y="933128"/>
            <a:ext cx="1125217" cy="347410"/>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Linear</a:t>
            </a:r>
          </a:p>
        </p:txBody>
      </p:sp>
      <p:cxnSp>
        <p:nvCxnSpPr>
          <p:cNvPr id="14" name="Connettore 2 13">
            <a:extLst>
              <a:ext uri="{FF2B5EF4-FFF2-40B4-BE49-F238E27FC236}">
                <a16:creationId xmlns:a16="http://schemas.microsoft.com/office/drawing/2014/main" id="{8F95583C-8871-CC0D-81A4-C448FD9781EA}"/>
              </a:ext>
            </a:extLst>
          </p:cNvPr>
          <p:cNvCxnSpPr>
            <a:cxnSpLocks/>
            <a:stCxn id="10" idx="3"/>
            <a:endCxn id="11" idx="1"/>
          </p:cNvCxnSpPr>
          <p:nvPr/>
        </p:nvCxnSpPr>
        <p:spPr>
          <a:xfrm>
            <a:off x="4615045" y="1106833"/>
            <a:ext cx="4770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ttore 2 14">
            <a:extLst>
              <a:ext uri="{FF2B5EF4-FFF2-40B4-BE49-F238E27FC236}">
                <a16:creationId xmlns:a16="http://schemas.microsoft.com/office/drawing/2014/main" id="{A93C001A-4F30-69C7-5B74-1CB6746B7C19}"/>
              </a:ext>
            </a:extLst>
          </p:cNvPr>
          <p:cNvCxnSpPr>
            <a:cxnSpLocks/>
            <a:stCxn id="11" idx="3"/>
            <a:endCxn id="23" idx="1"/>
          </p:cNvCxnSpPr>
          <p:nvPr/>
        </p:nvCxnSpPr>
        <p:spPr>
          <a:xfrm flipV="1">
            <a:off x="6217278" y="1101316"/>
            <a:ext cx="477016" cy="5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ettangolo con angoli arrotondati 18">
            <a:extLst>
              <a:ext uri="{FF2B5EF4-FFF2-40B4-BE49-F238E27FC236}">
                <a16:creationId xmlns:a16="http://schemas.microsoft.com/office/drawing/2014/main" id="{6B01C418-40BB-1AD0-291F-4C2120B22BB4}"/>
              </a:ext>
            </a:extLst>
          </p:cNvPr>
          <p:cNvSpPr/>
          <p:nvPr/>
        </p:nvSpPr>
        <p:spPr>
          <a:xfrm>
            <a:off x="8555154" y="910127"/>
            <a:ext cx="1110878" cy="364894"/>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PReLU</a:t>
            </a:r>
            <a:endParaRPr lang="it-IT" dirty="0">
              <a:solidFill>
                <a:schemeClr val="tx1"/>
              </a:solidFill>
            </a:endParaRPr>
          </a:p>
        </p:txBody>
      </p:sp>
      <p:sp>
        <p:nvSpPr>
          <p:cNvPr id="20" name="Rettangolo con angoli arrotondati 19">
            <a:extLst>
              <a:ext uri="{FF2B5EF4-FFF2-40B4-BE49-F238E27FC236}">
                <a16:creationId xmlns:a16="http://schemas.microsoft.com/office/drawing/2014/main" id="{DBC2F8D4-11F4-803E-9311-59B3F5C6F652}"/>
              </a:ext>
            </a:extLst>
          </p:cNvPr>
          <p:cNvSpPr/>
          <p:nvPr/>
        </p:nvSpPr>
        <p:spPr>
          <a:xfrm>
            <a:off x="10143048" y="907148"/>
            <a:ext cx="1110878" cy="364894"/>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Linear</a:t>
            </a:r>
          </a:p>
        </p:txBody>
      </p:sp>
      <p:cxnSp>
        <p:nvCxnSpPr>
          <p:cNvPr id="21" name="Connettore 2 20">
            <a:extLst>
              <a:ext uri="{FF2B5EF4-FFF2-40B4-BE49-F238E27FC236}">
                <a16:creationId xmlns:a16="http://schemas.microsoft.com/office/drawing/2014/main" id="{8146169A-5449-6142-C0D9-DCB36008B408}"/>
              </a:ext>
            </a:extLst>
          </p:cNvPr>
          <p:cNvCxnSpPr>
            <a:cxnSpLocks/>
            <a:stCxn id="19" idx="3"/>
            <a:endCxn id="20" idx="1"/>
          </p:cNvCxnSpPr>
          <p:nvPr/>
        </p:nvCxnSpPr>
        <p:spPr>
          <a:xfrm flipV="1">
            <a:off x="9666032" y="1089595"/>
            <a:ext cx="477016" cy="29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ttore 2 21">
            <a:extLst>
              <a:ext uri="{FF2B5EF4-FFF2-40B4-BE49-F238E27FC236}">
                <a16:creationId xmlns:a16="http://schemas.microsoft.com/office/drawing/2014/main" id="{93482927-5633-75E5-1A84-AF31B3FC9570}"/>
              </a:ext>
            </a:extLst>
          </p:cNvPr>
          <p:cNvCxnSpPr>
            <a:cxnSpLocks/>
            <a:stCxn id="23" idx="3"/>
            <a:endCxn id="19" idx="1"/>
          </p:cNvCxnSpPr>
          <p:nvPr/>
        </p:nvCxnSpPr>
        <p:spPr>
          <a:xfrm flipV="1">
            <a:off x="8078138" y="1092574"/>
            <a:ext cx="477016" cy="87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ettangolo con angoli arrotondati 22">
            <a:extLst>
              <a:ext uri="{FF2B5EF4-FFF2-40B4-BE49-F238E27FC236}">
                <a16:creationId xmlns:a16="http://schemas.microsoft.com/office/drawing/2014/main" id="{6F394C33-4F57-A4D3-318E-AE473B871A08}"/>
              </a:ext>
            </a:extLst>
          </p:cNvPr>
          <p:cNvSpPr/>
          <p:nvPr/>
        </p:nvSpPr>
        <p:spPr>
          <a:xfrm>
            <a:off x="6694294" y="927610"/>
            <a:ext cx="1383844" cy="347411"/>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BatchNom</a:t>
            </a:r>
            <a:endParaRPr lang="it-IT" dirty="0">
              <a:solidFill>
                <a:schemeClr val="tx1"/>
              </a:solidFill>
            </a:endParaRPr>
          </a:p>
        </p:txBody>
      </p:sp>
      <p:pic>
        <p:nvPicPr>
          <p:cNvPr id="26" name="Immagine 25">
            <a:extLst>
              <a:ext uri="{FF2B5EF4-FFF2-40B4-BE49-F238E27FC236}">
                <a16:creationId xmlns:a16="http://schemas.microsoft.com/office/drawing/2014/main" id="{00C13E4D-8C1B-78A4-3D66-666DA15260AA}"/>
              </a:ext>
            </a:extLst>
          </p:cNvPr>
          <p:cNvPicPr>
            <a:picLocks noChangeAspect="1"/>
          </p:cNvPicPr>
          <p:nvPr/>
        </p:nvPicPr>
        <p:blipFill>
          <a:blip r:embed="rId4"/>
          <a:stretch>
            <a:fillRect/>
          </a:stretch>
        </p:blipFill>
        <p:spPr>
          <a:xfrm>
            <a:off x="0" y="1342287"/>
            <a:ext cx="6039756" cy="5023229"/>
          </a:xfrm>
          <a:prstGeom prst="rect">
            <a:avLst/>
          </a:prstGeom>
        </p:spPr>
      </p:pic>
      <p:pic>
        <p:nvPicPr>
          <p:cNvPr id="28" name="Immagine 27">
            <a:extLst>
              <a:ext uri="{FF2B5EF4-FFF2-40B4-BE49-F238E27FC236}">
                <a16:creationId xmlns:a16="http://schemas.microsoft.com/office/drawing/2014/main" id="{2B8D7F7E-305F-F550-67E2-B22BB5BA1170}"/>
              </a:ext>
            </a:extLst>
          </p:cNvPr>
          <p:cNvPicPr>
            <a:picLocks noChangeAspect="1"/>
          </p:cNvPicPr>
          <p:nvPr/>
        </p:nvPicPr>
        <p:blipFill>
          <a:blip r:embed="rId5"/>
          <a:srcRect t="959"/>
          <a:stretch>
            <a:fillRect/>
          </a:stretch>
        </p:blipFill>
        <p:spPr>
          <a:xfrm>
            <a:off x="6110514" y="2026375"/>
            <a:ext cx="5690711" cy="1038078"/>
          </a:xfrm>
          <a:prstGeom prst="rect">
            <a:avLst/>
          </a:prstGeom>
        </p:spPr>
      </p:pic>
      <p:pic>
        <p:nvPicPr>
          <p:cNvPr id="58" name="Immagine 57">
            <a:extLst>
              <a:ext uri="{FF2B5EF4-FFF2-40B4-BE49-F238E27FC236}">
                <a16:creationId xmlns:a16="http://schemas.microsoft.com/office/drawing/2014/main" id="{2F4AD2B2-18EE-6138-665C-15EB4F938DF7}"/>
              </a:ext>
            </a:extLst>
          </p:cNvPr>
          <p:cNvPicPr>
            <a:picLocks noChangeAspect="1"/>
          </p:cNvPicPr>
          <p:nvPr/>
        </p:nvPicPr>
        <p:blipFill>
          <a:blip r:embed="rId6"/>
          <a:stretch>
            <a:fillRect/>
          </a:stretch>
        </p:blipFill>
        <p:spPr>
          <a:xfrm>
            <a:off x="6096002" y="3506304"/>
            <a:ext cx="5690709" cy="1039173"/>
          </a:xfrm>
          <a:prstGeom prst="rect">
            <a:avLst/>
          </a:prstGeom>
        </p:spPr>
      </p:pic>
      <p:pic>
        <p:nvPicPr>
          <p:cNvPr id="61" name="Immagine 60">
            <a:extLst>
              <a:ext uri="{FF2B5EF4-FFF2-40B4-BE49-F238E27FC236}">
                <a16:creationId xmlns:a16="http://schemas.microsoft.com/office/drawing/2014/main" id="{5D756235-31BC-56C6-09AC-8CFCB7BC531C}"/>
              </a:ext>
            </a:extLst>
          </p:cNvPr>
          <p:cNvPicPr>
            <a:picLocks noChangeAspect="1"/>
          </p:cNvPicPr>
          <p:nvPr/>
        </p:nvPicPr>
        <p:blipFill>
          <a:blip r:embed="rId7"/>
          <a:stretch>
            <a:fillRect/>
          </a:stretch>
        </p:blipFill>
        <p:spPr>
          <a:xfrm>
            <a:off x="6810646" y="4769008"/>
            <a:ext cx="4261417" cy="1118171"/>
          </a:xfrm>
          <a:prstGeom prst="rect">
            <a:avLst/>
          </a:prstGeom>
        </p:spPr>
      </p:pic>
    </p:spTree>
    <p:extLst>
      <p:ext uri="{BB962C8B-B14F-4D97-AF65-F5344CB8AC3E}">
        <p14:creationId xmlns:p14="http://schemas.microsoft.com/office/powerpoint/2010/main" val="354574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65FEF-AFB6-3ECB-83CB-882BC1D3CE8F}"/>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BE5854BA-24A0-F189-D7DC-73BBD246085D}"/>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BFD6DF4-5877-F438-6AA6-C161730CEE43}"/>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0F6D606C-C157-D858-02A3-06DD6F4CD8A2}"/>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7849C12A-BF70-D3F8-755D-314E0E25999C}"/>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2AAD992D-175A-A1DB-D7BE-79AD8382DEBC}"/>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CC1F9A99-65CD-23FC-85A5-F0C1105019BF}"/>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2C0CE99F-02BB-5A0B-11BB-3512F61662DC}"/>
              </a:ext>
            </a:extLst>
          </p:cNvPr>
          <p:cNvSpPr txBox="1"/>
          <p:nvPr/>
        </p:nvSpPr>
        <p:spPr>
          <a:xfrm>
            <a:off x="329474" y="976617"/>
            <a:ext cx="2942024"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MODIFICA 6</a:t>
            </a:r>
          </a:p>
        </p:txBody>
      </p:sp>
      <p:sp>
        <p:nvSpPr>
          <p:cNvPr id="13" name="Ovale 12">
            <a:extLst>
              <a:ext uri="{FF2B5EF4-FFF2-40B4-BE49-F238E27FC236}">
                <a16:creationId xmlns:a16="http://schemas.microsoft.com/office/drawing/2014/main" id="{4DF935F5-4107-510C-493E-89CBC03F2B94}"/>
              </a:ext>
            </a:extLst>
          </p:cNvPr>
          <p:cNvSpPr/>
          <p:nvPr/>
        </p:nvSpPr>
        <p:spPr>
          <a:xfrm>
            <a:off x="1188720" y="4790604"/>
            <a:ext cx="386080" cy="345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056737D7-9F34-6B47-0F09-FD87D29A295B}"/>
              </a:ext>
            </a:extLst>
          </p:cNvPr>
          <p:cNvSpPr/>
          <p:nvPr/>
        </p:nvSpPr>
        <p:spPr>
          <a:xfrm>
            <a:off x="1800486" y="4282604"/>
            <a:ext cx="386080" cy="345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CF59E975-0A58-8477-439B-40DBF142C252}"/>
              </a:ext>
            </a:extLst>
          </p:cNvPr>
          <p:cNvSpPr/>
          <p:nvPr/>
        </p:nvSpPr>
        <p:spPr>
          <a:xfrm>
            <a:off x="2186566" y="4996590"/>
            <a:ext cx="386080" cy="345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95790F6A-B955-344D-C690-DF45C4A42BC8}"/>
              </a:ext>
            </a:extLst>
          </p:cNvPr>
          <p:cNvSpPr/>
          <p:nvPr/>
        </p:nvSpPr>
        <p:spPr>
          <a:xfrm>
            <a:off x="2595132" y="4328488"/>
            <a:ext cx="386080" cy="345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06773440-D77B-B390-50C7-9893A19A0687}"/>
              </a:ext>
            </a:extLst>
          </p:cNvPr>
          <p:cNvSpPr/>
          <p:nvPr/>
        </p:nvSpPr>
        <p:spPr>
          <a:xfrm>
            <a:off x="3432584" y="4790604"/>
            <a:ext cx="386080" cy="345440"/>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6408144C-85AE-E1DA-7D9C-83BC2F18A83C}"/>
              </a:ext>
            </a:extLst>
          </p:cNvPr>
          <p:cNvSpPr/>
          <p:nvPr/>
        </p:nvSpPr>
        <p:spPr>
          <a:xfrm>
            <a:off x="4044350" y="4282604"/>
            <a:ext cx="386080" cy="345440"/>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A6DBBBE0-2973-82EA-007D-AFF194740EE7}"/>
              </a:ext>
            </a:extLst>
          </p:cNvPr>
          <p:cNvSpPr/>
          <p:nvPr/>
        </p:nvSpPr>
        <p:spPr>
          <a:xfrm>
            <a:off x="4430430" y="4996590"/>
            <a:ext cx="386080" cy="345440"/>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24EA320D-68E0-B8A8-1A16-291FAA0FE76A}"/>
              </a:ext>
            </a:extLst>
          </p:cNvPr>
          <p:cNvSpPr/>
          <p:nvPr/>
        </p:nvSpPr>
        <p:spPr>
          <a:xfrm>
            <a:off x="4838996" y="4328488"/>
            <a:ext cx="386080" cy="345440"/>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diritto 30">
            <a:extLst>
              <a:ext uri="{FF2B5EF4-FFF2-40B4-BE49-F238E27FC236}">
                <a16:creationId xmlns:a16="http://schemas.microsoft.com/office/drawing/2014/main" id="{BAFA2D26-3E82-F280-69F6-57EC2138D11E}"/>
              </a:ext>
            </a:extLst>
          </p:cNvPr>
          <p:cNvCxnSpPr>
            <a:stCxn id="13" idx="7"/>
            <a:endCxn id="16" idx="3"/>
          </p:cNvCxnSpPr>
          <p:nvPr/>
        </p:nvCxnSpPr>
        <p:spPr>
          <a:xfrm flipV="1">
            <a:off x="1518260" y="4577455"/>
            <a:ext cx="338766" cy="263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48C65711-99A4-A836-2979-0147EB59C0A3}"/>
              </a:ext>
            </a:extLst>
          </p:cNvPr>
          <p:cNvCxnSpPr>
            <a:stCxn id="13" idx="6"/>
            <a:endCxn id="17" idx="2"/>
          </p:cNvCxnSpPr>
          <p:nvPr/>
        </p:nvCxnSpPr>
        <p:spPr>
          <a:xfrm>
            <a:off x="1574800" y="4963324"/>
            <a:ext cx="611766" cy="205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nettore diritto 34">
            <a:extLst>
              <a:ext uri="{FF2B5EF4-FFF2-40B4-BE49-F238E27FC236}">
                <a16:creationId xmlns:a16="http://schemas.microsoft.com/office/drawing/2014/main" id="{A9917433-9706-49F9-CEE0-510E1E79F081}"/>
              </a:ext>
            </a:extLst>
          </p:cNvPr>
          <p:cNvCxnSpPr>
            <a:stCxn id="17" idx="7"/>
            <a:endCxn id="18" idx="4"/>
          </p:cNvCxnSpPr>
          <p:nvPr/>
        </p:nvCxnSpPr>
        <p:spPr>
          <a:xfrm flipV="1">
            <a:off x="2516106" y="4673928"/>
            <a:ext cx="272066" cy="373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ttore diritto 36">
            <a:extLst>
              <a:ext uri="{FF2B5EF4-FFF2-40B4-BE49-F238E27FC236}">
                <a16:creationId xmlns:a16="http://schemas.microsoft.com/office/drawing/2014/main" id="{35CB8DF3-F5F4-2E9A-CBA8-164AE4F0F54C}"/>
              </a:ext>
            </a:extLst>
          </p:cNvPr>
          <p:cNvCxnSpPr>
            <a:stCxn id="17" idx="0"/>
            <a:endCxn id="16" idx="5"/>
          </p:cNvCxnSpPr>
          <p:nvPr/>
        </p:nvCxnSpPr>
        <p:spPr>
          <a:xfrm flipH="1" flipV="1">
            <a:off x="2130026" y="4577455"/>
            <a:ext cx="249580" cy="419135"/>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Connettore diritto 38">
            <a:extLst>
              <a:ext uri="{FF2B5EF4-FFF2-40B4-BE49-F238E27FC236}">
                <a16:creationId xmlns:a16="http://schemas.microsoft.com/office/drawing/2014/main" id="{F08A8707-3FF8-A87F-8C82-2AB3DF4C36ED}"/>
              </a:ext>
            </a:extLst>
          </p:cNvPr>
          <p:cNvCxnSpPr>
            <a:stCxn id="16" idx="7"/>
            <a:endCxn id="18" idx="2"/>
          </p:cNvCxnSpPr>
          <p:nvPr/>
        </p:nvCxnSpPr>
        <p:spPr>
          <a:xfrm>
            <a:off x="2130026" y="4333193"/>
            <a:ext cx="465106" cy="168015"/>
          </a:xfrm>
          <a:prstGeom prst="line">
            <a:avLst/>
          </a:prstGeom>
        </p:spPr>
        <p:style>
          <a:lnRef idx="2">
            <a:schemeClr val="accent1"/>
          </a:lnRef>
          <a:fillRef idx="0">
            <a:schemeClr val="accent1"/>
          </a:fillRef>
          <a:effectRef idx="1">
            <a:schemeClr val="accent1"/>
          </a:effectRef>
          <a:fontRef idx="minor">
            <a:schemeClr val="tx1"/>
          </a:fontRef>
        </p:style>
      </p:cxnSp>
      <p:sp>
        <p:nvSpPr>
          <p:cNvPr id="40" name="Ovale 39">
            <a:extLst>
              <a:ext uri="{FF2B5EF4-FFF2-40B4-BE49-F238E27FC236}">
                <a16:creationId xmlns:a16="http://schemas.microsoft.com/office/drawing/2014/main" id="{DADAA784-6D4A-9290-738A-3A428818338B}"/>
              </a:ext>
            </a:extLst>
          </p:cNvPr>
          <p:cNvSpPr/>
          <p:nvPr/>
        </p:nvSpPr>
        <p:spPr>
          <a:xfrm>
            <a:off x="4044350" y="5710248"/>
            <a:ext cx="386080" cy="345440"/>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diritto 41">
            <a:extLst>
              <a:ext uri="{FF2B5EF4-FFF2-40B4-BE49-F238E27FC236}">
                <a16:creationId xmlns:a16="http://schemas.microsoft.com/office/drawing/2014/main" id="{28EDB3BD-6C9E-29E2-26C0-4F08B9833915}"/>
              </a:ext>
            </a:extLst>
          </p:cNvPr>
          <p:cNvCxnSpPr>
            <a:stCxn id="40" idx="0"/>
            <a:endCxn id="25" idx="4"/>
          </p:cNvCxnSpPr>
          <p:nvPr/>
        </p:nvCxnSpPr>
        <p:spPr>
          <a:xfrm flipV="1">
            <a:off x="4237390" y="4628044"/>
            <a:ext cx="0" cy="1082204"/>
          </a:xfrm>
          <a:prstGeom prst="line">
            <a:avLst/>
          </a:prstGeom>
          <a:ln>
            <a:solidFill>
              <a:schemeClr val="accent4">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44" name="Connettore diritto 43">
            <a:extLst>
              <a:ext uri="{FF2B5EF4-FFF2-40B4-BE49-F238E27FC236}">
                <a16:creationId xmlns:a16="http://schemas.microsoft.com/office/drawing/2014/main" id="{282544A2-BDB1-408B-C7B0-AA9EE6CB8D3B}"/>
              </a:ext>
            </a:extLst>
          </p:cNvPr>
          <p:cNvCxnSpPr>
            <a:stCxn id="27" idx="0"/>
            <a:endCxn id="29" idx="3"/>
          </p:cNvCxnSpPr>
          <p:nvPr/>
        </p:nvCxnSpPr>
        <p:spPr>
          <a:xfrm flipV="1">
            <a:off x="4623470" y="4623339"/>
            <a:ext cx="272066" cy="373251"/>
          </a:xfrm>
          <a:prstGeom prst="line">
            <a:avLst/>
          </a:prstGeom>
          <a:ln>
            <a:solidFill>
              <a:schemeClr val="accent4">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46" name="Connettore diritto 45">
            <a:extLst>
              <a:ext uri="{FF2B5EF4-FFF2-40B4-BE49-F238E27FC236}">
                <a16:creationId xmlns:a16="http://schemas.microsoft.com/office/drawing/2014/main" id="{EFB77EA2-DFF7-30C0-C70F-27690CE063DC}"/>
              </a:ext>
            </a:extLst>
          </p:cNvPr>
          <p:cNvCxnSpPr>
            <a:stCxn id="24" idx="5"/>
            <a:endCxn id="40" idx="1"/>
          </p:cNvCxnSpPr>
          <p:nvPr/>
        </p:nvCxnSpPr>
        <p:spPr>
          <a:xfrm>
            <a:off x="3762124" y="5085455"/>
            <a:ext cx="338766" cy="675382"/>
          </a:xfrm>
          <a:prstGeom prst="line">
            <a:avLst/>
          </a:prstGeom>
          <a:ln>
            <a:solidFill>
              <a:schemeClr val="accent4">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48" name="Connettore diritto 47">
            <a:extLst>
              <a:ext uri="{FF2B5EF4-FFF2-40B4-BE49-F238E27FC236}">
                <a16:creationId xmlns:a16="http://schemas.microsoft.com/office/drawing/2014/main" id="{76B6018E-6BAA-09A1-458E-12B18163F1D0}"/>
              </a:ext>
            </a:extLst>
          </p:cNvPr>
          <p:cNvCxnSpPr>
            <a:stCxn id="27" idx="2"/>
            <a:endCxn id="24" idx="6"/>
          </p:cNvCxnSpPr>
          <p:nvPr/>
        </p:nvCxnSpPr>
        <p:spPr>
          <a:xfrm flipH="1" flipV="1">
            <a:off x="3818664" y="4963324"/>
            <a:ext cx="611766" cy="205986"/>
          </a:xfrm>
          <a:prstGeom prst="line">
            <a:avLst/>
          </a:prstGeom>
          <a:ln>
            <a:solidFill>
              <a:schemeClr val="accent4">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50" name="Connettore diritto 49">
            <a:extLst>
              <a:ext uri="{FF2B5EF4-FFF2-40B4-BE49-F238E27FC236}">
                <a16:creationId xmlns:a16="http://schemas.microsoft.com/office/drawing/2014/main" id="{01146875-92EA-D0C0-D50E-91514FFF92EC}"/>
              </a:ext>
            </a:extLst>
          </p:cNvPr>
          <p:cNvCxnSpPr>
            <a:stCxn id="27" idx="1"/>
            <a:endCxn id="25" idx="6"/>
          </p:cNvCxnSpPr>
          <p:nvPr/>
        </p:nvCxnSpPr>
        <p:spPr>
          <a:xfrm flipH="1" flipV="1">
            <a:off x="4430430" y="4455324"/>
            <a:ext cx="56540" cy="591855"/>
          </a:xfrm>
          <a:prstGeom prst="line">
            <a:avLst/>
          </a:prstGeom>
          <a:ln>
            <a:solidFill>
              <a:schemeClr val="accent4">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52" name="Connettore diritto 51">
            <a:extLst>
              <a:ext uri="{FF2B5EF4-FFF2-40B4-BE49-F238E27FC236}">
                <a16:creationId xmlns:a16="http://schemas.microsoft.com/office/drawing/2014/main" id="{4EC46FCB-5561-7036-EA4B-31868D55137B}"/>
              </a:ext>
            </a:extLst>
          </p:cNvPr>
          <p:cNvCxnSpPr>
            <a:stCxn id="27" idx="4"/>
            <a:endCxn id="40" idx="7"/>
          </p:cNvCxnSpPr>
          <p:nvPr/>
        </p:nvCxnSpPr>
        <p:spPr>
          <a:xfrm flipH="1">
            <a:off x="4373890" y="5342030"/>
            <a:ext cx="249580" cy="418807"/>
          </a:xfrm>
          <a:prstGeom prst="line">
            <a:avLst/>
          </a:prstGeom>
          <a:ln>
            <a:solidFill>
              <a:schemeClr val="accent4">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53" name="Ovale 52">
            <a:extLst>
              <a:ext uri="{FF2B5EF4-FFF2-40B4-BE49-F238E27FC236}">
                <a16:creationId xmlns:a16="http://schemas.microsoft.com/office/drawing/2014/main" id="{0FB4417D-DE39-51ED-C2EB-3A23474E7E98}"/>
              </a:ext>
            </a:extLst>
          </p:cNvPr>
          <p:cNvSpPr/>
          <p:nvPr/>
        </p:nvSpPr>
        <p:spPr>
          <a:xfrm>
            <a:off x="2126452" y="2718175"/>
            <a:ext cx="386080" cy="345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e 53">
            <a:extLst>
              <a:ext uri="{FF2B5EF4-FFF2-40B4-BE49-F238E27FC236}">
                <a16:creationId xmlns:a16="http://schemas.microsoft.com/office/drawing/2014/main" id="{47E570AB-CADC-CBC3-E4BA-F515BCF6370C}"/>
              </a:ext>
            </a:extLst>
          </p:cNvPr>
          <p:cNvSpPr/>
          <p:nvPr/>
        </p:nvSpPr>
        <p:spPr>
          <a:xfrm>
            <a:off x="4004380" y="2681304"/>
            <a:ext cx="386080" cy="345440"/>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6" name="Connettore curvo 55">
            <a:extLst>
              <a:ext uri="{FF2B5EF4-FFF2-40B4-BE49-F238E27FC236}">
                <a16:creationId xmlns:a16="http://schemas.microsoft.com/office/drawing/2014/main" id="{76CF82F1-6B7C-1DAE-3AC5-8625D72F138C}"/>
              </a:ext>
            </a:extLst>
          </p:cNvPr>
          <p:cNvCxnSpPr>
            <a:cxnSpLocks/>
            <a:endCxn id="54" idx="6"/>
          </p:cNvCxnSpPr>
          <p:nvPr/>
        </p:nvCxnSpPr>
        <p:spPr>
          <a:xfrm rot="16200000" flipV="1">
            <a:off x="3877793" y="3366691"/>
            <a:ext cx="1394378" cy="369043"/>
          </a:xfrm>
          <a:prstGeom prst="curvedConnector2">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0" name="Connettore curvo 59">
            <a:extLst>
              <a:ext uri="{FF2B5EF4-FFF2-40B4-BE49-F238E27FC236}">
                <a16:creationId xmlns:a16="http://schemas.microsoft.com/office/drawing/2014/main" id="{188AC5A1-B224-7C8A-E60C-D9C3F8EF39AF}"/>
              </a:ext>
            </a:extLst>
          </p:cNvPr>
          <p:cNvCxnSpPr>
            <a:cxnSpLocks/>
            <a:endCxn id="53" idx="2"/>
          </p:cNvCxnSpPr>
          <p:nvPr/>
        </p:nvCxnSpPr>
        <p:spPr>
          <a:xfrm rot="5400000" flipH="1" flipV="1">
            <a:off x="1263022" y="3369439"/>
            <a:ext cx="1341974" cy="384886"/>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CasellaDiTesto 62">
            <a:extLst>
              <a:ext uri="{FF2B5EF4-FFF2-40B4-BE49-F238E27FC236}">
                <a16:creationId xmlns:a16="http://schemas.microsoft.com/office/drawing/2014/main" id="{5FBBEC53-5503-C2C6-012B-1FC3E88D8C85}"/>
              </a:ext>
            </a:extLst>
          </p:cNvPr>
          <p:cNvSpPr txBox="1"/>
          <p:nvPr/>
        </p:nvSpPr>
        <p:spPr>
          <a:xfrm>
            <a:off x="451856" y="4709324"/>
            <a:ext cx="500996" cy="400110"/>
          </a:xfrm>
          <a:prstGeom prst="rect">
            <a:avLst/>
          </a:prstGeom>
          <a:noFill/>
        </p:spPr>
        <p:txBody>
          <a:bodyPr wrap="square">
            <a:spAutoFit/>
          </a:bodyPr>
          <a:lstStyle/>
          <a:p>
            <a:r>
              <a:rPr lang="it-IT" sz="2000" i="1" dirty="0">
                <a:latin typeface="Times New Roman" panose="02020603050405020304" pitchFamily="18" charset="0"/>
                <a:cs typeface="Times New Roman" panose="02020603050405020304" pitchFamily="18" charset="0"/>
              </a:rPr>
              <a:t>l</a:t>
            </a:r>
          </a:p>
        </p:txBody>
      </p:sp>
      <p:sp>
        <p:nvSpPr>
          <p:cNvPr id="64" name="CasellaDiTesto 63">
            <a:extLst>
              <a:ext uri="{FF2B5EF4-FFF2-40B4-BE49-F238E27FC236}">
                <a16:creationId xmlns:a16="http://schemas.microsoft.com/office/drawing/2014/main" id="{74D5A38D-5F49-D96D-DABE-AEF4925BFBCE}"/>
              </a:ext>
            </a:extLst>
          </p:cNvPr>
          <p:cNvSpPr txBox="1"/>
          <p:nvPr/>
        </p:nvSpPr>
        <p:spPr>
          <a:xfrm>
            <a:off x="483292" y="2700091"/>
            <a:ext cx="1248114" cy="400110"/>
          </a:xfrm>
          <a:prstGeom prst="rect">
            <a:avLst/>
          </a:prstGeom>
          <a:noFill/>
        </p:spPr>
        <p:txBody>
          <a:bodyPr wrap="square">
            <a:spAutoFit/>
          </a:bodyPr>
          <a:lstStyle/>
          <a:p>
            <a:r>
              <a:rPr lang="it-IT" sz="2000" i="1" dirty="0">
                <a:latin typeface="Times New Roman" panose="02020603050405020304" pitchFamily="18" charset="0"/>
                <a:cs typeface="Times New Roman" panose="02020603050405020304" pitchFamily="18" charset="0"/>
              </a:rPr>
              <a:t>l+1</a:t>
            </a:r>
          </a:p>
        </p:txBody>
      </p:sp>
      <p:pic>
        <p:nvPicPr>
          <p:cNvPr id="66" name="Immagine 65">
            <a:extLst>
              <a:ext uri="{FF2B5EF4-FFF2-40B4-BE49-F238E27FC236}">
                <a16:creationId xmlns:a16="http://schemas.microsoft.com/office/drawing/2014/main" id="{038AFE5F-3D88-960F-46D5-57938B5BA3DB}"/>
              </a:ext>
            </a:extLst>
          </p:cNvPr>
          <p:cNvPicPr>
            <a:picLocks noChangeAspect="1"/>
          </p:cNvPicPr>
          <p:nvPr/>
        </p:nvPicPr>
        <p:blipFill>
          <a:blip r:embed="rId4"/>
          <a:srcRect l="239"/>
          <a:stretch>
            <a:fillRect/>
          </a:stretch>
        </p:blipFill>
        <p:spPr>
          <a:xfrm>
            <a:off x="3596640" y="863589"/>
            <a:ext cx="8482080" cy="1276917"/>
          </a:xfrm>
          <a:prstGeom prst="rect">
            <a:avLst/>
          </a:prstGeom>
        </p:spPr>
      </p:pic>
      <p:sp>
        <p:nvSpPr>
          <p:cNvPr id="67" name="CasellaDiTesto 66">
            <a:extLst>
              <a:ext uri="{FF2B5EF4-FFF2-40B4-BE49-F238E27FC236}">
                <a16:creationId xmlns:a16="http://schemas.microsoft.com/office/drawing/2014/main" id="{FB4932D8-2533-2E36-444A-A5B8C5D7F525}"/>
              </a:ext>
            </a:extLst>
          </p:cNvPr>
          <p:cNvSpPr txBox="1"/>
          <p:nvPr/>
        </p:nvSpPr>
        <p:spPr>
          <a:xfrm>
            <a:off x="6091638" y="2770637"/>
            <a:ext cx="5026065" cy="2862322"/>
          </a:xfrm>
          <a:prstGeom prst="rect">
            <a:avLst/>
          </a:prstGeom>
          <a:noFill/>
        </p:spPr>
        <p:txBody>
          <a:bodyPr wrap="square">
            <a:spAutoFit/>
          </a:bodyPr>
          <a:lstStyle/>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Uso esclusivo delle features del </a:t>
            </a:r>
            <a:r>
              <a:rPr lang="it-IT" sz="2000" dirty="0" err="1">
                <a:latin typeface="Times New Roman" panose="02020603050405020304" pitchFamily="18" charset="0"/>
                <a:cs typeface="Times New Roman" panose="02020603050405020304" pitchFamily="18" charset="0"/>
              </a:rPr>
              <a:t>peak</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node</a:t>
            </a:r>
            <a:r>
              <a:rPr lang="it-IT"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Ridurre il rumore derivante dall’aggregazione delle features di tutti i nodi presenti in un cluster;</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L’informazione più saliente del cluster sia propagata al livello successivo;</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Potenziale perdita di informazione, con una potenziale rappresentazione meno accurata per il livello successivo.</a:t>
            </a:r>
          </a:p>
        </p:txBody>
      </p:sp>
    </p:spTree>
    <p:extLst>
      <p:ext uri="{BB962C8B-B14F-4D97-AF65-F5344CB8AC3E}">
        <p14:creationId xmlns:p14="http://schemas.microsoft.com/office/powerpoint/2010/main" val="202193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C4C1D-64B2-9183-9DAD-B4E0A7F736EE}"/>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BE1A89AE-DC9F-1590-9781-95387C2BFD08}"/>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F7B96632-03D3-9AD9-9E87-93C6CF16A125}"/>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86891FCB-9F22-1002-79F9-E23D6147C008}"/>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A532796C-0B1C-66AE-34D2-F64ADC509983}"/>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E5C684D-698F-1BEA-D712-3B70ABCDAEF6}"/>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53559606-2F4B-E338-2B5D-0409FF8BDE73}"/>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C7F85D3C-2FAF-9E65-2FE3-E7AF76954477}"/>
              </a:ext>
            </a:extLst>
          </p:cNvPr>
          <p:cNvSpPr txBox="1"/>
          <p:nvPr/>
        </p:nvSpPr>
        <p:spPr>
          <a:xfrm>
            <a:off x="14514" y="793108"/>
            <a:ext cx="5485733"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RISULTATI MODIFICA 6</a:t>
            </a:r>
          </a:p>
        </p:txBody>
      </p:sp>
      <p:pic>
        <p:nvPicPr>
          <p:cNvPr id="10" name="Immagine 9">
            <a:extLst>
              <a:ext uri="{FF2B5EF4-FFF2-40B4-BE49-F238E27FC236}">
                <a16:creationId xmlns:a16="http://schemas.microsoft.com/office/drawing/2014/main" id="{B0CFA279-F36C-0263-7AB7-3511EFDBDD61}"/>
              </a:ext>
            </a:extLst>
          </p:cNvPr>
          <p:cNvPicPr>
            <a:picLocks noChangeAspect="1"/>
          </p:cNvPicPr>
          <p:nvPr/>
        </p:nvPicPr>
        <p:blipFill>
          <a:blip r:embed="rId4"/>
          <a:stretch>
            <a:fillRect/>
          </a:stretch>
        </p:blipFill>
        <p:spPr>
          <a:xfrm>
            <a:off x="0" y="1618140"/>
            <a:ext cx="6485768" cy="3853427"/>
          </a:xfrm>
          <a:prstGeom prst="rect">
            <a:avLst/>
          </a:prstGeom>
        </p:spPr>
      </p:pic>
      <p:pic>
        <p:nvPicPr>
          <p:cNvPr id="12" name="Immagine 11">
            <a:extLst>
              <a:ext uri="{FF2B5EF4-FFF2-40B4-BE49-F238E27FC236}">
                <a16:creationId xmlns:a16="http://schemas.microsoft.com/office/drawing/2014/main" id="{DCBB2868-30EE-2739-A107-CD22E36D8C38}"/>
              </a:ext>
            </a:extLst>
          </p:cNvPr>
          <p:cNvPicPr>
            <a:picLocks noChangeAspect="1"/>
          </p:cNvPicPr>
          <p:nvPr/>
        </p:nvPicPr>
        <p:blipFill>
          <a:blip r:embed="rId5"/>
          <a:srcRect t="1803"/>
          <a:stretch>
            <a:fillRect/>
          </a:stretch>
        </p:blipFill>
        <p:spPr>
          <a:xfrm>
            <a:off x="6485768" y="1455799"/>
            <a:ext cx="5577840" cy="1025628"/>
          </a:xfrm>
          <a:prstGeom prst="rect">
            <a:avLst/>
          </a:prstGeom>
        </p:spPr>
      </p:pic>
      <p:pic>
        <p:nvPicPr>
          <p:cNvPr id="14" name="Immagine 13">
            <a:extLst>
              <a:ext uri="{FF2B5EF4-FFF2-40B4-BE49-F238E27FC236}">
                <a16:creationId xmlns:a16="http://schemas.microsoft.com/office/drawing/2014/main" id="{6A62064C-88AC-056D-1ABD-4AFD5C63CC35}"/>
              </a:ext>
            </a:extLst>
          </p:cNvPr>
          <p:cNvPicPr>
            <a:picLocks noChangeAspect="1"/>
          </p:cNvPicPr>
          <p:nvPr/>
        </p:nvPicPr>
        <p:blipFill>
          <a:blip r:embed="rId6"/>
          <a:stretch>
            <a:fillRect/>
          </a:stretch>
        </p:blipFill>
        <p:spPr>
          <a:xfrm>
            <a:off x="6521328" y="2825996"/>
            <a:ext cx="5542280" cy="981256"/>
          </a:xfrm>
          <a:prstGeom prst="rect">
            <a:avLst/>
          </a:prstGeom>
        </p:spPr>
      </p:pic>
      <p:pic>
        <p:nvPicPr>
          <p:cNvPr id="16" name="Immagine 15">
            <a:extLst>
              <a:ext uri="{FF2B5EF4-FFF2-40B4-BE49-F238E27FC236}">
                <a16:creationId xmlns:a16="http://schemas.microsoft.com/office/drawing/2014/main" id="{BFC9D792-DE10-57DB-4DD6-32BE7963A4B2}"/>
              </a:ext>
            </a:extLst>
          </p:cNvPr>
          <p:cNvPicPr>
            <a:picLocks noChangeAspect="1"/>
          </p:cNvPicPr>
          <p:nvPr/>
        </p:nvPicPr>
        <p:blipFill>
          <a:blip r:embed="rId7"/>
          <a:stretch>
            <a:fillRect/>
          </a:stretch>
        </p:blipFill>
        <p:spPr>
          <a:xfrm>
            <a:off x="7597964" y="4084540"/>
            <a:ext cx="3771284" cy="980604"/>
          </a:xfrm>
          <a:prstGeom prst="rect">
            <a:avLst/>
          </a:prstGeom>
        </p:spPr>
      </p:pic>
    </p:spTree>
    <p:extLst>
      <p:ext uri="{BB962C8B-B14F-4D97-AF65-F5344CB8AC3E}">
        <p14:creationId xmlns:p14="http://schemas.microsoft.com/office/powerpoint/2010/main" val="138338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A8A83-89A3-722E-6195-1BFAC0476DB9}"/>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6582A008-EB8B-BF3B-A685-F82217932028}"/>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E953C608-6680-97A2-FB40-BA473C964AC2}"/>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16F81360-2C81-E35B-437E-CBEE9B55094A}"/>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EBD06D1C-F64B-3AE1-BDB0-48D76846AE5F}"/>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2A0A361-A878-7BA7-5C12-2C373A6F4F7E}"/>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0B03DA11-6DD9-72C2-72F0-CAE164A6D5B8}"/>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346476E9-3440-A6FB-E403-FCEC16138483}"/>
              </a:ext>
            </a:extLst>
          </p:cNvPr>
          <p:cNvSpPr txBox="1"/>
          <p:nvPr/>
        </p:nvSpPr>
        <p:spPr>
          <a:xfrm>
            <a:off x="532674" y="1592555"/>
            <a:ext cx="2942024"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MODIFICA 7</a:t>
            </a:r>
          </a:p>
        </p:txBody>
      </p:sp>
      <p:pic>
        <p:nvPicPr>
          <p:cNvPr id="10" name="Immagine 9">
            <a:extLst>
              <a:ext uri="{FF2B5EF4-FFF2-40B4-BE49-F238E27FC236}">
                <a16:creationId xmlns:a16="http://schemas.microsoft.com/office/drawing/2014/main" id="{C13F0A8C-4D9F-E3C3-0452-831F91EC59B3}"/>
              </a:ext>
            </a:extLst>
          </p:cNvPr>
          <p:cNvPicPr>
            <a:picLocks noChangeAspect="1"/>
          </p:cNvPicPr>
          <p:nvPr/>
        </p:nvPicPr>
        <p:blipFill>
          <a:blip r:embed="rId4"/>
          <a:stretch>
            <a:fillRect/>
          </a:stretch>
        </p:blipFill>
        <p:spPr>
          <a:xfrm>
            <a:off x="4189445" y="1273005"/>
            <a:ext cx="7913424" cy="4683455"/>
          </a:xfrm>
          <a:prstGeom prst="rect">
            <a:avLst/>
          </a:prstGeom>
        </p:spPr>
      </p:pic>
      <p:sp>
        <p:nvSpPr>
          <p:cNvPr id="11" name="CasellaDiTesto 10">
            <a:extLst>
              <a:ext uri="{FF2B5EF4-FFF2-40B4-BE49-F238E27FC236}">
                <a16:creationId xmlns:a16="http://schemas.microsoft.com/office/drawing/2014/main" id="{C7E8AE32-D372-5182-B271-077CF80B3D93}"/>
              </a:ext>
            </a:extLst>
          </p:cNvPr>
          <p:cNvSpPr txBox="1"/>
          <p:nvPr/>
        </p:nvSpPr>
        <p:spPr>
          <a:xfrm>
            <a:off x="180698" y="2305615"/>
            <a:ext cx="3828047" cy="2246769"/>
          </a:xfrm>
          <a:prstGeom prst="rect">
            <a:avLst/>
          </a:prstGeom>
          <a:noFill/>
        </p:spPr>
        <p:txBody>
          <a:bodyPr wrap="square">
            <a:spAutoFit/>
          </a:bodyPr>
          <a:lstStyle/>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Approccio ibrido ed adattivo;</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Nuovo </a:t>
            </a:r>
            <a:r>
              <a:rPr lang="it-IT" sz="2000" dirty="0" err="1">
                <a:latin typeface="Times New Roman" panose="02020603050405020304" pitchFamily="18" charset="0"/>
                <a:cs typeface="Times New Roman" panose="02020603050405020304" pitchFamily="18" charset="0"/>
              </a:rPr>
              <a:t>iperparametro</a:t>
            </a:r>
            <a:r>
              <a:rPr lang="it-IT"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Stessi benefici introdotti prima;</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Stesse problematiche introdotte prima;</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La scelta di </a:t>
            </a:r>
            <a:r>
              <a:rPr lang="it-IT" sz="2000" dirty="0" err="1">
                <a:latin typeface="Times New Roman" panose="02020603050405020304" pitchFamily="18" charset="0"/>
                <a:cs typeface="Times New Roman" panose="02020603050405020304" pitchFamily="18" charset="0"/>
              </a:rPr>
              <a:t>size_threshold</a:t>
            </a:r>
            <a:r>
              <a:rPr lang="it-IT" sz="2000" dirty="0">
                <a:latin typeface="Times New Roman" panose="02020603050405020304" pitchFamily="18" charset="0"/>
                <a:cs typeface="Times New Roman" panose="02020603050405020304" pitchFamily="18" charset="0"/>
              </a:rPr>
              <a:t> diventa complicata.</a:t>
            </a:r>
          </a:p>
        </p:txBody>
      </p:sp>
    </p:spTree>
    <p:extLst>
      <p:ext uri="{BB962C8B-B14F-4D97-AF65-F5344CB8AC3E}">
        <p14:creationId xmlns:p14="http://schemas.microsoft.com/office/powerpoint/2010/main" val="4142729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C7A69-14F8-6286-DFF7-1278FF79AD72}"/>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7B8EF3E4-EC1A-820F-1B33-000484090F67}"/>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9277B485-239C-24D7-38CF-95CFD086740B}"/>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8157EE27-0937-18C1-1224-BE80005BDC45}"/>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7B524BA7-85AB-4521-5A78-0A3433288D0C}"/>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EE950BA7-5E28-814D-7A92-6650832DB597}"/>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086CD9CD-BC7A-55C9-75D7-82E3B7D9AF77}"/>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pic>
        <p:nvPicPr>
          <p:cNvPr id="12" name="Immagine 11">
            <a:extLst>
              <a:ext uri="{FF2B5EF4-FFF2-40B4-BE49-F238E27FC236}">
                <a16:creationId xmlns:a16="http://schemas.microsoft.com/office/drawing/2014/main" id="{A893D8A7-3F31-D271-C708-18FF8CB12AAB}"/>
              </a:ext>
            </a:extLst>
          </p:cNvPr>
          <p:cNvPicPr>
            <a:picLocks noChangeAspect="1"/>
          </p:cNvPicPr>
          <p:nvPr/>
        </p:nvPicPr>
        <p:blipFill>
          <a:blip r:embed="rId4"/>
          <a:stretch>
            <a:fillRect/>
          </a:stretch>
        </p:blipFill>
        <p:spPr>
          <a:xfrm>
            <a:off x="0" y="2607762"/>
            <a:ext cx="5818842" cy="3677806"/>
          </a:xfrm>
          <a:prstGeom prst="rect">
            <a:avLst/>
          </a:prstGeom>
        </p:spPr>
      </p:pic>
      <p:pic>
        <p:nvPicPr>
          <p:cNvPr id="14" name="Immagine 13">
            <a:extLst>
              <a:ext uri="{FF2B5EF4-FFF2-40B4-BE49-F238E27FC236}">
                <a16:creationId xmlns:a16="http://schemas.microsoft.com/office/drawing/2014/main" id="{6CFBC952-31D3-2B61-9675-3755F839F8A6}"/>
              </a:ext>
            </a:extLst>
          </p:cNvPr>
          <p:cNvPicPr>
            <a:picLocks noChangeAspect="1"/>
          </p:cNvPicPr>
          <p:nvPr/>
        </p:nvPicPr>
        <p:blipFill>
          <a:blip r:embed="rId5"/>
          <a:stretch>
            <a:fillRect/>
          </a:stretch>
        </p:blipFill>
        <p:spPr>
          <a:xfrm>
            <a:off x="6672160" y="803643"/>
            <a:ext cx="5505326" cy="3195483"/>
          </a:xfrm>
          <a:prstGeom prst="rect">
            <a:avLst/>
          </a:prstGeom>
        </p:spPr>
      </p:pic>
      <p:pic>
        <p:nvPicPr>
          <p:cNvPr id="16" name="Immagine 15">
            <a:extLst>
              <a:ext uri="{FF2B5EF4-FFF2-40B4-BE49-F238E27FC236}">
                <a16:creationId xmlns:a16="http://schemas.microsoft.com/office/drawing/2014/main" id="{321251A0-58A1-EC29-C8DA-2302B3E14734}"/>
              </a:ext>
            </a:extLst>
          </p:cNvPr>
          <p:cNvPicPr>
            <a:picLocks noChangeAspect="1"/>
          </p:cNvPicPr>
          <p:nvPr/>
        </p:nvPicPr>
        <p:blipFill>
          <a:blip r:embed="rId6"/>
          <a:srcRect t="675"/>
          <a:stretch>
            <a:fillRect/>
          </a:stretch>
        </p:blipFill>
        <p:spPr>
          <a:xfrm>
            <a:off x="5818842" y="3764347"/>
            <a:ext cx="2294366" cy="2564872"/>
          </a:xfrm>
          <a:prstGeom prst="rect">
            <a:avLst/>
          </a:prstGeom>
        </p:spPr>
      </p:pic>
      <p:pic>
        <p:nvPicPr>
          <p:cNvPr id="18" name="Immagine 17">
            <a:extLst>
              <a:ext uri="{FF2B5EF4-FFF2-40B4-BE49-F238E27FC236}">
                <a16:creationId xmlns:a16="http://schemas.microsoft.com/office/drawing/2014/main" id="{1FEA9E48-2BE0-DCFA-B59B-4973DAACCDF9}"/>
              </a:ext>
            </a:extLst>
          </p:cNvPr>
          <p:cNvPicPr>
            <a:picLocks noChangeAspect="1"/>
          </p:cNvPicPr>
          <p:nvPr/>
        </p:nvPicPr>
        <p:blipFill>
          <a:blip r:embed="rId7"/>
          <a:srcRect t="555" b="1"/>
          <a:stretch>
            <a:fillRect/>
          </a:stretch>
        </p:blipFill>
        <p:spPr>
          <a:xfrm>
            <a:off x="8442752" y="4610737"/>
            <a:ext cx="2972664" cy="1248856"/>
          </a:xfrm>
          <a:prstGeom prst="rect">
            <a:avLst/>
          </a:prstGeom>
        </p:spPr>
      </p:pic>
      <p:sp>
        <p:nvSpPr>
          <p:cNvPr id="19" name="CasellaDiTesto 18">
            <a:extLst>
              <a:ext uri="{FF2B5EF4-FFF2-40B4-BE49-F238E27FC236}">
                <a16:creationId xmlns:a16="http://schemas.microsoft.com/office/drawing/2014/main" id="{0D38F171-9987-4214-D294-BE99129C1321}"/>
              </a:ext>
            </a:extLst>
          </p:cNvPr>
          <p:cNvSpPr txBox="1"/>
          <p:nvPr/>
        </p:nvSpPr>
        <p:spPr>
          <a:xfrm>
            <a:off x="593213" y="1585483"/>
            <a:ext cx="5485734"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RISULTATI MODIFICA 7</a:t>
            </a:r>
          </a:p>
        </p:txBody>
      </p:sp>
    </p:spTree>
    <p:extLst>
      <p:ext uri="{BB962C8B-B14F-4D97-AF65-F5344CB8AC3E}">
        <p14:creationId xmlns:p14="http://schemas.microsoft.com/office/powerpoint/2010/main" val="78726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27048-9C73-89C3-06D7-49154E306384}"/>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881C64BB-574D-8140-B795-1C52637A8294}"/>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452A0220-C7E2-BFE2-257A-8643038BAD36}"/>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3590A951-B7BD-E1F2-FC25-EE452F209A79}"/>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A27360DF-84E9-2649-4A8C-A453C5B27545}"/>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9C03878D-BD3B-5ADB-56B7-2E2642452426}"/>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FA0182A2-837B-7E63-201A-CC990DD45535}"/>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19" name="CasellaDiTesto 18">
            <a:extLst>
              <a:ext uri="{FF2B5EF4-FFF2-40B4-BE49-F238E27FC236}">
                <a16:creationId xmlns:a16="http://schemas.microsoft.com/office/drawing/2014/main" id="{FC688ACD-9C8C-0D3A-9340-2E8CAF0D66D9}"/>
              </a:ext>
            </a:extLst>
          </p:cNvPr>
          <p:cNvSpPr txBox="1"/>
          <p:nvPr/>
        </p:nvSpPr>
        <p:spPr>
          <a:xfrm>
            <a:off x="2784677" y="3105835"/>
            <a:ext cx="6622647"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GRAZIE PER L’ATTENZIONE</a:t>
            </a:r>
          </a:p>
        </p:txBody>
      </p:sp>
    </p:spTree>
    <p:extLst>
      <p:ext uri="{BB962C8B-B14F-4D97-AF65-F5344CB8AC3E}">
        <p14:creationId xmlns:p14="http://schemas.microsoft.com/office/powerpoint/2010/main" val="258846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11CA040-4112-C2BF-0AD4-A4738A3374E0}"/>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2CAC7CD4-2B59-701F-6D8A-D2ACD8253AA4}"/>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56BB698B-A00A-FB63-0803-8C98B3EC658F}"/>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E8A94192-1420-AEC4-5220-290CBF75E1D1}"/>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E0FECC1B-5D5D-7F46-0117-9F517D76121B}"/>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CB7426F4-645A-3A38-9AAF-CA51F74F8215}"/>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11" name="CasellaDiTesto 10">
            <a:extLst>
              <a:ext uri="{FF2B5EF4-FFF2-40B4-BE49-F238E27FC236}">
                <a16:creationId xmlns:a16="http://schemas.microsoft.com/office/drawing/2014/main" id="{E8E75DAC-B648-429C-144F-C8B43F3BC2BF}"/>
              </a:ext>
            </a:extLst>
          </p:cNvPr>
          <p:cNvSpPr txBox="1"/>
          <p:nvPr/>
        </p:nvSpPr>
        <p:spPr>
          <a:xfrm>
            <a:off x="6376137" y="1298037"/>
            <a:ext cx="2775120"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H</a:t>
            </a:r>
            <a:r>
              <a:rPr lang="it-IT" sz="3600" b="1" i="1" dirty="0">
                <a:latin typeface="Times New Roman" panose="02020603050405020304" pitchFamily="18" charset="0"/>
                <a:cs typeface="Times New Roman" panose="02020603050405020304" pitchFamily="18" charset="0"/>
              </a:rPr>
              <a:t>i</a:t>
            </a:r>
            <a:r>
              <a:rPr lang="it-IT" sz="3600" b="1" dirty="0">
                <a:latin typeface="Times New Roman" panose="02020603050405020304" pitchFamily="18" charset="0"/>
                <a:cs typeface="Times New Roman" panose="02020603050405020304" pitchFamily="18" charset="0"/>
              </a:rPr>
              <a:t>-LANDER</a:t>
            </a:r>
          </a:p>
        </p:txBody>
      </p:sp>
      <p:sp>
        <p:nvSpPr>
          <p:cNvPr id="13" name="CasellaDiTesto 12">
            <a:extLst>
              <a:ext uri="{FF2B5EF4-FFF2-40B4-BE49-F238E27FC236}">
                <a16:creationId xmlns:a16="http://schemas.microsoft.com/office/drawing/2014/main" id="{19286A65-19AB-9C27-2EBF-C44C72E9BB9D}"/>
              </a:ext>
            </a:extLst>
          </p:cNvPr>
          <p:cNvSpPr txBox="1"/>
          <p:nvPr/>
        </p:nvSpPr>
        <p:spPr>
          <a:xfrm>
            <a:off x="4695555" y="2655664"/>
            <a:ext cx="7034709" cy="2862322"/>
          </a:xfrm>
          <a:prstGeom prst="rect">
            <a:avLst/>
          </a:prstGeom>
          <a:noFill/>
        </p:spPr>
        <p:txBody>
          <a:bodyPr wrap="square">
            <a:spAutoFit/>
          </a:bodyPr>
          <a:lstStyle/>
          <a:p>
            <a:pPr marL="457200" indent="-457200">
              <a:buFont typeface="+mj-lt"/>
              <a:buAutoNum type="arabicPeriod"/>
            </a:pPr>
            <a:r>
              <a:rPr lang="it-IT" sz="2000" dirty="0">
                <a:latin typeface="Times New Roman" panose="02020603050405020304" pitchFamily="18" charset="0"/>
                <a:cs typeface="Times New Roman" panose="02020603050405020304" pitchFamily="18" charset="0"/>
              </a:rPr>
              <a:t>Affronta il problema del clustering gerarchico </a:t>
            </a:r>
            <a:r>
              <a:rPr lang="it-IT" sz="2000" dirty="0" err="1">
                <a:latin typeface="Times New Roman" panose="02020603050405020304" pitchFamily="18" charset="0"/>
                <a:cs typeface="Times New Roman" panose="02020603050405020304" pitchFamily="18" charset="0"/>
              </a:rPr>
              <a:t>agglomerativo</a:t>
            </a:r>
            <a:r>
              <a:rPr lang="it-IT" sz="2000" dirty="0">
                <a:latin typeface="Times New Roman" panose="02020603050405020304" pitchFamily="18" charset="0"/>
                <a:cs typeface="Times New Roman" panose="02020603050405020304" pitchFamily="18" charset="0"/>
              </a:rPr>
              <a:t> attraverso l’uso del meta-training set;</a:t>
            </a:r>
          </a:p>
          <a:p>
            <a:pPr marL="457200" indent="-457200">
              <a:buFont typeface="+mj-lt"/>
              <a:buAutoNum type="arabicPeriod"/>
            </a:pPr>
            <a:r>
              <a:rPr lang="it-IT" sz="2000" dirty="0">
                <a:latin typeface="Times New Roman" panose="02020603050405020304" pitchFamily="18" charset="0"/>
                <a:cs typeface="Times New Roman" panose="02020603050405020304" pitchFamily="18" charset="0"/>
              </a:rPr>
              <a:t>Sfrutta le GNN, che apprendono a riconoscere le relazioni di raggruppamento.</a:t>
            </a:r>
          </a:p>
          <a:p>
            <a:pPr marL="457200" indent="-457200">
              <a:buFont typeface="+mj-lt"/>
              <a:buAutoNum type="arabicPeriod"/>
            </a:pPr>
            <a:r>
              <a:rPr lang="it-IT" sz="2000" dirty="0">
                <a:latin typeface="Times New Roman" panose="02020603050405020304" pitchFamily="18" charset="0"/>
                <a:cs typeface="Times New Roman" panose="02020603050405020304" pitchFamily="18" charset="0"/>
              </a:rPr>
              <a:t>Innovazione riguardo al calcolo della predizione di link e densità;</a:t>
            </a:r>
          </a:p>
          <a:p>
            <a:pPr marL="457200" indent="-457200">
              <a:buFont typeface="+mj-lt"/>
              <a:buAutoNum type="arabicPeriod"/>
            </a:pPr>
            <a:r>
              <a:rPr lang="it-IT" sz="2000" dirty="0">
                <a:latin typeface="Times New Roman" panose="02020603050405020304" pitchFamily="18" charset="0"/>
                <a:cs typeface="Times New Roman" panose="02020603050405020304" pitchFamily="18" charset="0"/>
              </a:rPr>
              <a:t>Performance Superiori:</a:t>
            </a:r>
          </a:p>
          <a:p>
            <a:pPr marL="914400" lvl="1" indent="-4572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F-score: +54% rispetto agli algoritmi GNN-</a:t>
            </a:r>
            <a:r>
              <a:rPr lang="it-IT" sz="2000" dirty="0" err="1">
                <a:latin typeface="Times New Roman" panose="02020603050405020304" pitchFamily="18" charset="0"/>
                <a:cs typeface="Times New Roman" panose="02020603050405020304" pitchFamily="18" charset="0"/>
              </a:rPr>
              <a:t>based</a:t>
            </a:r>
            <a:r>
              <a:rPr lang="it-IT" sz="2000" dirty="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NMI: +8%;</a:t>
            </a:r>
          </a:p>
        </p:txBody>
      </p:sp>
      <p:pic>
        <p:nvPicPr>
          <p:cNvPr id="17" name="Immagine 16">
            <a:extLst>
              <a:ext uri="{FF2B5EF4-FFF2-40B4-BE49-F238E27FC236}">
                <a16:creationId xmlns:a16="http://schemas.microsoft.com/office/drawing/2014/main" id="{E58D832F-D362-35F2-9930-098F082B08EE}"/>
              </a:ext>
            </a:extLst>
          </p:cNvPr>
          <p:cNvPicPr>
            <a:picLocks noChangeAspect="1"/>
          </p:cNvPicPr>
          <p:nvPr/>
        </p:nvPicPr>
        <p:blipFill>
          <a:blip r:embed="rId4"/>
          <a:stretch>
            <a:fillRect/>
          </a:stretch>
        </p:blipFill>
        <p:spPr>
          <a:xfrm>
            <a:off x="687316" y="3948752"/>
            <a:ext cx="2316390" cy="2159613"/>
          </a:xfrm>
          <a:prstGeom prst="rect">
            <a:avLst/>
          </a:prstGeom>
        </p:spPr>
      </p:pic>
      <p:sp>
        <p:nvSpPr>
          <p:cNvPr id="18" name="CasellaDiTesto 17">
            <a:extLst>
              <a:ext uri="{FF2B5EF4-FFF2-40B4-BE49-F238E27FC236}">
                <a16:creationId xmlns:a16="http://schemas.microsoft.com/office/drawing/2014/main" id="{3C8AC674-0841-378C-54B7-D613D668C547}"/>
              </a:ext>
            </a:extLst>
          </p:cNvPr>
          <p:cNvSpPr txBox="1"/>
          <p:nvPr/>
        </p:nvSpPr>
        <p:spPr>
          <a:xfrm>
            <a:off x="246872" y="1051664"/>
            <a:ext cx="1847850" cy="646331"/>
          </a:xfrm>
          <a:prstGeom prst="rect">
            <a:avLst/>
          </a:prstGeom>
          <a:solidFill>
            <a:schemeClr val="accent6">
              <a:lumMod val="20000"/>
              <a:lumOff val="80000"/>
            </a:schemeClr>
          </a:solidFill>
          <a:ln>
            <a:solidFill>
              <a:schemeClr val="accent6">
                <a:lumMod val="40000"/>
                <a:lumOff val="60000"/>
              </a:schemeClr>
            </a:solidFill>
          </a:ln>
        </p:spPr>
        <p:txBody>
          <a:bodyPr wrap="square" rtlCol="0">
            <a:spAutoFit/>
          </a:bodyPr>
          <a:lstStyle/>
          <a:p>
            <a:pPr algn="ctr"/>
            <a:r>
              <a:rPr lang="it-IT" dirty="0"/>
              <a:t>DATASET DI IMMAGINI</a:t>
            </a:r>
          </a:p>
        </p:txBody>
      </p:sp>
      <p:cxnSp>
        <p:nvCxnSpPr>
          <p:cNvPr id="20" name="Connettore curvo 19">
            <a:extLst>
              <a:ext uri="{FF2B5EF4-FFF2-40B4-BE49-F238E27FC236}">
                <a16:creationId xmlns:a16="http://schemas.microsoft.com/office/drawing/2014/main" id="{24D56904-9621-B70E-BA3F-EEC3D1A8AB0A}"/>
              </a:ext>
            </a:extLst>
          </p:cNvPr>
          <p:cNvCxnSpPr>
            <a:cxnSpLocks/>
            <a:stCxn id="18" idx="3"/>
          </p:cNvCxnSpPr>
          <p:nvPr/>
        </p:nvCxnSpPr>
        <p:spPr>
          <a:xfrm>
            <a:off x="2094722" y="1374830"/>
            <a:ext cx="715153" cy="90183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8" name="CasellaDiTesto 27">
            <a:extLst>
              <a:ext uri="{FF2B5EF4-FFF2-40B4-BE49-F238E27FC236}">
                <a16:creationId xmlns:a16="http://schemas.microsoft.com/office/drawing/2014/main" id="{0C5575FD-047D-6F57-B198-C7BFF4BAA12B}"/>
              </a:ext>
            </a:extLst>
          </p:cNvPr>
          <p:cNvSpPr txBox="1"/>
          <p:nvPr/>
        </p:nvSpPr>
        <p:spPr>
          <a:xfrm>
            <a:off x="1780397" y="2395563"/>
            <a:ext cx="1847850" cy="36933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pPr algn="ctr"/>
            <a:r>
              <a:rPr lang="it-IT" dirty="0"/>
              <a:t>H</a:t>
            </a:r>
            <a:r>
              <a:rPr lang="it-IT" i="1" dirty="0"/>
              <a:t>i</a:t>
            </a:r>
            <a:r>
              <a:rPr lang="it-IT" dirty="0"/>
              <a:t>-LANDER</a:t>
            </a:r>
          </a:p>
        </p:txBody>
      </p:sp>
      <p:cxnSp>
        <p:nvCxnSpPr>
          <p:cNvPr id="29" name="Connettore curvo 28">
            <a:extLst>
              <a:ext uri="{FF2B5EF4-FFF2-40B4-BE49-F238E27FC236}">
                <a16:creationId xmlns:a16="http://schemas.microsoft.com/office/drawing/2014/main" id="{9C8C6335-7F48-0717-4192-98C9624CF8E9}"/>
              </a:ext>
            </a:extLst>
          </p:cNvPr>
          <p:cNvCxnSpPr>
            <a:cxnSpLocks/>
            <a:stCxn id="28" idx="1"/>
          </p:cNvCxnSpPr>
          <p:nvPr/>
        </p:nvCxnSpPr>
        <p:spPr>
          <a:xfrm rot="10800000" flipV="1">
            <a:off x="866775" y="2580228"/>
            <a:ext cx="913622" cy="151287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36" name="CasellaDiTesto 35">
            <a:extLst>
              <a:ext uri="{FF2B5EF4-FFF2-40B4-BE49-F238E27FC236}">
                <a16:creationId xmlns:a16="http://schemas.microsoft.com/office/drawing/2014/main" id="{7C6686DF-B0D4-216C-258C-B4FE07AAF730}"/>
              </a:ext>
            </a:extLst>
          </p:cNvPr>
          <p:cNvSpPr txBox="1"/>
          <p:nvPr/>
        </p:nvSpPr>
        <p:spPr>
          <a:xfrm>
            <a:off x="4804127" y="1968289"/>
            <a:ext cx="6635213" cy="369332"/>
          </a:xfrm>
          <a:prstGeom prst="rect">
            <a:avLst/>
          </a:prstGeom>
          <a:noFill/>
        </p:spPr>
        <p:txBody>
          <a:bodyPr wrap="none" rtlCol="0">
            <a:spAutoFit/>
          </a:bodyPr>
          <a:lstStyle/>
          <a:p>
            <a:pPr algn="ctr"/>
            <a:r>
              <a:rPr lang="en-US" i="1" dirty="0">
                <a:latin typeface="Times New Roman" panose="02020603050405020304" pitchFamily="18" charset="0"/>
                <a:cs typeface="Times New Roman" panose="02020603050405020304" pitchFamily="18" charset="0"/>
              </a:rPr>
              <a:t>Hierarchical Link Approximation and Density Estimation Refinement</a:t>
            </a:r>
            <a:endParaRPr lang="it-IT"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22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422F2-2F5A-F52F-01A2-08D8B3122F4F}"/>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CD3B1FA7-0565-A40B-5E47-6F0BB049BA32}"/>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168153DF-C1D6-CDFD-234B-248BC17B753C}"/>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D8E64D99-E06B-D830-DE79-2C3B44C97953}"/>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7D39F9DD-55EE-B154-FC41-38A3CE5003A7}"/>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D84A368B-2098-5969-B5C2-E3AB913141F6}"/>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1A6624DB-E531-AD2D-E4D4-220EC1E37B13}"/>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A5A9E05B-BA90-31A3-E545-4BA4783DD078}"/>
              </a:ext>
            </a:extLst>
          </p:cNvPr>
          <p:cNvSpPr txBox="1"/>
          <p:nvPr/>
        </p:nvSpPr>
        <p:spPr>
          <a:xfrm>
            <a:off x="1197468" y="1022940"/>
            <a:ext cx="3954930"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ARCHITETTURA</a:t>
            </a:r>
          </a:p>
        </p:txBody>
      </p:sp>
      <p:pic>
        <p:nvPicPr>
          <p:cNvPr id="10" name="Immagine 9">
            <a:extLst>
              <a:ext uri="{FF2B5EF4-FFF2-40B4-BE49-F238E27FC236}">
                <a16:creationId xmlns:a16="http://schemas.microsoft.com/office/drawing/2014/main" id="{07B0A6B1-C695-611E-DA56-45184247E39B}"/>
              </a:ext>
            </a:extLst>
          </p:cNvPr>
          <p:cNvPicPr>
            <a:picLocks noChangeAspect="1"/>
          </p:cNvPicPr>
          <p:nvPr/>
        </p:nvPicPr>
        <p:blipFill>
          <a:blip r:embed="rId4"/>
          <a:stretch>
            <a:fillRect/>
          </a:stretch>
        </p:blipFill>
        <p:spPr>
          <a:xfrm>
            <a:off x="313361" y="3825429"/>
            <a:ext cx="6839429" cy="2056082"/>
          </a:xfrm>
          <a:prstGeom prst="rect">
            <a:avLst/>
          </a:prstGeom>
        </p:spPr>
      </p:pic>
      <p:sp>
        <p:nvSpPr>
          <p:cNvPr id="11" name="CasellaDiTesto 10">
            <a:extLst>
              <a:ext uri="{FF2B5EF4-FFF2-40B4-BE49-F238E27FC236}">
                <a16:creationId xmlns:a16="http://schemas.microsoft.com/office/drawing/2014/main" id="{BD599D99-CE10-6AC2-B10A-489110D9B5DF}"/>
              </a:ext>
            </a:extLst>
          </p:cNvPr>
          <p:cNvSpPr txBox="1"/>
          <p:nvPr/>
        </p:nvSpPr>
        <p:spPr>
          <a:xfrm>
            <a:off x="610443" y="1844620"/>
            <a:ext cx="5937111" cy="1938992"/>
          </a:xfrm>
          <a:prstGeom prst="rect">
            <a:avLst/>
          </a:prstGeom>
          <a:noFill/>
        </p:spPr>
        <p:txBody>
          <a:bodyPr wrap="square">
            <a:spAutoFit/>
          </a:bodyPr>
          <a:lstStyle/>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Partenza da un K-NN </a:t>
            </a:r>
            <a:r>
              <a:rPr lang="it-IT" sz="2000" dirty="0" err="1">
                <a:latin typeface="Times New Roman" panose="02020603050405020304" pitchFamily="18" charset="0"/>
                <a:cs typeface="Times New Roman" panose="02020603050405020304" pitchFamily="18" charset="0"/>
              </a:rPr>
              <a:t>Graph</a:t>
            </a:r>
            <a:r>
              <a:rPr lang="it-IT"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Fase encoder, sfruttando un GAT-</a:t>
            </a:r>
            <a:r>
              <a:rPr lang="it-IT" sz="2000" dirty="0" err="1">
                <a:latin typeface="Times New Roman" panose="02020603050405020304" pitchFamily="18" charset="0"/>
                <a:cs typeface="Times New Roman" panose="02020603050405020304" pitchFamily="18" charset="0"/>
              </a:rPr>
              <a:t>layer</a:t>
            </a:r>
            <a:r>
              <a:rPr lang="it-IT"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Predizione di Link e Densità</a:t>
            </a:r>
            <a:r>
              <a:rPr lang="it-IT" sz="2000" b="1" dirty="0">
                <a:latin typeface="Times New Roman" panose="02020603050405020304" pitchFamily="18" charset="0"/>
                <a:cs typeface="Times New Roman" panose="02020603050405020304" pitchFamily="18" charset="0"/>
              </a:rPr>
              <a:t>:</a:t>
            </a:r>
            <a:r>
              <a:rPr lang="it-IT" sz="2000" dirty="0">
                <a:latin typeface="Times New Roman" panose="02020603050405020304" pitchFamily="18" charset="0"/>
                <a:cs typeface="Times New Roman" panose="02020603050405020304" pitchFamily="18" charset="0"/>
              </a:rPr>
              <a:t> apprendimento delle probabilità di connessione e della densità dei nodi;</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Fase decoder; determinazione delle features del grafo al livello successivo.</a:t>
            </a:r>
          </a:p>
        </p:txBody>
      </p:sp>
      <p:pic>
        <p:nvPicPr>
          <p:cNvPr id="13" name="Immagine 12">
            <a:extLst>
              <a:ext uri="{FF2B5EF4-FFF2-40B4-BE49-F238E27FC236}">
                <a16:creationId xmlns:a16="http://schemas.microsoft.com/office/drawing/2014/main" id="{F2C91A56-3395-CEFC-BDF4-38FDC6C548EE}"/>
              </a:ext>
            </a:extLst>
          </p:cNvPr>
          <p:cNvPicPr>
            <a:picLocks noChangeAspect="1"/>
          </p:cNvPicPr>
          <p:nvPr/>
        </p:nvPicPr>
        <p:blipFill>
          <a:blip r:embed="rId5"/>
          <a:stretch>
            <a:fillRect/>
          </a:stretch>
        </p:blipFill>
        <p:spPr>
          <a:xfrm>
            <a:off x="7192451" y="1964741"/>
            <a:ext cx="4686187" cy="3191207"/>
          </a:xfrm>
          <a:prstGeom prst="rect">
            <a:avLst/>
          </a:prstGeom>
        </p:spPr>
      </p:pic>
    </p:spTree>
    <p:extLst>
      <p:ext uri="{BB962C8B-B14F-4D97-AF65-F5344CB8AC3E}">
        <p14:creationId xmlns:p14="http://schemas.microsoft.com/office/powerpoint/2010/main" val="373161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8E9FC-C44E-55F2-6063-50D2690A6393}"/>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0C605F13-5B42-01C7-F2A5-2C19C409FCC8}"/>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D979BDB6-E57F-E4CD-549A-EB774DF27D40}"/>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8352E97E-F710-DA9F-35CB-2A3277F9749F}"/>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692E71E9-7673-FB60-24A8-A4A85ED5F4AD}"/>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A9DAA860-5C05-90E2-7E00-E79990D91DFC}"/>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1FF975EC-8020-982C-2DA9-0B507BAF079D}"/>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9B4E4A81-E799-F2DC-CE50-65D69237C31B}"/>
              </a:ext>
            </a:extLst>
          </p:cNvPr>
          <p:cNvSpPr txBox="1"/>
          <p:nvPr/>
        </p:nvSpPr>
        <p:spPr>
          <a:xfrm>
            <a:off x="14514" y="783668"/>
            <a:ext cx="7011536"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RICREAZIONE ESPERIMENTO</a:t>
            </a:r>
          </a:p>
        </p:txBody>
      </p:sp>
      <p:pic>
        <p:nvPicPr>
          <p:cNvPr id="12" name="Immagine 11">
            <a:extLst>
              <a:ext uri="{FF2B5EF4-FFF2-40B4-BE49-F238E27FC236}">
                <a16:creationId xmlns:a16="http://schemas.microsoft.com/office/drawing/2014/main" id="{7E638611-5DFB-1543-9059-D275C31846AC}"/>
              </a:ext>
            </a:extLst>
          </p:cNvPr>
          <p:cNvPicPr>
            <a:picLocks noChangeAspect="1"/>
          </p:cNvPicPr>
          <p:nvPr/>
        </p:nvPicPr>
        <p:blipFill>
          <a:blip r:embed="rId4"/>
          <a:stretch>
            <a:fillRect/>
          </a:stretch>
        </p:blipFill>
        <p:spPr>
          <a:xfrm>
            <a:off x="1303728" y="2266572"/>
            <a:ext cx="2456952" cy="590614"/>
          </a:xfrm>
          <a:prstGeom prst="rect">
            <a:avLst/>
          </a:prstGeom>
        </p:spPr>
      </p:pic>
      <p:pic>
        <p:nvPicPr>
          <p:cNvPr id="15" name="Immagine 14">
            <a:extLst>
              <a:ext uri="{FF2B5EF4-FFF2-40B4-BE49-F238E27FC236}">
                <a16:creationId xmlns:a16="http://schemas.microsoft.com/office/drawing/2014/main" id="{5D2CAD96-6FB2-685F-A0C0-0DFD32DA9CE2}"/>
              </a:ext>
            </a:extLst>
          </p:cNvPr>
          <p:cNvPicPr>
            <a:picLocks noChangeAspect="1"/>
          </p:cNvPicPr>
          <p:nvPr/>
        </p:nvPicPr>
        <p:blipFill>
          <a:blip r:embed="rId5"/>
          <a:srcRect b="66861"/>
          <a:stretch>
            <a:fillRect/>
          </a:stretch>
        </p:blipFill>
        <p:spPr>
          <a:xfrm>
            <a:off x="5498306" y="1483757"/>
            <a:ext cx="6348301" cy="3020964"/>
          </a:xfrm>
          <a:prstGeom prst="rect">
            <a:avLst/>
          </a:prstGeom>
        </p:spPr>
      </p:pic>
      <p:pic>
        <p:nvPicPr>
          <p:cNvPr id="17" name="Immagine 16">
            <a:extLst>
              <a:ext uri="{FF2B5EF4-FFF2-40B4-BE49-F238E27FC236}">
                <a16:creationId xmlns:a16="http://schemas.microsoft.com/office/drawing/2014/main" id="{99F30CA5-034D-F02F-E3BF-D1BD13ECC24D}"/>
              </a:ext>
            </a:extLst>
          </p:cNvPr>
          <p:cNvPicPr>
            <a:picLocks noChangeAspect="1"/>
          </p:cNvPicPr>
          <p:nvPr/>
        </p:nvPicPr>
        <p:blipFill>
          <a:blip r:embed="rId6"/>
          <a:stretch>
            <a:fillRect/>
          </a:stretch>
        </p:blipFill>
        <p:spPr>
          <a:xfrm>
            <a:off x="5746044" y="4726938"/>
            <a:ext cx="6091974" cy="1076896"/>
          </a:xfrm>
          <a:prstGeom prst="rect">
            <a:avLst/>
          </a:prstGeom>
        </p:spPr>
      </p:pic>
      <p:sp>
        <p:nvSpPr>
          <p:cNvPr id="18" name="CasellaDiTesto 17">
            <a:extLst>
              <a:ext uri="{FF2B5EF4-FFF2-40B4-BE49-F238E27FC236}">
                <a16:creationId xmlns:a16="http://schemas.microsoft.com/office/drawing/2014/main" id="{212BA493-B4A7-FCE8-DBE4-51A51A0E558C}"/>
              </a:ext>
            </a:extLst>
          </p:cNvPr>
          <p:cNvSpPr txBox="1"/>
          <p:nvPr/>
        </p:nvSpPr>
        <p:spPr>
          <a:xfrm>
            <a:off x="1601103" y="1866462"/>
            <a:ext cx="2290801" cy="400110"/>
          </a:xfrm>
          <a:prstGeom prst="rect">
            <a:avLst/>
          </a:prstGeom>
          <a:noFill/>
        </p:spPr>
        <p:txBody>
          <a:bodyPr wrap="square">
            <a:spAutoFit/>
          </a:bodyPr>
          <a:lstStyle/>
          <a:p>
            <a:r>
              <a:rPr lang="it-IT" sz="2000" dirty="0">
                <a:latin typeface="Times New Roman" panose="02020603050405020304" pitchFamily="18" charset="0"/>
                <a:cs typeface="Times New Roman" panose="02020603050405020304" pitchFamily="18" charset="0"/>
              </a:rPr>
              <a:t>Loss utilizzata:</a:t>
            </a:r>
          </a:p>
        </p:txBody>
      </p:sp>
      <p:pic>
        <p:nvPicPr>
          <p:cNvPr id="20" name="Immagine 19">
            <a:extLst>
              <a:ext uri="{FF2B5EF4-FFF2-40B4-BE49-F238E27FC236}">
                <a16:creationId xmlns:a16="http://schemas.microsoft.com/office/drawing/2014/main" id="{558D19EC-EEEB-CA0F-00DB-D4FBF3145E80}"/>
              </a:ext>
            </a:extLst>
          </p:cNvPr>
          <p:cNvPicPr>
            <a:picLocks noChangeAspect="1"/>
          </p:cNvPicPr>
          <p:nvPr/>
        </p:nvPicPr>
        <p:blipFill>
          <a:blip r:embed="rId7"/>
          <a:stretch>
            <a:fillRect/>
          </a:stretch>
        </p:blipFill>
        <p:spPr>
          <a:xfrm>
            <a:off x="662665" y="4513566"/>
            <a:ext cx="2857617" cy="900430"/>
          </a:xfrm>
          <a:prstGeom prst="rect">
            <a:avLst/>
          </a:prstGeom>
        </p:spPr>
      </p:pic>
      <p:pic>
        <p:nvPicPr>
          <p:cNvPr id="22" name="Immagine 21">
            <a:extLst>
              <a:ext uri="{FF2B5EF4-FFF2-40B4-BE49-F238E27FC236}">
                <a16:creationId xmlns:a16="http://schemas.microsoft.com/office/drawing/2014/main" id="{52C9BD70-513D-A81E-B416-C1572BB97A5B}"/>
              </a:ext>
            </a:extLst>
          </p:cNvPr>
          <p:cNvPicPr>
            <a:picLocks noChangeAspect="1"/>
          </p:cNvPicPr>
          <p:nvPr/>
        </p:nvPicPr>
        <p:blipFill>
          <a:blip r:embed="rId8"/>
          <a:stretch>
            <a:fillRect/>
          </a:stretch>
        </p:blipFill>
        <p:spPr>
          <a:xfrm>
            <a:off x="662665" y="5392216"/>
            <a:ext cx="4485305" cy="608914"/>
          </a:xfrm>
          <a:prstGeom prst="rect">
            <a:avLst/>
          </a:prstGeom>
        </p:spPr>
      </p:pic>
      <p:sp>
        <p:nvSpPr>
          <p:cNvPr id="23" name="Rettangolo 22">
            <a:extLst>
              <a:ext uri="{FF2B5EF4-FFF2-40B4-BE49-F238E27FC236}">
                <a16:creationId xmlns:a16="http://schemas.microsoft.com/office/drawing/2014/main" id="{966E4A76-6E3A-757C-ACE6-4FDC36D9E22F}"/>
              </a:ext>
            </a:extLst>
          </p:cNvPr>
          <p:cNvSpPr/>
          <p:nvPr/>
        </p:nvSpPr>
        <p:spPr>
          <a:xfrm>
            <a:off x="553156" y="4457882"/>
            <a:ext cx="4752622" cy="17659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Arco 24">
            <a:extLst>
              <a:ext uri="{FF2B5EF4-FFF2-40B4-BE49-F238E27FC236}">
                <a16:creationId xmlns:a16="http://schemas.microsoft.com/office/drawing/2014/main" id="{608C729A-C60F-6D4D-C069-AF76D4A56F50}"/>
              </a:ext>
            </a:extLst>
          </p:cNvPr>
          <p:cNvSpPr/>
          <p:nvPr/>
        </p:nvSpPr>
        <p:spPr>
          <a:xfrm>
            <a:off x="2269067" y="2743200"/>
            <a:ext cx="316089" cy="3257930"/>
          </a:xfrm>
          <a:prstGeom prst="arc">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pic>
        <p:nvPicPr>
          <p:cNvPr id="27" name="Immagine 26">
            <a:extLst>
              <a:ext uri="{FF2B5EF4-FFF2-40B4-BE49-F238E27FC236}">
                <a16:creationId xmlns:a16="http://schemas.microsoft.com/office/drawing/2014/main" id="{C7E6BC30-1E01-E281-085F-3A1B9136341C}"/>
              </a:ext>
            </a:extLst>
          </p:cNvPr>
          <p:cNvPicPr>
            <a:picLocks noChangeAspect="1"/>
          </p:cNvPicPr>
          <p:nvPr/>
        </p:nvPicPr>
        <p:blipFill>
          <a:blip r:embed="rId9"/>
          <a:stretch>
            <a:fillRect/>
          </a:stretch>
        </p:blipFill>
        <p:spPr>
          <a:xfrm>
            <a:off x="3188208" y="3103145"/>
            <a:ext cx="2295148" cy="733501"/>
          </a:xfrm>
          <a:prstGeom prst="rect">
            <a:avLst/>
          </a:prstGeom>
        </p:spPr>
      </p:pic>
      <p:sp>
        <p:nvSpPr>
          <p:cNvPr id="28" name="Rettangolo 27">
            <a:extLst>
              <a:ext uri="{FF2B5EF4-FFF2-40B4-BE49-F238E27FC236}">
                <a16:creationId xmlns:a16="http://schemas.microsoft.com/office/drawing/2014/main" id="{D8D3E5C9-5FB7-4DB2-41AE-281CF69BE65C}"/>
              </a:ext>
            </a:extLst>
          </p:cNvPr>
          <p:cNvSpPr/>
          <p:nvPr/>
        </p:nvSpPr>
        <p:spPr>
          <a:xfrm>
            <a:off x="3108960" y="3017520"/>
            <a:ext cx="2456952" cy="908912"/>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Arco 28">
            <a:extLst>
              <a:ext uri="{FF2B5EF4-FFF2-40B4-BE49-F238E27FC236}">
                <a16:creationId xmlns:a16="http://schemas.microsoft.com/office/drawing/2014/main" id="{698732A5-B65F-A4A0-8C7B-E99FC325F537}"/>
              </a:ext>
            </a:extLst>
          </p:cNvPr>
          <p:cNvSpPr/>
          <p:nvPr/>
        </p:nvSpPr>
        <p:spPr>
          <a:xfrm>
            <a:off x="2973274" y="2627625"/>
            <a:ext cx="1733307" cy="646331"/>
          </a:xfrm>
          <a:prstGeom prst="arc">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69529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49EB7-6447-5DB7-2CCA-FDE125F47410}"/>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5FD10C91-C761-3669-CD76-14CCECBF5C57}"/>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C23C79C1-A3D8-F32A-158D-5E2AF44B5A56}"/>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98A1FD1D-9F8B-7519-AC5F-B58E41808CF8}"/>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E987D059-B7B3-35C6-3834-48DF0F7F61A3}"/>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F722C1FD-107A-0CCC-8BDB-13950976E7E7}"/>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9C0C3133-120A-963E-EDE9-2A4987C78E07}"/>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6CB56EAA-E96E-C447-8F50-309F5D73D466}"/>
              </a:ext>
            </a:extLst>
          </p:cNvPr>
          <p:cNvSpPr txBox="1"/>
          <p:nvPr/>
        </p:nvSpPr>
        <p:spPr>
          <a:xfrm>
            <a:off x="1394460" y="908618"/>
            <a:ext cx="2942023"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MODIFICA 1</a:t>
            </a:r>
          </a:p>
        </p:txBody>
      </p:sp>
      <p:pic>
        <p:nvPicPr>
          <p:cNvPr id="13" name="Immagine 12">
            <a:extLst>
              <a:ext uri="{FF2B5EF4-FFF2-40B4-BE49-F238E27FC236}">
                <a16:creationId xmlns:a16="http://schemas.microsoft.com/office/drawing/2014/main" id="{D57851A0-DD7B-1965-7A37-0C3000353A3A}"/>
              </a:ext>
            </a:extLst>
          </p:cNvPr>
          <p:cNvPicPr>
            <a:picLocks noChangeAspect="1"/>
          </p:cNvPicPr>
          <p:nvPr/>
        </p:nvPicPr>
        <p:blipFill>
          <a:blip r:embed="rId4"/>
          <a:srcRect b="6575"/>
          <a:stretch>
            <a:fillRect/>
          </a:stretch>
        </p:blipFill>
        <p:spPr>
          <a:xfrm>
            <a:off x="5914547" y="961455"/>
            <a:ext cx="6179801" cy="5183057"/>
          </a:xfrm>
          <a:prstGeom prst="rect">
            <a:avLst/>
          </a:prstGeom>
        </p:spPr>
      </p:pic>
      <p:pic>
        <p:nvPicPr>
          <p:cNvPr id="16" name="Immagine 15">
            <a:extLst>
              <a:ext uri="{FF2B5EF4-FFF2-40B4-BE49-F238E27FC236}">
                <a16:creationId xmlns:a16="http://schemas.microsoft.com/office/drawing/2014/main" id="{CFB1203D-B1F7-4E89-8055-E4E6A35D3738}"/>
              </a:ext>
            </a:extLst>
          </p:cNvPr>
          <p:cNvPicPr>
            <a:picLocks noChangeAspect="1"/>
          </p:cNvPicPr>
          <p:nvPr/>
        </p:nvPicPr>
        <p:blipFill>
          <a:blip r:embed="rId5"/>
          <a:srcRect t="953"/>
          <a:stretch>
            <a:fillRect/>
          </a:stretch>
        </p:blipFill>
        <p:spPr>
          <a:xfrm>
            <a:off x="97652" y="3800753"/>
            <a:ext cx="6038407" cy="2343759"/>
          </a:xfrm>
          <a:prstGeom prst="rect">
            <a:avLst/>
          </a:prstGeom>
        </p:spPr>
      </p:pic>
      <p:pic>
        <p:nvPicPr>
          <p:cNvPr id="21" name="Immagine 20">
            <a:extLst>
              <a:ext uri="{FF2B5EF4-FFF2-40B4-BE49-F238E27FC236}">
                <a16:creationId xmlns:a16="http://schemas.microsoft.com/office/drawing/2014/main" id="{A5D6A9E6-F6EC-64FD-8DDC-0D6D009FB141}"/>
              </a:ext>
            </a:extLst>
          </p:cNvPr>
          <p:cNvPicPr>
            <a:picLocks noChangeAspect="1"/>
          </p:cNvPicPr>
          <p:nvPr/>
        </p:nvPicPr>
        <p:blipFill>
          <a:blip r:embed="rId6"/>
          <a:stretch>
            <a:fillRect/>
          </a:stretch>
        </p:blipFill>
        <p:spPr>
          <a:xfrm>
            <a:off x="68960" y="3166572"/>
            <a:ext cx="6042821" cy="467032"/>
          </a:xfrm>
          <a:prstGeom prst="rect">
            <a:avLst/>
          </a:prstGeom>
        </p:spPr>
      </p:pic>
      <p:sp>
        <p:nvSpPr>
          <p:cNvPr id="24" name="CasellaDiTesto 23">
            <a:extLst>
              <a:ext uri="{FF2B5EF4-FFF2-40B4-BE49-F238E27FC236}">
                <a16:creationId xmlns:a16="http://schemas.microsoft.com/office/drawing/2014/main" id="{CB930D48-95F4-4258-405A-78F3F80DB346}"/>
              </a:ext>
            </a:extLst>
          </p:cNvPr>
          <p:cNvSpPr txBox="1"/>
          <p:nvPr/>
        </p:nvSpPr>
        <p:spPr>
          <a:xfrm>
            <a:off x="97652" y="1502111"/>
            <a:ext cx="5937111" cy="1323439"/>
          </a:xfrm>
          <a:prstGeom prst="rect">
            <a:avLst/>
          </a:prstGeom>
          <a:noFill/>
        </p:spPr>
        <p:txBody>
          <a:bodyPr wrap="square">
            <a:spAutoFit/>
          </a:bodyPr>
          <a:lstStyle/>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Sostituito al peso «affine» utilizzato nel </a:t>
            </a:r>
            <a:r>
              <a:rPr lang="it-IT" sz="2000" dirty="0" err="1">
                <a:latin typeface="Times New Roman" panose="02020603050405020304" pitchFamily="18" charset="0"/>
                <a:cs typeface="Times New Roman" panose="02020603050405020304" pitchFamily="18" charset="0"/>
              </a:rPr>
              <a:t>GraphConvLayer</a:t>
            </a:r>
            <a:r>
              <a:rPr lang="it-IT" sz="2000" dirty="0">
                <a:latin typeface="Times New Roman" panose="02020603050405020304" pitchFamily="18" charset="0"/>
                <a:cs typeface="Times New Roman" panose="02020603050405020304" pitchFamily="18" charset="0"/>
              </a:rPr>
              <a:t> per l’aggregazione dei messaggi, col peso «</a:t>
            </a:r>
            <a:r>
              <a:rPr lang="it-IT" sz="2000" dirty="0" err="1">
                <a:latin typeface="Times New Roman" panose="02020603050405020304" pitchFamily="18" charset="0"/>
                <a:cs typeface="Times New Roman" panose="02020603050405020304" pitchFamily="18" charset="0"/>
              </a:rPr>
              <a:t>raw_affine</a:t>
            </a:r>
            <a:r>
              <a:rPr lang="it-IT"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Introduzione di una doppia normalizzazione;</a:t>
            </a:r>
          </a:p>
        </p:txBody>
      </p:sp>
    </p:spTree>
    <p:extLst>
      <p:ext uri="{BB962C8B-B14F-4D97-AF65-F5344CB8AC3E}">
        <p14:creationId xmlns:p14="http://schemas.microsoft.com/office/powerpoint/2010/main" val="185853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11E47-B6E9-1637-F09D-E8D96C80F0EF}"/>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3333802D-4E01-B720-31D0-B3090B901EB0}"/>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F4567B9E-0ED7-F7A7-9E5F-427750074A45}"/>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CC300916-39CD-DB7D-A71D-E37C00830D1B}"/>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45DB0E8B-B6EE-8059-104C-37BB400F2AFC}"/>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2BD3CAF-CECD-00A4-D2B0-4BDF989910E1}"/>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B196FFA0-E14C-4958-2338-6606D0FB590B}"/>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3A48B9FE-D8E4-5DEC-0485-71638FA53CD8}"/>
              </a:ext>
            </a:extLst>
          </p:cNvPr>
          <p:cNvSpPr txBox="1"/>
          <p:nvPr/>
        </p:nvSpPr>
        <p:spPr>
          <a:xfrm>
            <a:off x="14514" y="776749"/>
            <a:ext cx="5549789"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LOSS POST MODIFICA 1</a:t>
            </a:r>
          </a:p>
        </p:txBody>
      </p:sp>
      <p:pic>
        <p:nvPicPr>
          <p:cNvPr id="10" name="Immagine 9">
            <a:extLst>
              <a:ext uri="{FF2B5EF4-FFF2-40B4-BE49-F238E27FC236}">
                <a16:creationId xmlns:a16="http://schemas.microsoft.com/office/drawing/2014/main" id="{590C200E-B286-D83E-D30E-E95B3EF7A485}"/>
              </a:ext>
            </a:extLst>
          </p:cNvPr>
          <p:cNvPicPr>
            <a:picLocks noChangeAspect="1"/>
          </p:cNvPicPr>
          <p:nvPr/>
        </p:nvPicPr>
        <p:blipFill>
          <a:blip r:embed="rId4"/>
          <a:srcRect b="14524"/>
          <a:stretch>
            <a:fillRect/>
          </a:stretch>
        </p:blipFill>
        <p:spPr>
          <a:xfrm>
            <a:off x="299155" y="1491748"/>
            <a:ext cx="11367911" cy="3904341"/>
          </a:xfrm>
          <a:prstGeom prst="rect">
            <a:avLst/>
          </a:prstGeom>
        </p:spPr>
      </p:pic>
      <p:sp>
        <p:nvSpPr>
          <p:cNvPr id="11" name="CasellaDiTesto 10">
            <a:extLst>
              <a:ext uri="{FF2B5EF4-FFF2-40B4-BE49-F238E27FC236}">
                <a16:creationId xmlns:a16="http://schemas.microsoft.com/office/drawing/2014/main" id="{531F1214-EBCB-1A40-03CC-A35A736ED51E}"/>
              </a:ext>
            </a:extLst>
          </p:cNvPr>
          <p:cNvSpPr txBox="1"/>
          <p:nvPr/>
        </p:nvSpPr>
        <p:spPr>
          <a:xfrm>
            <a:off x="1325105" y="5396089"/>
            <a:ext cx="3114890" cy="707886"/>
          </a:xfrm>
          <a:prstGeom prst="rect">
            <a:avLst/>
          </a:prstGeom>
          <a:noFill/>
        </p:spPr>
        <p:txBody>
          <a:bodyPr wrap="square">
            <a:spAutoFit/>
          </a:bodyPr>
          <a:lstStyle/>
          <a:p>
            <a:pPr algn="ctr"/>
            <a:r>
              <a:rPr lang="it-IT" sz="2000" dirty="0">
                <a:latin typeface="Times New Roman" panose="02020603050405020304" pitchFamily="18" charset="0"/>
                <a:cs typeface="Times New Roman" panose="02020603050405020304" pitchFamily="18" charset="0"/>
              </a:rPr>
              <a:t>LOSS BASELINE</a:t>
            </a:r>
          </a:p>
          <a:p>
            <a:pPr algn="ctr"/>
            <a:r>
              <a:rPr lang="it-IT" sz="2000" i="1" dirty="0">
                <a:latin typeface="Times New Roman" panose="02020603050405020304" pitchFamily="18" charset="0"/>
                <a:cs typeface="Times New Roman" panose="02020603050405020304" pitchFamily="18" charset="0"/>
              </a:rPr>
              <a:t>(modello senza modifiche)</a:t>
            </a:r>
          </a:p>
        </p:txBody>
      </p:sp>
      <p:sp>
        <p:nvSpPr>
          <p:cNvPr id="12" name="CasellaDiTesto 11">
            <a:extLst>
              <a:ext uri="{FF2B5EF4-FFF2-40B4-BE49-F238E27FC236}">
                <a16:creationId xmlns:a16="http://schemas.microsoft.com/office/drawing/2014/main" id="{74FF22BE-09E3-1685-B8EF-F982D4A48A44}"/>
              </a:ext>
            </a:extLst>
          </p:cNvPr>
          <p:cNvSpPr txBox="1"/>
          <p:nvPr/>
        </p:nvSpPr>
        <p:spPr>
          <a:xfrm>
            <a:off x="7752005" y="5403202"/>
            <a:ext cx="3114890" cy="400110"/>
          </a:xfrm>
          <a:prstGeom prst="rect">
            <a:avLst/>
          </a:prstGeom>
          <a:noFill/>
        </p:spPr>
        <p:txBody>
          <a:bodyPr wrap="square">
            <a:spAutoFit/>
          </a:bodyPr>
          <a:lstStyle/>
          <a:p>
            <a:pPr algn="ctr"/>
            <a:r>
              <a:rPr lang="it-IT" sz="2000" dirty="0">
                <a:latin typeface="Times New Roman" panose="02020603050405020304" pitchFamily="18" charset="0"/>
                <a:cs typeface="Times New Roman" panose="02020603050405020304" pitchFamily="18" charset="0"/>
              </a:rPr>
              <a:t>LOSS MODIFICA 1</a:t>
            </a:r>
          </a:p>
        </p:txBody>
      </p:sp>
    </p:spTree>
    <p:extLst>
      <p:ext uri="{BB962C8B-B14F-4D97-AF65-F5344CB8AC3E}">
        <p14:creationId xmlns:p14="http://schemas.microsoft.com/office/powerpoint/2010/main" val="343772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3BE50-0653-BDDC-97FC-9EFE3A01057C}"/>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897D311B-36F9-EEDB-370C-BA51470CB13E}"/>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F3B88A0A-9CC0-990C-CB6C-10EBF89B86DE}"/>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E8B9EDF9-E75F-FFF5-3C56-EBFBC0C0B6C2}"/>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31279971-D526-64DE-420A-78085A5168FE}"/>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AA6EFBCB-D2B5-1566-EAEF-A6E6B0BAA7C2}"/>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12D8A17B-434F-EB6C-17E6-ED43974756A8}"/>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71D1A29A-0A83-241A-5137-E49217A1A7B6}"/>
              </a:ext>
            </a:extLst>
          </p:cNvPr>
          <p:cNvSpPr txBox="1"/>
          <p:nvPr/>
        </p:nvSpPr>
        <p:spPr>
          <a:xfrm>
            <a:off x="4189445" y="1065881"/>
            <a:ext cx="2942024"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MODIFICA 2</a:t>
            </a:r>
          </a:p>
        </p:txBody>
      </p:sp>
      <p:pic>
        <p:nvPicPr>
          <p:cNvPr id="10" name="Immagine 9">
            <a:extLst>
              <a:ext uri="{FF2B5EF4-FFF2-40B4-BE49-F238E27FC236}">
                <a16:creationId xmlns:a16="http://schemas.microsoft.com/office/drawing/2014/main" id="{81971510-5789-470F-880C-55F227B97848}"/>
              </a:ext>
            </a:extLst>
          </p:cNvPr>
          <p:cNvPicPr>
            <a:picLocks noChangeAspect="1"/>
          </p:cNvPicPr>
          <p:nvPr/>
        </p:nvPicPr>
        <p:blipFill>
          <a:blip r:embed="rId4"/>
          <a:stretch>
            <a:fillRect/>
          </a:stretch>
        </p:blipFill>
        <p:spPr>
          <a:xfrm>
            <a:off x="5490227" y="2132380"/>
            <a:ext cx="6577593" cy="791120"/>
          </a:xfrm>
          <a:prstGeom prst="rect">
            <a:avLst/>
          </a:prstGeom>
        </p:spPr>
      </p:pic>
      <p:pic>
        <p:nvPicPr>
          <p:cNvPr id="12" name="Immagine 11">
            <a:extLst>
              <a:ext uri="{FF2B5EF4-FFF2-40B4-BE49-F238E27FC236}">
                <a16:creationId xmlns:a16="http://schemas.microsoft.com/office/drawing/2014/main" id="{D8D60230-F463-AD80-24E5-9A7B7E2EC10A}"/>
              </a:ext>
            </a:extLst>
          </p:cNvPr>
          <p:cNvPicPr>
            <a:picLocks noChangeAspect="1"/>
          </p:cNvPicPr>
          <p:nvPr/>
        </p:nvPicPr>
        <p:blipFill>
          <a:blip r:embed="rId5"/>
          <a:stretch>
            <a:fillRect/>
          </a:stretch>
        </p:blipFill>
        <p:spPr>
          <a:xfrm>
            <a:off x="78407" y="1640899"/>
            <a:ext cx="5411820" cy="4582920"/>
          </a:xfrm>
          <a:prstGeom prst="rect">
            <a:avLst/>
          </a:prstGeom>
        </p:spPr>
      </p:pic>
      <p:pic>
        <p:nvPicPr>
          <p:cNvPr id="15" name="Immagine 14">
            <a:extLst>
              <a:ext uri="{FF2B5EF4-FFF2-40B4-BE49-F238E27FC236}">
                <a16:creationId xmlns:a16="http://schemas.microsoft.com/office/drawing/2014/main" id="{CC4FA1CA-5D58-ABE5-6D28-B0AC919C8F63}"/>
              </a:ext>
            </a:extLst>
          </p:cNvPr>
          <p:cNvPicPr>
            <a:picLocks noChangeAspect="1"/>
          </p:cNvPicPr>
          <p:nvPr/>
        </p:nvPicPr>
        <p:blipFill>
          <a:blip r:embed="rId6"/>
          <a:stretch>
            <a:fillRect/>
          </a:stretch>
        </p:blipFill>
        <p:spPr>
          <a:xfrm>
            <a:off x="5490227" y="3429000"/>
            <a:ext cx="6577593" cy="2615916"/>
          </a:xfrm>
          <a:prstGeom prst="rect">
            <a:avLst/>
          </a:prstGeom>
        </p:spPr>
      </p:pic>
    </p:spTree>
    <p:extLst>
      <p:ext uri="{BB962C8B-B14F-4D97-AF65-F5344CB8AC3E}">
        <p14:creationId xmlns:p14="http://schemas.microsoft.com/office/powerpoint/2010/main" val="233041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50153-3738-35A2-F1AC-E6830D628DFD}"/>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D57ABB05-358E-F355-05BE-F2116E113067}"/>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99B8A3CC-ED1D-CE4C-9873-55101EAACCF3}"/>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E27C1553-9951-C2A7-7430-11F5E0B56B31}"/>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7EA643C9-5CD0-5F34-0BE1-47828FB7D973}"/>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A9DF53F2-F622-C836-95B5-3A7C2A4BD6AD}"/>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77F3F250-06DB-5D25-6117-F86D56A06302}"/>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A2D846BE-A10B-C9D6-C99E-63D905BC56D4}"/>
              </a:ext>
            </a:extLst>
          </p:cNvPr>
          <p:cNvSpPr txBox="1"/>
          <p:nvPr/>
        </p:nvSpPr>
        <p:spPr>
          <a:xfrm>
            <a:off x="623710" y="1183101"/>
            <a:ext cx="2942024"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MODIFICA 3</a:t>
            </a:r>
          </a:p>
        </p:txBody>
      </p:sp>
      <p:pic>
        <p:nvPicPr>
          <p:cNvPr id="2050" name="Picture 2" descr="Multi-Head Attention Explained | Papers With Code">
            <a:extLst>
              <a:ext uri="{FF2B5EF4-FFF2-40B4-BE49-F238E27FC236}">
                <a16:creationId xmlns:a16="http://schemas.microsoft.com/office/drawing/2014/main" id="{F5F4FE73-459E-66C9-99EF-A2F871337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962" y="1902831"/>
            <a:ext cx="1944546" cy="2518117"/>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8748A604-15E9-6322-C3FD-D2E8592C9236}"/>
              </a:ext>
            </a:extLst>
          </p:cNvPr>
          <p:cNvPicPr>
            <a:picLocks noChangeAspect="1"/>
          </p:cNvPicPr>
          <p:nvPr/>
        </p:nvPicPr>
        <p:blipFill>
          <a:blip r:embed="rId5"/>
          <a:stretch>
            <a:fillRect/>
          </a:stretch>
        </p:blipFill>
        <p:spPr>
          <a:xfrm>
            <a:off x="5104581" y="845417"/>
            <a:ext cx="7072905" cy="4084354"/>
          </a:xfrm>
          <a:prstGeom prst="rect">
            <a:avLst/>
          </a:prstGeom>
        </p:spPr>
      </p:pic>
      <p:pic>
        <p:nvPicPr>
          <p:cNvPr id="14" name="Immagine 13">
            <a:extLst>
              <a:ext uri="{FF2B5EF4-FFF2-40B4-BE49-F238E27FC236}">
                <a16:creationId xmlns:a16="http://schemas.microsoft.com/office/drawing/2014/main" id="{4F024324-DC41-B116-97C0-66514C0C4C19}"/>
              </a:ext>
            </a:extLst>
          </p:cNvPr>
          <p:cNvPicPr>
            <a:picLocks noChangeAspect="1"/>
          </p:cNvPicPr>
          <p:nvPr/>
        </p:nvPicPr>
        <p:blipFill>
          <a:blip r:embed="rId6"/>
          <a:stretch>
            <a:fillRect/>
          </a:stretch>
        </p:blipFill>
        <p:spPr>
          <a:xfrm>
            <a:off x="6015627" y="4998439"/>
            <a:ext cx="5250812" cy="1322181"/>
          </a:xfrm>
          <a:prstGeom prst="rect">
            <a:avLst/>
          </a:prstGeom>
        </p:spPr>
      </p:pic>
      <p:sp>
        <p:nvSpPr>
          <p:cNvPr id="16" name="CasellaDiTesto 15">
            <a:extLst>
              <a:ext uri="{FF2B5EF4-FFF2-40B4-BE49-F238E27FC236}">
                <a16:creationId xmlns:a16="http://schemas.microsoft.com/office/drawing/2014/main" id="{DA986AD5-0426-3B90-FD01-3C843F1316B2}"/>
              </a:ext>
            </a:extLst>
          </p:cNvPr>
          <p:cNvSpPr txBox="1"/>
          <p:nvPr/>
        </p:nvSpPr>
        <p:spPr>
          <a:xfrm>
            <a:off x="409116" y="4520515"/>
            <a:ext cx="5026065" cy="1631216"/>
          </a:xfrm>
          <a:prstGeom prst="rect">
            <a:avLst/>
          </a:prstGeom>
          <a:noFill/>
        </p:spPr>
        <p:txBody>
          <a:bodyPr wrap="square">
            <a:spAutoFit/>
          </a:bodyPr>
          <a:lstStyle/>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Con più teste otteniamo maggiore espressività, ma maggiore calcolo computazionale;</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Convergenza più lenta;</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Performance leggermente superiori.</a:t>
            </a:r>
          </a:p>
        </p:txBody>
      </p:sp>
    </p:spTree>
    <p:extLst>
      <p:ext uri="{BB962C8B-B14F-4D97-AF65-F5344CB8AC3E}">
        <p14:creationId xmlns:p14="http://schemas.microsoft.com/office/powerpoint/2010/main" val="100541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3688B-3DBD-01CE-6858-C41139112DC8}"/>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71E3837E-8408-65E0-68BB-188E07DC015C}"/>
              </a:ext>
            </a:extLst>
          </p:cNvPr>
          <p:cNvSpPr/>
          <p:nvPr/>
        </p:nvSpPr>
        <p:spPr>
          <a:xfrm>
            <a:off x="0" y="1"/>
            <a:ext cx="12192000" cy="776748"/>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BDCAD914-F5AF-A491-99D4-AACC643A9F99}"/>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206476" y="199869"/>
            <a:ext cx="4233519" cy="409731"/>
          </a:xfrm>
          <a:prstGeom prst="rect">
            <a:avLst/>
          </a:prstGeom>
        </p:spPr>
      </p:pic>
      <p:sp>
        <p:nvSpPr>
          <p:cNvPr id="6" name="CasellaDiTesto 5">
            <a:extLst>
              <a:ext uri="{FF2B5EF4-FFF2-40B4-BE49-F238E27FC236}">
                <a16:creationId xmlns:a16="http://schemas.microsoft.com/office/drawing/2014/main" id="{13CE4043-C003-5C57-AED9-740B464E2617}"/>
              </a:ext>
            </a:extLst>
          </p:cNvPr>
          <p:cNvSpPr txBox="1"/>
          <p:nvPr/>
        </p:nvSpPr>
        <p:spPr>
          <a:xfrm>
            <a:off x="6096000" y="68669"/>
            <a:ext cx="6110514" cy="646331"/>
          </a:xfrm>
          <a:prstGeom prst="rect">
            <a:avLst/>
          </a:prstGeom>
          <a:noFill/>
        </p:spPr>
        <p:txBody>
          <a:bodyPr wrap="square">
            <a:spAutoFit/>
          </a:bodyPr>
          <a:lstStyle/>
          <a:p>
            <a:pPr algn="r"/>
            <a:r>
              <a:rPr lang="it-IT"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Corso di Laurea Magistrale in Ingegneria Informatica</a:t>
            </a:r>
          </a:p>
          <a:p>
            <a:pPr algn="r"/>
            <a:r>
              <a:rPr lang="it-IT"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Stefano Francesco Monea </a:t>
            </a:r>
            <a:endParaRPr lang="it-IT" dirty="0">
              <a:solidFill>
                <a:schemeClr val="bg1"/>
              </a:solidFill>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579B40B5-05FC-795B-001F-271775E2340A}"/>
              </a:ext>
            </a:extLst>
          </p:cNvPr>
          <p:cNvSpPr/>
          <p:nvPr/>
        </p:nvSpPr>
        <p:spPr>
          <a:xfrm>
            <a:off x="14514" y="6390968"/>
            <a:ext cx="12192000" cy="46703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4CBE113C-BB34-36B8-652E-634B6AB9EC6E}"/>
              </a:ext>
            </a:extLst>
          </p:cNvPr>
          <p:cNvSpPr txBox="1"/>
          <p:nvPr/>
        </p:nvSpPr>
        <p:spPr>
          <a:xfrm>
            <a:off x="0" y="6452717"/>
            <a:ext cx="4189445" cy="338554"/>
          </a:xfrm>
          <a:prstGeom prst="rect">
            <a:avLst/>
          </a:prstGeom>
          <a:noFill/>
        </p:spPr>
        <p:txBody>
          <a:bodyPr wrap="square" rtlCol="0">
            <a:spAutoFit/>
          </a:bodyPr>
          <a:lstStyle/>
          <a:p>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Anno Accademico 2024/2025</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CasellaDiTesto 8">
            <a:extLst>
              <a:ext uri="{FF2B5EF4-FFF2-40B4-BE49-F238E27FC236}">
                <a16:creationId xmlns:a16="http://schemas.microsoft.com/office/drawing/2014/main" id="{F5BB88DD-A052-C679-1F5C-88DF24107961}"/>
              </a:ext>
            </a:extLst>
          </p:cNvPr>
          <p:cNvSpPr txBox="1"/>
          <p:nvPr/>
        </p:nvSpPr>
        <p:spPr>
          <a:xfrm>
            <a:off x="7988041" y="6465567"/>
            <a:ext cx="4189445" cy="338554"/>
          </a:xfrm>
          <a:prstGeom prst="rect">
            <a:avLst/>
          </a:prstGeom>
          <a:noFill/>
        </p:spPr>
        <p:txBody>
          <a:bodyPr wrap="square" rtlCol="0">
            <a:spAutoFit/>
          </a:bodyPr>
          <a:lstStyle/>
          <a:p>
            <a:pPr algn="r"/>
            <a:r>
              <a:rPr lang="it-IT" sz="1600" i="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Machine and Deep Learning</a:t>
            </a:r>
            <a:endParaRPr lang="it-IT" sz="1600"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EE21014C-2AF2-2CAA-2542-D4B956C2F920}"/>
              </a:ext>
            </a:extLst>
          </p:cNvPr>
          <p:cNvSpPr txBox="1"/>
          <p:nvPr/>
        </p:nvSpPr>
        <p:spPr>
          <a:xfrm>
            <a:off x="3856138" y="2798257"/>
            <a:ext cx="2942024" cy="646331"/>
          </a:xfrm>
          <a:prstGeom prst="rect">
            <a:avLst/>
          </a:prstGeom>
          <a:noFill/>
        </p:spPr>
        <p:txBody>
          <a:bodyPr wrap="none" rtlCol="0">
            <a:spAutoFit/>
          </a:bodyPr>
          <a:lstStyle/>
          <a:p>
            <a:pPr algn="ctr"/>
            <a:r>
              <a:rPr lang="it-IT" sz="3600" b="1" dirty="0">
                <a:latin typeface="Times New Roman" panose="02020603050405020304" pitchFamily="18" charset="0"/>
                <a:cs typeface="Times New Roman" panose="02020603050405020304" pitchFamily="18" charset="0"/>
              </a:rPr>
              <a:t>MODIFICA 4</a:t>
            </a:r>
          </a:p>
        </p:txBody>
      </p:sp>
      <p:pic>
        <p:nvPicPr>
          <p:cNvPr id="12" name="Immagine 11">
            <a:extLst>
              <a:ext uri="{FF2B5EF4-FFF2-40B4-BE49-F238E27FC236}">
                <a16:creationId xmlns:a16="http://schemas.microsoft.com/office/drawing/2014/main" id="{A9C354DD-DCE6-AD8A-C8FF-5BFB45DE0EC8}"/>
              </a:ext>
            </a:extLst>
          </p:cNvPr>
          <p:cNvPicPr>
            <a:picLocks noChangeAspect="1"/>
          </p:cNvPicPr>
          <p:nvPr/>
        </p:nvPicPr>
        <p:blipFill>
          <a:blip r:embed="rId4"/>
          <a:stretch>
            <a:fillRect/>
          </a:stretch>
        </p:blipFill>
        <p:spPr>
          <a:xfrm>
            <a:off x="7988041" y="814905"/>
            <a:ext cx="3756749" cy="5450702"/>
          </a:xfrm>
          <a:prstGeom prst="rect">
            <a:avLst/>
          </a:prstGeom>
        </p:spPr>
      </p:pic>
      <p:sp>
        <p:nvSpPr>
          <p:cNvPr id="3" name="Rettangolo con angoli arrotondati 2">
            <a:extLst>
              <a:ext uri="{FF2B5EF4-FFF2-40B4-BE49-F238E27FC236}">
                <a16:creationId xmlns:a16="http://schemas.microsoft.com/office/drawing/2014/main" id="{1D327014-5555-4C6D-FBA3-AFB83BC20B9C}"/>
              </a:ext>
            </a:extLst>
          </p:cNvPr>
          <p:cNvSpPr/>
          <p:nvPr/>
        </p:nvSpPr>
        <p:spPr>
          <a:xfrm>
            <a:off x="619963" y="1693017"/>
            <a:ext cx="1125217" cy="347410"/>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PReLU</a:t>
            </a:r>
            <a:endParaRPr lang="it-IT" dirty="0">
              <a:solidFill>
                <a:schemeClr val="tx1"/>
              </a:solidFill>
            </a:endParaRPr>
          </a:p>
        </p:txBody>
      </p:sp>
      <p:sp>
        <p:nvSpPr>
          <p:cNvPr id="13" name="Rettangolo con angoli arrotondati 12">
            <a:extLst>
              <a:ext uri="{FF2B5EF4-FFF2-40B4-BE49-F238E27FC236}">
                <a16:creationId xmlns:a16="http://schemas.microsoft.com/office/drawing/2014/main" id="{7EDF5E0B-6A31-0743-F747-341D2777EC1B}"/>
              </a:ext>
            </a:extLst>
          </p:cNvPr>
          <p:cNvSpPr/>
          <p:nvPr/>
        </p:nvSpPr>
        <p:spPr>
          <a:xfrm>
            <a:off x="619963" y="2387303"/>
            <a:ext cx="1125217" cy="347410"/>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Linear</a:t>
            </a:r>
          </a:p>
        </p:txBody>
      </p:sp>
      <p:cxnSp>
        <p:nvCxnSpPr>
          <p:cNvPr id="17" name="Connettore 2 16">
            <a:extLst>
              <a:ext uri="{FF2B5EF4-FFF2-40B4-BE49-F238E27FC236}">
                <a16:creationId xmlns:a16="http://schemas.microsoft.com/office/drawing/2014/main" id="{B43E07AA-CA88-43A6-B4CD-07AC86E5D808}"/>
              </a:ext>
            </a:extLst>
          </p:cNvPr>
          <p:cNvCxnSpPr>
            <a:cxnSpLocks/>
            <a:stCxn id="3" idx="2"/>
            <a:endCxn id="13" idx="0"/>
          </p:cNvCxnSpPr>
          <p:nvPr/>
        </p:nvCxnSpPr>
        <p:spPr>
          <a:xfrm>
            <a:off x="1182572" y="2040427"/>
            <a:ext cx="0" cy="3468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ttangolo con angoli arrotondati 17">
            <a:extLst>
              <a:ext uri="{FF2B5EF4-FFF2-40B4-BE49-F238E27FC236}">
                <a16:creationId xmlns:a16="http://schemas.microsoft.com/office/drawing/2014/main" id="{10DDC797-7108-0B78-C75C-595224E472E4}"/>
              </a:ext>
            </a:extLst>
          </p:cNvPr>
          <p:cNvSpPr/>
          <p:nvPr/>
        </p:nvSpPr>
        <p:spPr>
          <a:xfrm>
            <a:off x="490650" y="3081589"/>
            <a:ext cx="1383844" cy="347411"/>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BatchNom</a:t>
            </a:r>
            <a:endParaRPr lang="it-IT" dirty="0">
              <a:solidFill>
                <a:schemeClr val="tx1"/>
              </a:solidFill>
            </a:endParaRPr>
          </a:p>
        </p:txBody>
      </p:sp>
      <p:cxnSp>
        <p:nvCxnSpPr>
          <p:cNvPr id="25" name="Connettore 2 24">
            <a:extLst>
              <a:ext uri="{FF2B5EF4-FFF2-40B4-BE49-F238E27FC236}">
                <a16:creationId xmlns:a16="http://schemas.microsoft.com/office/drawing/2014/main" id="{C84E1EF0-6B6A-87A7-AA06-B0642083BF78}"/>
              </a:ext>
            </a:extLst>
          </p:cNvPr>
          <p:cNvCxnSpPr>
            <a:stCxn id="13" idx="2"/>
            <a:endCxn id="18" idx="0"/>
          </p:cNvCxnSpPr>
          <p:nvPr/>
        </p:nvCxnSpPr>
        <p:spPr>
          <a:xfrm>
            <a:off x="1182572" y="2734713"/>
            <a:ext cx="0" cy="3468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ttore 2 33">
            <a:extLst>
              <a:ext uri="{FF2B5EF4-FFF2-40B4-BE49-F238E27FC236}">
                <a16:creationId xmlns:a16="http://schemas.microsoft.com/office/drawing/2014/main" id="{7AE63F44-8370-195C-1851-D0F2E95A7097}"/>
              </a:ext>
            </a:extLst>
          </p:cNvPr>
          <p:cNvCxnSpPr>
            <a:stCxn id="32" idx="2"/>
            <a:endCxn id="33" idx="0"/>
          </p:cNvCxnSpPr>
          <p:nvPr/>
        </p:nvCxnSpPr>
        <p:spPr>
          <a:xfrm>
            <a:off x="1191389" y="4967454"/>
            <a:ext cx="1" cy="364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Rettangolo con angoli arrotondati 30">
            <a:extLst>
              <a:ext uri="{FF2B5EF4-FFF2-40B4-BE49-F238E27FC236}">
                <a16:creationId xmlns:a16="http://schemas.microsoft.com/office/drawing/2014/main" id="{A8739164-060C-8654-E1AE-18738A3922ED}"/>
              </a:ext>
            </a:extLst>
          </p:cNvPr>
          <p:cNvSpPr/>
          <p:nvPr/>
        </p:nvSpPr>
        <p:spPr>
          <a:xfrm>
            <a:off x="635950" y="3873334"/>
            <a:ext cx="1110878" cy="364894"/>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PReLU</a:t>
            </a:r>
            <a:endParaRPr lang="it-IT" dirty="0">
              <a:solidFill>
                <a:schemeClr val="tx1"/>
              </a:solidFill>
            </a:endParaRPr>
          </a:p>
        </p:txBody>
      </p:sp>
      <p:sp>
        <p:nvSpPr>
          <p:cNvPr id="32" name="Rettangolo con angoli arrotondati 31">
            <a:extLst>
              <a:ext uri="{FF2B5EF4-FFF2-40B4-BE49-F238E27FC236}">
                <a16:creationId xmlns:a16="http://schemas.microsoft.com/office/drawing/2014/main" id="{5D737A54-D3FE-B6E5-D338-F90C142B27AF}"/>
              </a:ext>
            </a:extLst>
          </p:cNvPr>
          <p:cNvSpPr/>
          <p:nvPr/>
        </p:nvSpPr>
        <p:spPr>
          <a:xfrm>
            <a:off x="635950" y="4602560"/>
            <a:ext cx="1110878" cy="364894"/>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Linear</a:t>
            </a:r>
          </a:p>
        </p:txBody>
      </p:sp>
      <p:sp>
        <p:nvSpPr>
          <p:cNvPr id="33" name="Rettangolo con angoli arrotondati 32">
            <a:extLst>
              <a:ext uri="{FF2B5EF4-FFF2-40B4-BE49-F238E27FC236}">
                <a16:creationId xmlns:a16="http://schemas.microsoft.com/office/drawing/2014/main" id="{1D5F59C1-A113-DB42-673F-A672636DC813}"/>
              </a:ext>
            </a:extLst>
          </p:cNvPr>
          <p:cNvSpPr/>
          <p:nvPr/>
        </p:nvSpPr>
        <p:spPr>
          <a:xfrm>
            <a:off x="508285" y="5331786"/>
            <a:ext cx="1366209" cy="364895"/>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BatchNom</a:t>
            </a:r>
            <a:endParaRPr lang="it-IT" dirty="0">
              <a:solidFill>
                <a:schemeClr val="tx1"/>
              </a:solidFill>
            </a:endParaRPr>
          </a:p>
        </p:txBody>
      </p:sp>
      <p:cxnSp>
        <p:nvCxnSpPr>
          <p:cNvPr id="36" name="Connettore 2 35">
            <a:extLst>
              <a:ext uri="{FF2B5EF4-FFF2-40B4-BE49-F238E27FC236}">
                <a16:creationId xmlns:a16="http://schemas.microsoft.com/office/drawing/2014/main" id="{E0C3F841-42AD-51A6-5B47-C613512DA331}"/>
              </a:ext>
            </a:extLst>
          </p:cNvPr>
          <p:cNvCxnSpPr>
            <a:cxnSpLocks/>
            <a:stCxn id="31" idx="2"/>
            <a:endCxn id="32" idx="0"/>
          </p:cNvCxnSpPr>
          <p:nvPr/>
        </p:nvCxnSpPr>
        <p:spPr>
          <a:xfrm>
            <a:off x="1191390" y="4238228"/>
            <a:ext cx="0" cy="364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Connettore 2 40">
            <a:extLst>
              <a:ext uri="{FF2B5EF4-FFF2-40B4-BE49-F238E27FC236}">
                <a16:creationId xmlns:a16="http://schemas.microsoft.com/office/drawing/2014/main" id="{41BBE184-A4BA-6029-A6A2-C158B8B9F04B}"/>
              </a:ext>
            </a:extLst>
          </p:cNvPr>
          <p:cNvCxnSpPr>
            <a:stCxn id="18" idx="2"/>
            <a:endCxn id="31" idx="0"/>
          </p:cNvCxnSpPr>
          <p:nvPr/>
        </p:nvCxnSpPr>
        <p:spPr>
          <a:xfrm>
            <a:off x="1182572" y="3429000"/>
            <a:ext cx="8817" cy="4443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ettangolo con angoli arrotondati 42">
            <a:extLst>
              <a:ext uri="{FF2B5EF4-FFF2-40B4-BE49-F238E27FC236}">
                <a16:creationId xmlns:a16="http://schemas.microsoft.com/office/drawing/2014/main" id="{8C7DB2C1-7047-E8B6-5F88-017A69FFBA02}"/>
              </a:ext>
            </a:extLst>
          </p:cNvPr>
          <p:cNvSpPr/>
          <p:nvPr/>
        </p:nvSpPr>
        <p:spPr>
          <a:xfrm>
            <a:off x="2472075" y="1658834"/>
            <a:ext cx="1125217" cy="347410"/>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PReLU</a:t>
            </a:r>
            <a:endParaRPr lang="it-IT" dirty="0">
              <a:solidFill>
                <a:schemeClr val="tx1"/>
              </a:solidFill>
            </a:endParaRPr>
          </a:p>
        </p:txBody>
      </p:sp>
      <p:sp>
        <p:nvSpPr>
          <p:cNvPr id="44" name="Rettangolo con angoli arrotondati 43">
            <a:extLst>
              <a:ext uri="{FF2B5EF4-FFF2-40B4-BE49-F238E27FC236}">
                <a16:creationId xmlns:a16="http://schemas.microsoft.com/office/drawing/2014/main" id="{1BC60399-FAC9-B8DF-3637-DD8F32D39ED7}"/>
              </a:ext>
            </a:extLst>
          </p:cNvPr>
          <p:cNvSpPr/>
          <p:nvPr/>
        </p:nvSpPr>
        <p:spPr>
          <a:xfrm>
            <a:off x="2472075" y="2359252"/>
            <a:ext cx="1125217" cy="347410"/>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Linear</a:t>
            </a:r>
          </a:p>
        </p:txBody>
      </p:sp>
      <p:cxnSp>
        <p:nvCxnSpPr>
          <p:cNvPr id="45" name="Connettore 2 44">
            <a:extLst>
              <a:ext uri="{FF2B5EF4-FFF2-40B4-BE49-F238E27FC236}">
                <a16:creationId xmlns:a16="http://schemas.microsoft.com/office/drawing/2014/main" id="{D03AFA59-2B9C-6BAD-D60A-6DD3B1D5FD96}"/>
              </a:ext>
            </a:extLst>
          </p:cNvPr>
          <p:cNvCxnSpPr>
            <a:cxnSpLocks/>
            <a:stCxn id="43" idx="2"/>
            <a:endCxn id="44" idx="0"/>
          </p:cNvCxnSpPr>
          <p:nvPr/>
        </p:nvCxnSpPr>
        <p:spPr>
          <a:xfrm>
            <a:off x="3034684" y="2006244"/>
            <a:ext cx="0" cy="3530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Connettore a gomito 50">
            <a:extLst>
              <a:ext uri="{FF2B5EF4-FFF2-40B4-BE49-F238E27FC236}">
                <a16:creationId xmlns:a16="http://schemas.microsoft.com/office/drawing/2014/main" id="{B1FD7C09-9901-D6E1-2C55-36BB013E9FFB}"/>
              </a:ext>
            </a:extLst>
          </p:cNvPr>
          <p:cNvCxnSpPr>
            <a:stCxn id="33" idx="2"/>
            <a:endCxn id="43" idx="0"/>
          </p:cNvCxnSpPr>
          <p:nvPr/>
        </p:nvCxnSpPr>
        <p:spPr>
          <a:xfrm rot="5400000" flipH="1" flipV="1">
            <a:off x="94113" y="2756111"/>
            <a:ext cx="4037847" cy="1843294"/>
          </a:xfrm>
          <a:prstGeom prst="bentConnector5">
            <a:avLst>
              <a:gd name="adj1" fmla="val -5661"/>
              <a:gd name="adj2" fmla="val 53268"/>
              <a:gd name="adj3" fmla="val 105661"/>
            </a:avLst>
          </a:prstGeom>
          <a:ln>
            <a:tailEnd type="triangle"/>
          </a:ln>
        </p:spPr>
        <p:style>
          <a:lnRef idx="2">
            <a:schemeClr val="dk1"/>
          </a:lnRef>
          <a:fillRef idx="0">
            <a:schemeClr val="dk1"/>
          </a:fillRef>
          <a:effectRef idx="1">
            <a:schemeClr val="dk1"/>
          </a:effectRef>
          <a:fontRef idx="minor">
            <a:schemeClr val="tx1"/>
          </a:fontRef>
        </p:style>
      </p:cxnSp>
      <p:sp>
        <p:nvSpPr>
          <p:cNvPr id="52" name="CasellaDiTesto 51">
            <a:extLst>
              <a:ext uri="{FF2B5EF4-FFF2-40B4-BE49-F238E27FC236}">
                <a16:creationId xmlns:a16="http://schemas.microsoft.com/office/drawing/2014/main" id="{5741CD88-0193-319A-D6C1-C52A5E798FC2}"/>
              </a:ext>
            </a:extLst>
          </p:cNvPr>
          <p:cNvSpPr txBox="1"/>
          <p:nvPr/>
        </p:nvSpPr>
        <p:spPr>
          <a:xfrm>
            <a:off x="3146444" y="3511317"/>
            <a:ext cx="5026065" cy="707886"/>
          </a:xfrm>
          <a:prstGeom prst="rect">
            <a:avLst/>
          </a:prstGeom>
          <a:noFill/>
        </p:spPr>
        <p:txBody>
          <a:bodyPr wrap="square">
            <a:spAutoFit/>
          </a:bodyPr>
          <a:lstStyle/>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Maggiore profondità;</a:t>
            </a:r>
          </a:p>
          <a:p>
            <a:pPr marL="342900" indent="-342900">
              <a:buFont typeface="Arial" panose="020B0604020202020204" pitchFamily="34" charset="0"/>
              <a:buChar char="•"/>
            </a:pPr>
            <a:r>
              <a:rPr lang="it-IT" sz="2000" dirty="0">
                <a:latin typeface="Times New Roman" panose="02020603050405020304" pitchFamily="18" charset="0"/>
                <a:cs typeface="Times New Roman" panose="02020603050405020304" pitchFamily="18" charset="0"/>
              </a:rPr>
              <a:t>Introduzione della normalizzazione;</a:t>
            </a:r>
          </a:p>
        </p:txBody>
      </p:sp>
      <p:pic>
        <p:nvPicPr>
          <p:cNvPr id="57" name="Immagine 56">
            <a:extLst>
              <a:ext uri="{FF2B5EF4-FFF2-40B4-BE49-F238E27FC236}">
                <a16:creationId xmlns:a16="http://schemas.microsoft.com/office/drawing/2014/main" id="{6672CB7F-2623-FD5E-08EF-77B41380A390}"/>
              </a:ext>
            </a:extLst>
          </p:cNvPr>
          <p:cNvPicPr>
            <a:picLocks noChangeAspect="1"/>
          </p:cNvPicPr>
          <p:nvPr/>
        </p:nvPicPr>
        <p:blipFill>
          <a:blip r:embed="rId5"/>
          <a:stretch>
            <a:fillRect/>
          </a:stretch>
        </p:blipFill>
        <p:spPr>
          <a:xfrm>
            <a:off x="3194600" y="4723261"/>
            <a:ext cx="4265099" cy="999032"/>
          </a:xfrm>
          <a:prstGeom prst="rect">
            <a:avLst/>
          </a:prstGeom>
        </p:spPr>
      </p:pic>
      <p:sp>
        <p:nvSpPr>
          <p:cNvPr id="60" name="CasellaDiTesto 59">
            <a:extLst>
              <a:ext uri="{FF2B5EF4-FFF2-40B4-BE49-F238E27FC236}">
                <a16:creationId xmlns:a16="http://schemas.microsoft.com/office/drawing/2014/main" id="{2F59CC95-F0D3-19C8-E9AA-EE9332B346DE}"/>
              </a:ext>
            </a:extLst>
          </p:cNvPr>
          <p:cNvSpPr txBox="1"/>
          <p:nvPr/>
        </p:nvSpPr>
        <p:spPr>
          <a:xfrm>
            <a:off x="4499115" y="5722293"/>
            <a:ext cx="1293552" cy="400110"/>
          </a:xfrm>
          <a:prstGeom prst="rect">
            <a:avLst/>
          </a:prstGeom>
          <a:noFill/>
        </p:spPr>
        <p:txBody>
          <a:bodyPr wrap="square">
            <a:spAutoFit/>
          </a:bodyPr>
          <a:lstStyle/>
          <a:p>
            <a:r>
              <a:rPr lang="it-IT" sz="2000" i="1" dirty="0" err="1">
                <a:latin typeface="Times New Roman" panose="02020603050405020304" pitchFamily="18" charset="0"/>
                <a:cs typeface="Times New Roman" panose="02020603050405020304" pitchFamily="18" charset="0"/>
              </a:rPr>
              <a:t>PReLU</a:t>
            </a:r>
            <a:endParaRPr lang="it-IT"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37326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3332</Words>
  <Application>Microsoft Office PowerPoint</Application>
  <PresentationFormat>Widescreen</PresentationFormat>
  <Paragraphs>165</Paragraphs>
  <Slides>16</Slides>
  <Notes>15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16</vt:i4>
      </vt:variant>
    </vt:vector>
  </HeadingPairs>
  <TitlesOfParts>
    <vt:vector size="23" baseType="lpstr">
      <vt:lpstr>Yu Mincho</vt:lpstr>
      <vt:lpstr>Aptos</vt:lpstr>
      <vt:lpstr>Aptos Display</vt:lpstr>
      <vt:lpstr>Arial</vt:lpstr>
      <vt:lpstr>Palatino</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STEFANO FRANCESCO MONEA</dc:creator>
  <cp:lastModifiedBy>STEFANO FRANCESCO MONEA</cp:lastModifiedBy>
  <cp:revision>4</cp:revision>
  <dcterms:created xsi:type="dcterms:W3CDTF">2025-06-21T16:29:26Z</dcterms:created>
  <dcterms:modified xsi:type="dcterms:W3CDTF">2025-06-24T06:58:30Z</dcterms:modified>
</cp:coreProperties>
</file>