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9" r:id="rId4"/>
    <p:sldMasterId id="2147483744" r:id="rId5"/>
  </p:sldMasterIdLst>
  <p:notesMasterIdLst>
    <p:notesMasterId r:id="rId27"/>
  </p:notesMasterIdLst>
  <p:handoutMasterIdLst>
    <p:handoutMasterId r:id="rId28"/>
  </p:handoutMasterIdLst>
  <p:sldIdLst>
    <p:sldId id="289" r:id="rId6"/>
    <p:sldId id="413" r:id="rId7"/>
    <p:sldId id="2438" r:id="rId8"/>
    <p:sldId id="414" r:id="rId9"/>
    <p:sldId id="420" r:id="rId10"/>
    <p:sldId id="357" r:id="rId11"/>
    <p:sldId id="380" r:id="rId12"/>
    <p:sldId id="378" r:id="rId13"/>
    <p:sldId id="373" r:id="rId14"/>
    <p:sldId id="397" r:id="rId15"/>
    <p:sldId id="401" r:id="rId16"/>
    <p:sldId id="403" r:id="rId17"/>
    <p:sldId id="404" r:id="rId18"/>
    <p:sldId id="402" r:id="rId19"/>
    <p:sldId id="415" r:id="rId20"/>
    <p:sldId id="425" r:id="rId21"/>
    <p:sldId id="416" r:id="rId22"/>
    <p:sldId id="2437" r:id="rId23"/>
    <p:sldId id="421" r:id="rId24"/>
    <p:sldId id="2439" r:id="rId25"/>
    <p:sldId id="2440"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FBD17"/>
    <a:srgbClr val="054317"/>
    <a:srgbClr val="1A6613"/>
    <a:srgbClr val="FFBA03"/>
    <a:srgbClr val="ECB409"/>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08" autoAdjust="0"/>
    <p:restoredTop sz="92506" autoAdjust="0"/>
  </p:normalViewPr>
  <p:slideViewPr>
    <p:cSldViewPr>
      <p:cViewPr>
        <p:scale>
          <a:sx n="107" d="100"/>
          <a:sy n="107" d="100"/>
        </p:scale>
        <p:origin x="804" y="6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361" y="3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3B9F0CED-7E24-BF4C-9217-89A85EA4613D}" type="datetimeFigureOut">
              <a:rPr lang="en-US"/>
              <a:pPr>
                <a:defRPr/>
              </a:pPr>
              <a:t>8/24/2021</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02E9CC9B-1844-7749-A6D1-3AF634BC835B}" type="slidenum">
              <a:rPr lang="en-US"/>
              <a:pPr>
                <a:defRPr/>
              </a:pPr>
              <a:t>‹#›</a:t>
            </a:fld>
            <a:endParaRPr lang="en-US"/>
          </a:p>
        </p:txBody>
      </p:sp>
    </p:spTree>
    <p:extLst>
      <p:ext uri="{BB962C8B-B14F-4D97-AF65-F5344CB8AC3E}">
        <p14:creationId xmlns:p14="http://schemas.microsoft.com/office/powerpoint/2010/main" val="6322943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3" name="Rectangle 3"/>
          <p:cNvSpPr>
            <a:spLocks noGrp="1"/>
          </p:cNvSpPr>
          <p:nvPr>
            <p:ph type="dt" idx="1"/>
          </p:nvPr>
        </p:nvSpPr>
        <p:spPr>
          <a:xfrm>
            <a:off x="3884613"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8A491313-BF83-BC4F-87DA-A29417CF61EE}" type="datetimeFigureOut">
              <a:rPr lang="en-US"/>
              <a:pPr>
                <a:defRPr/>
              </a:pPr>
              <a:t>8/24/2021</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anchor="ctr"/>
          <a:lstStyle/>
          <a:p>
            <a:pPr lvl="0"/>
            <a:endParaRPr lang="en-US" noProof="0"/>
          </a:p>
        </p:txBody>
      </p:sp>
      <p:sp>
        <p:nvSpPr>
          <p:cNvPr id="5" name="Rectangle 5"/>
          <p:cNvSpPr>
            <a:spLocks noGrp="1"/>
          </p:cNvSpPr>
          <p:nvPr>
            <p:ph type="body" sz="quarter" idx="3"/>
          </p:nvPr>
        </p:nvSpPr>
        <p:spPr>
          <a:xfrm>
            <a:off x="685800" y="4343400"/>
            <a:ext cx="5486400" cy="4114800"/>
          </a:xfrm>
          <a:prstGeom prst="rect">
            <a:avLst/>
          </a:prstGeom>
        </p:spPr>
        <p:txBody>
          <a:bodyPr vert="horz">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Rectangle 6"/>
          <p:cNvSpPr>
            <a:spLocks noGrp="1"/>
          </p:cNvSpPr>
          <p:nvPr>
            <p:ph type="ftr" sz="quarter" idx="4"/>
          </p:nvPr>
        </p:nvSpPr>
        <p:spPr>
          <a:xfrm>
            <a:off x="0"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42310910-2610-F946-B908-1B939B60B29B}" type="slidenum">
              <a:rPr lang="en-US"/>
              <a:pPr>
                <a:defRPr/>
              </a:pPr>
              <a:t>‹#›</a:t>
            </a:fld>
            <a:endParaRPr lang="en-US"/>
          </a:p>
        </p:txBody>
      </p:sp>
    </p:spTree>
    <p:extLst>
      <p:ext uri="{BB962C8B-B14F-4D97-AF65-F5344CB8AC3E}">
        <p14:creationId xmlns:p14="http://schemas.microsoft.com/office/powerpoint/2010/main" val="2377788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2310910-2610-F946-B908-1B939B60B29B}" type="slidenum">
              <a:rPr lang="en-US" smtClean="0"/>
              <a:pPr>
                <a:defRPr/>
              </a:pPr>
              <a:t>10</a:t>
            </a:fld>
            <a:endParaRPr lang="en-US"/>
          </a:p>
        </p:txBody>
      </p:sp>
    </p:spTree>
    <p:extLst>
      <p:ext uri="{BB962C8B-B14F-4D97-AF65-F5344CB8AC3E}">
        <p14:creationId xmlns:p14="http://schemas.microsoft.com/office/powerpoint/2010/main" val="3344326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6225c87b3a_4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6225c87b3a_4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 FB Campus">
    <p:spTree>
      <p:nvGrpSpPr>
        <p:cNvPr id="1" name=""/>
        <p:cNvGrpSpPr/>
        <p:nvPr/>
      </p:nvGrpSpPr>
      <p:grpSpPr>
        <a:xfrm>
          <a:off x="0" y="0"/>
          <a:ext cx="0" cy="0"/>
          <a:chOff x="0" y="0"/>
          <a:chExt cx="0" cy="0"/>
        </a:xfrm>
      </p:grpSpPr>
      <p:sp>
        <p:nvSpPr>
          <p:cNvPr id="2" name="Title 1"/>
          <p:cNvSpPr>
            <a:spLocks noGrp="1"/>
          </p:cNvSpPr>
          <p:nvPr>
            <p:ph type="ctrTitle"/>
          </p:nvPr>
        </p:nvSpPr>
        <p:spPr>
          <a:xfrm>
            <a:off x="360378" y="601090"/>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a:t>Click to edit Master title style</a:t>
            </a:r>
            <a:endParaRPr lang="en-US" dirty="0"/>
          </a:p>
        </p:txBody>
      </p:sp>
      <p:sp>
        <p:nvSpPr>
          <p:cNvPr id="3" name="Subtitle 2"/>
          <p:cNvSpPr>
            <a:spLocks noGrp="1"/>
          </p:cNvSpPr>
          <p:nvPr>
            <p:ph type="subTitle" idx="1"/>
          </p:nvPr>
        </p:nvSpPr>
        <p:spPr>
          <a:xfrm>
            <a:off x="360378"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830477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 VSTC">
    <p:spTree>
      <p:nvGrpSpPr>
        <p:cNvPr id="1" name=""/>
        <p:cNvGrpSpPr/>
        <p:nvPr/>
      </p:nvGrpSpPr>
      <p:grpSpPr>
        <a:xfrm>
          <a:off x="0" y="0"/>
          <a:ext cx="0" cy="0"/>
          <a:chOff x="0" y="0"/>
          <a:chExt cx="0" cy="0"/>
        </a:xfrm>
      </p:grpSpPr>
      <p:pic>
        <p:nvPicPr>
          <p:cNvPr id="4" name="Picture 9" descr="vstc-ppt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360378" y="601090"/>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a:t>Click to edit Master title style</a:t>
            </a:r>
            <a:endParaRPr lang="en-US" dirty="0"/>
          </a:p>
        </p:txBody>
      </p:sp>
      <p:sp>
        <p:nvSpPr>
          <p:cNvPr id="8" name="Subtitle 2"/>
          <p:cNvSpPr>
            <a:spLocks noGrp="1"/>
          </p:cNvSpPr>
          <p:nvPr>
            <p:ph type="subTitle" idx="1"/>
          </p:nvPr>
        </p:nvSpPr>
        <p:spPr>
          <a:xfrm>
            <a:off x="360378"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93597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Students">
    <p:spTree>
      <p:nvGrpSpPr>
        <p:cNvPr id="1" name=""/>
        <p:cNvGrpSpPr/>
        <p:nvPr/>
      </p:nvGrpSpPr>
      <p:grpSpPr>
        <a:xfrm>
          <a:off x="0" y="0"/>
          <a:ext cx="0" cy="0"/>
          <a:chOff x="0" y="0"/>
          <a:chExt cx="0" cy="0"/>
        </a:xfrm>
      </p:grpSpPr>
      <p:pic>
        <p:nvPicPr>
          <p:cNvPr id="4" name="Picture 9" descr="photos-ppt6.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360378" y="601090"/>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a:t>Click to edit Master title style</a:t>
            </a:r>
            <a:endParaRPr lang="en-US" dirty="0"/>
          </a:p>
        </p:txBody>
      </p:sp>
      <p:sp>
        <p:nvSpPr>
          <p:cNvPr id="8" name="Subtitle 2"/>
          <p:cNvSpPr>
            <a:spLocks noGrp="1"/>
          </p:cNvSpPr>
          <p:nvPr>
            <p:ph type="subTitle" idx="1"/>
          </p:nvPr>
        </p:nvSpPr>
        <p:spPr>
          <a:xfrm>
            <a:off x="360378"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778208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with Custom Photos">
    <p:spTree>
      <p:nvGrpSpPr>
        <p:cNvPr id="1" name=""/>
        <p:cNvGrpSpPr/>
        <p:nvPr/>
      </p:nvGrpSpPr>
      <p:grpSpPr>
        <a:xfrm>
          <a:off x="0" y="0"/>
          <a:ext cx="0" cy="0"/>
          <a:chOff x="0" y="0"/>
          <a:chExt cx="0" cy="0"/>
        </a:xfrm>
      </p:grpSpPr>
      <p:pic>
        <p:nvPicPr>
          <p:cNvPr id="8" name="Picture 9" descr="bgbuffonephoto.jp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Subtitle 2"/>
          <p:cNvSpPr>
            <a:spLocks noGrp="1"/>
          </p:cNvSpPr>
          <p:nvPr>
            <p:ph type="subTitle" idx="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6" name="Title 1"/>
          <p:cNvSpPr>
            <a:spLocks noGrp="1"/>
          </p:cNvSpPr>
          <p:nvPr>
            <p:ph type="ctrTitle"/>
          </p:nvPr>
        </p:nvSpPr>
        <p:spPr>
          <a:xfrm>
            <a:off x="360378" y="601090"/>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a:t>Click to edit Master title style</a:t>
            </a:r>
            <a:endParaRPr lang="en-US" dirty="0"/>
          </a:p>
        </p:txBody>
      </p:sp>
      <p:sp>
        <p:nvSpPr>
          <p:cNvPr id="9" name="Picture Placeholder 8"/>
          <p:cNvSpPr>
            <a:spLocks noGrp="1" noChangeAspect="1"/>
          </p:cNvSpPr>
          <p:nvPr>
            <p:ph type="pic" sz="quarter" idx="10"/>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pPr lvl="0"/>
            <a:r>
              <a:rPr lang="en-US" noProof="0"/>
              <a:t>Click icon to add picture</a:t>
            </a:r>
            <a:endParaRPr lang="en-US" noProof="0" dirty="0"/>
          </a:p>
        </p:txBody>
      </p:sp>
      <p:sp>
        <p:nvSpPr>
          <p:cNvPr id="3" name="Picture Placeholder 2"/>
          <p:cNvSpPr>
            <a:spLocks noGrp="1"/>
          </p:cNvSpPr>
          <p:nvPr>
            <p:ph type="pic" sz="quarter" idx="11"/>
          </p:nvPr>
        </p:nvSpPr>
        <p:spPr>
          <a:xfrm>
            <a:off x="1131942" y="4579023"/>
            <a:ext cx="3469448" cy="1248690"/>
          </a:xfrm>
          <a:custGeom>
            <a:avLst/>
            <a:gdLst>
              <a:gd name="connsiteX0" fmla="*/ 0 w 1768475"/>
              <a:gd name="connsiteY0" fmla="*/ 0 h 1257300"/>
              <a:gd name="connsiteX1" fmla="*/ 1768475 w 1768475"/>
              <a:gd name="connsiteY1" fmla="*/ 0 h 1257300"/>
              <a:gd name="connsiteX2" fmla="*/ 1768475 w 1768475"/>
              <a:gd name="connsiteY2" fmla="*/ 1257300 h 1257300"/>
              <a:gd name="connsiteX3" fmla="*/ 0 w 1768475"/>
              <a:gd name="connsiteY3" fmla="*/ 1257300 h 1257300"/>
              <a:gd name="connsiteX4" fmla="*/ 0 w 1768475"/>
              <a:gd name="connsiteY4" fmla="*/ 0 h 1257300"/>
              <a:gd name="connsiteX0" fmla="*/ 0 w 2647177"/>
              <a:gd name="connsiteY0" fmla="*/ 0 h 1257300"/>
              <a:gd name="connsiteX1" fmla="*/ 2647177 w 2647177"/>
              <a:gd name="connsiteY1" fmla="*/ 13729 h 1257300"/>
              <a:gd name="connsiteX2" fmla="*/ 1768475 w 2647177"/>
              <a:gd name="connsiteY2" fmla="*/ 1257300 h 1257300"/>
              <a:gd name="connsiteX3" fmla="*/ 0 w 2647177"/>
              <a:gd name="connsiteY3" fmla="*/ 1257300 h 1257300"/>
              <a:gd name="connsiteX4" fmla="*/ 0 w 2647177"/>
              <a:gd name="connsiteY4" fmla="*/ 0 h 1257300"/>
              <a:gd name="connsiteX0" fmla="*/ 109838 w 2647177"/>
              <a:gd name="connsiteY0" fmla="*/ 0 h 1257300"/>
              <a:gd name="connsiteX1" fmla="*/ 2647177 w 2647177"/>
              <a:gd name="connsiteY1" fmla="*/ 13729 h 1257300"/>
              <a:gd name="connsiteX2" fmla="*/ 1768475 w 2647177"/>
              <a:gd name="connsiteY2" fmla="*/ 1257300 h 1257300"/>
              <a:gd name="connsiteX3" fmla="*/ 0 w 2647177"/>
              <a:gd name="connsiteY3" fmla="*/ 1257300 h 1257300"/>
              <a:gd name="connsiteX4" fmla="*/ 109838 w 2647177"/>
              <a:gd name="connsiteY4" fmla="*/ 0 h 1257300"/>
              <a:gd name="connsiteX0" fmla="*/ 109838 w 2647177"/>
              <a:gd name="connsiteY0" fmla="*/ 0 h 1257300"/>
              <a:gd name="connsiteX1" fmla="*/ 2647177 w 2647177"/>
              <a:gd name="connsiteY1" fmla="*/ 13729 h 1257300"/>
              <a:gd name="connsiteX2" fmla="*/ 1706691 w 2647177"/>
              <a:gd name="connsiteY2" fmla="*/ 1250435 h 1257300"/>
              <a:gd name="connsiteX3" fmla="*/ 0 w 2647177"/>
              <a:gd name="connsiteY3" fmla="*/ 1257300 h 1257300"/>
              <a:gd name="connsiteX4" fmla="*/ 109838 w 2647177"/>
              <a:gd name="connsiteY4" fmla="*/ 0 h 1257300"/>
              <a:gd name="connsiteX0" fmla="*/ 114144 w 2647177"/>
              <a:gd name="connsiteY0" fmla="*/ 0 h 1248690"/>
              <a:gd name="connsiteX1" fmla="*/ 2647177 w 2647177"/>
              <a:gd name="connsiteY1" fmla="*/ 5119 h 1248690"/>
              <a:gd name="connsiteX2" fmla="*/ 1706691 w 2647177"/>
              <a:gd name="connsiteY2" fmla="*/ 1241825 h 1248690"/>
              <a:gd name="connsiteX3" fmla="*/ 0 w 2647177"/>
              <a:gd name="connsiteY3" fmla="*/ 1248690 h 1248690"/>
              <a:gd name="connsiteX4" fmla="*/ 114144 w 2647177"/>
              <a:gd name="connsiteY4" fmla="*/ 0 h 1248690"/>
              <a:gd name="connsiteX0" fmla="*/ 936415 w 3469448"/>
              <a:gd name="connsiteY0" fmla="*/ 0 h 1248690"/>
              <a:gd name="connsiteX1" fmla="*/ 3469448 w 3469448"/>
              <a:gd name="connsiteY1" fmla="*/ 5119 h 1248690"/>
              <a:gd name="connsiteX2" fmla="*/ 2528962 w 3469448"/>
              <a:gd name="connsiteY2" fmla="*/ 1241825 h 1248690"/>
              <a:gd name="connsiteX3" fmla="*/ 0 w 3469448"/>
              <a:gd name="connsiteY3" fmla="*/ 1248690 h 1248690"/>
              <a:gd name="connsiteX4" fmla="*/ 936415 w 3469448"/>
              <a:gd name="connsiteY4" fmla="*/ 0 h 1248690"/>
              <a:gd name="connsiteX0" fmla="*/ 936415 w 3469448"/>
              <a:gd name="connsiteY0" fmla="*/ 0 h 1248690"/>
              <a:gd name="connsiteX1" fmla="*/ 3469448 w 3469448"/>
              <a:gd name="connsiteY1" fmla="*/ 5119 h 1248690"/>
              <a:gd name="connsiteX2" fmla="*/ 2528962 w 3469448"/>
              <a:gd name="connsiteY2" fmla="*/ 1246131 h 1248690"/>
              <a:gd name="connsiteX3" fmla="*/ 0 w 3469448"/>
              <a:gd name="connsiteY3" fmla="*/ 1248690 h 1248690"/>
              <a:gd name="connsiteX4" fmla="*/ 936415 w 3469448"/>
              <a:gd name="connsiteY4" fmla="*/ 0 h 1248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48" h="1248690">
                <a:moveTo>
                  <a:pt x="936415" y="0"/>
                </a:moveTo>
                <a:lnTo>
                  <a:pt x="3469448" y="5119"/>
                </a:lnTo>
                <a:lnTo>
                  <a:pt x="2528962" y="1246131"/>
                </a:lnTo>
                <a:lnTo>
                  <a:pt x="0" y="1248690"/>
                </a:lnTo>
                <a:lnTo>
                  <a:pt x="936415" y="0"/>
                </a:lnTo>
                <a:close/>
              </a:path>
            </a:pathLst>
          </a:custGeom>
        </p:spPr>
        <p:txBody>
          <a:bodyPr vert="horz"/>
          <a:lstStyle>
            <a:lvl1pPr algn="ctr">
              <a:defRPr sz="1500">
                <a:solidFill>
                  <a:schemeClr val="bg1"/>
                </a:solidFill>
                <a:latin typeface="Arial"/>
                <a:cs typeface="Arial"/>
              </a:defRPr>
            </a:lvl1pPr>
          </a:lstStyle>
          <a:p>
            <a:pPr lvl="0"/>
            <a:r>
              <a:rPr lang="en-US" noProof="0"/>
              <a:t>Click icon to add picture</a:t>
            </a:r>
            <a:endParaRPr lang="en-US" noProof="0" dirty="0"/>
          </a:p>
        </p:txBody>
      </p:sp>
      <p:sp>
        <p:nvSpPr>
          <p:cNvPr id="10" name="Picture Placeholder 2"/>
          <p:cNvSpPr>
            <a:spLocks noGrp="1"/>
          </p:cNvSpPr>
          <p:nvPr>
            <p:ph type="pic" sz="quarter" idx="12"/>
          </p:nvPr>
        </p:nvSpPr>
        <p:spPr>
          <a:xfrm>
            <a:off x="3885302" y="4579023"/>
            <a:ext cx="3469448" cy="1248690"/>
          </a:xfrm>
          <a:custGeom>
            <a:avLst/>
            <a:gdLst>
              <a:gd name="connsiteX0" fmla="*/ 0 w 1768475"/>
              <a:gd name="connsiteY0" fmla="*/ 0 h 1257300"/>
              <a:gd name="connsiteX1" fmla="*/ 1768475 w 1768475"/>
              <a:gd name="connsiteY1" fmla="*/ 0 h 1257300"/>
              <a:gd name="connsiteX2" fmla="*/ 1768475 w 1768475"/>
              <a:gd name="connsiteY2" fmla="*/ 1257300 h 1257300"/>
              <a:gd name="connsiteX3" fmla="*/ 0 w 1768475"/>
              <a:gd name="connsiteY3" fmla="*/ 1257300 h 1257300"/>
              <a:gd name="connsiteX4" fmla="*/ 0 w 1768475"/>
              <a:gd name="connsiteY4" fmla="*/ 0 h 1257300"/>
              <a:gd name="connsiteX0" fmla="*/ 0 w 2647177"/>
              <a:gd name="connsiteY0" fmla="*/ 0 h 1257300"/>
              <a:gd name="connsiteX1" fmla="*/ 2647177 w 2647177"/>
              <a:gd name="connsiteY1" fmla="*/ 13729 h 1257300"/>
              <a:gd name="connsiteX2" fmla="*/ 1768475 w 2647177"/>
              <a:gd name="connsiteY2" fmla="*/ 1257300 h 1257300"/>
              <a:gd name="connsiteX3" fmla="*/ 0 w 2647177"/>
              <a:gd name="connsiteY3" fmla="*/ 1257300 h 1257300"/>
              <a:gd name="connsiteX4" fmla="*/ 0 w 2647177"/>
              <a:gd name="connsiteY4" fmla="*/ 0 h 1257300"/>
              <a:gd name="connsiteX0" fmla="*/ 109838 w 2647177"/>
              <a:gd name="connsiteY0" fmla="*/ 0 h 1257300"/>
              <a:gd name="connsiteX1" fmla="*/ 2647177 w 2647177"/>
              <a:gd name="connsiteY1" fmla="*/ 13729 h 1257300"/>
              <a:gd name="connsiteX2" fmla="*/ 1768475 w 2647177"/>
              <a:gd name="connsiteY2" fmla="*/ 1257300 h 1257300"/>
              <a:gd name="connsiteX3" fmla="*/ 0 w 2647177"/>
              <a:gd name="connsiteY3" fmla="*/ 1257300 h 1257300"/>
              <a:gd name="connsiteX4" fmla="*/ 109838 w 2647177"/>
              <a:gd name="connsiteY4" fmla="*/ 0 h 1257300"/>
              <a:gd name="connsiteX0" fmla="*/ 109838 w 2647177"/>
              <a:gd name="connsiteY0" fmla="*/ 0 h 1257300"/>
              <a:gd name="connsiteX1" fmla="*/ 2647177 w 2647177"/>
              <a:gd name="connsiteY1" fmla="*/ 13729 h 1257300"/>
              <a:gd name="connsiteX2" fmla="*/ 1706691 w 2647177"/>
              <a:gd name="connsiteY2" fmla="*/ 1250435 h 1257300"/>
              <a:gd name="connsiteX3" fmla="*/ 0 w 2647177"/>
              <a:gd name="connsiteY3" fmla="*/ 1257300 h 1257300"/>
              <a:gd name="connsiteX4" fmla="*/ 109838 w 2647177"/>
              <a:gd name="connsiteY4" fmla="*/ 0 h 1257300"/>
              <a:gd name="connsiteX0" fmla="*/ 114144 w 2647177"/>
              <a:gd name="connsiteY0" fmla="*/ 0 h 1248690"/>
              <a:gd name="connsiteX1" fmla="*/ 2647177 w 2647177"/>
              <a:gd name="connsiteY1" fmla="*/ 5119 h 1248690"/>
              <a:gd name="connsiteX2" fmla="*/ 1706691 w 2647177"/>
              <a:gd name="connsiteY2" fmla="*/ 1241825 h 1248690"/>
              <a:gd name="connsiteX3" fmla="*/ 0 w 2647177"/>
              <a:gd name="connsiteY3" fmla="*/ 1248690 h 1248690"/>
              <a:gd name="connsiteX4" fmla="*/ 114144 w 2647177"/>
              <a:gd name="connsiteY4" fmla="*/ 0 h 1248690"/>
              <a:gd name="connsiteX0" fmla="*/ 936415 w 3469448"/>
              <a:gd name="connsiteY0" fmla="*/ 0 h 1248690"/>
              <a:gd name="connsiteX1" fmla="*/ 3469448 w 3469448"/>
              <a:gd name="connsiteY1" fmla="*/ 5119 h 1248690"/>
              <a:gd name="connsiteX2" fmla="*/ 2528962 w 3469448"/>
              <a:gd name="connsiteY2" fmla="*/ 1241825 h 1248690"/>
              <a:gd name="connsiteX3" fmla="*/ 0 w 3469448"/>
              <a:gd name="connsiteY3" fmla="*/ 1248690 h 1248690"/>
              <a:gd name="connsiteX4" fmla="*/ 936415 w 3469448"/>
              <a:gd name="connsiteY4" fmla="*/ 0 h 1248690"/>
              <a:gd name="connsiteX0" fmla="*/ 936415 w 3469448"/>
              <a:gd name="connsiteY0" fmla="*/ 0 h 1248690"/>
              <a:gd name="connsiteX1" fmla="*/ 3469448 w 3469448"/>
              <a:gd name="connsiteY1" fmla="*/ 5119 h 1248690"/>
              <a:gd name="connsiteX2" fmla="*/ 2528962 w 3469448"/>
              <a:gd name="connsiteY2" fmla="*/ 1246131 h 1248690"/>
              <a:gd name="connsiteX3" fmla="*/ 0 w 3469448"/>
              <a:gd name="connsiteY3" fmla="*/ 1248690 h 1248690"/>
              <a:gd name="connsiteX4" fmla="*/ 936415 w 3469448"/>
              <a:gd name="connsiteY4" fmla="*/ 0 h 1248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48" h="1248690">
                <a:moveTo>
                  <a:pt x="936415" y="0"/>
                </a:moveTo>
                <a:lnTo>
                  <a:pt x="3469448" y="5119"/>
                </a:lnTo>
                <a:lnTo>
                  <a:pt x="2528962" y="1246131"/>
                </a:lnTo>
                <a:lnTo>
                  <a:pt x="0" y="1248690"/>
                </a:lnTo>
                <a:lnTo>
                  <a:pt x="936415" y="0"/>
                </a:lnTo>
                <a:close/>
              </a:path>
            </a:pathLst>
          </a:custGeom>
        </p:spPr>
        <p:txBody>
          <a:bodyPr vert="horz"/>
          <a:lstStyle>
            <a:lvl1pPr algn="ctr">
              <a:defRPr sz="1500">
                <a:solidFill>
                  <a:schemeClr val="bg1"/>
                </a:solidFill>
                <a:latin typeface="Arial"/>
                <a:cs typeface="Arial"/>
              </a:defRPr>
            </a:lvl1pPr>
          </a:lstStyle>
          <a:p>
            <a:pPr lvl="0"/>
            <a:r>
              <a:rPr lang="en-US" noProof="0"/>
              <a:t>Click icon to add picture</a:t>
            </a:r>
            <a:endParaRPr lang="en-US" noProof="0" dirty="0"/>
          </a:p>
        </p:txBody>
      </p:sp>
      <p:sp>
        <p:nvSpPr>
          <p:cNvPr id="11" name="Picture Placeholder 2"/>
          <p:cNvSpPr>
            <a:spLocks noGrp="1"/>
          </p:cNvSpPr>
          <p:nvPr>
            <p:ph type="pic" sz="quarter" idx="13"/>
          </p:nvPr>
        </p:nvSpPr>
        <p:spPr>
          <a:xfrm>
            <a:off x="6628502" y="4579023"/>
            <a:ext cx="3469448" cy="1248690"/>
          </a:xfrm>
          <a:custGeom>
            <a:avLst/>
            <a:gdLst>
              <a:gd name="connsiteX0" fmla="*/ 0 w 1768475"/>
              <a:gd name="connsiteY0" fmla="*/ 0 h 1257300"/>
              <a:gd name="connsiteX1" fmla="*/ 1768475 w 1768475"/>
              <a:gd name="connsiteY1" fmla="*/ 0 h 1257300"/>
              <a:gd name="connsiteX2" fmla="*/ 1768475 w 1768475"/>
              <a:gd name="connsiteY2" fmla="*/ 1257300 h 1257300"/>
              <a:gd name="connsiteX3" fmla="*/ 0 w 1768475"/>
              <a:gd name="connsiteY3" fmla="*/ 1257300 h 1257300"/>
              <a:gd name="connsiteX4" fmla="*/ 0 w 1768475"/>
              <a:gd name="connsiteY4" fmla="*/ 0 h 1257300"/>
              <a:gd name="connsiteX0" fmla="*/ 0 w 2647177"/>
              <a:gd name="connsiteY0" fmla="*/ 0 h 1257300"/>
              <a:gd name="connsiteX1" fmla="*/ 2647177 w 2647177"/>
              <a:gd name="connsiteY1" fmla="*/ 13729 h 1257300"/>
              <a:gd name="connsiteX2" fmla="*/ 1768475 w 2647177"/>
              <a:gd name="connsiteY2" fmla="*/ 1257300 h 1257300"/>
              <a:gd name="connsiteX3" fmla="*/ 0 w 2647177"/>
              <a:gd name="connsiteY3" fmla="*/ 1257300 h 1257300"/>
              <a:gd name="connsiteX4" fmla="*/ 0 w 2647177"/>
              <a:gd name="connsiteY4" fmla="*/ 0 h 1257300"/>
              <a:gd name="connsiteX0" fmla="*/ 109838 w 2647177"/>
              <a:gd name="connsiteY0" fmla="*/ 0 h 1257300"/>
              <a:gd name="connsiteX1" fmla="*/ 2647177 w 2647177"/>
              <a:gd name="connsiteY1" fmla="*/ 13729 h 1257300"/>
              <a:gd name="connsiteX2" fmla="*/ 1768475 w 2647177"/>
              <a:gd name="connsiteY2" fmla="*/ 1257300 h 1257300"/>
              <a:gd name="connsiteX3" fmla="*/ 0 w 2647177"/>
              <a:gd name="connsiteY3" fmla="*/ 1257300 h 1257300"/>
              <a:gd name="connsiteX4" fmla="*/ 109838 w 2647177"/>
              <a:gd name="connsiteY4" fmla="*/ 0 h 1257300"/>
              <a:gd name="connsiteX0" fmla="*/ 109838 w 2647177"/>
              <a:gd name="connsiteY0" fmla="*/ 0 h 1257300"/>
              <a:gd name="connsiteX1" fmla="*/ 2647177 w 2647177"/>
              <a:gd name="connsiteY1" fmla="*/ 13729 h 1257300"/>
              <a:gd name="connsiteX2" fmla="*/ 1706691 w 2647177"/>
              <a:gd name="connsiteY2" fmla="*/ 1250435 h 1257300"/>
              <a:gd name="connsiteX3" fmla="*/ 0 w 2647177"/>
              <a:gd name="connsiteY3" fmla="*/ 1257300 h 1257300"/>
              <a:gd name="connsiteX4" fmla="*/ 109838 w 2647177"/>
              <a:gd name="connsiteY4" fmla="*/ 0 h 1257300"/>
              <a:gd name="connsiteX0" fmla="*/ 114144 w 2647177"/>
              <a:gd name="connsiteY0" fmla="*/ 0 h 1248690"/>
              <a:gd name="connsiteX1" fmla="*/ 2647177 w 2647177"/>
              <a:gd name="connsiteY1" fmla="*/ 5119 h 1248690"/>
              <a:gd name="connsiteX2" fmla="*/ 1706691 w 2647177"/>
              <a:gd name="connsiteY2" fmla="*/ 1241825 h 1248690"/>
              <a:gd name="connsiteX3" fmla="*/ 0 w 2647177"/>
              <a:gd name="connsiteY3" fmla="*/ 1248690 h 1248690"/>
              <a:gd name="connsiteX4" fmla="*/ 114144 w 2647177"/>
              <a:gd name="connsiteY4" fmla="*/ 0 h 1248690"/>
              <a:gd name="connsiteX0" fmla="*/ 936415 w 3469448"/>
              <a:gd name="connsiteY0" fmla="*/ 0 h 1248690"/>
              <a:gd name="connsiteX1" fmla="*/ 3469448 w 3469448"/>
              <a:gd name="connsiteY1" fmla="*/ 5119 h 1248690"/>
              <a:gd name="connsiteX2" fmla="*/ 2528962 w 3469448"/>
              <a:gd name="connsiteY2" fmla="*/ 1241825 h 1248690"/>
              <a:gd name="connsiteX3" fmla="*/ 0 w 3469448"/>
              <a:gd name="connsiteY3" fmla="*/ 1248690 h 1248690"/>
              <a:gd name="connsiteX4" fmla="*/ 936415 w 3469448"/>
              <a:gd name="connsiteY4" fmla="*/ 0 h 1248690"/>
              <a:gd name="connsiteX0" fmla="*/ 936415 w 3469448"/>
              <a:gd name="connsiteY0" fmla="*/ 0 h 1248690"/>
              <a:gd name="connsiteX1" fmla="*/ 3469448 w 3469448"/>
              <a:gd name="connsiteY1" fmla="*/ 5119 h 1248690"/>
              <a:gd name="connsiteX2" fmla="*/ 2528962 w 3469448"/>
              <a:gd name="connsiteY2" fmla="*/ 1246131 h 1248690"/>
              <a:gd name="connsiteX3" fmla="*/ 0 w 3469448"/>
              <a:gd name="connsiteY3" fmla="*/ 1248690 h 1248690"/>
              <a:gd name="connsiteX4" fmla="*/ 936415 w 3469448"/>
              <a:gd name="connsiteY4" fmla="*/ 0 h 1248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48" h="1248690">
                <a:moveTo>
                  <a:pt x="936415" y="0"/>
                </a:moveTo>
                <a:lnTo>
                  <a:pt x="3469448" y="5119"/>
                </a:lnTo>
                <a:lnTo>
                  <a:pt x="2528962" y="1246131"/>
                </a:lnTo>
                <a:lnTo>
                  <a:pt x="0" y="1248690"/>
                </a:lnTo>
                <a:lnTo>
                  <a:pt x="936415" y="0"/>
                </a:lnTo>
                <a:close/>
              </a:path>
            </a:pathLst>
          </a:custGeom>
        </p:spPr>
        <p:txBody>
          <a:bodyPr vert="horz"/>
          <a:lstStyle>
            <a:lvl1pPr algn="ctr">
              <a:defRPr sz="1500">
                <a:solidFill>
                  <a:schemeClr val="bg1"/>
                </a:solidFill>
                <a:latin typeface="Arial"/>
                <a:cs typeface="Aria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2882033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416" y="1"/>
            <a:ext cx="7886700" cy="731520"/>
          </a:xfrm>
        </p:spPr>
        <p:txBody>
          <a:bodyPr>
            <a:normAutofit/>
          </a:bodyPr>
          <a:lstStyle>
            <a:lvl1pPr>
              <a:defRPr sz="2100" b="1"/>
            </a:lvl1pPr>
          </a:lstStyle>
          <a:p>
            <a:r>
              <a:rPr lang="en-US" dirty="0"/>
              <a:t>Click to edit Master title style</a:t>
            </a:r>
          </a:p>
        </p:txBody>
      </p:sp>
      <p:sp>
        <p:nvSpPr>
          <p:cNvPr id="3" name="Content Placeholder 2"/>
          <p:cNvSpPr>
            <a:spLocks noGrp="1"/>
          </p:cNvSpPr>
          <p:nvPr>
            <p:ph idx="1"/>
          </p:nvPr>
        </p:nvSpPr>
        <p:spPr>
          <a:xfrm>
            <a:off x="60416" y="1066868"/>
            <a:ext cx="7886700" cy="4351338"/>
          </a:xfrm>
        </p:spPr>
        <p:txBody>
          <a:bodyPr/>
          <a:lstStyle>
            <a:lvl1pPr marL="171450" indent="-171450">
              <a:buFont typeface="Wingdings" panose="05000000000000000000" pitchFamily="2" charset="2"/>
              <a:buChar char="Ø"/>
              <a:defRPr/>
            </a:lvl1pPr>
            <a:lvl2pPr marL="514350" indent="-171450">
              <a:buFont typeface="Wingdings" panose="05000000000000000000" pitchFamily="2" charset="2"/>
              <a:buChar char="v"/>
              <a:defRPr/>
            </a:lvl2pPr>
            <a:lvl3pPr marL="857250" indent="-171450">
              <a:buFont typeface="Wingdings" panose="05000000000000000000" pitchFamily="2" charset="2"/>
              <a:buChar char="Ø"/>
              <a:defRPr/>
            </a:lvl3pPr>
            <a:lvl4pPr marL="1200150" indent="-171450">
              <a:buFont typeface="Wingdings" panose="05000000000000000000" pitchFamily="2" charset="2"/>
              <a:buChar char="v"/>
              <a:defRPr/>
            </a:lvl4pPr>
            <a:lvl5pPr marL="1543050" indent="-171450">
              <a:buFont typeface="Wingdings" panose="05000000000000000000" pitchFamily="2" charset="2"/>
              <a:buChar char="Ø"/>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6830033" y="6356351"/>
            <a:ext cx="2057400" cy="365125"/>
          </a:xfrm>
          <a:prstGeom prst="rect">
            <a:avLst/>
          </a:prstGeom>
        </p:spPr>
        <p:txBody>
          <a:bodyPr/>
          <a:lstStyle>
            <a:lvl1pPr algn="r">
              <a:defRPr>
                <a:solidFill>
                  <a:schemeClr val="accent1"/>
                </a:solidFill>
              </a:defRPr>
            </a:lvl1pPr>
          </a:lstStyle>
          <a:p>
            <a:fld id="{5ACD0CF0-90CC-9C41-A77B-2776398A8C8B}" type="slidenum">
              <a:rPr lang="en-US" smtClean="0"/>
              <a:pPr/>
              <a:t>‹#›</a:t>
            </a:fld>
            <a:endParaRPr lang="en-US"/>
          </a:p>
        </p:txBody>
      </p:sp>
    </p:spTree>
    <p:extLst>
      <p:ext uri="{BB962C8B-B14F-4D97-AF65-F5344CB8AC3E}">
        <p14:creationId xmlns:p14="http://schemas.microsoft.com/office/powerpoint/2010/main" val="1265166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6"/>
        <p:cNvGrpSpPr/>
        <p:nvPr/>
      </p:nvGrpSpPr>
      <p:grpSpPr>
        <a:xfrm>
          <a:off x="0" y="0"/>
          <a:ext cx="0" cy="0"/>
          <a:chOff x="0" y="0"/>
          <a:chExt cx="0" cy="0"/>
        </a:xfrm>
      </p:grpSpPr>
      <p:sp>
        <p:nvSpPr>
          <p:cNvPr id="147" name="Google Shape;147;p31"/>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23196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11" name="Title 10"/>
          <p:cNvSpPr>
            <a:spLocks noGrp="1"/>
          </p:cNvSpPr>
          <p:nvPr>
            <p:ph type="title"/>
          </p:nvPr>
        </p:nvSpPr>
        <p:spPr>
          <a:xfrm>
            <a:off x="688490" y="132835"/>
            <a:ext cx="7756263" cy="715304"/>
          </a:xfrm>
          <a:prstGeom prst="rect">
            <a:avLst/>
          </a:prstGeom>
        </p:spPr>
        <p:txBody>
          <a:bodyPr/>
          <a:lstStyle>
            <a:lvl1pPr algn="ctr">
              <a:defRPr sz="2250" b="1">
                <a:solidFill>
                  <a:srgbClr val="002060"/>
                </a:solidFill>
                <a:latin typeface="+mj-lt"/>
                <a:cs typeface="Aharoni" panose="02010803020104030203" pitchFamily="2" charset="-79"/>
              </a:defRPr>
            </a:lvl1pPr>
          </a:lstStyle>
          <a:p>
            <a:r>
              <a:rPr lang="en-US" dirty="0"/>
              <a:t>Click to edit Master title style</a:t>
            </a:r>
          </a:p>
        </p:txBody>
      </p:sp>
      <p:sp>
        <p:nvSpPr>
          <p:cNvPr id="8" name="TextBox 7"/>
          <p:cNvSpPr txBox="1"/>
          <p:nvPr userDrawn="1"/>
        </p:nvSpPr>
        <p:spPr>
          <a:xfrm>
            <a:off x="3638970" y="6355833"/>
            <a:ext cx="1855304" cy="300082"/>
          </a:xfrm>
          <a:prstGeom prst="rect">
            <a:avLst/>
          </a:prstGeom>
          <a:noFill/>
        </p:spPr>
        <p:txBody>
          <a:bodyPr wrap="square" rtlCol="0">
            <a:spAutoFit/>
          </a:bodyPr>
          <a:lstStyle/>
          <a:p>
            <a:pPr algn="ctr"/>
            <a:fld id="{6C8DB460-5AC8-4C2B-B119-CDD21F954625}" type="slidenum">
              <a:rPr lang="en-US" sz="1350" smtClean="0">
                <a:solidFill>
                  <a:srgbClr val="002060"/>
                </a:solidFill>
                <a:latin typeface="+mj-lt"/>
                <a:cs typeface="Arial" panose="020B0604020202020204" pitchFamily="34" charset="0"/>
              </a:rPr>
              <a:pPr algn="ctr"/>
              <a:t>‹#›</a:t>
            </a:fld>
            <a:endParaRPr lang="en-US" sz="1350" dirty="0">
              <a:solidFill>
                <a:srgbClr val="002060"/>
              </a:solidFill>
              <a:latin typeface="+mj-lt"/>
              <a:cs typeface="Arial" panose="020B0604020202020204" pitchFamily="34" charset="0"/>
            </a:endParaRPr>
          </a:p>
        </p:txBody>
      </p:sp>
      <p:sp>
        <p:nvSpPr>
          <p:cNvPr id="9" name="Rectangle 8"/>
          <p:cNvSpPr/>
          <p:nvPr userDrawn="1"/>
        </p:nvSpPr>
        <p:spPr>
          <a:xfrm>
            <a:off x="0" y="5459898"/>
            <a:ext cx="9144000" cy="284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Tree>
    <p:extLst>
      <p:ext uri="{BB962C8B-B14F-4D97-AF65-F5344CB8AC3E}">
        <p14:creationId xmlns:p14="http://schemas.microsoft.com/office/powerpoint/2010/main" val="41000941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11" name="Title 10"/>
          <p:cNvSpPr>
            <a:spLocks noGrp="1"/>
          </p:cNvSpPr>
          <p:nvPr>
            <p:ph type="title"/>
          </p:nvPr>
        </p:nvSpPr>
        <p:spPr>
          <a:xfrm>
            <a:off x="688490" y="132835"/>
            <a:ext cx="7756263" cy="715304"/>
          </a:xfrm>
          <a:prstGeom prst="rect">
            <a:avLst/>
          </a:prstGeom>
        </p:spPr>
        <p:txBody>
          <a:bodyPr/>
          <a:lstStyle>
            <a:lvl1pPr algn="ctr">
              <a:defRPr sz="2250" b="1">
                <a:solidFill>
                  <a:srgbClr val="002060"/>
                </a:solidFill>
                <a:latin typeface="+mj-lt"/>
                <a:cs typeface="Aharoni" panose="02010803020104030203" pitchFamily="2" charset="-79"/>
              </a:defRPr>
            </a:lvl1pPr>
          </a:lstStyle>
          <a:p>
            <a:r>
              <a:rPr lang="en-US" dirty="0"/>
              <a:t>Click to edit Master title style</a:t>
            </a:r>
          </a:p>
        </p:txBody>
      </p:sp>
      <p:sp>
        <p:nvSpPr>
          <p:cNvPr id="8" name="TextBox 7"/>
          <p:cNvSpPr txBox="1"/>
          <p:nvPr userDrawn="1"/>
        </p:nvSpPr>
        <p:spPr>
          <a:xfrm>
            <a:off x="3638970" y="6355833"/>
            <a:ext cx="1855304" cy="300082"/>
          </a:xfrm>
          <a:prstGeom prst="rect">
            <a:avLst/>
          </a:prstGeom>
          <a:noFill/>
        </p:spPr>
        <p:txBody>
          <a:bodyPr wrap="square" rtlCol="0">
            <a:spAutoFit/>
          </a:bodyPr>
          <a:lstStyle/>
          <a:p>
            <a:pPr algn="ctr"/>
            <a:fld id="{6C8DB460-5AC8-4C2B-B119-CDD21F954625}" type="slidenum">
              <a:rPr lang="en-US" sz="1350" smtClean="0">
                <a:solidFill>
                  <a:srgbClr val="002060"/>
                </a:solidFill>
                <a:latin typeface="+mj-lt"/>
                <a:cs typeface="Arial" panose="020B0604020202020204" pitchFamily="34" charset="0"/>
              </a:rPr>
              <a:pPr algn="ctr"/>
              <a:t>‹#›</a:t>
            </a:fld>
            <a:endParaRPr lang="en-US" sz="1350" dirty="0">
              <a:solidFill>
                <a:srgbClr val="002060"/>
              </a:solidFill>
              <a:latin typeface="+mj-lt"/>
              <a:cs typeface="Arial" panose="020B0604020202020204" pitchFamily="34" charset="0"/>
            </a:endParaRPr>
          </a:p>
        </p:txBody>
      </p:sp>
      <p:sp>
        <p:nvSpPr>
          <p:cNvPr id="9" name="Rectangle 8"/>
          <p:cNvSpPr/>
          <p:nvPr userDrawn="1"/>
        </p:nvSpPr>
        <p:spPr>
          <a:xfrm>
            <a:off x="0" y="5459898"/>
            <a:ext cx="9144000" cy="284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Tree>
    <p:extLst>
      <p:ext uri="{BB962C8B-B14F-4D97-AF65-F5344CB8AC3E}">
        <p14:creationId xmlns:p14="http://schemas.microsoft.com/office/powerpoint/2010/main" val="7021004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11" name="Title 10"/>
          <p:cNvSpPr>
            <a:spLocks noGrp="1"/>
          </p:cNvSpPr>
          <p:nvPr>
            <p:ph type="title"/>
          </p:nvPr>
        </p:nvSpPr>
        <p:spPr>
          <a:xfrm>
            <a:off x="688490" y="132835"/>
            <a:ext cx="7756263" cy="715304"/>
          </a:xfrm>
          <a:prstGeom prst="rect">
            <a:avLst/>
          </a:prstGeom>
        </p:spPr>
        <p:txBody>
          <a:bodyPr/>
          <a:lstStyle>
            <a:lvl1pPr algn="ctr">
              <a:defRPr sz="2250" b="1">
                <a:solidFill>
                  <a:srgbClr val="002060"/>
                </a:solidFill>
                <a:latin typeface="+mj-lt"/>
                <a:cs typeface="Aharoni" panose="02010803020104030203" pitchFamily="2" charset="-79"/>
              </a:defRPr>
            </a:lvl1pPr>
          </a:lstStyle>
          <a:p>
            <a:r>
              <a:rPr lang="en-US" dirty="0"/>
              <a:t>Click to edit Master title style</a:t>
            </a:r>
          </a:p>
        </p:txBody>
      </p:sp>
      <p:sp>
        <p:nvSpPr>
          <p:cNvPr id="8" name="TextBox 7"/>
          <p:cNvSpPr txBox="1"/>
          <p:nvPr userDrawn="1"/>
        </p:nvSpPr>
        <p:spPr>
          <a:xfrm>
            <a:off x="3638970" y="6355833"/>
            <a:ext cx="1855304" cy="300082"/>
          </a:xfrm>
          <a:prstGeom prst="rect">
            <a:avLst/>
          </a:prstGeom>
          <a:noFill/>
        </p:spPr>
        <p:txBody>
          <a:bodyPr wrap="square" rtlCol="0">
            <a:spAutoFit/>
          </a:bodyPr>
          <a:lstStyle/>
          <a:p>
            <a:pPr algn="ctr"/>
            <a:fld id="{6C8DB460-5AC8-4C2B-B119-CDD21F954625}" type="slidenum">
              <a:rPr lang="en-US" sz="1350" smtClean="0">
                <a:solidFill>
                  <a:srgbClr val="002060"/>
                </a:solidFill>
                <a:latin typeface="+mj-lt"/>
                <a:cs typeface="Arial" panose="020B0604020202020204" pitchFamily="34" charset="0"/>
              </a:rPr>
              <a:pPr algn="ctr"/>
              <a:t>‹#›</a:t>
            </a:fld>
            <a:endParaRPr lang="en-US" sz="1350" dirty="0">
              <a:solidFill>
                <a:srgbClr val="002060"/>
              </a:solidFill>
              <a:latin typeface="+mj-lt"/>
              <a:cs typeface="Arial" panose="020B0604020202020204" pitchFamily="34" charset="0"/>
            </a:endParaRPr>
          </a:p>
        </p:txBody>
      </p:sp>
      <p:sp>
        <p:nvSpPr>
          <p:cNvPr id="9" name="Rectangle 8"/>
          <p:cNvSpPr/>
          <p:nvPr userDrawn="1"/>
        </p:nvSpPr>
        <p:spPr>
          <a:xfrm>
            <a:off x="0" y="5459898"/>
            <a:ext cx="9144000" cy="284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Tree>
    <p:extLst>
      <p:ext uri="{BB962C8B-B14F-4D97-AF65-F5344CB8AC3E}">
        <p14:creationId xmlns:p14="http://schemas.microsoft.com/office/powerpoint/2010/main" val="31627393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3672296" y="6356350"/>
            <a:ext cx="2057400" cy="365125"/>
          </a:xfrm>
        </p:spPr>
        <p:txBody>
          <a:bodyPr/>
          <a:lstStyle/>
          <a:p>
            <a:fld id="{04C01D68-98F0-4413-A543-950947CC53F4}" type="datetime1">
              <a:rPr lang="en-US" smtClean="0"/>
              <a:t>8/23/2021</a:t>
            </a:fld>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766317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416" y="1"/>
            <a:ext cx="7886700" cy="731520"/>
          </a:xfrm>
        </p:spPr>
        <p:txBody>
          <a:bodyPr>
            <a:normAutofit/>
          </a:bodyPr>
          <a:lstStyle>
            <a:lvl1pPr>
              <a:defRPr sz="2100" b="1"/>
            </a:lvl1pPr>
          </a:lstStyle>
          <a:p>
            <a:r>
              <a:rPr lang="en-US" dirty="0"/>
              <a:t>Click to edit Master title style</a:t>
            </a:r>
          </a:p>
        </p:txBody>
      </p:sp>
      <p:sp>
        <p:nvSpPr>
          <p:cNvPr id="3" name="Content Placeholder 2"/>
          <p:cNvSpPr>
            <a:spLocks noGrp="1"/>
          </p:cNvSpPr>
          <p:nvPr>
            <p:ph idx="1"/>
          </p:nvPr>
        </p:nvSpPr>
        <p:spPr>
          <a:xfrm>
            <a:off x="60416" y="1066868"/>
            <a:ext cx="7886700" cy="4351338"/>
          </a:xfrm>
        </p:spPr>
        <p:txBody>
          <a:bodyPr/>
          <a:lstStyle>
            <a:lvl1pPr marL="171450" indent="-171450">
              <a:buFont typeface="Wingdings" panose="05000000000000000000" pitchFamily="2" charset="2"/>
              <a:buChar char="Ø"/>
              <a:defRPr/>
            </a:lvl1pPr>
            <a:lvl2pPr marL="514350" indent="-171450">
              <a:buFont typeface="Wingdings" panose="05000000000000000000" pitchFamily="2" charset="2"/>
              <a:buChar char="v"/>
              <a:defRPr/>
            </a:lvl2pPr>
            <a:lvl3pPr marL="857250" indent="-171450">
              <a:buFont typeface="Wingdings" panose="05000000000000000000" pitchFamily="2" charset="2"/>
              <a:buChar char="Ø"/>
              <a:defRPr/>
            </a:lvl3pPr>
            <a:lvl4pPr marL="1200150" indent="-171450">
              <a:buFont typeface="Wingdings" panose="05000000000000000000" pitchFamily="2" charset="2"/>
              <a:buChar char="v"/>
              <a:defRPr/>
            </a:lvl4pPr>
            <a:lvl5pPr marL="1543050" indent="-171450">
              <a:buFont typeface="Wingdings" panose="05000000000000000000" pitchFamily="2" charset="2"/>
              <a:buChar char="Ø"/>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6830033" y="6356351"/>
            <a:ext cx="2057400" cy="365125"/>
          </a:xfrm>
          <a:prstGeom prst="rect">
            <a:avLst/>
          </a:prstGeom>
        </p:spPr>
        <p:txBody>
          <a:bodyPr/>
          <a:lstStyle>
            <a:lvl1pPr algn="r">
              <a:defRPr>
                <a:solidFill>
                  <a:schemeClr val="accent1"/>
                </a:solidFill>
              </a:defRPr>
            </a:lvl1pPr>
          </a:lstStyle>
          <a:p>
            <a:fld id="{5ACD0CF0-90CC-9C41-A77B-2776398A8C8B}" type="slidenum">
              <a:rPr lang="en-US" smtClean="0"/>
              <a:pPr/>
              <a:t>‹#›</a:t>
            </a:fld>
            <a:endParaRPr lang="en-US"/>
          </a:p>
        </p:txBody>
      </p:sp>
    </p:spTree>
    <p:extLst>
      <p:ext uri="{BB962C8B-B14F-4D97-AF65-F5344CB8AC3E}">
        <p14:creationId xmlns:p14="http://schemas.microsoft.com/office/powerpoint/2010/main" val="1372471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Title 10"/>
          <p:cNvSpPr>
            <a:spLocks noGrp="1"/>
          </p:cNvSpPr>
          <p:nvPr>
            <p:ph type="title"/>
          </p:nvPr>
        </p:nvSpPr>
        <p:spPr>
          <a:xfrm>
            <a:off x="688490" y="132835"/>
            <a:ext cx="7756263" cy="715304"/>
          </a:xfrm>
          <a:prstGeom prst="rect">
            <a:avLst/>
          </a:prstGeom>
        </p:spPr>
        <p:txBody>
          <a:bodyPr/>
          <a:lstStyle>
            <a:lvl1pPr algn="ctr">
              <a:defRPr sz="3000" b="1">
                <a:solidFill>
                  <a:srgbClr val="002060"/>
                </a:solidFill>
                <a:latin typeface="+mj-lt"/>
                <a:cs typeface="Aharoni" panose="02010803020104030203" pitchFamily="2" charset="-79"/>
              </a:defRPr>
            </a:lvl1pPr>
          </a:lstStyle>
          <a:p>
            <a:r>
              <a:rPr lang="en-US" dirty="0"/>
              <a:t>Click to edit Master title style</a:t>
            </a:r>
          </a:p>
        </p:txBody>
      </p:sp>
      <p:sp>
        <p:nvSpPr>
          <p:cNvPr id="8" name="TextBox 7"/>
          <p:cNvSpPr txBox="1"/>
          <p:nvPr userDrawn="1"/>
        </p:nvSpPr>
        <p:spPr>
          <a:xfrm>
            <a:off x="3638969" y="6355833"/>
            <a:ext cx="1855304" cy="369332"/>
          </a:xfrm>
          <a:prstGeom prst="rect">
            <a:avLst/>
          </a:prstGeom>
          <a:noFill/>
        </p:spPr>
        <p:txBody>
          <a:bodyPr wrap="square" rtlCol="0">
            <a:spAutoFit/>
          </a:bodyPr>
          <a:lstStyle/>
          <a:p>
            <a:pPr algn="ctr"/>
            <a:fld id="{6C8DB460-5AC8-4C2B-B119-CDD21F954625}" type="slidenum">
              <a:rPr lang="en-US" smtClean="0">
                <a:solidFill>
                  <a:srgbClr val="002060"/>
                </a:solidFill>
                <a:latin typeface="+mj-lt"/>
                <a:cs typeface="Arial" panose="020B0604020202020204" pitchFamily="34" charset="0"/>
              </a:rPr>
              <a:pPr algn="ctr"/>
              <a:t>‹#›</a:t>
            </a:fld>
            <a:endParaRPr lang="en-US" dirty="0">
              <a:solidFill>
                <a:srgbClr val="002060"/>
              </a:solidFill>
              <a:latin typeface="+mj-lt"/>
              <a:cs typeface="Arial" panose="020B0604020202020204" pitchFamily="34" charset="0"/>
            </a:endParaRPr>
          </a:p>
        </p:txBody>
      </p:sp>
      <p:sp>
        <p:nvSpPr>
          <p:cNvPr id="9" name="Rectangle 8"/>
          <p:cNvSpPr/>
          <p:nvPr userDrawn="1"/>
        </p:nvSpPr>
        <p:spPr>
          <a:xfrm>
            <a:off x="0" y="5459896"/>
            <a:ext cx="9144000" cy="284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12852709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B3EDF1-F613-4DA2-A80A-754A6940B2FC}" type="datetime1">
              <a:rPr lang="en-US" smtClean="0"/>
              <a:t>8/23/2021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3684081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3B0033-72B4-4535-88FF-3AD028C99723}" type="datetime1">
              <a:rPr lang="en-US" smtClean="0"/>
              <a:t>8/23/2021</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5898266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B2EC89-E834-484E-B15B-8A782CBE7E42}" type="datetime1">
              <a:rPr lang="en-US" smtClean="0"/>
              <a:t>8/23/2021</a:t>
            </a:fld>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4519652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BFDB64-FBD6-4851-B5A5-2376FDD55407}" type="datetime1">
              <a:rPr lang="en-US" smtClean="0"/>
              <a:t>8/23/2021</a:t>
            </a:fld>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32741399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6691A-4010-4E41-AAA5-8BA8423BEAFA}" type="datetime1">
              <a:rPr lang="en-US" smtClean="0"/>
              <a:t>8/23/2021</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6381112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9A26292-8CED-46F0-BBB1-1BA0D2A33D09}" type="datetime1">
              <a:rPr lang="en-US" smtClean="0"/>
              <a:t>8/23/2021</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31730846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61AD9AB-7BFD-44AF-B1FE-05602162B8C3}" type="datetime1">
              <a:rPr lang="en-US" smtClean="0"/>
              <a:t>8/23/2021</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7558767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166586-FB24-4278-9591-82C4BBCDCA89}" type="datetime1">
              <a:rPr lang="en-US" smtClean="0"/>
              <a:t>8/23/2021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0098752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A5CA0D-3537-42D6-B0CE-3FBC0D012150}" type="datetime1">
              <a:rPr lang="en-US" smtClean="0"/>
              <a:t>8/23/2021</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8768741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1" name="Title 10"/>
          <p:cNvSpPr>
            <a:spLocks noGrp="1"/>
          </p:cNvSpPr>
          <p:nvPr>
            <p:ph type="title"/>
          </p:nvPr>
        </p:nvSpPr>
        <p:spPr>
          <a:xfrm>
            <a:off x="688490" y="132835"/>
            <a:ext cx="7756263" cy="715304"/>
          </a:xfrm>
          <a:prstGeom prst="rect">
            <a:avLst/>
          </a:prstGeom>
        </p:spPr>
        <p:txBody>
          <a:bodyPr/>
          <a:lstStyle>
            <a:lvl1pPr algn="ctr">
              <a:defRPr sz="2250" b="1">
                <a:solidFill>
                  <a:srgbClr val="002060"/>
                </a:solidFill>
                <a:latin typeface="+mj-lt"/>
                <a:cs typeface="Aharoni" panose="02010803020104030203" pitchFamily="2" charset="-79"/>
              </a:defRPr>
            </a:lvl1pPr>
          </a:lstStyle>
          <a:p>
            <a:r>
              <a:rPr lang="en-US" dirty="0"/>
              <a:t>Click to edit Master title style</a:t>
            </a:r>
          </a:p>
        </p:txBody>
      </p:sp>
      <p:sp>
        <p:nvSpPr>
          <p:cNvPr id="8" name="TextBox 7"/>
          <p:cNvSpPr txBox="1"/>
          <p:nvPr userDrawn="1"/>
        </p:nvSpPr>
        <p:spPr>
          <a:xfrm>
            <a:off x="3638970" y="6355833"/>
            <a:ext cx="1855304" cy="300082"/>
          </a:xfrm>
          <a:prstGeom prst="rect">
            <a:avLst/>
          </a:prstGeom>
          <a:noFill/>
        </p:spPr>
        <p:txBody>
          <a:bodyPr wrap="square" rtlCol="0">
            <a:spAutoFit/>
          </a:bodyPr>
          <a:lstStyle/>
          <a:p>
            <a:pPr algn="ctr"/>
            <a:fld id="{6C8DB460-5AC8-4C2B-B119-CDD21F954625}" type="slidenum">
              <a:rPr lang="en-US" sz="1350" smtClean="0">
                <a:solidFill>
                  <a:srgbClr val="002060"/>
                </a:solidFill>
                <a:latin typeface="+mj-lt"/>
                <a:cs typeface="Arial" panose="020B0604020202020204" pitchFamily="34" charset="0"/>
              </a:rPr>
              <a:pPr algn="ctr"/>
              <a:t>‹#›</a:t>
            </a:fld>
            <a:endParaRPr lang="en-US" sz="1350" dirty="0">
              <a:solidFill>
                <a:srgbClr val="002060"/>
              </a:solidFill>
              <a:latin typeface="+mj-lt"/>
              <a:cs typeface="Arial" panose="020B0604020202020204" pitchFamily="34" charset="0"/>
            </a:endParaRPr>
          </a:p>
        </p:txBody>
      </p:sp>
      <p:sp>
        <p:nvSpPr>
          <p:cNvPr id="9" name="Rectangle 8"/>
          <p:cNvSpPr/>
          <p:nvPr userDrawn="1"/>
        </p:nvSpPr>
        <p:spPr>
          <a:xfrm>
            <a:off x="0" y="5459898"/>
            <a:ext cx="9144000" cy="284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Tree>
    <p:extLst>
      <p:ext uri="{BB962C8B-B14F-4D97-AF65-F5344CB8AC3E}">
        <p14:creationId xmlns:p14="http://schemas.microsoft.com/office/powerpoint/2010/main" val="2746529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146550" y="2887663"/>
            <a:ext cx="8588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Book Antiqua" charset="0"/>
                <a:ea typeface="ＭＳ Ｐゴシック" charset="0"/>
                <a:cs typeface="ＭＳ Ｐゴシック" charset="0"/>
              </a:defRPr>
            </a:lvl1pPr>
            <a:lvl2pPr marL="742950" indent="-285750">
              <a:defRPr>
                <a:solidFill>
                  <a:schemeClr val="tx1"/>
                </a:solidFill>
                <a:latin typeface="Book Antiqua" charset="0"/>
                <a:ea typeface="ＭＳ Ｐゴシック" charset="0"/>
              </a:defRPr>
            </a:lvl2pPr>
            <a:lvl3pPr marL="1143000" indent="-228600">
              <a:defRPr>
                <a:solidFill>
                  <a:schemeClr val="tx1"/>
                </a:solidFill>
                <a:latin typeface="Book Antiqua" charset="0"/>
                <a:ea typeface="ＭＳ Ｐゴシック" charset="0"/>
              </a:defRPr>
            </a:lvl3pPr>
            <a:lvl4pPr marL="1600200" indent="-228600">
              <a:defRPr>
                <a:solidFill>
                  <a:schemeClr val="tx1"/>
                </a:solidFill>
                <a:latin typeface="Book Antiqua" charset="0"/>
                <a:ea typeface="ＭＳ Ｐゴシック" charset="0"/>
              </a:defRPr>
            </a:lvl4pPr>
            <a:lvl5pPr marL="2057400" indent="-228600">
              <a:defRPr>
                <a:solidFill>
                  <a:schemeClr val="tx1"/>
                </a:solidFill>
                <a:latin typeface="Book Antiqua" charset="0"/>
                <a:ea typeface="ＭＳ Ｐゴシック" charset="0"/>
              </a:defRPr>
            </a:lvl5pPr>
            <a:lvl6pPr marL="2514600" indent="-228600" fontAlgn="base">
              <a:spcBef>
                <a:spcPct val="0"/>
              </a:spcBef>
              <a:spcAft>
                <a:spcPct val="0"/>
              </a:spcAft>
              <a:defRPr>
                <a:solidFill>
                  <a:schemeClr val="tx1"/>
                </a:solidFill>
                <a:latin typeface="Book Antiqua" charset="0"/>
                <a:ea typeface="ＭＳ Ｐゴシック" charset="0"/>
              </a:defRPr>
            </a:lvl6pPr>
            <a:lvl7pPr marL="2971800" indent="-228600" fontAlgn="base">
              <a:spcBef>
                <a:spcPct val="0"/>
              </a:spcBef>
              <a:spcAft>
                <a:spcPct val="0"/>
              </a:spcAft>
              <a:defRPr>
                <a:solidFill>
                  <a:schemeClr val="tx1"/>
                </a:solidFill>
                <a:latin typeface="Book Antiqua" charset="0"/>
                <a:ea typeface="ＭＳ Ｐゴシック" charset="0"/>
              </a:defRPr>
            </a:lvl7pPr>
            <a:lvl8pPr marL="3429000" indent="-228600" fontAlgn="base">
              <a:spcBef>
                <a:spcPct val="0"/>
              </a:spcBef>
              <a:spcAft>
                <a:spcPct val="0"/>
              </a:spcAft>
              <a:defRPr>
                <a:solidFill>
                  <a:schemeClr val="tx1"/>
                </a:solidFill>
                <a:latin typeface="Book Antiqua" charset="0"/>
                <a:ea typeface="ＭＳ Ｐゴシック" charset="0"/>
              </a:defRPr>
            </a:lvl8pPr>
            <a:lvl9pPr marL="3886200" indent="-228600" fontAlgn="base">
              <a:spcBef>
                <a:spcPct val="0"/>
              </a:spcBef>
              <a:spcAft>
                <a:spcPct val="0"/>
              </a:spcAft>
              <a:defRPr>
                <a:solidFill>
                  <a:schemeClr val="tx1"/>
                </a:solidFill>
                <a:latin typeface="Book Antiqua" charset="0"/>
                <a:ea typeface="ＭＳ Ｐゴシック" charset="0"/>
              </a:defRPr>
            </a:lvl9pPr>
          </a:lstStyle>
          <a:p>
            <a:endParaRPr lang="en-US" sz="5400">
              <a:solidFill>
                <a:srgbClr val="DBA455"/>
              </a:solidFill>
              <a:latin typeface="Wingdings" charset="0"/>
            </a:endParaRPr>
          </a:p>
        </p:txBody>
      </p:sp>
      <p:sp>
        <p:nvSpPr>
          <p:cNvPr id="2" name="Title 1"/>
          <p:cNvSpPr>
            <a:spLocks noGrp="1"/>
          </p:cNvSpPr>
          <p:nvPr>
            <p:ph type="title"/>
          </p:nvPr>
        </p:nvSpPr>
        <p:spPr>
          <a:xfrm>
            <a:off x="690040"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699248" y="3324431"/>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5" name="Straight Connector 4"/>
          <p:cNvCxnSpPr/>
          <p:nvPr userDrawn="1"/>
        </p:nvCxnSpPr>
        <p:spPr>
          <a:xfrm>
            <a:off x="0" y="601401"/>
            <a:ext cx="91440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09B7727-4F88-43AA-BB13-AEDC87DDB3EA}"/>
              </a:ext>
            </a:extLst>
          </p:cNvPr>
          <p:cNvSpPr txBox="1"/>
          <p:nvPr userDrawn="1"/>
        </p:nvSpPr>
        <p:spPr>
          <a:xfrm>
            <a:off x="3638969" y="6355833"/>
            <a:ext cx="1855304" cy="369332"/>
          </a:xfrm>
          <a:prstGeom prst="rect">
            <a:avLst/>
          </a:prstGeom>
          <a:noFill/>
        </p:spPr>
        <p:txBody>
          <a:bodyPr wrap="square" rtlCol="0">
            <a:spAutoFit/>
          </a:bodyPr>
          <a:lstStyle/>
          <a:p>
            <a:pPr algn="ctr"/>
            <a:fld id="{6C8DB460-5AC8-4C2B-B119-CDD21F954625}" type="slidenum">
              <a:rPr lang="en-US" smtClean="0">
                <a:solidFill>
                  <a:srgbClr val="002060"/>
                </a:solidFill>
                <a:latin typeface="+mj-lt"/>
                <a:cs typeface="Arial" panose="020B0604020202020204" pitchFamily="34" charset="0"/>
              </a:rPr>
              <a:pPr algn="ctr"/>
              <a:t>‹#›</a:t>
            </a:fld>
            <a:endParaRPr lang="en-US" dirty="0">
              <a:solidFill>
                <a:srgbClr val="002060"/>
              </a:solidFill>
              <a:latin typeface="+mj-lt"/>
              <a:cs typeface="Arial" panose="020B0604020202020204" pitchFamily="34" charset="0"/>
            </a:endParaRPr>
          </a:p>
        </p:txBody>
      </p:sp>
    </p:spTree>
    <p:extLst>
      <p:ext uri="{BB962C8B-B14F-4D97-AF65-F5344CB8AC3E}">
        <p14:creationId xmlns:p14="http://schemas.microsoft.com/office/powerpoint/2010/main" val="26064184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11" name="Title 10"/>
          <p:cNvSpPr>
            <a:spLocks noGrp="1"/>
          </p:cNvSpPr>
          <p:nvPr>
            <p:ph type="title"/>
          </p:nvPr>
        </p:nvSpPr>
        <p:spPr>
          <a:xfrm>
            <a:off x="688490" y="132835"/>
            <a:ext cx="7756263" cy="715304"/>
          </a:xfrm>
          <a:prstGeom prst="rect">
            <a:avLst/>
          </a:prstGeom>
        </p:spPr>
        <p:txBody>
          <a:bodyPr/>
          <a:lstStyle>
            <a:lvl1pPr algn="ctr">
              <a:defRPr sz="2250" b="1">
                <a:solidFill>
                  <a:srgbClr val="002060"/>
                </a:solidFill>
                <a:latin typeface="+mj-lt"/>
                <a:cs typeface="Aharoni" panose="02010803020104030203" pitchFamily="2" charset="-79"/>
              </a:defRPr>
            </a:lvl1pPr>
          </a:lstStyle>
          <a:p>
            <a:r>
              <a:rPr lang="en-US" dirty="0"/>
              <a:t>Click to edit Master title style</a:t>
            </a:r>
          </a:p>
        </p:txBody>
      </p:sp>
      <p:sp>
        <p:nvSpPr>
          <p:cNvPr id="8" name="TextBox 7"/>
          <p:cNvSpPr txBox="1"/>
          <p:nvPr userDrawn="1"/>
        </p:nvSpPr>
        <p:spPr>
          <a:xfrm>
            <a:off x="3638970" y="6355833"/>
            <a:ext cx="1855304" cy="300082"/>
          </a:xfrm>
          <a:prstGeom prst="rect">
            <a:avLst/>
          </a:prstGeom>
          <a:noFill/>
        </p:spPr>
        <p:txBody>
          <a:bodyPr wrap="square" rtlCol="0">
            <a:spAutoFit/>
          </a:bodyPr>
          <a:lstStyle/>
          <a:p>
            <a:pPr algn="ctr"/>
            <a:fld id="{6C8DB460-5AC8-4C2B-B119-CDD21F954625}" type="slidenum">
              <a:rPr lang="en-US" sz="1350" smtClean="0">
                <a:solidFill>
                  <a:srgbClr val="002060"/>
                </a:solidFill>
                <a:latin typeface="+mj-lt"/>
                <a:cs typeface="Arial" panose="020B0604020202020204" pitchFamily="34" charset="0"/>
              </a:rPr>
              <a:pPr algn="ctr"/>
              <a:t>‹#›</a:t>
            </a:fld>
            <a:endParaRPr lang="en-US" sz="1350" dirty="0">
              <a:solidFill>
                <a:srgbClr val="002060"/>
              </a:solidFill>
              <a:latin typeface="+mj-lt"/>
              <a:cs typeface="Arial" panose="020B0604020202020204" pitchFamily="34" charset="0"/>
            </a:endParaRPr>
          </a:p>
        </p:txBody>
      </p:sp>
      <p:sp>
        <p:nvSpPr>
          <p:cNvPr id="9" name="Rectangle 8"/>
          <p:cNvSpPr/>
          <p:nvPr userDrawn="1"/>
        </p:nvSpPr>
        <p:spPr>
          <a:xfrm>
            <a:off x="0" y="5459898"/>
            <a:ext cx="9144000" cy="284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Tree>
    <p:extLst>
      <p:ext uri="{BB962C8B-B14F-4D97-AF65-F5344CB8AC3E}">
        <p14:creationId xmlns:p14="http://schemas.microsoft.com/office/powerpoint/2010/main" val="20160094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11" name="Title 10"/>
          <p:cNvSpPr>
            <a:spLocks noGrp="1"/>
          </p:cNvSpPr>
          <p:nvPr>
            <p:ph type="title"/>
          </p:nvPr>
        </p:nvSpPr>
        <p:spPr>
          <a:xfrm>
            <a:off x="688490" y="132835"/>
            <a:ext cx="7756263" cy="715304"/>
          </a:xfrm>
          <a:prstGeom prst="rect">
            <a:avLst/>
          </a:prstGeom>
        </p:spPr>
        <p:txBody>
          <a:bodyPr/>
          <a:lstStyle>
            <a:lvl1pPr algn="ctr">
              <a:defRPr sz="2250" b="1">
                <a:solidFill>
                  <a:srgbClr val="002060"/>
                </a:solidFill>
                <a:latin typeface="+mj-lt"/>
                <a:cs typeface="Aharoni" panose="02010803020104030203" pitchFamily="2" charset="-79"/>
              </a:defRPr>
            </a:lvl1pPr>
          </a:lstStyle>
          <a:p>
            <a:r>
              <a:rPr lang="en-US" dirty="0"/>
              <a:t>Click to edit Master title style</a:t>
            </a:r>
          </a:p>
        </p:txBody>
      </p:sp>
      <p:sp>
        <p:nvSpPr>
          <p:cNvPr id="8" name="TextBox 7"/>
          <p:cNvSpPr txBox="1"/>
          <p:nvPr userDrawn="1"/>
        </p:nvSpPr>
        <p:spPr>
          <a:xfrm>
            <a:off x="3638970" y="6355833"/>
            <a:ext cx="1855304" cy="300082"/>
          </a:xfrm>
          <a:prstGeom prst="rect">
            <a:avLst/>
          </a:prstGeom>
          <a:noFill/>
        </p:spPr>
        <p:txBody>
          <a:bodyPr wrap="square" rtlCol="0">
            <a:spAutoFit/>
          </a:bodyPr>
          <a:lstStyle/>
          <a:p>
            <a:pPr algn="ctr"/>
            <a:fld id="{6C8DB460-5AC8-4C2B-B119-CDD21F954625}" type="slidenum">
              <a:rPr lang="en-US" sz="1350" smtClean="0">
                <a:solidFill>
                  <a:srgbClr val="002060"/>
                </a:solidFill>
                <a:latin typeface="+mj-lt"/>
                <a:cs typeface="Arial" panose="020B0604020202020204" pitchFamily="34" charset="0"/>
              </a:rPr>
              <a:pPr algn="ctr"/>
              <a:t>‹#›</a:t>
            </a:fld>
            <a:endParaRPr lang="en-US" sz="1350" dirty="0">
              <a:solidFill>
                <a:srgbClr val="002060"/>
              </a:solidFill>
              <a:latin typeface="+mj-lt"/>
              <a:cs typeface="Arial" panose="020B0604020202020204" pitchFamily="34" charset="0"/>
            </a:endParaRPr>
          </a:p>
        </p:txBody>
      </p:sp>
      <p:sp>
        <p:nvSpPr>
          <p:cNvPr id="9" name="Rectangle 8"/>
          <p:cNvSpPr/>
          <p:nvPr userDrawn="1"/>
        </p:nvSpPr>
        <p:spPr>
          <a:xfrm>
            <a:off x="0" y="5459898"/>
            <a:ext cx="9144000" cy="284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Tree>
    <p:extLst>
      <p:ext uri="{BB962C8B-B14F-4D97-AF65-F5344CB8AC3E}">
        <p14:creationId xmlns:p14="http://schemas.microsoft.com/office/powerpoint/2010/main" val="23885010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21550" y="2528901"/>
            <a:ext cx="8127903" cy="340983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12"/>
          <p:cNvSpPr>
            <a:spLocks noGrp="1"/>
          </p:cNvSpPr>
          <p:nvPr>
            <p:ph type="body" sz="quarter" idx="15" hasCustomPrompt="1"/>
          </p:nvPr>
        </p:nvSpPr>
        <p:spPr>
          <a:xfrm>
            <a:off x="521551" y="1465388"/>
            <a:ext cx="8127903" cy="991505"/>
          </a:xfrm>
          <a:prstGeom prst="rect">
            <a:avLst/>
          </a:prstGeom>
          <a:noFill/>
        </p:spPr>
        <p:txBody>
          <a:bodyPr vert="horz" anchor="ctr" anchorCtr="0"/>
          <a:lstStyle>
            <a:lvl1pPr marL="0" indent="0" algn="ctr">
              <a:lnSpc>
                <a:spcPct val="90000"/>
              </a:lnSpc>
              <a:buNone/>
              <a:defRPr sz="2100">
                <a:solidFill>
                  <a:srgbClr val="72CFDF"/>
                </a:solidFill>
                <a:latin typeface="Utopia" panose="02020500000000000000" pitchFamily="18" charset="0"/>
                <a:ea typeface="Lato" panose="020F0502020204030203" pitchFamily="34" charset="0"/>
                <a:cs typeface="Lato" panose="020F0502020204030203" pitchFamily="34" charset="0"/>
              </a:defRPr>
            </a:lvl1pPr>
            <a:lvl2pPr>
              <a:defRPr>
                <a:latin typeface="Amatic SC Regular"/>
                <a:cs typeface="Amatic SC Regular"/>
              </a:defRPr>
            </a:lvl2pPr>
            <a:lvl3pPr>
              <a:defRPr>
                <a:latin typeface="Amatic SC Regular"/>
                <a:cs typeface="Amatic SC Regular"/>
              </a:defRPr>
            </a:lvl3pPr>
            <a:lvl4pPr>
              <a:defRPr>
                <a:latin typeface="Amatic SC Regular"/>
                <a:cs typeface="Amatic SC Regular"/>
              </a:defRPr>
            </a:lvl4pPr>
            <a:lvl5pPr>
              <a:defRPr>
                <a:latin typeface="Amatic SC Regular"/>
                <a:cs typeface="Amatic SC Regular"/>
              </a:defRPr>
            </a:lvl5pPr>
          </a:lstStyle>
          <a:p>
            <a:pPr lvl="0"/>
            <a:r>
              <a:rPr lang="en-US" dirty="0"/>
              <a:t>CLICK TO EDIT MASTER TEXT STYLES</a:t>
            </a:r>
          </a:p>
        </p:txBody>
      </p:sp>
      <p:sp>
        <p:nvSpPr>
          <p:cNvPr id="7" name="Title 1"/>
          <p:cNvSpPr>
            <a:spLocks noGrp="1"/>
          </p:cNvSpPr>
          <p:nvPr>
            <p:ph type="title"/>
          </p:nvPr>
        </p:nvSpPr>
        <p:spPr>
          <a:xfrm>
            <a:off x="519112" y="237840"/>
            <a:ext cx="8130341" cy="850900"/>
          </a:xfrm>
          <a:prstGeom prst="rect">
            <a:avLst/>
          </a:prstGeom>
        </p:spPr>
        <p:txBody>
          <a:bodyPr anchor="b" anchorCtr="0"/>
          <a:lstStyle>
            <a:lvl1pPr>
              <a:defRPr sz="3600" b="1" spc="113">
                <a:solidFill>
                  <a:srgbClr val="333333"/>
                </a:solidFill>
                <a:effectLst/>
                <a:latin typeface="Lato Heavy" panose="020F0502020204030203" pitchFamily="34" charset="0"/>
                <a:ea typeface="Lato Heavy" panose="020F0502020204030203" pitchFamily="34" charset="0"/>
                <a:cs typeface="Lato Heavy" panose="020F0502020204030203" pitchFamily="34" charset="0"/>
              </a:defRPr>
            </a:lvl1pPr>
          </a:lstStyle>
          <a:p>
            <a:r>
              <a:rPr lang="en-US" dirty="0"/>
              <a:t>Click to edit Master title style</a:t>
            </a:r>
          </a:p>
        </p:txBody>
      </p:sp>
      <p:sp>
        <p:nvSpPr>
          <p:cNvPr id="6" name="Slide Number Placeholder 5"/>
          <p:cNvSpPr>
            <a:spLocks noGrp="1"/>
          </p:cNvSpPr>
          <p:nvPr>
            <p:ph type="sldNum" sz="quarter" idx="4"/>
          </p:nvPr>
        </p:nvSpPr>
        <p:spPr>
          <a:xfrm>
            <a:off x="6998330" y="6494595"/>
            <a:ext cx="2133600" cy="365125"/>
          </a:xfrm>
          <a:prstGeom prst="rect">
            <a:avLst/>
          </a:prstGeom>
        </p:spPr>
        <p:txBody>
          <a:bodyPr/>
          <a:lstStyle>
            <a:lvl1pPr algn="r">
              <a:defRPr sz="1350">
                <a:latin typeface="Lato Light"/>
                <a:cs typeface="Lato Light"/>
              </a:defRPr>
            </a:lvl1pPr>
          </a:lstStyle>
          <a:p>
            <a:fld id="{A2644288-DBB5-B146-A4C9-3FE617AA0A71}" type="slidenum">
              <a:rPr lang="en-US" smtClean="0"/>
              <a:pPr/>
              <a:t>‹#›</a:t>
            </a:fld>
            <a:endParaRPr lang="en-US" dirty="0"/>
          </a:p>
        </p:txBody>
      </p:sp>
    </p:spTree>
    <p:extLst>
      <p:ext uri="{BB962C8B-B14F-4D97-AF65-F5344CB8AC3E}">
        <p14:creationId xmlns:p14="http://schemas.microsoft.com/office/powerpoint/2010/main" val="31135821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cSld name="Two Content Areas">
    <p:spTree>
      <p:nvGrpSpPr>
        <p:cNvPr id="1" name=""/>
        <p:cNvGrpSpPr/>
        <p:nvPr/>
      </p:nvGrpSpPr>
      <p:grpSpPr>
        <a:xfrm>
          <a:off x="0" y="0"/>
          <a:ext cx="0" cy="0"/>
          <a:chOff x="0" y="0"/>
          <a:chExt cx="0" cy="0"/>
        </a:xfrm>
      </p:grpSpPr>
      <p:sp>
        <p:nvSpPr>
          <p:cNvPr id="12" name="Title 11"/>
          <p:cNvSpPr>
            <a:spLocks noGrp="1"/>
          </p:cNvSpPr>
          <p:nvPr>
            <p:ph type="title"/>
          </p:nvPr>
        </p:nvSpPr>
        <p:spPr>
          <a:xfrm>
            <a:off x="688490" y="570156"/>
            <a:ext cx="7756263" cy="1054250"/>
          </a:xfrm>
          <a:prstGeom prst="rect">
            <a:avLst/>
          </a:prstGeom>
        </p:spPr>
        <p:txBody>
          <a:bodyPr/>
          <a:lstStyle>
            <a:lvl1pPr>
              <a:defRPr sz="3225" b="1">
                <a:solidFill>
                  <a:srgbClr val="595959"/>
                </a:solidFill>
                <a:latin typeface="Arial"/>
                <a:cs typeface="Arial"/>
              </a:defRPr>
            </a:lvl1pPr>
          </a:lstStyle>
          <a:p>
            <a:r>
              <a:rPr lang="en-US"/>
              <a:t>Click to edit Master title style</a:t>
            </a:r>
            <a:endParaRPr lang="en-US" dirty="0"/>
          </a:p>
        </p:txBody>
      </p:sp>
      <p:sp>
        <p:nvSpPr>
          <p:cNvPr id="8" name="Content Placeholder 7"/>
          <p:cNvSpPr>
            <a:spLocks noGrp="1"/>
          </p:cNvSpPr>
          <p:nvPr>
            <p:ph sz="quarter" idx="13"/>
          </p:nvPr>
        </p:nvSpPr>
        <p:spPr>
          <a:xfrm>
            <a:off x="685800" y="1845482"/>
            <a:ext cx="3803904" cy="3434474"/>
          </a:xfrm>
          <a:prstGeom prst="rect">
            <a:avLst/>
          </a:prstGeom>
        </p:spPr>
        <p:txBody>
          <a:bodyPr>
            <a:normAutofit/>
          </a:bodyPr>
          <a:lstStyle>
            <a:lvl1pPr>
              <a:defRPr sz="1500">
                <a:solidFill>
                  <a:srgbClr val="595959"/>
                </a:solidFill>
                <a:latin typeface="Arial"/>
                <a:cs typeface="Arial"/>
              </a:defRPr>
            </a:lvl1pPr>
          </a:lstStyle>
          <a:p>
            <a:pPr lvl="0"/>
            <a:r>
              <a:rPr lang="en-US"/>
              <a:t>Click to edit Master text styles</a:t>
            </a:r>
          </a:p>
        </p:txBody>
      </p:sp>
      <p:sp>
        <p:nvSpPr>
          <p:cNvPr id="10" name="Content Placeholder 9"/>
          <p:cNvSpPr>
            <a:spLocks noGrp="1"/>
          </p:cNvSpPr>
          <p:nvPr>
            <p:ph sz="quarter" idx="14"/>
          </p:nvPr>
        </p:nvSpPr>
        <p:spPr>
          <a:xfrm>
            <a:off x="4645151" y="1845482"/>
            <a:ext cx="3803904" cy="3434474"/>
          </a:xfrm>
          <a:prstGeom prst="rect">
            <a:avLst/>
          </a:prstGeom>
        </p:spPr>
        <p:txBody>
          <a:bodyPr>
            <a:normAutofit/>
          </a:bodyPr>
          <a:lstStyle>
            <a:lvl1pPr>
              <a:defRPr sz="1500">
                <a:solidFill>
                  <a:srgbClr val="595959"/>
                </a:solidFill>
                <a:latin typeface="Arial"/>
                <a:cs typeface="Arial"/>
              </a:defRPr>
            </a:lvl1pPr>
          </a:lstStyle>
          <a:p>
            <a:pPr lvl="0"/>
            <a:r>
              <a:rPr lang="en-US"/>
              <a:t>Click to edit Master text styles</a:t>
            </a:r>
          </a:p>
        </p:txBody>
      </p:sp>
      <p:sp>
        <p:nvSpPr>
          <p:cNvPr id="5" name="TextBox 4">
            <a:extLst>
              <a:ext uri="{FF2B5EF4-FFF2-40B4-BE49-F238E27FC236}">
                <a16:creationId xmlns:a16="http://schemas.microsoft.com/office/drawing/2014/main" id="{23348F2E-56D7-4783-BAD3-21D3D207EEC0}"/>
              </a:ext>
            </a:extLst>
          </p:cNvPr>
          <p:cNvSpPr txBox="1"/>
          <p:nvPr userDrawn="1"/>
        </p:nvSpPr>
        <p:spPr>
          <a:xfrm>
            <a:off x="3638970" y="6355833"/>
            <a:ext cx="1855304" cy="300082"/>
          </a:xfrm>
          <a:prstGeom prst="rect">
            <a:avLst/>
          </a:prstGeom>
          <a:noFill/>
        </p:spPr>
        <p:txBody>
          <a:bodyPr wrap="square" rtlCol="0">
            <a:spAutoFit/>
          </a:bodyPr>
          <a:lstStyle/>
          <a:p>
            <a:pPr algn="ctr"/>
            <a:fld id="{6C8DB460-5AC8-4C2B-B119-CDD21F954625}" type="slidenum">
              <a:rPr lang="en-US" sz="1350" smtClean="0">
                <a:solidFill>
                  <a:srgbClr val="002060"/>
                </a:solidFill>
                <a:latin typeface="+mj-lt"/>
                <a:cs typeface="Arial" panose="020B0604020202020204" pitchFamily="34" charset="0"/>
              </a:rPr>
              <a:pPr algn="ctr"/>
              <a:t>‹#›</a:t>
            </a:fld>
            <a:endParaRPr lang="en-US" sz="1350" dirty="0">
              <a:solidFill>
                <a:srgbClr val="002060"/>
              </a:solidFill>
              <a:latin typeface="+mj-lt"/>
              <a:cs typeface="Arial" panose="020B0604020202020204" pitchFamily="34" charset="0"/>
            </a:endParaRPr>
          </a:p>
        </p:txBody>
      </p:sp>
    </p:spTree>
    <p:extLst>
      <p:ext uri="{BB962C8B-B14F-4D97-AF65-F5344CB8AC3E}">
        <p14:creationId xmlns:p14="http://schemas.microsoft.com/office/powerpoint/2010/main" val="4248166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Areas">
    <p:spTree>
      <p:nvGrpSpPr>
        <p:cNvPr id="1" name=""/>
        <p:cNvGrpSpPr/>
        <p:nvPr/>
      </p:nvGrpSpPr>
      <p:grpSpPr>
        <a:xfrm>
          <a:off x="0" y="0"/>
          <a:ext cx="0" cy="0"/>
          <a:chOff x="0" y="0"/>
          <a:chExt cx="0" cy="0"/>
        </a:xfrm>
      </p:grpSpPr>
      <p:sp>
        <p:nvSpPr>
          <p:cNvPr id="12"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a:t>Click to edit Master title style</a:t>
            </a:r>
            <a:endParaRPr lang="en-US" dirty="0"/>
          </a:p>
        </p:txBody>
      </p:sp>
      <p:sp>
        <p:nvSpPr>
          <p:cNvPr id="8"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0"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5" name="TextBox 4">
            <a:extLst>
              <a:ext uri="{FF2B5EF4-FFF2-40B4-BE49-F238E27FC236}">
                <a16:creationId xmlns:a16="http://schemas.microsoft.com/office/drawing/2014/main" id="{23348F2E-56D7-4783-BAD3-21D3D207EEC0}"/>
              </a:ext>
            </a:extLst>
          </p:cNvPr>
          <p:cNvSpPr txBox="1"/>
          <p:nvPr userDrawn="1"/>
        </p:nvSpPr>
        <p:spPr>
          <a:xfrm>
            <a:off x="3638969" y="6355833"/>
            <a:ext cx="1855304" cy="369332"/>
          </a:xfrm>
          <a:prstGeom prst="rect">
            <a:avLst/>
          </a:prstGeom>
          <a:noFill/>
        </p:spPr>
        <p:txBody>
          <a:bodyPr wrap="square" rtlCol="0">
            <a:spAutoFit/>
          </a:bodyPr>
          <a:lstStyle/>
          <a:p>
            <a:pPr algn="ctr"/>
            <a:fld id="{6C8DB460-5AC8-4C2B-B119-CDD21F954625}" type="slidenum">
              <a:rPr lang="en-US" smtClean="0">
                <a:solidFill>
                  <a:srgbClr val="002060"/>
                </a:solidFill>
                <a:latin typeface="+mj-lt"/>
                <a:cs typeface="Arial" panose="020B0604020202020204" pitchFamily="34" charset="0"/>
              </a:rPr>
              <a:pPr algn="ctr"/>
              <a:t>‹#›</a:t>
            </a:fld>
            <a:endParaRPr lang="en-US" dirty="0">
              <a:solidFill>
                <a:srgbClr val="002060"/>
              </a:solidFill>
              <a:latin typeface="+mj-lt"/>
              <a:cs typeface="Arial" panose="020B0604020202020204" pitchFamily="34" charset="0"/>
            </a:endParaRPr>
          </a:p>
        </p:txBody>
      </p:sp>
    </p:spTree>
    <p:extLst>
      <p:ext uri="{BB962C8B-B14F-4D97-AF65-F5344CB8AC3E}">
        <p14:creationId xmlns:p14="http://schemas.microsoft.com/office/powerpoint/2010/main" val="1926393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Two Columns with Subtitles">
    <p:spTree>
      <p:nvGrpSpPr>
        <p:cNvPr id="1" name=""/>
        <p:cNvGrpSpPr/>
        <p:nvPr/>
      </p:nvGrpSpPr>
      <p:grpSpPr>
        <a:xfrm>
          <a:off x="0" y="0"/>
          <a:ext cx="0" cy="0"/>
          <a:chOff x="0" y="0"/>
          <a:chExt cx="0" cy="0"/>
        </a:xfrm>
      </p:grpSpPr>
      <p:sp>
        <p:nvSpPr>
          <p:cNvPr id="2"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688490"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8488"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5" name="Text Placeholder 4"/>
          <p:cNvSpPr>
            <a:spLocks noGrp="1"/>
          </p:cNvSpPr>
          <p:nvPr>
            <p:ph type="body" sz="quarter" idx="3"/>
          </p:nvPr>
        </p:nvSpPr>
        <p:spPr>
          <a:xfrm>
            <a:off x="4785878"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
        <p:nvSpPr>
          <p:cNvPr id="7" name="TextBox 6">
            <a:extLst>
              <a:ext uri="{FF2B5EF4-FFF2-40B4-BE49-F238E27FC236}">
                <a16:creationId xmlns:a16="http://schemas.microsoft.com/office/drawing/2014/main" id="{CE63606E-E78E-4013-979D-EBC44B2578B0}"/>
              </a:ext>
            </a:extLst>
          </p:cNvPr>
          <p:cNvSpPr txBox="1"/>
          <p:nvPr userDrawn="1"/>
        </p:nvSpPr>
        <p:spPr>
          <a:xfrm>
            <a:off x="3638969" y="6355833"/>
            <a:ext cx="1855304" cy="369332"/>
          </a:xfrm>
          <a:prstGeom prst="rect">
            <a:avLst/>
          </a:prstGeom>
          <a:noFill/>
        </p:spPr>
        <p:txBody>
          <a:bodyPr wrap="square" rtlCol="0">
            <a:spAutoFit/>
          </a:bodyPr>
          <a:lstStyle/>
          <a:p>
            <a:pPr algn="ctr"/>
            <a:fld id="{6C8DB460-5AC8-4C2B-B119-CDD21F954625}" type="slidenum">
              <a:rPr lang="en-US" smtClean="0">
                <a:solidFill>
                  <a:srgbClr val="002060"/>
                </a:solidFill>
                <a:latin typeface="+mj-lt"/>
                <a:cs typeface="Arial" panose="020B0604020202020204" pitchFamily="34" charset="0"/>
              </a:rPr>
              <a:pPr algn="ctr"/>
              <a:t>‹#›</a:t>
            </a:fld>
            <a:endParaRPr lang="en-US" dirty="0">
              <a:solidFill>
                <a:srgbClr val="002060"/>
              </a:solidFill>
              <a:latin typeface="+mj-lt"/>
              <a:cs typeface="Arial" panose="020B0604020202020204" pitchFamily="34" charset="0"/>
            </a:endParaRPr>
          </a:p>
        </p:txBody>
      </p:sp>
    </p:spTree>
    <p:extLst>
      <p:ext uri="{BB962C8B-B14F-4D97-AF65-F5344CB8AC3E}">
        <p14:creationId xmlns:p14="http://schemas.microsoft.com/office/powerpoint/2010/main" val="3558760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002" y="559399"/>
            <a:ext cx="3580882" cy="4414019"/>
          </a:xfrm>
          <a:prstGeom prst="rect">
            <a:avLst/>
          </a:prstGeom>
        </p:spPr>
        <p:txBody>
          <a:bodyPr anchor="t">
            <a:normAutofit/>
          </a:bodyPr>
          <a:lstStyle>
            <a:lvl1pPr algn="l">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a:t>Click to edit Master text styles</a:t>
            </a:r>
          </a:p>
        </p:txBody>
      </p:sp>
      <p:sp>
        <p:nvSpPr>
          <p:cNvPr id="4" name="Text Placeholder 3"/>
          <p:cNvSpPr>
            <a:spLocks noGrp="1"/>
          </p:cNvSpPr>
          <p:nvPr>
            <p:ph type="body" sz="half" idx="2"/>
          </p:nvPr>
        </p:nvSpPr>
        <p:spPr>
          <a:xfrm>
            <a:off x="4889812"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Box 4">
            <a:extLst>
              <a:ext uri="{FF2B5EF4-FFF2-40B4-BE49-F238E27FC236}">
                <a16:creationId xmlns:a16="http://schemas.microsoft.com/office/drawing/2014/main" id="{B77883EE-BF10-4465-BD1D-99F0789C4C25}"/>
              </a:ext>
            </a:extLst>
          </p:cNvPr>
          <p:cNvSpPr txBox="1"/>
          <p:nvPr userDrawn="1"/>
        </p:nvSpPr>
        <p:spPr>
          <a:xfrm>
            <a:off x="3638969" y="6355833"/>
            <a:ext cx="1855304" cy="369332"/>
          </a:xfrm>
          <a:prstGeom prst="rect">
            <a:avLst/>
          </a:prstGeom>
          <a:noFill/>
        </p:spPr>
        <p:txBody>
          <a:bodyPr wrap="square" rtlCol="0">
            <a:spAutoFit/>
          </a:bodyPr>
          <a:lstStyle/>
          <a:p>
            <a:pPr algn="ctr"/>
            <a:fld id="{6C8DB460-5AC8-4C2B-B119-CDD21F954625}" type="slidenum">
              <a:rPr lang="en-US" smtClean="0">
                <a:solidFill>
                  <a:srgbClr val="002060"/>
                </a:solidFill>
                <a:latin typeface="+mj-lt"/>
                <a:cs typeface="Arial" panose="020B0604020202020204" pitchFamily="34" charset="0"/>
              </a:rPr>
              <a:pPr algn="ctr"/>
              <a:t>‹#›</a:t>
            </a:fld>
            <a:endParaRPr lang="en-US" dirty="0">
              <a:solidFill>
                <a:srgbClr val="002060"/>
              </a:solidFill>
              <a:latin typeface="+mj-lt"/>
              <a:cs typeface="Arial" panose="020B0604020202020204" pitchFamily="34" charset="0"/>
            </a:endParaRPr>
          </a:p>
        </p:txBody>
      </p:sp>
    </p:spTree>
    <p:extLst>
      <p:ext uri="{BB962C8B-B14F-4D97-AF65-F5344CB8AC3E}">
        <p14:creationId xmlns:p14="http://schemas.microsoft.com/office/powerpoint/2010/main" val="183872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hoto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rot="344365">
            <a:off x="773476" y="536672"/>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88489"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Box 4">
            <a:extLst>
              <a:ext uri="{FF2B5EF4-FFF2-40B4-BE49-F238E27FC236}">
                <a16:creationId xmlns:a16="http://schemas.microsoft.com/office/drawing/2014/main" id="{169028ED-E0C5-416B-96EC-0B000BC36B18}"/>
              </a:ext>
            </a:extLst>
          </p:cNvPr>
          <p:cNvSpPr txBox="1"/>
          <p:nvPr userDrawn="1"/>
        </p:nvSpPr>
        <p:spPr>
          <a:xfrm>
            <a:off x="3638969" y="6355833"/>
            <a:ext cx="1855304" cy="369332"/>
          </a:xfrm>
          <a:prstGeom prst="rect">
            <a:avLst/>
          </a:prstGeom>
          <a:noFill/>
        </p:spPr>
        <p:txBody>
          <a:bodyPr wrap="square" rtlCol="0">
            <a:spAutoFit/>
          </a:bodyPr>
          <a:lstStyle/>
          <a:p>
            <a:pPr algn="ctr"/>
            <a:fld id="{6C8DB460-5AC8-4C2B-B119-CDD21F954625}" type="slidenum">
              <a:rPr lang="en-US" smtClean="0">
                <a:solidFill>
                  <a:srgbClr val="002060"/>
                </a:solidFill>
                <a:latin typeface="+mj-lt"/>
                <a:cs typeface="Arial" panose="020B0604020202020204" pitchFamily="34" charset="0"/>
              </a:rPr>
              <a:pPr algn="ctr"/>
              <a:t>‹#›</a:t>
            </a:fld>
            <a:endParaRPr lang="en-US" dirty="0">
              <a:solidFill>
                <a:srgbClr val="002060"/>
              </a:solidFill>
              <a:latin typeface="+mj-lt"/>
              <a:cs typeface="Arial" panose="020B0604020202020204" pitchFamily="34" charset="0"/>
            </a:endParaRPr>
          </a:p>
        </p:txBody>
      </p:sp>
    </p:spTree>
    <p:extLst>
      <p:ext uri="{BB962C8B-B14F-4D97-AF65-F5344CB8AC3E}">
        <p14:creationId xmlns:p14="http://schemas.microsoft.com/office/powerpoint/2010/main" val="1423315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pic>
        <p:nvPicPr>
          <p:cNvPr id="2" name="Picture 9" descr="PPT-General9.jp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0" descr="genbuffbacker.jp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2468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 MVC">
    <p:spTree>
      <p:nvGrpSpPr>
        <p:cNvPr id="1" name=""/>
        <p:cNvGrpSpPr/>
        <p:nvPr/>
      </p:nvGrpSpPr>
      <p:grpSpPr>
        <a:xfrm>
          <a:off x="0" y="0"/>
          <a:ext cx="0" cy="0"/>
          <a:chOff x="0" y="0"/>
          <a:chExt cx="0" cy="0"/>
        </a:xfrm>
      </p:grpSpPr>
      <p:pic>
        <p:nvPicPr>
          <p:cNvPr id="4" name="Picture 9" descr="MVC-ppt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360378" y="601090"/>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a:t>Click to edit Master title style</a:t>
            </a:r>
            <a:endParaRPr lang="en-US" dirty="0"/>
          </a:p>
        </p:txBody>
      </p:sp>
      <p:sp>
        <p:nvSpPr>
          <p:cNvPr id="8" name="Subtitle 2"/>
          <p:cNvSpPr>
            <a:spLocks noGrp="1"/>
          </p:cNvSpPr>
          <p:nvPr>
            <p:ph type="subTitle" idx="1"/>
          </p:nvPr>
        </p:nvSpPr>
        <p:spPr>
          <a:xfrm>
            <a:off x="360378"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74096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DE86656-F913-40D1-8835-D9BB6D4A9EF4}"/>
              </a:ext>
            </a:extLst>
          </p:cNvPr>
          <p:cNvGrpSpPr/>
          <p:nvPr userDrawn="1"/>
        </p:nvGrpSpPr>
        <p:grpSpPr>
          <a:xfrm>
            <a:off x="0" y="6048948"/>
            <a:ext cx="9144000" cy="822900"/>
            <a:chOff x="0" y="5163405"/>
            <a:chExt cx="9144000" cy="822900"/>
          </a:xfrm>
        </p:grpSpPr>
        <p:sp>
          <p:nvSpPr>
            <p:cNvPr id="12" name="Google Shape;255;p40">
              <a:extLst>
                <a:ext uri="{FF2B5EF4-FFF2-40B4-BE49-F238E27FC236}">
                  <a16:creationId xmlns:a16="http://schemas.microsoft.com/office/drawing/2014/main" id="{1B1B75B1-CB3A-4318-BAEB-5C4786352F40}"/>
                </a:ext>
              </a:extLst>
            </p:cNvPr>
            <p:cNvSpPr txBox="1"/>
            <p:nvPr/>
          </p:nvSpPr>
          <p:spPr>
            <a:xfrm>
              <a:off x="0" y="5163405"/>
              <a:ext cx="9144000" cy="822900"/>
            </a:xfrm>
            <a:prstGeom prst="rect">
              <a:avLst/>
            </a:prstGeom>
            <a:gradFill>
              <a:gsLst>
                <a:gs pos="0">
                  <a:srgbClr val="231C34"/>
                </a:gs>
                <a:gs pos="100000">
                  <a:srgbClr val="737373"/>
                </a:gs>
              </a:gsLst>
              <a:lin ang="10800025" scaled="0"/>
            </a:gradFill>
            <a:ln>
              <a:noFill/>
            </a:ln>
          </p:spPr>
          <p:txBody>
            <a:bodyPr spcFirstLastPara="1" wrap="square" lIns="68575" tIns="34275" rIns="68575" bIns="34275" anchor="t" anchorCtr="0">
              <a:noAutofit/>
            </a:bodyPr>
            <a:lstStyle/>
            <a:p>
              <a:pPr>
                <a:spcBef>
                  <a:spcPts val="0"/>
                </a:spcBef>
                <a:spcAft>
                  <a:spcPts val="0"/>
                </a:spcAft>
              </a:pPr>
              <a:endParaRPr sz="1400">
                <a:solidFill>
                  <a:schemeClr val="dk1"/>
                </a:solidFill>
                <a:latin typeface="Calibri"/>
                <a:ea typeface="Calibri"/>
                <a:cs typeface="Calibri"/>
                <a:sym typeface="Calibri"/>
              </a:endParaRPr>
            </a:p>
          </p:txBody>
        </p:sp>
        <p:pic>
          <p:nvPicPr>
            <p:cNvPr id="13" name="Google Shape;256;p40">
              <a:extLst>
                <a:ext uri="{FF2B5EF4-FFF2-40B4-BE49-F238E27FC236}">
                  <a16:creationId xmlns:a16="http://schemas.microsoft.com/office/drawing/2014/main" id="{F11AB6ED-0A9E-4B06-B554-40C527A385A6}"/>
                </a:ext>
              </a:extLst>
            </p:cNvPr>
            <p:cNvPicPr preferRelativeResize="0"/>
            <p:nvPr/>
          </p:nvPicPr>
          <p:blipFill>
            <a:blip r:embed="rId19">
              <a:alphaModFix/>
            </a:blip>
            <a:stretch>
              <a:fillRect/>
            </a:stretch>
          </p:blipFill>
          <p:spPr>
            <a:xfrm>
              <a:off x="5821913" y="5295543"/>
              <a:ext cx="3163799" cy="587456"/>
            </a:xfrm>
            <a:prstGeom prst="rect">
              <a:avLst/>
            </a:prstGeom>
            <a:noFill/>
            <a:ln>
              <a:noFill/>
            </a:ln>
          </p:spPr>
        </p:pic>
      </p:grpSp>
      <p:sp>
        <p:nvSpPr>
          <p:cNvPr id="4" name="Date Placeholder 3"/>
          <p:cNvSpPr>
            <a:spLocks noGrp="1"/>
          </p:cNvSpPr>
          <p:nvPr>
            <p:ph type="dt" sz="half" idx="2"/>
          </p:nvPr>
        </p:nvSpPr>
        <p:spPr>
          <a:xfrm>
            <a:off x="357462" y="6411286"/>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2"/>
                </a:solidFill>
                <a:latin typeface="+mn-lt"/>
                <a:ea typeface="+mn-ea"/>
                <a:cs typeface="+mn-cs"/>
              </a:defRPr>
            </a:lvl1pPr>
          </a:lstStyle>
          <a:p>
            <a:pPr>
              <a:defRPr/>
            </a:pPr>
            <a:fld id="{10DA1A4F-3D9D-4EC4-B0B1-93E85D9B25FE}" type="datetime1">
              <a:rPr lang="en-US" smtClean="0"/>
              <a:t>8/24/2021</a:t>
            </a:fld>
            <a:endParaRPr lang="en-US" dirty="0"/>
          </a:p>
        </p:txBody>
      </p:sp>
      <p:sp>
        <p:nvSpPr>
          <p:cNvPr id="6" name="Slide Number Placeholder 5"/>
          <p:cNvSpPr>
            <a:spLocks noGrp="1"/>
          </p:cNvSpPr>
          <p:nvPr>
            <p:ph type="sldNum" sz="quarter" idx="4"/>
          </p:nvPr>
        </p:nvSpPr>
        <p:spPr>
          <a:xfrm>
            <a:off x="4495800" y="6400800"/>
            <a:ext cx="485364" cy="312017"/>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2"/>
                </a:solidFill>
                <a:latin typeface="+mn-lt"/>
                <a:ea typeface="+mn-ea"/>
                <a:cs typeface="+mn-cs"/>
              </a:defRPr>
            </a:lvl1pPr>
          </a:lstStyle>
          <a:p>
            <a:pPr>
              <a:defRPr/>
            </a:pPr>
            <a:fld id="{BF5384DF-3CC5-CF4E-9FE1-5084770CC286}" type="slidenum">
              <a:rPr lang="en-US"/>
              <a:pPr>
                <a:defRPr/>
              </a:pPr>
              <a:t>‹#›</a:t>
            </a:fld>
            <a:endParaRPr lang="en-US" dirty="0"/>
          </a:p>
        </p:txBody>
      </p:sp>
    </p:spTree>
    <p:extLst>
      <p:ext uri="{BB962C8B-B14F-4D97-AF65-F5344CB8AC3E}">
        <p14:creationId xmlns:p14="http://schemas.microsoft.com/office/powerpoint/2010/main" val="4131859333"/>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61" r:id="rId15"/>
    <p:sldLayoutId id="2147483762" r:id="rId16"/>
    <p:sldLayoutId id="2147483763" r:id="rId17"/>
  </p:sldLayoutIdLst>
  <p:hf hdr="0" ftr="0"/>
  <p:txStyles>
    <p:titleStyle>
      <a:lvl1pPr algn="ctr" rtl="0" eaLnBrk="1" fontAlgn="base" hangingPunct="1">
        <a:spcBef>
          <a:spcPct val="0"/>
        </a:spcBef>
        <a:spcAft>
          <a:spcPct val="0"/>
        </a:spcAft>
        <a:defRPr sz="5400" kern="12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2pPr>
      <a:lvl3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3pPr>
      <a:lvl4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4pPr>
      <a:lvl5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rtl="0" eaLnBrk="1" fontAlgn="base" hangingPunct="1">
        <a:spcBef>
          <a:spcPct val="20000"/>
        </a:spcBef>
        <a:spcAft>
          <a:spcPct val="0"/>
        </a:spcAft>
        <a:buClr>
          <a:schemeClr val="accent1"/>
        </a:buClr>
        <a:buFont typeface="Wingdings" charset="0"/>
        <a:defRPr sz="2400" kern="1200">
          <a:solidFill>
            <a:srgbClr val="262626"/>
          </a:solidFill>
          <a:latin typeface="+mn-lt"/>
          <a:ea typeface="ＭＳ Ｐゴシック" charset="0"/>
          <a:cs typeface="ＭＳ Ｐゴシック" charset="0"/>
        </a:defRPr>
      </a:lvl1pPr>
      <a:lvl2pPr marL="411163" algn="l" rtl="0" eaLnBrk="1" fontAlgn="base" hangingPunct="1">
        <a:spcBef>
          <a:spcPct val="20000"/>
        </a:spcBef>
        <a:spcAft>
          <a:spcPct val="0"/>
        </a:spcAft>
        <a:buClr>
          <a:schemeClr val="accent1"/>
        </a:buClr>
        <a:buFont typeface="Wingdings" charset="0"/>
        <a:defRPr sz="2200" kern="1200">
          <a:solidFill>
            <a:srgbClr val="262626"/>
          </a:solidFill>
          <a:latin typeface="+mn-lt"/>
          <a:ea typeface="ＭＳ Ｐゴシック" charset="0"/>
          <a:cs typeface="+mn-cs"/>
        </a:defRPr>
      </a:lvl2pPr>
      <a:lvl3pPr marL="776288" algn="l" rtl="0" eaLnBrk="1" fontAlgn="base" hangingPunct="1">
        <a:spcBef>
          <a:spcPct val="20000"/>
        </a:spcBef>
        <a:spcAft>
          <a:spcPct val="0"/>
        </a:spcAft>
        <a:buClr>
          <a:schemeClr val="accent1"/>
        </a:buClr>
        <a:buFont typeface="Wingdings" charset="0"/>
        <a:defRPr sz="2000" kern="1200">
          <a:solidFill>
            <a:srgbClr val="262626"/>
          </a:solidFill>
          <a:latin typeface="+mn-lt"/>
          <a:ea typeface="ＭＳ Ｐゴシック" charset="0"/>
          <a:cs typeface="+mn-cs"/>
        </a:defRPr>
      </a:lvl3pPr>
      <a:lvl4pPr marL="1187450" algn="l" rtl="0" eaLnBrk="1" fontAlgn="base" hangingPunct="1">
        <a:spcBef>
          <a:spcPct val="20000"/>
        </a:spcBef>
        <a:spcAft>
          <a:spcPct val="0"/>
        </a:spcAft>
        <a:buClr>
          <a:schemeClr val="accent1"/>
        </a:buClr>
        <a:buFont typeface="Wingdings" charset="0"/>
        <a:defRPr kern="1200">
          <a:solidFill>
            <a:srgbClr val="262626"/>
          </a:solidFill>
          <a:latin typeface="+mn-lt"/>
          <a:ea typeface="ＭＳ Ｐゴシック" charset="0"/>
          <a:cs typeface="+mn-cs"/>
        </a:defRPr>
      </a:lvl4pPr>
      <a:lvl5pPr marL="1508125" algn="l" rtl="0" eaLnBrk="1" fontAlgn="base" hangingPunct="1">
        <a:spcBef>
          <a:spcPct val="20000"/>
        </a:spcBef>
        <a:spcAft>
          <a:spcPct val="0"/>
        </a:spcAft>
        <a:buClr>
          <a:schemeClr val="accent1"/>
        </a:buClr>
        <a:buFont typeface="Wingdings" charset="0"/>
        <a:defRPr sz="1600" kern="1200">
          <a:solidFill>
            <a:srgbClr val="262626"/>
          </a:solidFill>
          <a:latin typeface="+mn-lt"/>
          <a:ea typeface="ＭＳ Ｐゴシック" charset="0"/>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665765" y="6355444"/>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75570EF-A0EC-4C7C-9082-FFE56C4913AF}" type="datetime1">
              <a:rPr lang="en-US" smtClean="0"/>
              <a:t>8/23/2021</a:t>
            </a:fld>
            <a:endParaRPr lang="en-US"/>
          </a:p>
        </p:txBody>
      </p:sp>
    </p:spTree>
    <p:extLst>
      <p:ext uri="{BB962C8B-B14F-4D97-AF65-F5344CB8AC3E}">
        <p14:creationId xmlns:p14="http://schemas.microsoft.com/office/powerpoint/2010/main" val="320703227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Lst>
  <p:hf hdr="0" dt="0"/>
  <p:txStyles>
    <p:titleStyle>
      <a:lvl1pPr algn="l" defTabSz="685800" rtl="0" eaLnBrk="1" latinLnBrk="0" hangingPunct="1">
        <a:lnSpc>
          <a:spcPct val="90000"/>
        </a:lnSpc>
        <a:spcBef>
          <a:spcPct val="0"/>
        </a:spcBef>
        <a:buNone/>
        <a:defRPr sz="3300" kern="1200">
          <a:solidFill>
            <a:schemeClr val="accent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accent1"/>
          </a:solidFill>
          <a:latin typeface="Calibri" panose="020F0502020204030204" pitchFamily="34" charset="0"/>
          <a:ea typeface="+mn-ea"/>
          <a:cs typeface="Calibri" panose="020F0502020204030204" pitchFamily="34" charset="0"/>
        </a:defRPr>
      </a:lvl1pPr>
      <a:lvl2pPr marL="514350" indent="-171450" algn="l" defTabSz="685800" rtl="0" eaLnBrk="1" latinLnBrk="0" hangingPunct="1">
        <a:lnSpc>
          <a:spcPct val="90000"/>
        </a:lnSpc>
        <a:spcBef>
          <a:spcPts val="375"/>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2pPr>
      <a:lvl3pPr marL="857250" indent="-171450" algn="l" defTabSz="685800" rtl="0" eaLnBrk="1" latinLnBrk="0" hangingPunct="1">
        <a:lnSpc>
          <a:spcPct val="90000"/>
        </a:lnSpc>
        <a:spcBef>
          <a:spcPts val="375"/>
        </a:spcBef>
        <a:buFont typeface="Arial"/>
        <a:buChar char="•"/>
        <a:defRPr sz="1500" kern="1200">
          <a:solidFill>
            <a:schemeClr val="accent1"/>
          </a:solidFill>
          <a:latin typeface="Calibri" panose="020F0502020204030204" pitchFamily="34" charset="0"/>
          <a:ea typeface="+mn-ea"/>
          <a:cs typeface="Calibri" panose="020F0502020204030204" pitchFamily="34" charset="0"/>
        </a:defRPr>
      </a:lvl3pPr>
      <a:lvl4pPr marL="1200150" indent="-171450" algn="l" defTabSz="685800" rtl="0" eaLnBrk="1" latinLnBrk="0" hangingPunct="1">
        <a:lnSpc>
          <a:spcPct val="90000"/>
        </a:lnSpc>
        <a:spcBef>
          <a:spcPts val="375"/>
        </a:spcBef>
        <a:buFont typeface="Arial"/>
        <a:buChar char="•"/>
        <a:defRPr sz="1350" kern="1200">
          <a:solidFill>
            <a:schemeClr val="accent1"/>
          </a:solidFill>
          <a:latin typeface="Calibri" panose="020F0502020204030204" pitchFamily="34" charset="0"/>
          <a:ea typeface="+mn-ea"/>
          <a:cs typeface="Calibri" panose="020F0502020204030204" pitchFamily="34" charset="0"/>
        </a:defRPr>
      </a:lvl4pPr>
      <a:lvl5pPr marL="1543050" indent="-171450" algn="l" defTabSz="685800" rtl="0" eaLnBrk="1" latinLnBrk="0" hangingPunct="1">
        <a:lnSpc>
          <a:spcPct val="90000"/>
        </a:lnSpc>
        <a:spcBef>
          <a:spcPts val="375"/>
        </a:spcBef>
        <a:buFont typeface="Arial"/>
        <a:buChar char="•"/>
        <a:defRPr sz="1350" kern="1200">
          <a:solidFill>
            <a:schemeClr val="accent1"/>
          </a:solidFill>
          <a:latin typeface="Calibri" panose="020F0502020204030204" pitchFamily="34" charset="0"/>
          <a:ea typeface="+mn-ea"/>
          <a:cs typeface="Calibri" panose="020F0502020204030204" pitchFamily="34" charset="0"/>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Informating"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www.bibsonomy.org/bibtex/263868097d6e1998de3d88fcbb7670ca6/sb3000"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science.sciencemag.org/content/early/2020/05/11/science.abb9045" TargetMode="External"/><Relationship Id="rId2" Type="http://schemas.openxmlformats.org/officeDocument/2006/relationships/hyperlink" Target="https://en.wikipedia.org/wiki/Republic_(Plato)"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17.xml"/><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honingds.com/blog/intro-to-data-science/" TargetMode="External"/><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www.researchgate.net/figure/CRISP-DM-process-model_fig3_261307514" TargetMode="External"/><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udeep.co/data-science/Understanding-the-Data-Science-Lifecycle/"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068" y="4648200"/>
            <a:ext cx="9067800" cy="2286000"/>
          </a:xfrm>
        </p:spPr>
        <p:txBody>
          <a:bodyPr/>
          <a:lstStyle/>
          <a:p>
            <a:pPr algn="ctr"/>
            <a:r>
              <a:rPr lang="en-US" sz="1800" b="1" dirty="0">
                <a:solidFill>
                  <a:schemeClr val="tx1"/>
                </a:solidFill>
                <a:latin typeface="Times New Roman" panose="02020603050405020304" pitchFamily="18" charset="0"/>
                <a:cs typeface="Times New Roman" panose="02020603050405020304" pitchFamily="18" charset="0"/>
              </a:rPr>
              <a:t>Brian Wright</a:t>
            </a:r>
          </a:p>
          <a:p>
            <a:pPr algn="ctr"/>
            <a:r>
              <a:rPr lang="en-US" sz="1800" b="1" dirty="0">
                <a:solidFill>
                  <a:schemeClr val="tx1"/>
                </a:solidFill>
                <a:latin typeface="Times New Roman" panose="02020603050405020304" pitchFamily="18" charset="0"/>
                <a:cs typeface="Times New Roman" panose="02020603050405020304" pitchFamily="18" charset="0"/>
              </a:rPr>
              <a:t>brianwright@virginia.edu</a:t>
            </a:r>
          </a:p>
        </p:txBody>
      </p:sp>
      <p:pic>
        <p:nvPicPr>
          <p:cNvPr id="5" name="Picture 4" descr="A picture containing drawing, device&#10;&#10;Description automatically generated">
            <a:extLst>
              <a:ext uri="{FF2B5EF4-FFF2-40B4-BE49-F238E27FC236}">
                <a16:creationId xmlns:a16="http://schemas.microsoft.com/office/drawing/2014/main" id="{70AF1181-7012-49F2-A920-08FF36CE4E73}"/>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8100" y="762000"/>
            <a:ext cx="9144000" cy="2590800"/>
          </a:xfrm>
          <a:prstGeom prst="rect">
            <a:avLst/>
          </a:prstGeom>
        </p:spPr>
      </p:pic>
      <p:sp>
        <p:nvSpPr>
          <p:cNvPr id="4" name="TextBox 3">
            <a:extLst>
              <a:ext uri="{FF2B5EF4-FFF2-40B4-BE49-F238E27FC236}">
                <a16:creationId xmlns:a16="http://schemas.microsoft.com/office/drawing/2014/main" id="{7B5A55DD-1220-4E7C-8864-A4A413D47671}"/>
              </a:ext>
            </a:extLst>
          </p:cNvPr>
          <p:cNvSpPr txBox="1"/>
          <p:nvPr/>
        </p:nvSpPr>
        <p:spPr>
          <a:xfrm>
            <a:off x="152400" y="3733800"/>
            <a:ext cx="8731514" cy="461665"/>
          </a:xfrm>
          <a:prstGeom prst="rect">
            <a:avLst/>
          </a:prstGeom>
          <a:noFill/>
        </p:spPr>
        <p:txBody>
          <a:bodyPr wrap="square" rtlCol="0">
            <a:spAutoFit/>
          </a:bodyPr>
          <a:lstStyle/>
          <a:p>
            <a:pPr marR="0" lvl="1" algn="ctr" defTabSz="914400" rtl="0" eaLnBrk="1" fontAlgn="base" latinLnBrk="0" hangingPunct="1">
              <a:lnSpc>
                <a:spcPct val="100000"/>
              </a:lnSpc>
              <a:spcBef>
                <a:spcPct val="0"/>
              </a:spcBef>
              <a:spcAft>
                <a:spcPct val="0"/>
              </a:spcAft>
              <a:buClrTx/>
              <a:buSzTx/>
              <a:tabLst/>
              <a:defRPr/>
            </a:pPr>
            <a:r>
              <a:rPr lang="en-US" sz="2400" dirty="0">
                <a:latin typeface="Book Antiqua" charset="0"/>
              </a:rPr>
              <a:t>Defining a Field, a School and a Curriculum </a:t>
            </a:r>
          </a:p>
        </p:txBody>
      </p:sp>
    </p:spTree>
    <p:extLst>
      <p:ext uri="{BB962C8B-B14F-4D97-AF65-F5344CB8AC3E}">
        <p14:creationId xmlns:p14="http://schemas.microsoft.com/office/powerpoint/2010/main" val="2847330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AF52F5D-FFD4-4FF5-A576-7A1ACC74FA5C}"/>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286000" y="1005188"/>
            <a:ext cx="4738688" cy="48476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518D5D7-A476-4AF7-8FA3-85D44CE566B8}"/>
              </a:ext>
            </a:extLst>
          </p:cNvPr>
          <p:cNvSpPr txBox="1"/>
          <p:nvPr/>
        </p:nvSpPr>
        <p:spPr>
          <a:xfrm>
            <a:off x="465481" y="0"/>
            <a:ext cx="8379725" cy="584775"/>
          </a:xfrm>
          <a:prstGeom prst="rect">
            <a:avLst/>
          </a:prstGeom>
          <a:noFill/>
        </p:spPr>
        <p:txBody>
          <a:bodyPr wrap="square" rtlCol="0">
            <a:spAutoFit/>
          </a:bodyPr>
          <a:lstStyle/>
          <a:p>
            <a:pPr algn="ctr"/>
            <a:r>
              <a:rPr lang="en-US" sz="3200" dirty="0">
                <a:latin typeface="Bodoni MT" panose="02070603080606020203" pitchFamily="18" charset="0"/>
              </a:rPr>
              <a:t>SDS View on Data Science </a:t>
            </a:r>
          </a:p>
        </p:txBody>
      </p:sp>
      <p:sp>
        <p:nvSpPr>
          <p:cNvPr id="2" name="TextBox 1">
            <a:extLst>
              <a:ext uri="{FF2B5EF4-FFF2-40B4-BE49-F238E27FC236}">
                <a16:creationId xmlns:a16="http://schemas.microsoft.com/office/drawing/2014/main" id="{898E22F1-5483-4265-805D-682D70C3A34B}"/>
              </a:ext>
            </a:extLst>
          </p:cNvPr>
          <p:cNvSpPr txBox="1"/>
          <p:nvPr/>
        </p:nvSpPr>
        <p:spPr>
          <a:xfrm>
            <a:off x="152400" y="914400"/>
            <a:ext cx="1966912" cy="286232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UVA SDS needed not just pipeline/process but a conceptual model of field. Rafael </a:t>
            </a:r>
            <a:r>
              <a:rPr lang="en-US" sz="2000" dirty="0" err="1">
                <a:latin typeface="Times New Roman" panose="02020603050405020304" pitchFamily="18" charset="0"/>
                <a:cs typeface="Times New Roman" panose="02020603050405020304" pitchFamily="18" charset="0"/>
              </a:rPr>
              <a:t>Alavardo</a:t>
            </a:r>
            <a:r>
              <a:rPr lang="en-US" sz="2000" dirty="0">
                <a:latin typeface="Times New Roman" panose="02020603050405020304" pitchFamily="18" charset="0"/>
                <a:cs typeface="Times New Roman" panose="02020603050405020304" pitchFamily="18" charset="0"/>
              </a:rPr>
              <a:t> created this framework of the field.   </a:t>
            </a:r>
          </a:p>
        </p:txBody>
      </p:sp>
    </p:spTree>
    <p:extLst>
      <p:ext uri="{BB962C8B-B14F-4D97-AF65-F5344CB8AC3E}">
        <p14:creationId xmlns:p14="http://schemas.microsoft.com/office/powerpoint/2010/main" val="179576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8A992E-ECEC-4FD9-939A-1FB8F0352E53}"/>
              </a:ext>
            </a:extLst>
          </p:cNvPr>
          <p:cNvSpPr txBox="1"/>
          <p:nvPr/>
        </p:nvSpPr>
        <p:spPr>
          <a:xfrm>
            <a:off x="490014" y="2133600"/>
            <a:ext cx="7467600" cy="3785652"/>
          </a:xfrm>
          <a:prstGeom prst="rect">
            <a:avLst/>
          </a:prstGeom>
          <a:noFill/>
        </p:spPr>
        <p:txBody>
          <a:bodyPr wrap="square" rtlCol="0">
            <a:spAutoFit/>
          </a:bodyPr>
          <a:lstStyle>
            <a:defPPr>
              <a:defRPr lang="en-US"/>
            </a:defPPr>
            <a:lvl1pPr marL="285750" indent="-285750">
              <a:buFont typeface="Wingdings" panose="05000000000000000000" pitchFamily="2" charset="2"/>
              <a:buChar char="Ø"/>
              <a:defRPr sz="2000" u="sng">
                <a:latin typeface="Times New Roman" panose="02020603050405020304" pitchFamily="18" charset="0"/>
                <a:cs typeface="Times New Roman" panose="02020603050405020304" pitchFamily="18" charset="0"/>
              </a:defRPr>
            </a:lvl1pPr>
          </a:lstStyle>
          <a:p>
            <a:endParaRPr lang="en-US" dirty="0">
              <a:latin typeface="+mj-lt"/>
            </a:endParaRPr>
          </a:p>
          <a:p>
            <a:r>
              <a:rPr lang="en-US" dirty="0">
                <a:latin typeface="+mj-lt"/>
              </a:rPr>
              <a:t>Key tensions:</a:t>
            </a:r>
            <a:r>
              <a:rPr lang="en-US" u="none" dirty="0">
                <a:latin typeface="+mj-lt"/>
              </a:rPr>
              <a:t> discovery vs product, user-facing vs analyst-facing.</a:t>
            </a:r>
          </a:p>
          <a:p>
            <a:pPr marL="0" indent="0">
              <a:buNone/>
            </a:pPr>
            <a:endParaRPr lang="en-US" u="none" dirty="0">
              <a:latin typeface="+mj-lt"/>
            </a:endParaRPr>
          </a:p>
          <a:p>
            <a:r>
              <a:rPr lang="en-US" dirty="0">
                <a:latin typeface="+mj-lt"/>
              </a:rPr>
              <a:t>Common theme:</a:t>
            </a:r>
            <a:r>
              <a:rPr lang="en-US" u="none" dirty="0">
                <a:latin typeface="+mj-lt"/>
              </a:rPr>
              <a:t> Communication.</a:t>
            </a:r>
          </a:p>
          <a:p>
            <a:pPr marL="0" indent="0">
              <a:buNone/>
            </a:pPr>
            <a:endParaRPr lang="en-US" u="none" dirty="0">
              <a:latin typeface="+mj-lt"/>
            </a:endParaRPr>
          </a:p>
          <a:p>
            <a:r>
              <a:rPr lang="en-US" dirty="0">
                <a:latin typeface="+mj-lt"/>
              </a:rPr>
              <a:t>Keywords</a:t>
            </a:r>
            <a:r>
              <a:rPr lang="en-US" u="none" dirty="0">
                <a:latin typeface="+mj-lt"/>
              </a:rPr>
              <a:t>: communication, design thinking, representation, use interface, communication, visualization, visual and object languages, informatics, ontology, curation, HCI, </a:t>
            </a:r>
            <a:r>
              <a:rPr lang="en-US" u="none" dirty="0" err="1">
                <a:latin typeface="+mj-lt"/>
                <a:hlinkClick r:id="rId2"/>
              </a:rPr>
              <a:t>informating</a:t>
            </a:r>
            <a:r>
              <a:rPr lang="en-US" u="none" dirty="0">
                <a:latin typeface="+mj-lt"/>
              </a:rPr>
              <a:t>, data product design, data discovery.</a:t>
            </a:r>
          </a:p>
          <a:p>
            <a:endParaRPr lang="en-US" u="none" dirty="0">
              <a:latin typeface="+mj-lt"/>
            </a:endParaRPr>
          </a:p>
          <a:p>
            <a:r>
              <a:rPr lang="en-US" dirty="0">
                <a:latin typeface="+mj-lt"/>
              </a:rPr>
              <a:t>Values:</a:t>
            </a:r>
            <a:r>
              <a:rPr lang="en-US" u="none" dirty="0">
                <a:latin typeface="+mj-lt"/>
              </a:rPr>
              <a:t> openness, authenticity, beauty, form and function.</a:t>
            </a:r>
          </a:p>
        </p:txBody>
      </p:sp>
      <p:sp>
        <p:nvSpPr>
          <p:cNvPr id="6" name="TextBox 5">
            <a:extLst>
              <a:ext uri="{FF2B5EF4-FFF2-40B4-BE49-F238E27FC236}">
                <a16:creationId xmlns:a16="http://schemas.microsoft.com/office/drawing/2014/main" id="{ECBC9954-C44A-4B1D-A2DC-80A7C03E2C53}"/>
              </a:ext>
            </a:extLst>
          </p:cNvPr>
          <p:cNvSpPr txBox="1"/>
          <p:nvPr/>
        </p:nvSpPr>
        <p:spPr>
          <a:xfrm>
            <a:off x="465481" y="0"/>
            <a:ext cx="8379725" cy="584775"/>
          </a:xfrm>
          <a:prstGeom prst="rect">
            <a:avLst/>
          </a:prstGeom>
          <a:noFill/>
        </p:spPr>
        <p:txBody>
          <a:bodyPr wrap="square" rtlCol="0">
            <a:spAutoFit/>
          </a:bodyPr>
          <a:lstStyle/>
          <a:p>
            <a:pPr algn="ctr"/>
            <a:r>
              <a:rPr lang="en-US" sz="3200" dirty="0">
                <a:solidFill>
                  <a:schemeClr val="tx2"/>
                </a:solidFill>
                <a:latin typeface="Bodoni MT" panose="02070603080606020203" pitchFamily="18" charset="0"/>
              </a:rPr>
              <a:t>Design</a:t>
            </a:r>
          </a:p>
        </p:txBody>
      </p:sp>
      <p:sp>
        <p:nvSpPr>
          <p:cNvPr id="2" name="TextBox 1">
            <a:extLst>
              <a:ext uri="{FF2B5EF4-FFF2-40B4-BE49-F238E27FC236}">
                <a16:creationId xmlns:a16="http://schemas.microsoft.com/office/drawing/2014/main" id="{E5ADE6A1-8B22-4E50-9D09-897B08A1A74E}"/>
              </a:ext>
            </a:extLst>
          </p:cNvPr>
          <p:cNvSpPr txBox="1"/>
          <p:nvPr/>
        </p:nvSpPr>
        <p:spPr>
          <a:xfrm>
            <a:off x="606597" y="685800"/>
            <a:ext cx="7930806" cy="1754326"/>
          </a:xfrm>
          <a:prstGeom prst="rect">
            <a:avLst/>
          </a:prstGeom>
          <a:noFill/>
        </p:spPr>
        <p:txBody>
          <a:bodyPr wrap="square" rtlCol="0">
            <a:spAutoFit/>
          </a:bodyPr>
          <a:lstStyle/>
          <a:p>
            <a:r>
              <a:rPr lang="en-US" b="1" dirty="0">
                <a:solidFill>
                  <a:srgbClr val="FF0000"/>
                </a:solidFill>
                <a:latin typeface="+mj-lt"/>
              </a:rPr>
              <a:t>Human machine interaction </a:t>
            </a:r>
            <a:r>
              <a:rPr lang="en-US" dirty="0">
                <a:latin typeface="+mj-lt"/>
              </a:rPr>
              <a:t>as it appears at the points of both consuming data and producing </a:t>
            </a:r>
            <a:r>
              <a:rPr lang="en-US" b="1" dirty="0">
                <a:solidFill>
                  <a:srgbClr val="FF0000"/>
                </a:solidFill>
                <a:latin typeface="+mj-lt"/>
              </a:rPr>
              <a:t>data products</a:t>
            </a:r>
            <a:r>
              <a:rPr lang="en-US" dirty="0">
                <a:latin typeface="+mj-lt"/>
              </a:rPr>
              <a:t>. Activities here include the representation and communication of human reality as data for the work of analytics, e.g. in database design, the curation of data, and of complex data and analytical results to humans to </a:t>
            </a:r>
            <a:r>
              <a:rPr lang="en-US" b="1" dirty="0">
                <a:solidFill>
                  <a:srgbClr val="FF0000"/>
                </a:solidFill>
                <a:latin typeface="+mj-lt"/>
              </a:rPr>
              <a:t>drive decision-making and influence behavior.</a:t>
            </a:r>
          </a:p>
        </p:txBody>
      </p:sp>
    </p:spTree>
    <p:extLst>
      <p:ext uri="{BB962C8B-B14F-4D97-AF65-F5344CB8AC3E}">
        <p14:creationId xmlns:p14="http://schemas.microsoft.com/office/powerpoint/2010/main" val="565274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8A992E-ECEC-4FD9-939A-1FB8F0352E53}"/>
              </a:ext>
            </a:extLst>
          </p:cNvPr>
          <p:cNvSpPr txBox="1"/>
          <p:nvPr/>
        </p:nvSpPr>
        <p:spPr>
          <a:xfrm>
            <a:off x="457200" y="2438400"/>
            <a:ext cx="8458200" cy="3170099"/>
          </a:xfrm>
          <a:prstGeom prst="rect">
            <a:avLst/>
          </a:prstGeom>
          <a:noFill/>
        </p:spPr>
        <p:txBody>
          <a:bodyPr wrap="square" rtlCol="0">
            <a:spAutoFit/>
          </a:bodyPr>
          <a:lstStyle>
            <a:defPPr>
              <a:defRPr lang="en-US"/>
            </a:defPPr>
            <a:lvl1pPr marL="285750" indent="-285750">
              <a:buFont typeface="Wingdings" panose="05000000000000000000" pitchFamily="2" charset="2"/>
              <a:buChar char="Ø"/>
              <a:defRPr sz="2000" u="sng">
                <a:latin typeface="Times New Roman" panose="02020603050405020304" pitchFamily="18" charset="0"/>
                <a:cs typeface="Times New Roman" panose="02020603050405020304" pitchFamily="18" charset="0"/>
              </a:defRPr>
            </a:lvl1pPr>
          </a:lstStyle>
          <a:p>
            <a:r>
              <a:rPr lang="en-US" dirty="0">
                <a:latin typeface="+mj-lt"/>
              </a:rPr>
              <a:t>Key tensions</a:t>
            </a:r>
            <a:r>
              <a:rPr lang="en-US" u="none" dirty="0">
                <a:latin typeface="+mj-lt"/>
              </a:rPr>
              <a:t>: development vs production, volume vs speed.</a:t>
            </a:r>
          </a:p>
          <a:p>
            <a:endParaRPr lang="en-US" dirty="0">
              <a:latin typeface="+mj-lt"/>
            </a:endParaRPr>
          </a:p>
          <a:p>
            <a:r>
              <a:rPr lang="en-US" dirty="0">
                <a:latin typeface="+mj-lt"/>
              </a:rPr>
              <a:t>Common theme</a:t>
            </a:r>
            <a:r>
              <a:rPr lang="en-US" u="none" dirty="0">
                <a:latin typeface="+mj-lt"/>
              </a:rPr>
              <a:t>: building </a:t>
            </a:r>
          </a:p>
          <a:p>
            <a:endParaRPr lang="en-US" dirty="0">
              <a:latin typeface="+mj-lt"/>
            </a:endParaRPr>
          </a:p>
          <a:p>
            <a:r>
              <a:rPr lang="en-US" dirty="0">
                <a:latin typeface="+mj-lt"/>
              </a:rPr>
              <a:t>Keywords</a:t>
            </a:r>
            <a:r>
              <a:rPr lang="en-US" u="none" dirty="0">
                <a:latin typeface="+mj-lt"/>
              </a:rPr>
              <a:t>: infrastructure, data systems, data engineering, the cloud, networks, hardware, software, programming languages, big data management, benchmarking, continuous integration, availability, cybersecurity.</a:t>
            </a:r>
          </a:p>
          <a:p>
            <a:endParaRPr lang="en-US" dirty="0">
              <a:latin typeface="+mj-lt"/>
            </a:endParaRPr>
          </a:p>
          <a:p>
            <a:r>
              <a:rPr lang="en-US" dirty="0">
                <a:latin typeface="+mj-lt"/>
              </a:rPr>
              <a:t>Values</a:t>
            </a:r>
            <a:r>
              <a:rPr lang="en-US" u="none" dirty="0">
                <a:latin typeface="+mj-lt"/>
              </a:rPr>
              <a:t>: speed, stability, robustness, resilience, uptime.</a:t>
            </a:r>
          </a:p>
        </p:txBody>
      </p:sp>
      <p:sp>
        <p:nvSpPr>
          <p:cNvPr id="6" name="TextBox 5">
            <a:extLst>
              <a:ext uri="{FF2B5EF4-FFF2-40B4-BE49-F238E27FC236}">
                <a16:creationId xmlns:a16="http://schemas.microsoft.com/office/drawing/2014/main" id="{ECBC9954-C44A-4B1D-A2DC-80A7C03E2C53}"/>
              </a:ext>
            </a:extLst>
          </p:cNvPr>
          <p:cNvSpPr txBox="1"/>
          <p:nvPr/>
        </p:nvSpPr>
        <p:spPr>
          <a:xfrm>
            <a:off x="228600" y="13381"/>
            <a:ext cx="8379725" cy="584775"/>
          </a:xfrm>
          <a:prstGeom prst="rect">
            <a:avLst/>
          </a:prstGeom>
          <a:noFill/>
        </p:spPr>
        <p:txBody>
          <a:bodyPr wrap="square" rtlCol="0">
            <a:spAutoFit/>
          </a:bodyPr>
          <a:lstStyle/>
          <a:p>
            <a:pPr algn="ctr"/>
            <a:r>
              <a:rPr lang="en-US" sz="3200" dirty="0">
                <a:solidFill>
                  <a:schemeClr val="tx2"/>
                </a:solidFill>
                <a:latin typeface="+mj-lt"/>
              </a:rPr>
              <a:t>Systems</a:t>
            </a:r>
          </a:p>
        </p:txBody>
      </p:sp>
      <p:sp>
        <p:nvSpPr>
          <p:cNvPr id="2" name="TextBox 1">
            <a:extLst>
              <a:ext uri="{FF2B5EF4-FFF2-40B4-BE49-F238E27FC236}">
                <a16:creationId xmlns:a16="http://schemas.microsoft.com/office/drawing/2014/main" id="{1507B869-D9C8-4029-88E2-88C856A528E4}"/>
              </a:ext>
            </a:extLst>
          </p:cNvPr>
          <p:cNvSpPr txBox="1"/>
          <p:nvPr/>
        </p:nvSpPr>
        <p:spPr>
          <a:xfrm>
            <a:off x="609600" y="779614"/>
            <a:ext cx="7772400" cy="1754326"/>
          </a:xfrm>
          <a:prstGeom prst="rect">
            <a:avLst/>
          </a:prstGeom>
          <a:noFill/>
        </p:spPr>
        <p:txBody>
          <a:bodyPr wrap="square" rtlCol="0">
            <a:spAutoFit/>
          </a:bodyPr>
          <a:lstStyle/>
          <a:p>
            <a:pPr algn="ctr"/>
            <a:r>
              <a:rPr lang="en-US" dirty="0">
                <a:latin typeface="+mj-lt"/>
              </a:rPr>
              <a:t>Infrastructure systems and architectures to </a:t>
            </a:r>
            <a:r>
              <a:rPr lang="en-US" b="1" dirty="0">
                <a:solidFill>
                  <a:srgbClr val="FF0000"/>
                </a:solidFill>
                <a:latin typeface="+mj-lt"/>
              </a:rPr>
              <a:t>support working with big data </a:t>
            </a:r>
            <a:r>
              <a:rPr lang="en-US" dirty="0">
                <a:latin typeface="+mj-lt"/>
              </a:rPr>
              <a:t>— big in terms of </a:t>
            </a:r>
            <a:r>
              <a:rPr lang="en-US" u="sng" dirty="0">
                <a:latin typeface="+mj-lt"/>
                <a:hlinkClick r:id="rId2"/>
              </a:rPr>
              <a:t>volume, velocity, and variety</a:t>
            </a:r>
            <a:r>
              <a:rPr lang="en-US" dirty="0">
                <a:latin typeface="+mj-lt"/>
              </a:rPr>
              <a:t> — and building high performance pipelines in both development and production environments. It includes the broad areas of </a:t>
            </a:r>
            <a:r>
              <a:rPr lang="en-US" b="1" dirty="0">
                <a:solidFill>
                  <a:srgbClr val="FF0000"/>
                </a:solidFill>
                <a:latin typeface="+mj-lt"/>
              </a:rPr>
              <a:t>hardware and software (programming) </a:t>
            </a:r>
            <a:r>
              <a:rPr lang="en-US" dirty="0">
                <a:latin typeface="+mj-lt"/>
              </a:rPr>
              <a:t>as such — computer technology as opposed to computer science. </a:t>
            </a:r>
          </a:p>
        </p:txBody>
      </p:sp>
    </p:spTree>
    <p:extLst>
      <p:ext uri="{BB962C8B-B14F-4D97-AF65-F5344CB8AC3E}">
        <p14:creationId xmlns:p14="http://schemas.microsoft.com/office/powerpoint/2010/main" val="3719360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8A992E-ECEC-4FD9-939A-1FB8F0352E53}"/>
              </a:ext>
            </a:extLst>
          </p:cNvPr>
          <p:cNvSpPr txBox="1"/>
          <p:nvPr/>
        </p:nvSpPr>
        <p:spPr>
          <a:xfrm>
            <a:off x="381000" y="2430973"/>
            <a:ext cx="8458200" cy="3170099"/>
          </a:xfrm>
          <a:prstGeom prst="rect">
            <a:avLst/>
          </a:prstGeom>
          <a:noFill/>
        </p:spPr>
        <p:txBody>
          <a:bodyPr wrap="square" rtlCol="0">
            <a:spAutoFit/>
          </a:bodyPr>
          <a:lstStyle>
            <a:defPPr>
              <a:defRPr lang="en-US"/>
            </a:defPPr>
            <a:lvl1pPr marL="285750" indent="-285750">
              <a:buFont typeface="Wingdings" panose="05000000000000000000" pitchFamily="2" charset="2"/>
              <a:buChar char="Ø"/>
              <a:defRPr sz="2000" u="sng">
                <a:latin typeface="Times New Roman" panose="02020603050405020304" pitchFamily="18" charset="0"/>
                <a:cs typeface="Times New Roman" panose="02020603050405020304" pitchFamily="18" charset="0"/>
              </a:defRPr>
            </a:lvl1pPr>
          </a:lstStyle>
          <a:p>
            <a:r>
              <a:rPr lang="en-US" dirty="0">
                <a:latin typeface="+mj-lt"/>
              </a:rPr>
              <a:t>Key tensions</a:t>
            </a:r>
            <a:r>
              <a:rPr lang="en-US" u="none" dirty="0">
                <a:latin typeface="+mj-lt"/>
              </a:rPr>
              <a:t>: inference vs prediction, analysis vs simulation.</a:t>
            </a:r>
          </a:p>
          <a:p>
            <a:endParaRPr lang="en-US" dirty="0">
              <a:latin typeface="+mj-lt"/>
            </a:endParaRPr>
          </a:p>
          <a:p>
            <a:r>
              <a:rPr lang="en-US" dirty="0">
                <a:latin typeface="+mj-lt"/>
              </a:rPr>
              <a:t>Common theme</a:t>
            </a:r>
            <a:r>
              <a:rPr lang="en-US" u="none" dirty="0">
                <a:latin typeface="+mj-lt"/>
              </a:rPr>
              <a:t>: Mathematical models and methods.</a:t>
            </a:r>
          </a:p>
          <a:p>
            <a:endParaRPr lang="en-US" dirty="0">
              <a:latin typeface="+mj-lt"/>
            </a:endParaRPr>
          </a:p>
          <a:p>
            <a:r>
              <a:rPr lang="en-US" dirty="0">
                <a:latin typeface="+mj-lt"/>
              </a:rPr>
              <a:t>Keywords</a:t>
            </a:r>
            <a:r>
              <a:rPr lang="en-US" u="none" dirty="0">
                <a:latin typeface="+mj-lt"/>
              </a:rPr>
              <a:t>: prediction, inference, machine learning, statistics, operations research, AI, experimental design, causality, optimization, knowledge, models, feature engineering, data mining.</a:t>
            </a:r>
          </a:p>
          <a:p>
            <a:endParaRPr lang="en-US" dirty="0">
              <a:latin typeface="+mj-lt"/>
            </a:endParaRPr>
          </a:p>
          <a:p>
            <a:r>
              <a:rPr lang="en-US" dirty="0">
                <a:latin typeface="+mj-lt"/>
              </a:rPr>
              <a:t>Values</a:t>
            </a:r>
            <a:r>
              <a:rPr lang="en-US" u="none" dirty="0">
                <a:latin typeface="+mj-lt"/>
              </a:rPr>
              <a:t>: accuracy, precision, validity, truth, convergence, explainability.</a:t>
            </a:r>
          </a:p>
        </p:txBody>
      </p:sp>
      <p:sp>
        <p:nvSpPr>
          <p:cNvPr id="6" name="TextBox 5">
            <a:extLst>
              <a:ext uri="{FF2B5EF4-FFF2-40B4-BE49-F238E27FC236}">
                <a16:creationId xmlns:a16="http://schemas.microsoft.com/office/drawing/2014/main" id="{ECBC9954-C44A-4B1D-A2DC-80A7C03E2C53}"/>
              </a:ext>
            </a:extLst>
          </p:cNvPr>
          <p:cNvSpPr txBox="1"/>
          <p:nvPr/>
        </p:nvSpPr>
        <p:spPr>
          <a:xfrm>
            <a:off x="228600" y="13381"/>
            <a:ext cx="8379725" cy="584775"/>
          </a:xfrm>
          <a:prstGeom prst="rect">
            <a:avLst/>
          </a:prstGeom>
          <a:noFill/>
        </p:spPr>
        <p:txBody>
          <a:bodyPr wrap="square" rtlCol="0">
            <a:spAutoFit/>
          </a:bodyPr>
          <a:lstStyle/>
          <a:p>
            <a:pPr algn="ctr"/>
            <a:r>
              <a:rPr lang="en-US" sz="3200" dirty="0">
                <a:solidFill>
                  <a:schemeClr val="tx2"/>
                </a:solidFill>
                <a:latin typeface="Bodoni MT" panose="02070603080606020203" pitchFamily="18" charset="0"/>
              </a:rPr>
              <a:t>Analytics</a:t>
            </a:r>
          </a:p>
        </p:txBody>
      </p:sp>
      <p:sp>
        <p:nvSpPr>
          <p:cNvPr id="2" name="TextBox 1">
            <a:extLst>
              <a:ext uri="{FF2B5EF4-FFF2-40B4-BE49-F238E27FC236}">
                <a16:creationId xmlns:a16="http://schemas.microsoft.com/office/drawing/2014/main" id="{860C78E9-3182-4EDD-8EAB-2B250B5DBDD2}"/>
              </a:ext>
            </a:extLst>
          </p:cNvPr>
          <p:cNvSpPr txBox="1"/>
          <p:nvPr/>
        </p:nvSpPr>
        <p:spPr>
          <a:xfrm>
            <a:off x="381000" y="914400"/>
            <a:ext cx="8382000" cy="1200329"/>
          </a:xfrm>
          <a:prstGeom prst="rect">
            <a:avLst/>
          </a:prstGeom>
          <a:noFill/>
        </p:spPr>
        <p:txBody>
          <a:bodyPr wrap="square" rtlCol="0">
            <a:spAutoFit/>
          </a:bodyPr>
          <a:lstStyle/>
          <a:p>
            <a:pPr algn="ctr"/>
            <a:r>
              <a:rPr lang="en-US" dirty="0">
                <a:latin typeface="+mj-lt"/>
              </a:rPr>
              <a:t>Analytics includes what most consider to be the heart of data science, the combination of </a:t>
            </a:r>
            <a:r>
              <a:rPr lang="en-US" b="1" dirty="0">
                <a:solidFill>
                  <a:srgbClr val="FF0000"/>
                </a:solidFill>
                <a:latin typeface="+mj-lt"/>
              </a:rPr>
              <a:t>statistical methods with machine learning</a:t>
            </a:r>
            <a:r>
              <a:rPr lang="en-US" dirty="0">
                <a:latin typeface="+mj-lt"/>
              </a:rPr>
              <a:t>, along with optimization, signal processing, network analysis, and other rigorous quantitative methods from a variety of fields.</a:t>
            </a:r>
          </a:p>
        </p:txBody>
      </p:sp>
    </p:spTree>
    <p:extLst>
      <p:ext uri="{BB962C8B-B14F-4D97-AF65-F5344CB8AC3E}">
        <p14:creationId xmlns:p14="http://schemas.microsoft.com/office/powerpoint/2010/main" val="4174811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7FDD8C2-7105-43B7-9E97-CAD3D448A12F}"/>
              </a:ext>
            </a:extLst>
          </p:cNvPr>
          <p:cNvSpPr txBox="1"/>
          <p:nvPr/>
        </p:nvSpPr>
        <p:spPr>
          <a:xfrm>
            <a:off x="304800" y="1876604"/>
            <a:ext cx="8379725" cy="3477875"/>
          </a:xfrm>
          <a:prstGeom prst="rect">
            <a:avLst/>
          </a:prstGeom>
          <a:noFill/>
        </p:spPr>
        <p:txBody>
          <a:bodyPr wrap="square" rtlCol="0">
            <a:spAutoFit/>
          </a:bodyPr>
          <a:lstStyle/>
          <a:p>
            <a:pPr marL="285750" indent="-285750">
              <a:buFont typeface="Wingdings" panose="05000000000000000000" pitchFamily="2" charset="2"/>
              <a:buChar char="Ø"/>
            </a:pPr>
            <a:r>
              <a:rPr lang="en-US" sz="2000" u="sng" dirty="0">
                <a:latin typeface="+mj-lt"/>
                <a:cs typeface="Times New Roman" panose="02020603050405020304" pitchFamily="18" charset="0"/>
              </a:rPr>
              <a:t>Key tensions</a:t>
            </a:r>
            <a:r>
              <a:rPr lang="en-US" sz="2000" dirty="0">
                <a:latin typeface="+mj-lt"/>
                <a:cs typeface="Times New Roman" panose="02020603050405020304" pitchFamily="18" charset="0"/>
              </a:rPr>
              <a:t>: enterprise vs ethics, private interest vs public good (see Plato’s </a:t>
            </a:r>
            <a:r>
              <a:rPr lang="en-US" sz="2000" i="1" u="sng" dirty="0">
                <a:latin typeface="+mj-lt"/>
                <a:cs typeface="Times New Roman" panose="02020603050405020304" pitchFamily="18" charset="0"/>
                <a:hlinkClick r:id="rId2"/>
              </a:rPr>
              <a:t>Republic</a:t>
            </a:r>
            <a:r>
              <a:rPr lang="en-US" sz="2000" dirty="0">
                <a:latin typeface="+mj-lt"/>
                <a:cs typeface="Times New Roman" panose="02020603050405020304" pitchFamily="18" charset="0"/>
              </a:rPr>
              <a:t>).</a:t>
            </a:r>
          </a:p>
          <a:p>
            <a:endParaRPr lang="en-US" sz="2000" dirty="0">
              <a:latin typeface="+mj-lt"/>
              <a:cs typeface="Times New Roman" panose="02020603050405020304" pitchFamily="18" charset="0"/>
            </a:endParaRPr>
          </a:p>
          <a:p>
            <a:pPr marL="285750" indent="-285750">
              <a:buFont typeface="Wingdings" panose="05000000000000000000" pitchFamily="2" charset="2"/>
              <a:buChar char="Ø"/>
            </a:pPr>
            <a:r>
              <a:rPr lang="en-US" sz="2000" u="sng" dirty="0">
                <a:latin typeface="+mj-lt"/>
                <a:cs typeface="Times New Roman" panose="02020603050405020304" pitchFamily="18" charset="0"/>
              </a:rPr>
              <a:t>Common theme</a:t>
            </a:r>
            <a:r>
              <a:rPr lang="en-US" sz="2000" dirty="0">
                <a:latin typeface="+mj-lt"/>
                <a:cs typeface="Times New Roman" panose="02020603050405020304" pitchFamily="18" charset="0"/>
              </a:rPr>
              <a:t>: human value.</a:t>
            </a:r>
          </a:p>
          <a:p>
            <a:endParaRPr lang="en-US" sz="2000" dirty="0">
              <a:latin typeface="+mj-lt"/>
              <a:cs typeface="Times New Roman" panose="02020603050405020304" pitchFamily="18" charset="0"/>
            </a:endParaRPr>
          </a:p>
          <a:p>
            <a:pPr marL="285750" indent="-285750">
              <a:buFont typeface="Wingdings" panose="05000000000000000000" pitchFamily="2" charset="2"/>
              <a:buChar char="Ø"/>
            </a:pPr>
            <a:r>
              <a:rPr lang="en-US" sz="2000" u="sng" dirty="0">
                <a:latin typeface="+mj-lt"/>
                <a:cs typeface="Times New Roman" panose="02020603050405020304" pitchFamily="18" charset="0"/>
              </a:rPr>
              <a:t>Keywords</a:t>
            </a:r>
            <a:r>
              <a:rPr lang="en-US" sz="2000" dirty="0">
                <a:latin typeface="+mj-lt"/>
                <a:cs typeface="Times New Roman" panose="02020603050405020304" pitchFamily="18" charset="0"/>
              </a:rPr>
              <a:t>: ethics, justice, wealth, value, social good, motivation, meaning, </a:t>
            </a:r>
          </a:p>
          <a:p>
            <a:endParaRPr lang="en-US" sz="2000" dirty="0">
              <a:latin typeface="+mj-lt"/>
              <a:cs typeface="Times New Roman" panose="02020603050405020304" pitchFamily="18" charset="0"/>
            </a:endParaRPr>
          </a:p>
          <a:p>
            <a:pPr marL="285750" indent="-285750">
              <a:buFont typeface="Wingdings" panose="05000000000000000000" pitchFamily="2" charset="2"/>
              <a:buChar char="Ø"/>
            </a:pPr>
            <a:r>
              <a:rPr lang="en-US" sz="2000" u="sng" dirty="0">
                <a:latin typeface="+mj-lt"/>
                <a:cs typeface="Times New Roman" panose="02020603050405020304" pitchFamily="18" charset="0"/>
              </a:rPr>
              <a:t>Values</a:t>
            </a:r>
            <a:r>
              <a:rPr lang="en-US" sz="2000" dirty="0">
                <a:latin typeface="+mj-lt"/>
                <a:cs typeface="Times New Roman" panose="02020603050405020304" pitchFamily="18" charset="0"/>
              </a:rPr>
              <a:t>: responsibility, diversity, inclusion, flourishing, excellence</a:t>
            </a:r>
          </a:p>
          <a:p>
            <a:pPr marL="285750" indent="-285750">
              <a:buFont typeface="Wingdings" panose="05000000000000000000" pitchFamily="2" charset="2"/>
              <a:buChar char="Ø"/>
            </a:pPr>
            <a:endParaRPr lang="en-US" sz="2000" dirty="0">
              <a:latin typeface="+mj-lt"/>
              <a:cs typeface="Times New Roman" panose="02020603050405020304" pitchFamily="18" charset="0"/>
            </a:endParaRPr>
          </a:p>
          <a:p>
            <a:r>
              <a:rPr lang="en-US" sz="2000" dirty="0">
                <a:latin typeface="+mj-lt"/>
                <a:cs typeface="Times New Roman" panose="02020603050405020304" pitchFamily="18" charset="0"/>
              </a:rPr>
              <a:t>Ref: </a:t>
            </a:r>
            <a:r>
              <a:rPr lang="en-US" sz="2000" dirty="0">
                <a:latin typeface="+mj-lt"/>
                <a:cs typeface="Times New Roman" panose="02020603050405020304" pitchFamily="18" charset="0"/>
                <a:hlinkClick r:id="rId3"/>
              </a:rPr>
              <a:t>Digital Epidemiology</a:t>
            </a:r>
            <a:endParaRPr lang="en-US" sz="2000" dirty="0">
              <a:latin typeface="+mj-lt"/>
              <a:cs typeface="Times New Roman" panose="02020603050405020304" pitchFamily="18" charset="0"/>
            </a:endParaRPr>
          </a:p>
        </p:txBody>
      </p:sp>
      <p:sp>
        <p:nvSpPr>
          <p:cNvPr id="7" name="TextBox 6">
            <a:extLst>
              <a:ext uri="{FF2B5EF4-FFF2-40B4-BE49-F238E27FC236}">
                <a16:creationId xmlns:a16="http://schemas.microsoft.com/office/drawing/2014/main" id="{15CA0BF4-4779-4B98-A47C-C2CC85C9426F}"/>
              </a:ext>
            </a:extLst>
          </p:cNvPr>
          <p:cNvSpPr txBox="1"/>
          <p:nvPr/>
        </p:nvSpPr>
        <p:spPr>
          <a:xfrm>
            <a:off x="465481" y="0"/>
            <a:ext cx="8379725" cy="584775"/>
          </a:xfrm>
          <a:prstGeom prst="rect">
            <a:avLst/>
          </a:prstGeom>
          <a:noFill/>
        </p:spPr>
        <p:txBody>
          <a:bodyPr wrap="square" rtlCol="0">
            <a:spAutoFit/>
          </a:bodyPr>
          <a:lstStyle/>
          <a:p>
            <a:pPr algn="ctr"/>
            <a:r>
              <a:rPr lang="en-US" sz="3200" dirty="0">
                <a:solidFill>
                  <a:schemeClr val="tx2"/>
                </a:solidFill>
                <a:latin typeface="+mj-lt"/>
              </a:rPr>
              <a:t>Value</a:t>
            </a:r>
          </a:p>
        </p:txBody>
      </p:sp>
      <p:sp>
        <p:nvSpPr>
          <p:cNvPr id="2" name="TextBox 1">
            <a:extLst>
              <a:ext uri="{FF2B5EF4-FFF2-40B4-BE49-F238E27FC236}">
                <a16:creationId xmlns:a16="http://schemas.microsoft.com/office/drawing/2014/main" id="{BFDE9DAC-A888-4E2E-9481-F4A0F97FB51D}"/>
              </a:ext>
            </a:extLst>
          </p:cNvPr>
          <p:cNvSpPr txBox="1"/>
          <p:nvPr/>
        </p:nvSpPr>
        <p:spPr>
          <a:xfrm>
            <a:off x="609600" y="685800"/>
            <a:ext cx="7391400" cy="1200329"/>
          </a:xfrm>
          <a:prstGeom prst="rect">
            <a:avLst/>
          </a:prstGeom>
          <a:noFill/>
        </p:spPr>
        <p:txBody>
          <a:bodyPr wrap="square" rtlCol="0">
            <a:spAutoFit/>
          </a:bodyPr>
          <a:lstStyle/>
          <a:p>
            <a:pPr algn="ctr"/>
            <a:r>
              <a:rPr lang="en-US" dirty="0">
                <a:latin typeface="+mj-lt"/>
              </a:rPr>
              <a:t> Combines the traditional </a:t>
            </a:r>
            <a:r>
              <a:rPr lang="en-US" b="1" dirty="0">
                <a:solidFill>
                  <a:srgbClr val="FF0000"/>
                </a:solidFill>
                <a:latin typeface="+mj-lt"/>
              </a:rPr>
              <a:t>discipline of ethics </a:t>
            </a:r>
            <a:r>
              <a:rPr lang="en-US" dirty="0">
                <a:latin typeface="+mj-lt"/>
              </a:rPr>
              <a:t>with the professional activities of </a:t>
            </a:r>
            <a:r>
              <a:rPr lang="en-US" b="1" dirty="0">
                <a:solidFill>
                  <a:srgbClr val="FF0000"/>
                </a:solidFill>
                <a:latin typeface="+mj-lt"/>
              </a:rPr>
              <a:t>business planning</a:t>
            </a:r>
            <a:r>
              <a:rPr lang="en-US" dirty="0">
                <a:latin typeface="+mj-lt"/>
              </a:rPr>
              <a:t>, policy making, developing motivations for scientific research, and other activities that have a direct impact on </a:t>
            </a:r>
            <a:r>
              <a:rPr lang="en-US" b="1" dirty="0">
                <a:solidFill>
                  <a:srgbClr val="FF0000"/>
                </a:solidFill>
                <a:latin typeface="+mj-lt"/>
              </a:rPr>
              <a:t>people</a:t>
            </a:r>
            <a:r>
              <a:rPr lang="en-US" dirty="0">
                <a:latin typeface="+mj-lt"/>
              </a:rPr>
              <a:t> and the planet.</a:t>
            </a:r>
          </a:p>
        </p:txBody>
      </p:sp>
    </p:spTree>
    <p:extLst>
      <p:ext uri="{BB962C8B-B14F-4D97-AF65-F5344CB8AC3E}">
        <p14:creationId xmlns:p14="http://schemas.microsoft.com/office/powerpoint/2010/main" val="870397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CBC9954-C44A-4B1D-A2DC-80A7C03E2C53}"/>
              </a:ext>
            </a:extLst>
          </p:cNvPr>
          <p:cNvSpPr txBox="1"/>
          <p:nvPr/>
        </p:nvSpPr>
        <p:spPr>
          <a:xfrm>
            <a:off x="228600" y="13381"/>
            <a:ext cx="8379725" cy="584775"/>
          </a:xfrm>
          <a:prstGeom prst="rect">
            <a:avLst/>
          </a:prstGeom>
          <a:noFill/>
        </p:spPr>
        <p:txBody>
          <a:bodyPr wrap="square" rtlCol="0">
            <a:spAutoFit/>
          </a:bodyPr>
          <a:lstStyle/>
          <a:p>
            <a:pPr algn="ctr"/>
            <a:r>
              <a:rPr lang="en-US" sz="3200" dirty="0">
                <a:solidFill>
                  <a:schemeClr val="tx2"/>
                </a:solidFill>
                <a:latin typeface="Bodoni MT" panose="02070603080606020203" pitchFamily="18" charset="0"/>
              </a:rPr>
              <a:t>Practice</a:t>
            </a:r>
          </a:p>
        </p:txBody>
      </p:sp>
      <p:sp>
        <p:nvSpPr>
          <p:cNvPr id="2" name="TextBox 1">
            <a:extLst>
              <a:ext uri="{FF2B5EF4-FFF2-40B4-BE49-F238E27FC236}">
                <a16:creationId xmlns:a16="http://schemas.microsoft.com/office/drawing/2014/main" id="{860C78E9-3182-4EDD-8EAB-2B250B5DBDD2}"/>
              </a:ext>
            </a:extLst>
          </p:cNvPr>
          <p:cNvSpPr txBox="1"/>
          <p:nvPr/>
        </p:nvSpPr>
        <p:spPr>
          <a:xfrm>
            <a:off x="381000" y="914400"/>
            <a:ext cx="8382000" cy="4154984"/>
          </a:xfrm>
          <a:prstGeom prst="rect">
            <a:avLst/>
          </a:prstGeom>
          <a:noFill/>
        </p:spPr>
        <p:txBody>
          <a:bodyPr wrap="square" rtlCol="0">
            <a:spAutoFit/>
          </a:bodyPr>
          <a:lstStyle/>
          <a:p>
            <a:pPr algn="ctr"/>
            <a:r>
              <a:rPr lang="en-US" sz="2000" dirty="0">
                <a:latin typeface="+mj-lt"/>
              </a:rPr>
              <a:t>This area consists of actual activities that brings </a:t>
            </a:r>
            <a:r>
              <a:rPr lang="en-US" sz="2000" b="1" dirty="0">
                <a:solidFill>
                  <a:srgbClr val="FF0000"/>
                </a:solidFill>
                <a:latin typeface="+mj-lt"/>
              </a:rPr>
              <a:t>people together to combine expertise</a:t>
            </a:r>
            <a:r>
              <a:rPr lang="en-US" sz="2000" dirty="0">
                <a:latin typeface="+mj-lt"/>
              </a:rPr>
              <a:t> from each of the four areas. It is characterized by data science teams working together and with external parties to develop solutions and projects that are responsible, authentic, effective, and efficient. </a:t>
            </a:r>
          </a:p>
          <a:p>
            <a:pPr algn="ctr"/>
            <a:endParaRPr lang="en-US" sz="2000" dirty="0">
              <a:latin typeface="+mj-lt"/>
            </a:endParaRPr>
          </a:p>
          <a:p>
            <a:pPr algn="ctr"/>
            <a:r>
              <a:rPr lang="en-US" sz="2000" dirty="0">
                <a:latin typeface="+mj-lt"/>
              </a:rPr>
              <a:t>Many activities that are considered an essential part of data science, such as </a:t>
            </a:r>
            <a:r>
              <a:rPr lang="en-US" sz="2000" b="1" dirty="0">
                <a:solidFill>
                  <a:srgbClr val="FF0000"/>
                </a:solidFill>
                <a:latin typeface="+mj-lt"/>
              </a:rPr>
              <a:t>data wrangling, actually exist only in practice</a:t>
            </a:r>
            <a:r>
              <a:rPr lang="en-US" sz="2000" dirty="0">
                <a:latin typeface="+mj-lt"/>
              </a:rPr>
              <a:t>, combining expertise in systems, design (representation), and analytics, and they are not usually taught in distinct classes. </a:t>
            </a:r>
          </a:p>
          <a:p>
            <a:pPr algn="ctr"/>
            <a:endParaRPr lang="en-US" sz="2000" dirty="0">
              <a:latin typeface="+mj-lt"/>
            </a:endParaRPr>
          </a:p>
          <a:p>
            <a:pPr algn="ctr"/>
            <a:r>
              <a:rPr lang="en-US" sz="2000" dirty="0">
                <a:latin typeface="+mj-lt"/>
              </a:rPr>
              <a:t>Practice is also where the core areas of data science come into contact with </a:t>
            </a:r>
            <a:r>
              <a:rPr lang="en-US" sz="2400" b="1" dirty="0">
                <a:solidFill>
                  <a:srgbClr val="FF0000"/>
                </a:solidFill>
                <a:latin typeface="+mj-lt"/>
              </a:rPr>
              <a:t>domain knowledge and real world problems</a:t>
            </a:r>
            <a:r>
              <a:rPr lang="en-US" sz="2000" dirty="0">
                <a:latin typeface="+mj-lt"/>
              </a:rPr>
              <a:t>.</a:t>
            </a:r>
          </a:p>
        </p:txBody>
      </p:sp>
    </p:spTree>
    <p:extLst>
      <p:ext uri="{BB962C8B-B14F-4D97-AF65-F5344CB8AC3E}">
        <p14:creationId xmlns:p14="http://schemas.microsoft.com/office/powerpoint/2010/main" val="361335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CBC9954-C44A-4B1D-A2DC-80A7C03E2C53}"/>
              </a:ext>
            </a:extLst>
          </p:cNvPr>
          <p:cNvSpPr txBox="1"/>
          <p:nvPr/>
        </p:nvSpPr>
        <p:spPr>
          <a:xfrm>
            <a:off x="228600" y="13381"/>
            <a:ext cx="8379725" cy="584775"/>
          </a:xfrm>
          <a:prstGeom prst="rect">
            <a:avLst/>
          </a:prstGeom>
          <a:noFill/>
        </p:spPr>
        <p:txBody>
          <a:bodyPr wrap="square" rtlCol="0">
            <a:spAutoFit/>
          </a:bodyPr>
          <a:lstStyle/>
          <a:p>
            <a:pPr algn="ctr"/>
            <a:r>
              <a:rPr lang="en-US" sz="3200" dirty="0">
                <a:solidFill>
                  <a:schemeClr val="tx2"/>
                </a:solidFill>
                <a:latin typeface="Bodoni MT" panose="02070603080606020203" pitchFamily="18" charset="0"/>
              </a:rPr>
              <a:t>Mapping of Categories </a:t>
            </a:r>
          </a:p>
        </p:txBody>
      </p:sp>
      <p:grpSp>
        <p:nvGrpSpPr>
          <p:cNvPr id="45" name="Group 44">
            <a:extLst>
              <a:ext uri="{FF2B5EF4-FFF2-40B4-BE49-F238E27FC236}">
                <a16:creationId xmlns:a16="http://schemas.microsoft.com/office/drawing/2014/main" id="{6C06A367-7D8E-4325-AE0D-7AFB040385C5}"/>
              </a:ext>
            </a:extLst>
          </p:cNvPr>
          <p:cNvGrpSpPr/>
          <p:nvPr/>
        </p:nvGrpSpPr>
        <p:grpSpPr>
          <a:xfrm>
            <a:off x="76200" y="838200"/>
            <a:ext cx="9067800" cy="1938992"/>
            <a:chOff x="76200" y="838200"/>
            <a:chExt cx="9067800" cy="1938992"/>
          </a:xfrm>
        </p:grpSpPr>
        <p:sp>
          <p:nvSpPr>
            <p:cNvPr id="2" name="TextBox 1">
              <a:extLst>
                <a:ext uri="{FF2B5EF4-FFF2-40B4-BE49-F238E27FC236}">
                  <a16:creationId xmlns:a16="http://schemas.microsoft.com/office/drawing/2014/main" id="{860C78E9-3182-4EDD-8EAB-2B250B5DBDD2}"/>
                </a:ext>
              </a:extLst>
            </p:cNvPr>
            <p:cNvSpPr txBox="1"/>
            <p:nvPr/>
          </p:nvSpPr>
          <p:spPr>
            <a:xfrm>
              <a:off x="76200" y="838200"/>
              <a:ext cx="9067800" cy="1938992"/>
            </a:xfrm>
            <a:prstGeom prst="rect">
              <a:avLst/>
            </a:prstGeom>
            <a:noFill/>
          </p:spPr>
          <p:txBody>
            <a:bodyPr wrap="square" rtlCol="0">
              <a:spAutoFit/>
            </a:bodyPr>
            <a:lstStyle/>
            <a:p>
              <a:pPr marL="457200" indent="-457200">
                <a:buFont typeface="+mj-lt"/>
                <a:buAutoNum type="arabicPeriod"/>
              </a:pPr>
              <a:r>
                <a:rPr lang="en-US" sz="2000" dirty="0">
                  <a:latin typeface="+mj-lt"/>
                </a:rPr>
                <a:t>Data description and Curation                             	Design</a:t>
              </a:r>
            </a:p>
            <a:p>
              <a:pPr marL="457200" indent="-457200">
                <a:buFont typeface="+mj-lt"/>
                <a:buAutoNum type="arabicPeriod"/>
              </a:pPr>
              <a:r>
                <a:rPr lang="en-US" sz="2000" dirty="0">
                  <a:latin typeface="+mj-lt"/>
                </a:rPr>
                <a:t>Mathematical Foundations                 	                  	Analytics </a:t>
              </a:r>
            </a:p>
            <a:p>
              <a:pPr marL="457200" indent="-457200">
                <a:buFont typeface="+mj-lt"/>
                <a:buAutoNum type="arabicPeriod"/>
              </a:pPr>
              <a:r>
                <a:rPr lang="en-US" sz="2000" dirty="0">
                  <a:latin typeface="+mj-lt"/>
                </a:rPr>
                <a:t>Computational Thinking                                       	Design and Analytics</a:t>
              </a:r>
            </a:p>
            <a:p>
              <a:pPr marL="457200" indent="-457200">
                <a:buFont typeface="+mj-lt"/>
                <a:buAutoNum type="arabicPeriod"/>
              </a:pPr>
              <a:r>
                <a:rPr lang="en-US" sz="2000" dirty="0">
                  <a:latin typeface="+mj-lt"/>
                </a:rPr>
                <a:t>Statistical Thinking                                                 	Analytics</a:t>
              </a:r>
            </a:p>
            <a:p>
              <a:pPr marL="457200" indent="-457200">
                <a:buFont typeface="+mj-lt"/>
                <a:buAutoNum type="arabicPeriod"/>
              </a:pPr>
              <a:r>
                <a:rPr lang="en-US" sz="2000" dirty="0">
                  <a:latin typeface="+mj-lt"/>
                </a:rPr>
                <a:t>Data Modeling                                                         	Design</a:t>
              </a:r>
            </a:p>
            <a:p>
              <a:pPr marL="457200" indent="-457200">
                <a:buFont typeface="+mj-lt"/>
                <a:buAutoNum type="arabicPeriod"/>
              </a:pPr>
              <a:r>
                <a:rPr lang="en-US" sz="2000" dirty="0">
                  <a:latin typeface="+mj-lt"/>
                </a:rPr>
                <a:t>Communication, reproducibility, and ethics       	Design, Value</a:t>
              </a:r>
            </a:p>
          </p:txBody>
        </p:sp>
        <p:cxnSp>
          <p:nvCxnSpPr>
            <p:cNvPr id="4" name="Straight Arrow Connector 3">
              <a:extLst>
                <a:ext uri="{FF2B5EF4-FFF2-40B4-BE49-F238E27FC236}">
                  <a16:creationId xmlns:a16="http://schemas.microsoft.com/office/drawing/2014/main" id="{E45CCA5E-8F38-470C-B11B-EA3A8BBBBB31}"/>
                </a:ext>
              </a:extLst>
            </p:cNvPr>
            <p:cNvCxnSpPr>
              <a:cxnSpLocks/>
            </p:cNvCxnSpPr>
            <p:nvPr/>
          </p:nvCxnSpPr>
          <p:spPr>
            <a:xfrm>
              <a:off x="4343400" y="1052513"/>
              <a:ext cx="19050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DA412357-F01B-496A-A919-9D318F9ABD67}"/>
                </a:ext>
              </a:extLst>
            </p:cNvPr>
            <p:cNvCxnSpPr>
              <a:cxnSpLocks/>
            </p:cNvCxnSpPr>
            <p:nvPr/>
          </p:nvCxnSpPr>
          <p:spPr>
            <a:xfrm>
              <a:off x="3962400" y="1381118"/>
              <a:ext cx="22860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C3DF122-FCDA-4B91-9273-8ECC8FAA9F11}"/>
                </a:ext>
              </a:extLst>
            </p:cNvPr>
            <p:cNvCxnSpPr>
              <a:cxnSpLocks/>
            </p:cNvCxnSpPr>
            <p:nvPr/>
          </p:nvCxnSpPr>
          <p:spPr>
            <a:xfrm>
              <a:off x="3733800" y="1704970"/>
              <a:ext cx="25146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F633DC2-D154-4DA6-A569-997432820DDE}"/>
                </a:ext>
              </a:extLst>
            </p:cNvPr>
            <p:cNvCxnSpPr>
              <a:cxnSpLocks/>
            </p:cNvCxnSpPr>
            <p:nvPr/>
          </p:nvCxnSpPr>
          <p:spPr>
            <a:xfrm>
              <a:off x="3276600" y="1990720"/>
              <a:ext cx="2971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BF911A3-7A0C-4826-B0C0-63103B78EF83}"/>
                </a:ext>
              </a:extLst>
            </p:cNvPr>
            <p:cNvCxnSpPr>
              <a:cxnSpLocks/>
            </p:cNvCxnSpPr>
            <p:nvPr/>
          </p:nvCxnSpPr>
          <p:spPr>
            <a:xfrm>
              <a:off x="2743200" y="2290757"/>
              <a:ext cx="35052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D658E93-2F97-475C-828E-40145C3917D3}"/>
                </a:ext>
              </a:extLst>
            </p:cNvPr>
            <p:cNvCxnSpPr>
              <a:cxnSpLocks/>
            </p:cNvCxnSpPr>
            <p:nvPr/>
          </p:nvCxnSpPr>
          <p:spPr>
            <a:xfrm>
              <a:off x="5715000" y="2590800"/>
              <a:ext cx="5334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07076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graphicFrame>
        <p:nvGraphicFramePr>
          <p:cNvPr id="198" name="Google Shape;198;p37"/>
          <p:cNvGraphicFramePr/>
          <p:nvPr>
            <p:extLst>
              <p:ext uri="{D42A27DB-BD31-4B8C-83A1-F6EECF244321}">
                <p14:modId xmlns:p14="http://schemas.microsoft.com/office/powerpoint/2010/main" val="614527388"/>
              </p:ext>
            </p:extLst>
          </p:nvPr>
        </p:nvGraphicFramePr>
        <p:xfrm>
          <a:off x="4762" y="304800"/>
          <a:ext cx="9144000" cy="5204300"/>
        </p:xfrm>
        <a:graphic>
          <a:graphicData uri="http://schemas.openxmlformats.org/drawingml/2006/table">
            <a:tbl>
              <a:tblPr>
                <a:noFill/>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2571750">
                <a:tc>
                  <a:txBody>
                    <a:bodyPr/>
                    <a:lstStyle/>
                    <a:p>
                      <a:pPr marL="0" lvl="0" indent="0" algn="ctr" rtl="0">
                        <a:spcBef>
                          <a:spcPts val="0"/>
                        </a:spcBef>
                        <a:spcAft>
                          <a:spcPts val="0"/>
                        </a:spcAft>
                        <a:buNone/>
                      </a:pPr>
                      <a:endParaRPr sz="1800">
                        <a:latin typeface="Roboto Condensed"/>
                        <a:ea typeface="Roboto Condensed"/>
                        <a:cs typeface="Roboto Condensed"/>
                        <a:sym typeface="Roboto Condensed"/>
                      </a:endParaRPr>
                    </a:p>
                    <a:p>
                      <a:pPr marL="0" lvl="0" indent="0" algn="ctr" rtl="0">
                        <a:spcBef>
                          <a:spcPts val="0"/>
                        </a:spcBef>
                        <a:spcAft>
                          <a:spcPts val="0"/>
                        </a:spcAft>
                        <a:buNone/>
                      </a:pPr>
                      <a:endParaRPr sz="1800">
                        <a:latin typeface="Roboto Condensed"/>
                        <a:ea typeface="Roboto Condensed"/>
                        <a:cs typeface="Roboto Condensed"/>
                        <a:sym typeface="Roboto Condensed"/>
                      </a:endParaRPr>
                    </a:p>
                    <a:p>
                      <a:pPr marL="0" lvl="0" indent="0" algn="ctr" rtl="0">
                        <a:spcBef>
                          <a:spcPts val="0"/>
                        </a:spcBef>
                        <a:spcAft>
                          <a:spcPts val="0"/>
                        </a:spcAft>
                        <a:buNone/>
                      </a:pPr>
                      <a:endParaRPr sz="1800">
                        <a:latin typeface="Roboto Condensed"/>
                        <a:ea typeface="Roboto Condensed"/>
                        <a:cs typeface="Roboto Condensed"/>
                        <a:sym typeface="Roboto Condensed"/>
                      </a:endParaRPr>
                    </a:p>
                    <a:p>
                      <a:pPr marL="0" lvl="0" indent="0" algn="ctr" rtl="0">
                        <a:spcBef>
                          <a:spcPts val="0"/>
                        </a:spcBef>
                        <a:spcAft>
                          <a:spcPts val="0"/>
                        </a:spcAft>
                        <a:buNone/>
                      </a:pPr>
                      <a:r>
                        <a:rPr lang="en" sz="1800" b="1">
                          <a:latin typeface="Roboto Condensed"/>
                          <a:ea typeface="Roboto Condensed"/>
                          <a:cs typeface="Roboto Condensed"/>
                          <a:sym typeface="Roboto Condensed"/>
                        </a:rPr>
                        <a:t>ETHICS</a:t>
                      </a:r>
                      <a:endParaRPr sz="1800" b="1">
                        <a:latin typeface="Roboto Condensed"/>
                        <a:ea typeface="Roboto Condensed"/>
                        <a:cs typeface="Roboto Condensed"/>
                        <a:sym typeface="Roboto Condensed"/>
                      </a:endParaRPr>
                    </a:p>
                    <a:p>
                      <a:pPr marL="0" lvl="0" indent="0" algn="ctr" rtl="0">
                        <a:spcBef>
                          <a:spcPts val="0"/>
                        </a:spcBef>
                        <a:spcAft>
                          <a:spcPts val="0"/>
                        </a:spcAft>
                        <a:buNone/>
                      </a:pPr>
                      <a:r>
                        <a:rPr lang="en" sz="1800" b="1">
                          <a:latin typeface="Roboto Condensed"/>
                          <a:ea typeface="Roboto Condensed"/>
                          <a:cs typeface="Roboto Condensed"/>
                          <a:sym typeface="Roboto Condensed"/>
                        </a:rPr>
                        <a:t>BUSINESS VALUE</a:t>
                      </a:r>
                      <a:endParaRPr sz="1800" b="1">
                        <a:latin typeface="Roboto Condensed"/>
                        <a:ea typeface="Roboto Condensed"/>
                        <a:cs typeface="Roboto Condensed"/>
                        <a:sym typeface="Roboto Condensed"/>
                      </a:endParaRPr>
                    </a:p>
                    <a:p>
                      <a:pPr marL="0" lvl="0" indent="0" algn="ctr" rtl="0">
                        <a:spcBef>
                          <a:spcPts val="0"/>
                        </a:spcBef>
                        <a:spcAft>
                          <a:spcPts val="0"/>
                        </a:spcAft>
                        <a:buNone/>
                      </a:pPr>
                      <a:r>
                        <a:rPr lang="en" sz="1800" b="1">
                          <a:latin typeface="Roboto Condensed"/>
                          <a:ea typeface="Roboto Condensed"/>
                          <a:cs typeface="Roboto Condensed"/>
                          <a:sym typeface="Roboto Condensed"/>
                        </a:rPr>
                        <a:t>OPEN SCIENCE</a:t>
                      </a:r>
                      <a:endParaRPr sz="1800" b="1">
                        <a:latin typeface="Roboto Condensed"/>
                        <a:ea typeface="Roboto Condensed"/>
                        <a:cs typeface="Roboto Condensed"/>
                        <a:sym typeface="Roboto Condensed"/>
                      </a:endParaRPr>
                    </a:p>
                    <a:p>
                      <a:pPr marL="0" lvl="0" indent="0" algn="ctr" rtl="0">
                        <a:spcBef>
                          <a:spcPts val="0"/>
                        </a:spcBef>
                        <a:spcAft>
                          <a:spcPts val="0"/>
                        </a:spcAft>
                        <a:buNone/>
                      </a:pPr>
                      <a:endParaRPr sz="1800">
                        <a:latin typeface="Roboto Condensed"/>
                        <a:ea typeface="Roboto Condensed"/>
                        <a:cs typeface="Roboto Condensed"/>
                        <a:sym typeface="Roboto Condensed"/>
                      </a:endParaRPr>
                    </a:p>
                    <a:p>
                      <a:pPr marL="0" lvl="0" indent="0" algn="ctr" rtl="0">
                        <a:spcBef>
                          <a:spcPts val="0"/>
                        </a:spcBef>
                        <a:spcAft>
                          <a:spcPts val="0"/>
                        </a:spcAft>
                        <a:buNone/>
                      </a:pPr>
                      <a:endParaRPr sz="1800">
                        <a:latin typeface="Roboto Condensed"/>
                        <a:ea typeface="Roboto Condensed"/>
                        <a:cs typeface="Roboto Condensed"/>
                        <a:sym typeface="Roboto Condensed"/>
                      </a:endParaRPr>
                    </a:p>
                  </a:txBody>
                  <a:tcPr marL="91425" marR="91425" marT="68575" marB="68575" anchor="ctr">
                    <a:lnL w="9525" cap="flat" cmpd="sng">
                      <a:solidFill>
                        <a:srgbClr val="9E9E9E">
                          <a:alpha val="0"/>
                        </a:srgbClr>
                      </a:solidFill>
                      <a:prstDash val="solid"/>
                      <a:round/>
                      <a:headEnd type="none" w="sm" len="sm"/>
                      <a:tailEnd type="none" w="sm" len="sm"/>
                    </a:lnL>
                    <a:lnR w="28575" cap="flat" cmpd="sng">
                      <a:solidFill>
                        <a:srgbClr val="9E9E9E"/>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1800">
                        <a:latin typeface="Roboto Condensed"/>
                        <a:ea typeface="Roboto Condensed"/>
                        <a:cs typeface="Roboto Condensed"/>
                        <a:sym typeface="Roboto Condensed"/>
                      </a:endParaRPr>
                    </a:p>
                    <a:p>
                      <a:pPr marL="0" lvl="0" indent="0" algn="ctr" rtl="0">
                        <a:spcBef>
                          <a:spcPts val="0"/>
                        </a:spcBef>
                        <a:spcAft>
                          <a:spcPts val="0"/>
                        </a:spcAft>
                        <a:buNone/>
                      </a:pPr>
                      <a:endParaRPr sz="1800">
                        <a:latin typeface="Roboto Condensed"/>
                        <a:ea typeface="Roboto Condensed"/>
                        <a:cs typeface="Roboto Condensed"/>
                        <a:sym typeface="Roboto Condensed"/>
                      </a:endParaRPr>
                    </a:p>
                    <a:p>
                      <a:pPr marL="0" lvl="0" indent="0" algn="ctr" rtl="0">
                        <a:spcBef>
                          <a:spcPts val="0"/>
                        </a:spcBef>
                        <a:spcAft>
                          <a:spcPts val="0"/>
                        </a:spcAft>
                        <a:buNone/>
                      </a:pPr>
                      <a:r>
                        <a:rPr lang="en" sz="1800" b="1">
                          <a:latin typeface="Roboto Condensed"/>
                          <a:ea typeface="Roboto Condensed"/>
                          <a:cs typeface="Roboto Condensed"/>
                          <a:sym typeface="Roboto Condensed"/>
                        </a:rPr>
                        <a:t>DATA CURATION</a:t>
                      </a:r>
                      <a:endParaRPr sz="1800" b="1">
                        <a:latin typeface="Roboto Condensed"/>
                        <a:ea typeface="Roboto Condensed"/>
                        <a:cs typeface="Roboto Condensed"/>
                        <a:sym typeface="Roboto Condensed"/>
                      </a:endParaRPr>
                    </a:p>
                    <a:p>
                      <a:pPr marL="0" lvl="0" indent="0" algn="ctr" rtl="0">
                        <a:spcBef>
                          <a:spcPts val="0"/>
                        </a:spcBef>
                        <a:spcAft>
                          <a:spcPts val="0"/>
                        </a:spcAft>
                        <a:buNone/>
                      </a:pPr>
                      <a:r>
                        <a:rPr lang="en" sz="1800" b="1">
                          <a:latin typeface="Roboto Condensed"/>
                          <a:ea typeface="Roboto Condensed"/>
                          <a:cs typeface="Roboto Condensed"/>
                          <a:sym typeface="Roboto Condensed"/>
                        </a:rPr>
                        <a:t>HCI</a:t>
                      </a:r>
                      <a:endParaRPr sz="1800" b="1">
                        <a:latin typeface="Roboto Condensed"/>
                        <a:ea typeface="Roboto Condensed"/>
                        <a:cs typeface="Roboto Condensed"/>
                        <a:sym typeface="Roboto Condensed"/>
                      </a:endParaRPr>
                    </a:p>
                    <a:p>
                      <a:pPr marL="0" lvl="0" indent="0" algn="ctr" rtl="0">
                        <a:spcBef>
                          <a:spcPts val="0"/>
                        </a:spcBef>
                        <a:spcAft>
                          <a:spcPts val="0"/>
                        </a:spcAft>
                        <a:buNone/>
                      </a:pPr>
                      <a:r>
                        <a:rPr lang="en" sz="1800" b="1">
                          <a:latin typeface="Roboto Condensed"/>
                          <a:ea typeface="Roboto Condensed"/>
                          <a:cs typeface="Roboto Condensed"/>
                          <a:sym typeface="Roboto Condensed"/>
                        </a:rPr>
                        <a:t>DATA PRODUCTS</a:t>
                      </a:r>
                      <a:endParaRPr sz="1800" b="1">
                        <a:latin typeface="Roboto Condensed"/>
                        <a:ea typeface="Roboto Condensed"/>
                        <a:cs typeface="Roboto Condensed"/>
                        <a:sym typeface="Roboto Condensed"/>
                      </a:endParaRPr>
                    </a:p>
                    <a:p>
                      <a:pPr marL="0" lvl="0" indent="0" algn="ctr" rtl="0">
                        <a:spcBef>
                          <a:spcPts val="0"/>
                        </a:spcBef>
                        <a:spcAft>
                          <a:spcPts val="0"/>
                        </a:spcAft>
                        <a:buNone/>
                      </a:pPr>
                      <a:endParaRPr sz="1800">
                        <a:latin typeface="Roboto Condensed"/>
                        <a:ea typeface="Roboto Condensed"/>
                        <a:cs typeface="Roboto Condensed"/>
                        <a:sym typeface="Roboto Condensed"/>
                      </a:endParaRPr>
                    </a:p>
                  </a:txBody>
                  <a:tcPr marL="91425" marR="91425" marT="68575" marB="68575" anchor="ctr">
                    <a:lnL w="2857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2632550">
                <a:tc>
                  <a:txBody>
                    <a:bodyPr/>
                    <a:lstStyle/>
                    <a:p>
                      <a:pPr marL="0" lvl="0" indent="0" algn="ctr" rtl="0">
                        <a:spcBef>
                          <a:spcPts val="0"/>
                        </a:spcBef>
                        <a:spcAft>
                          <a:spcPts val="0"/>
                        </a:spcAft>
                        <a:buNone/>
                      </a:pPr>
                      <a:r>
                        <a:rPr lang="en" sz="1800" b="1">
                          <a:latin typeface="Roboto Condensed"/>
                          <a:ea typeface="Roboto Condensed"/>
                          <a:cs typeface="Roboto Condensed"/>
                          <a:sym typeface="Roboto Condensed"/>
                        </a:rPr>
                        <a:t>PREDICTION</a:t>
                      </a:r>
                      <a:endParaRPr sz="1800" b="1">
                        <a:latin typeface="Roboto Condensed"/>
                        <a:ea typeface="Roboto Condensed"/>
                        <a:cs typeface="Roboto Condensed"/>
                        <a:sym typeface="Roboto Condensed"/>
                      </a:endParaRPr>
                    </a:p>
                    <a:p>
                      <a:pPr marL="0" lvl="0" indent="0" algn="ctr" rtl="0">
                        <a:spcBef>
                          <a:spcPts val="0"/>
                        </a:spcBef>
                        <a:spcAft>
                          <a:spcPts val="0"/>
                        </a:spcAft>
                        <a:buNone/>
                      </a:pPr>
                      <a:r>
                        <a:rPr lang="en" sz="1800" b="1">
                          <a:latin typeface="Roboto Condensed"/>
                          <a:ea typeface="Roboto Condensed"/>
                          <a:cs typeface="Roboto Condensed"/>
                          <a:sym typeface="Roboto Condensed"/>
                        </a:rPr>
                        <a:t>INFERENCE</a:t>
                      </a:r>
                      <a:endParaRPr sz="1800" b="1">
                        <a:latin typeface="Roboto Condensed"/>
                        <a:ea typeface="Roboto Condensed"/>
                        <a:cs typeface="Roboto Condensed"/>
                        <a:sym typeface="Roboto Condensed"/>
                      </a:endParaRPr>
                    </a:p>
                    <a:p>
                      <a:pPr marL="0" lvl="0" indent="0" algn="ctr" rtl="0">
                        <a:spcBef>
                          <a:spcPts val="0"/>
                        </a:spcBef>
                        <a:spcAft>
                          <a:spcPts val="0"/>
                        </a:spcAft>
                        <a:buNone/>
                      </a:pPr>
                      <a:r>
                        <a:rPr lang="en" sz="1800" b="1">
                          <a:latin typeface="Roboto Condensed"/>
                          <a:ea typeface="Roboto Condensed"/>
                          <a:cs typeface="Roboto Condensed"/>
                          <a:sym typeface="Roboto Condensed"/>
                        </a:rPr>
                        <a:t>STATS, CS, OPTIMIZATION</a:t>
                      </a:r>
                      <a:endParaRPr sz="1800" b="1">
                        <a:latin typeface="Roboto Condensed"/>
                        <a:ea typeface="Roboto Condensed"/>
                        <a:cs typeface="Roboto Condensed"/>
                        <a:sym typeface="Roboto Condensed"/>
                      </a:endParaRPr>
                    </a:p>
                    <a:p>
                      <a:pPr marL="0" lvl="0" indent="0" algn="ctr" rtl="0">
                        <a:spcBef>
                          <a:spcPts val="0"/>
                        </a:spcBef>
                        <a:spcAft>
                          <a:spcPts val="0"/>
                        </a:spcAft>
                        <a:buNone/>
                      </a:pPr>
                      <a:endParaRPr sz="1800">
                        <a:latin typeface="Roboto Condensed"/>
                        <a:ea typeface="Roboto Condensed"/>
                        <a:cs typeface="Roboto Condensed"/>
                        <a:sym typeface="Roboto Condensed"/>
                      </a:endParaRPr>
                    </a:p>
                  </a:txBody>
                  <a:tcPr marL="91425" marR="91425" marT="68575" marB="68575" anchor="ctr">
                    <a:lnL w="9525" cap="flat" cmpd="sng">
                      <a:solidFill>
                        <a:srgbClr val="9E9E9E">
                          <a:alpha val="0"/>
                        </a:srgbClr>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b="1" dirty="0">
                          <a:latin typeface="Roboto Condensed"/>
                          <a:ea typeface="Roboto Condensed"/>
                          <a:cs typeface="Roboto Condensed"/>
                          <a:sym typeface="Roboto Condensed"/>
                        </a:rPr>
                        <a:t>INFRASTRUCTURE</a:t>
                      </a:r>
                      <a:endParaRPr sz="1800" b="1" dirty="0">
                        <a:latin typeface="Roboto Condensed"/>
                        <a:ea typeface="Roboto Condensed"/>
                        <a:cs typeface="Roboto Condensed"/>
                        <a:sym typeface="Roboto Condensed"/>
                      </a:endParaRPr>
                    </a:p>
                    <a:p>
                      <a:pPr marL="0" lvl="0" indent="0" algn="ctr" rtl="0">
                        <a:spcBef>
                          <a:spcPts val="0"/>
                        </a:spcBef>
                        <a:spcAft>
                          <a:spcPts val="0"/>
                        </a:spcAft>
                        <a:buNone/>
                      </a:pPr>
                      <a:r>
                        <a:rPr lang="en" sz="1800" b="1" dirty="0">
                          <a:latin typeface="Roboto Condensed"/>
                          <a:ea typeface="Roboto Condensed"/>
                          <a:cs typeface="Roboto Condensed"/>
                          <a:sym typeface="Roboto Condensed"/>
                        </a:rPr>
                        <a:t>DEVOPS</a:t>
                      </a:r>
                      <a:endParaRPr sz="1800" b="1" dirty="0">
                        <a:latin typeface="Roboto Condensed"/>
                        <a:ea typeface="Roboto Condensed"/>
                        <a:cs typeface="Roboto Condensed"/>
                        <a:sym typeface="Roboto Condensed"/>
                      </a:endParaRPr>
                    </a:p>
                    <a:p>
                      <a:pPr marL="0" lvl="0" indent="0" algn="ctr" rtl="0">
                        <a:spcBef>
                          <a:spcPts val="0"/>
                        </a:spcBef>
                        <a:spcAft>
                          <a:spcPts val="0"/>
                        </a:spcAft>
                        <a:buNone/>
                      </a:pPr>
                      <a:r>
                        <a:rPr lang="en" sz="1800" b="1" dirty="0">
                          <a:latin typeface="Roboto Condensed"/>
                          <a:ea typeface="Roboto Condensed"/>
                          <a:cs typeface="Roboto Condensed"/>
                          <a:sym typeface="Roboto Condensed"/>
                        </a:rPr>
                        <a:t>CLOUD</a:t>
                      </a:r>
                      <a:endParaRPr sz="1800" b="1" dirty="0">
                        <a:latin typeface="Roboto Condensed"/>
                        <a:ea typeface="Roboto Condensed"/>
                        <a:cs typeface="Roboto Condensed"/>
                        <a:sym typeface="Roboto Condensed"/>
                      </a:endParaRPr>
                    </a:p>
                    <a:p>
                      <a:pPr marL="0" lvl="0" indent="0" algn="ctr" rtl="0">
                        <a:spcBef>
                          <a:spcPts val="0"/>
                        </a:spcBef>
                        <a:spcAft>
                          <a:spcPts val="0"/>
                        </a:spcAft>
                        <a:buNone/>
                      </a:pPr>
                      <a:endParaRPr sz="1800" dirty="0">
                        <a:latin typeface="Roboto Condensed"/>
                        <a:ea typeface="Roboto Condensed"/>
                        <a:cs typeface="Roboto Condensed"/>
                        <a:sym typeface="Roboto Condensed"/>
                      </a:endParaRPr>
                    </a:p>
                  </a:txBody>
                  <a:tcPr marL="91425" marR="91425" marT="68575" marB="68575" anchor="ctr">
                    <a:lnL w="2857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rgbClr val="9E9E9E"/>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99" name="Google Shape;199;p37"/>
          <p:cNvSpPr/>
          <p:nvPr/>
        </p:nvSpPr>
        <p:spPr>
          <a:xfrm>
            <a:off x="3431362" y="2034394"/>
            <a:ext cx="2290800" cy="1720500"/>
          </a:xfrm>
          <a:prstGeom prst="ellipse">
            <a:avLst/>
          </a:prstGeom>
          <a:solidFill>
            <a:srgbClr val="4A86E8"/>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2400" b="1">
                <a:solidFill>
                  <a:srgbClr val="FFFFFF"/>
                </a:solidFill>
                <a:latin typeface="Roboto Condensed"/>
                <a:ea typeface="Roboto Condensed"/>
                <a:cs typeface="Roboto Condensed"/>
                <a:sym typeface="Roboto Condensed"/>
              </a:rPr>
              <a:t>Practice</a:t>
            </a:r>
            <a:endParaRPr sz="2400" b="1">
              <a:solidFill>
                <a:srgbClr val="FFFFFF"/>
              </a:solidFill>
              <a:latin typeface="Roboto Condensed"/>
              <a:ea typeface="Roboto Condensed"/>
              <a:cs typeface="Roboto Condensed"/>
              <a:sym typeface="Roboto Condensed"/>
            </a:endParaRPr>
          </a:p>
        </p:txBody>
      </p:sp>
      <p:sp>
        <p:nvSpPr>
          <p:cNvPr id="200" name="Google Shape;200;p37"/>
          <p:cNvSpPr/>
          <p:nvPr/>
        </p:nvSpPr>
        <p:spPr>
          <a:xfrm rot="1944704">
            <a:off x="3377804" y="2144853"/>
            <a:ext cx="798135" cy="282023"/>
          </a:xfrm>
          <a:prstGeom prst="leftRightArrow">
            <a:avLst>
              <a:gd name="adj1" fmla="val 50000"/>
              <a:gd name="adj2" fmla="val 50000"/>
            </a:avLst>
          </a:prstGeom>
          <a:solidFill>
            <a:srgbClr val="E69138"/>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201" name="Google Shape;201;p37"/>
          <p:cNvSpPr/>
          <p:nvPr/>
        </p:nvSpPr>
        <p:spPr>
          <a:xfrm rot="1944704">
            <a:off x="4994371" y="3315347"/>
            <a:ext cx="798135" cy="282023"/>
          </a:xfrm>
          <a:prstGeom prst="leftRightArrow">
            <a:avLst>
              <a:gd name="adj1" fmla="val 50000"/>
              <a:gd name="adj2" fmla="val 50000"/>
            </a:avLst>
          </a:prstGeom>
          <a:solidFill>
            <a:srgbClr val="FF0000"/>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202" name="Google Shape;202;p37"/>
          <p:cNvSpPr/>
          <p:nvPr/>
        </p:nvSpPr>
        <p:spPr>
          <a:xfrm rot="-2213515">
            <a:off x="4976128" y="2146647"/>
            <a:ext cx="780600" cy="288660"/>
          </a:xfrm>
          <a:prstGeom prst="leftRightArrow">
            <a:avLst>
              <a:gd name="adj1" fmla="val 50000"/>
              <a:gd name="adj2" fmla="val 50000"/>
            </a:avLst>
          </a:prstGeom>
          <a:solidFill>
            <a:srgbClr val="F1C23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203" name="Google Shape;203;p37"/>
          <p:cNvSpPr/>
          <p:nvPr/>
        </p:nvSpPr>
        <p:spPr>
          <a:xfrm rot="-2213515">
            <a:off x="3421070" y="3328104"/>
            <a:ext cx="780600" cy="288660"/>
          </a:xfrm>
          <a:prstGeom prst="leftRightArrow">
            <a:avLst>
              <a:gd name="adj1" fmla="val 50000"/>
              <a:gd name="adj2" fmla="val 50000"/>
            </a:avLst>
          </a:prstGeom>
          <a:solidFill>
            <a:srgbClr val="70AD47"/>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204" name="Google Shape;204;p37"/>
          <p:cNvSpPr/>
          <p:nvPr/>
        </p:nvSpPr>
        <p:spPr>
          <a:xfrm>
            <a:off x="1169762" y="655819"/>
            <a:ext cx="2173200" cy="615000"/>
          </a:xfrm>
          <a:prstGeom prst="roundRect">
            <a:avLst>
              <a:gd name="adj" fmla="val 16667"/>
            </a:avLst>
          </a:prstGeom>
          <a:solidFill>
            <a:srgbClr val="FF99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2400" b="1">
                <a:solidFill>
                  <a:srgbClr val="FFFFFF"/>
                </a:solidFill>
                <a:latin typeface="Roboto Condensed"/>
                <a:ea typeface="Roboto Condensed"/>
                <a:cs typeface="Roboto Condensed"/>
                <a:sym typeface="Roboto Condensed"/>
              </a:rPr>
              <a:t>VALUE</a:t>
            </a:r>
            <a:endParaRPr sz="2400" b="1">
              <a:solidFill>
                <a:srgbClr val="FFFFFF"/>
              </a:solidFill>
              <a:latin typeface="Roboto Condensed"/>
              <a:ea typeface="Roboto Condensed"/>
              <a:cs typeface="Roboto Condensed"/>
              <a:sym typeface="Roboto Condensed"/>
            </a:endParaRPr>
          </a:p>
        </p:txBody>
      </p:sp>
      <p:sp>
        <p:nvSpPr>
          <p:cNvPr id="205" name="Google Shape;205;p37"/>
          <p:cNvSpPr/>
          <p:nvPr/>
        </p:nvSpPr>
        <p:spPr>
          <a:xfrm>
            <a:off x="5731058" y="609494"/>
            <a:ext cx="2173200" cy="615000"/>
          </a:xfrm>
          <a:prstGeom prst="roundRect">
            <a:avLst>
              <a:gd name="adj" fmla="val 16667"/>
            </a:avLst>
          </a:prstGeom>
          <a:solidFill>
            <a:srgbClr val="F1C23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2400" b="1">
                <a:solidFill>
                  <a:srgbClr val="FFFFFF"/>
                </a:solidFill>
                <a:latin typeface="Roboto Condensed"/>
                <a:ea typeface="Roboto Condensed"/>
                <a:cs typeface="Roboto Condensed"/>
                <a:sym typeface="Roboto Condensed"/>
              </a:rPr>
              <a:t>DESIGN</a:t>
            </a:r>
            <a:endParaRPr sz="2400" b="1">
              <a:solidFill>
                <a:srgbClr val="FFFFFF"/>
              </a:solidFill>
              <a:latin typeface="Roboto Condensed"/>
              <a:ea typeface="Roboto Condensed"/>
              <a:cs typeface="Roboto Condensed"/>
              <a:sym typeface="Roboto Condensed"/>
            </a:endParaRPr>
          </a:p>
        </p:txBody>
      </p:sp>
      <p:sp>
        <p:nvSpPr>
          <p:cNvPr id="206" name="Google Shape;206;p37"/>
          <p:cNvSpPr/>
          <p:nvPr/>
        </p:nvSpPr>
        <p:spPr>
          <a:xfrm>
            <a:off x="5700437" y="4506056"/>
            <a:ext cx="2173200" cy="615000"/>
          </a:xfrm>
          <a:prstGeom prst="roundRect">
            <a:avLst>
              <a:gd name="adj" fmla="val 16667"/>
            </a:avLst>
          </a:prstGeom>
          <a:solidFill>
            <a:srgbClr val="FF00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2400" b="1">
                <a:solidFill>
                  <a:srgbClr val="FFFFFF"/>
                </a:solidFill>
                <a:latin typeface="Roboto Condensed"/>
                <a:ea typeface="Roboto Condensed"/>
                <a:cs typeface="Roboto Condensed"/>
                <a:sym typeface="Roboto Condensed"/>
              </a:rPr>
              <a:t>SYSTEMS</a:t>
            </a:r>
            <a:endParaRPr sz="2400" b="1">
              <a:solidFill>
                <a:srgbClr val="FFFFFF"/>
              </a:solidFill>
              <a:latin typeface="Roboto Condensed"/>
              <a:ea typeface="Roboto Condensed"/>
              <a:cs typeface="Roboto Condensed"/>
              <a:sym typeface="Roboto Condensed"/>
            </a:endParaRPr>
          </a:p>
        </p:txBody>
      </p:sp>
      <p:sp>
        <p:nvSpPr>
          <p:cNvPr id="207" name="Google Shape;207;p37"/>
          <p:cNvSpPr/>
          <p:nvPr/>
        </p:nvSpPr>
        <p:spPr>
          <a:xfrm>
            <a:off x="1169762" y="4490756"/>
            <a:ext cx="2173200" cy="615000"/>
          </a:xfrm>
          <a:prstGeom prst="roundRect">
            <a:avLst>
              <a:gd name="adj" fmla="val 16667"/>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2400" b="1" dirty="0">
                <a:solidFill>
                  <a:srgbClr val="FFFFFF"/>
                </a:solidFill>
                <a:latin typeface="Roboto Condensed"/>
                <a:ea typeface="Roboto Condensed"/>
                <a:cs typeface="Roboto Condensed"/>
                <a:sym typeface="Roboto Condensed"/>
              </a:rPr>
              <a:t>ANALYTICS</a:t>
            </a:r>
            <a:endParaRPr sz="2400" b="1" dirty="0">
              <a:solidFill>
                <a:srgbClr val="FFFFFF"/>
              </a:solidFill>
              <a:latin typeface="Roboto Condensed"/>
              <a:ea typeface="Roboto Condensed"/>
              <a:cs typeface="Roboto Condensed"/>
              <a:sym typeface="Roboto Condensed"/>
            </a:endParaRPr>
          </a:p>
        </p:txBody>
      </p:sp>
      <p:grpSp>
        <p:nvGrpSpPr>
          <p:cNvPr id="12" name="Group 11">
            <a:extLst>
              <a:ext uri="{FF2B5EF4-FFF2-40B4-BE49-F238E27FC236}">
                <a16:creationId xmlns:a16="http://schemas.microsoft.com/office/drawing/2014/main" id="{9E73E0A6-8331-4ED2-BE0D-0B20C29EDCA4}"/>
              </a:ext>
            </a:extLst>
          </p:cNvPr>
          <p:cNvGrpSpPr/>
          <p:nvPr/>
        </p:nvGrpSpPr>
        <p:grpSpPr>
          <a:xfrm>
            <a:off x="0" y="6048948"/>
            <a:ext cx="9144000" cy="822900"/>
            <a:chOff x="0" y="5163405"/>
            <a:chExt cx="9144000" cy="822900"/>
          </a:xfrm>
        </p:grpSpPr>
        <p:sp>
          <p:nvSpPr>
            <p:cNvPr id="13" name="Google Shape;255;p40">
              <a:extLst>
                <a:ext uri="{FF2B5EF4-FFF2-40B4-BE49-F238E27FC236}">
                  <a16:creationId xmlns:a16="http://schemas.microsoft.com/office/drawing/2014/main" id="{7CB618FE-E700-4E0E-9419-F707131582B0}"/>
                </a:ext>
              </a:extLst>
            </p:cNvPr>
            <p:cNvSpPr txBox="1"/>
            <p:nvPr/>
          </p:nvSpPr>
          <p:spPr>
            <a:xfrm>
              <a:off x="0" y="5163405"/>
              <a:ext cx="9144000" cy="822900"/>
            </a:xfrm>
            <a:prstGeom prst="rect">
              <a:avLst/>
            </a:prstGeom>
            <a:gradFill>
              <a:gsLst>
                <a:gs pos="0">
                  <a:srgbClr val="231C34"/>
                </a:gs>
                <a:gs pos="100000">
                  <a:srgbClr val="737373"/>
                </a:gs>
              </a:gsLst>
              <a:lin ang="10800025" scaled="0"/>
            </a:gradFill>
            <a:ln>
              <a:noFill/>
            </a:ln>
          </p:spPr>
          <p:txBody>
            <a:bodyPr spcFirstLastPara="1" wrap="square" lIns="68575" tIns="34275" rIns="68575" bIns="34275" anchor="t" anchorCtr="0">
              <a:noAutofit/>
            </a:bodyPr>
            <a:lstStyle/>
            <a:p>
              <a:pPr>
                <a:spcBef>
                  <a:spcPts val="0"/>
                </a:spcBef>
                <a:spcAft>
                  <a:spcPts val="0"/>
                </a:spcAft>
              </a:pPr>
              <a:endParaRPr sz="1400">
                <a:solidFill>
                  <a:schemeClr val="dk1"/>
                </a:solidFill>
                <a:latin typeface="Calibri"/>
                <a:ea typeface="Calibri"/>
                <a:cs typeface="Calibri"/>
                <a:sym typeface="Calibri"/>
              </a:endParaRPr>
            </a:p>
          </p:txBody>
        </p:sp>
        <p:pic>
          <p:nvPicPr>
            <p:cNvPr id="14" name="Google Shape;256;p40">
              <a:extLst>
                <a:ext uri="{FF2B5EF4-FFF2-40B4-BE49-F238E27FC236}">
                  <a16:creationId xmlns:a16="http://schemas.microsoft.com/office/drawing/2014/main" id="{B70060CC-4042-44A6-8C8B-0445271A13B6}"/>
                </a:ext>
              </a:extLst>
            </p:cNvPr>
            <p:cNvPicPr preferRelativeResize="0"/>
            <p:nvPr/>
          </p:nvPicPr>
          <p:blipFill>
            <a:blip r:embed="rId3">
              <a:alphaModFix/>
            </a:blip>
            <a:stretch>
              <a:fillRect/>
            </a:stretch>
          </p:blipFill>
          <p:spPr>
            <a:xfrm>
              <a:off x="5821913" y="5295543"/>
              <a:ext cx="3163799" cy="587456"/>
            </a:xfrm>
            <a:prstGeom prst="rect">
              <a:avLst/>
            </a:prstGeom>
            <a:noFill/>
            <a:ln>
              <a:noFill/>
            </a:ln>
          </p:spPr>
        </p:pic>
      </p:grpSp>
      <p:sp>
        <p:nvSpPr>
          <p:cNvPr id="15" name="Google Shape;205;p37">
            <a:extLst>
              <a:ext uri="{FF2B5EF4-FFF2-40B4-BE49-F238E27FC236}">
                <a16:creationId xmlns:a16="http://schemas.microsoft.com/office/drawing/2014/main" id="{AF59D866-9A5A-4823-BE7F-380E0C5FB46B}"/>
              </a:ext>
            </a:extLst>
          </p:cNvPr>
          <p:cNvSpPr/>
          <p:nvPr/>
        </p:nvSpPr>
        <p:spPr>
          <a:xfrm>
            <a:off x="5722162" y="609600"/>
            <a:ext cx="2173200" cy="615000"/>
          </a:xfrm>
          <a:prstGeom prst="roundRect">
            <a:avLst>
              <a:gd name="adj" fmla="val 16667"/>
            </a:avLst>
          </a:prstGeom>
          <a:solidFill>
            <a:srgbClr val="F1C23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2400" b="1">
                <a:solidFill>
                  <a:srgbClr val="FFFFFF"/>
                </a:solidFill>
                <a:latin typeface="Roboto Condensed"/>
                <a:ea typeface="Roboto Condensed"/>
                <a:cs typeface="Roboto Condensed"/>
                <a:sym typeface="Roboto Condensed"/>
              </a:rPr>
              <a:t>DESIGN</a:t>
            </a:r>
            <a:endParaRPr sz="2400" b="1">
              <a:solidFill>
                <a:srgbClr val="FFFFFF"/>
              </a:solidFill>
              <a:latin typeface="Roboto Condensed"/>
              <a:ea typeface="Roboto Condensed"/>
              <a:cs typeface="Roboto Condensed"/>
              <a:sym typeface="Roboto Condensed"/>
            </a:endParaRPr>
          </a:p>
        </p:txBody>
      </p:sp>
      <p:sp>
        <p:nvSpPr>
          <p:cNvPr id="16" name="Google Shape;206;p37">
            <a:extLst>
              <a:ext uri="{FF2B5EF4-FFF2-40B4-BE49-F238E27FC236}">
                <a16:creationId xmlns:a16="http://schemas.microsoft.com/office/drawing/2014/main" id="{44F428F5-4B11-44C8-BBAD-46D83801304E}"/>
              </a:ext>
            </a:extLst>
          </p:cNvPr>
          <p:cNvSpPr/>
          <p:nvPr/>
        </p:nvSpPr>
        <p:spPr>
          <a:xfrm>
            <a:off x="5691541" y="4506162"/>
            <a:ext cx="2173200" cy="615000"/>
          </a:xfrm>
          <a:prstGeom prst="roundRect">
            <a:avLst>
              <a:gd name="adj" fmla="val 16667"/>
            </a:avLst>
          </a:prstGeom>
          <a:solidFill>
            <a:srgbClr val="FF00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2400" b="1">
                <a:solidFill>
                  <a:srgbClr val="FFFFFF"/>
                </a:solidFill>
                <a:latin typeface="Roboto Condensed"/>
                <a:ea typeface="Roboto Condensed"/>
                <a:cs typeface="Roboto Condensed"/>
                <a:sym typeface="Roboto Condensed"/>
              </a:rPr>
              <a:t>SYSTEMS</a:t>
            </a:r>
            <a:endParaRPr sz="2400" b="1">
              <a:solidFill>
                <a:srgbClr val="FFFFFF"/>
              </a:solidFill>
              <a:latin typeface="Roboto Condensed"/>
              <a:ea typeface="Roboto Condensed"/>
              <a:cs typeface="Roboto Condensed"/>
              <a:sym typeface="Roboto Condensed"/>
            </a:endParaRPr>
          </a:p>
        </p:txBody>
      </p:sp>
      <p:sp>
        <p:nvSpPr>
          <p:cNvPr id="17" name="Google Shape;207;p37">
            <a:extLst>
              <a:ext uri="{FF2B5EF4-FFF2-40B4-BE49-F238E27FC236}">
                <a16:creationId xmlns:a16="http://schemas.microsoft.com/office/drawing/2014/main" id="{0F6CB026-C9D3-48BB-98E8-2F05526350D6}"/>
              </a:ext>
            </a:extLst>
          </p:cNvPr>
          <p:cNvSpPr/>
          <p:nvPr/>
        </p:nvSpPr>
        <p:spPr>
          <a:xfrm>
            <a:off x="1160866" y="4490862"/>
            <a:ext cx="2173200" cy="615000"/>
          </a:xfrm>
          <a:prstGeom prst="roundRect">
            <a:avLst>
              <a:gd name="adj" fmla="val 16667"/>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2400" b="1" dirty="0">
                <a:solidFill>
                  <a:srgbClr val="FFFFFF"/>
                </a:solidFill>
                <a:latin typeface="Roboto Condensed"/>
                <a:ea typeface="Roboto Condensed"/>
                <a:cs typeface="Roboto Condensed"/>
                <a:sym typeface="Roboto Condensed"/>
              </a:rPr>
              <a:t>ANALYTICS</a:t>
            </a:r>
            <a:endParaRPr sz="2400" b="1" dirty="0">
              <a:solidFill>
                <a:srgbClr val="FFFFFF"/>
              </a:solidFill>
              <a:latin typeface="Roboto Condensed"/>
              <a:ea typeface="Roboto Condensed"/>
              <a:cs typeface="Roboto Condensed"/>
              <a:sym typeface="Roboto Condense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42E0818F-CD6E-45C5-ABA2-960684890CF9}"/>
              </a:ext>
            </a:extLst>
          </p:cNvPr>
          <p:cNvSpPr/>
          <p:nvPr/>
        </p:nvSpPr>
        <p:spPr>
          <a:xfrm>
            <a:off x="2655343" y="3176226"/>
            <a:ext cx="3453251" cy="2448287"/>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US" sz="1350" b="1">
              <a:solidFill>
                <a:prstClr val="white"/>
              </a:solidFill>
              <a:latin typeface="Calibri" panose="020F0502020204030204"/>
            </a:endParaRPr>
          </a:p>
        </p:txBody>
      </p:sp>
      <p:sp>
        <p:nvSpPr>
          <p:cNvPr id="52" name="Rectangle: Rounded Corners 51">
            <a:extLst>
              <a:ext uri="{FF2B5EF4-FFF2-40B4-BE49-F238E27FC236}">
                <a16:creationId xmlns:a16="http://schemas.microsoft.com/office/drawing/2014/main" id="{4ED2D0C8-F68D-4FB1-AA0D-29F8D819674D}"/>
              </a:ext>
            </a:extLst>
          </p:cNvPr>
          <p:cNvSpPr/>
          <p:nvPr/>
        </p:nvSpPr>
        <p:spPr>
          <a:xfrm>
            <a:off x="6581307" y="1713978"/>
            <a:ext cx="1449064" cy="2432136"/>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US" sz="1350" b="1">
              <a:solidFill>
                <a:prstClr val="white"/>
              </a:solidFill>
              <a:latin typeface="Calibri" panose="020F0502020204030204"/>
            </a:endParaRPr>
          </a:p>
        </p:txBody>
      </p:sp>
      <p:sp>
        <p:nvSpPr>
          <p:cNvPr id="51" name="Rectangle: Rounded Corners 50">
            <a:extLst>
              <a:ext uri="{FF2B5EF4-FFF2-40B4-BE49-F238E27FC236}">
                <a16:creationId xmlns:a16="http://schemas.microsoft.com/office/drawing/2014/main" id="{098843CF-3A52-4B55-90E5-136E81C4C4CC}"/>
              </a:ext>
            </a:extLst>
          </p:cNvPr>
          <p:cNvSpPr/>
          <p:nvPr/>
        </p:nvSpPr>
        <p:spPr>
          <a:xfrm rot="5400000">
            <a:off x="3923642" y="294037"/>
            <a:ext cx="1053929" cy="3823629"/>
          </a:xfrm>
          <a:prstGeom prst="roundRect">
            <a:avLst/>
          </a:prstGeom>
          <a:solidFill>
            <a:schemeClr val="accent4">
              <a:lumMod val="40000"/>
              <a:lumOff val="6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US" sz="1350" b="1">
              <a:solidFill>
                <a:prstClr val="white"/>
              </a:solidFill>
              <a:latin typeface="Calibri" panose="020F0502020204030204"/>
            </a:endParaRPr>
          </a:p>
        </p:txBody>
      </p:sp>
      <p:sp>
        <p:nvSpPr>
          <p:cNvPr id="50" name="Rectangle: Rounded Corners 49">
            <a:extLst>
              <a:ext uri="{FF2B5EF4-FFF2-40B4-BE49-F238E27FC236}">
                <a16:creationId xmlns:a16="http://schemas.microsoft.com/office/drawing/2014/main" id="{AA7BA40F-38D8-422D-BC17-A1B79BC8FF91}"/>
              </a:ext>
            </a:extLst>
          </p:cNvPr>
          <p:cNvSpPr/>
          <p:nvPr/>
        </p:nvSpPr>
        <p:spPr>
          <a:xfrm>
            <a:off x="1132385" y="1678888"/>
            <a:ext cx="1274444" cy="3006083"/>
          </a:xfrm>
          <a:prstGeom prst="roundRect">
            <a:avLst/>
          </a:prstGeom>
          <a:solidFill>
            <a:schemeClr val="accent4">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US" sz="1350" b="1">
              <a:solidFill>
                <a:prstClr val="white"/>
              </a:solidFill>
              <a:latin typeface="Calibri" panose="020F0502020204030204"/>
            </a:endParaRPr>
          </a:p>
        </p:txBody>
      </p:sp>
      <p:sp>
        <p:nvSpPr>
          <p:cNvPr id="40" name="Arrow: Right 39">
            <a:extLst>
              <a:ext uri="{FF2B5EF4-FFF2-40B4-BE49-F238E27FC236}">
                <a16:creationId xmlns:a16="http://schemas.microsoft.com/office/drawing/2014/main" id="{3DB45FFC-CB0C-496A-87DC-6C31C1D25335}"/>
              </a:ext>
            </a:extLst>
          </p:cNvPr>
          <p:cNvSpPr/>
          <p:nvPr/>
        </p:nvSpPr>
        <p:spPr>
          <a:xfrm>
            <a:off x="1176059" y="2129721"/>
            <a:ext cx="5448453" cy="1893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US" sz="1350" b="1">
              <a:solidFill>
                <a:prstClr val="white"/>
              </a:solidFill>
              <a:latin typeface="Calibri" panose="020F0502020204030204"/>
            </a:endParaRPr>
          </a:p>
        </p:txBody>
      </p:sp>
      <p:sp>
        <p:nvSpPr>
          <p:cNvPr id="41" name="Arrow: Right 40">
            <a:extLst>
              <a:ext uri="{FF2B5EF4-FFF2-40B4-BE49-F238E27FC236}">
                <a16:creationId xmlns:a16="http://schemas.microsoft.com/office/drawing/2014/main" id="{1F266BDD-9682-4E5C-8F12-DF3CA91EABF0}"/>
              </a:ext>
            </a:extLst>
          </p:cNvPr>
          <p:cNvSpPr/>
          <p:nvPr/>
        </p:nvSpPr>
        <p:spPr>
          <a:xfrm rot="16200000">
            <a:off x="725136" y="3442828"/>
            <a:ext cx="2093129" cy="1775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US" sz="1350" b="1">
              <a:solidFill>
                <a:prstClr val="white"/>
              </a:solidFill>
              <a:latin typeface="Calibri" panose="020F0502020204030204"/>
            </a:endParaRPr>
          </a:p>
        </p:txBody>
      </p:sp>
      <p:sp>
        <p:nvSpPr>
          <p:cNvPr id="2" name="Title 1">
            <a:extLst>
              <a:ext uri="{FF2B5EF4-FFF2-40B4-BE49-F238E27FC236}">
                <a16:creationId xmlns:a16="http://schemas.microsoft.com/office/drawing/2014/main" id="{8BE68CD8-005F-40A5-A672-48E7D4D9863A}"/>
              </a:ext>
            </a:extLst>
          </p:cNvPr>
          <p:cNvSpPr>
            <a:spLocks noGrp="1"/>
          </p:cNvSpPr>
          <p:nvPr>
            <p:ph type="title"/>
          </p:nvPr>
        </p:nvSpPr>
        <p:spPr>
          <a:xfrm>
            <a:off x="809638" y="440853"/>
            <a:ext cx="7281936" cy="548640"/>
          </a:xfrm>
        </p:spPr>
        <p:txBody>
          <a:bodyPr>
            <a:normAutofit/>
          </a:bodyPr>
          <a:lstStyle/>
          <a:p>
            <a:pPr algn="ctr"/>
            <a:r>
              <a:rPr lang="en-US" sz="2800" dirty="0">
                <a:latin typeface="Aharoni" panose="02010803020104030203" pitchFamily="2" charset="-79"/>
                <a:cs typeface="Aharoni" panose="02010803020104030203" pitchFamily="2" charset="-79"/>
              </a:rPr>
              <a:t>Brian’s Version of Data Science Lifecycle</a:t>
            </a:r>
          </a:p>
        </p:txBody>
      </p:sp>
      <p:sp>
        <p:nvSpPr>
          <p:cNvPr id="4" name="Slide Number Placeholder 3">
            <a:extLst>
              <a:ext uri="{FF2B5EF4-FFF2-40B4-BE49-F238E27FC236}">
                <a16:creationId xmlns:a16="http://schemas.microsoft.com/office/drawing/2014/main" id="{383701AC-B6F2-46AD-A8C8-58A5866B969D}"/>
              </a:ext>
            </a:extLst>
          </p:cNvPr>
          <p:cNvSpPr>
            <a:spLocks noGrp="1"/>
          </p:cNvSpPr>
          <p:nvPr>
            <p:ph type="sldNum" sz="quarter" idx="12"/>
          </p:nvPr>
        </p:nvSpPr>
        <p:spPr/>
        <p:txBody>
          <a:bodyPr/>
          <a:lstStyle/>
          <a:p>
            <a:pPr defTabSz="685800" fontAlgn="auto">
              <a:spcBef>
                <a:spcPts val="0"/>
              </a:spcBef>
              <a:spcAft>
                <a:spcPts val="0"/>
              </a:spcAft>
            </a:pPr>
            <a:fld id="{5ACD0CF0-90CC-9C41-A77B-2776398A8C8B}" type="slidenum">
              <a:rPr lang="en-US" sz="1350">
                <a:solidFill>
                  <a:srgbClr val="4472C4"/>
                </a:solidFill>
                <a:latin typeface="Calibri" panose="020F0502020204030204"/>
                <a:ea typeface="+mn-ea"/>
                <a:cs typeface="+mn-cs"/>
              </a:rPr>
              <a:pPr defTabSz="685800" fontAlgn="auto">
                <a:spcBef>
                  <a:spcPts val="0"/>
                </a:spcBef>
                <a:spcAft>
                  <a:spcPts val="0"/>
                </a:spcAft>
              </a:pPr>
              <a:t>18</a:t>
            </a:fld>
            <a:endParaRPr lang="en-US" sz="1350" dirty="0">
              <a:solidFill>
                <a:srgbClr val="4472C4"/>
              </a:solidFill>
              <a:latin typeface="Calibri" panose="020F0502020204030204"/>
              <a:ea typeface="+mn-ea"/>
              <a:cs typeface="+mn-cs"/>
            </a:endParaRPr>
          </a:p>
        </p:txBody>
      </p:sp>
      <p:sp>
        <p:nvSpPr>
          <p:cNvPr id="7" name="Rectangle: Rounded Corners 6">
            <a:extLst>
              <a:ext uri="{FF2B5EF4-FFF2-40B4-BE49-F238E27FC236}">
                <a16:creationId xmlns:a16="http://schemas.microsoft.com/office/drawing/2014/main" id="{8132E6D0-5FFE-4E6C-B597-CB362A1D87B6}"/>
              </a:ext>
            </a:extLst>
          </p:cNvPr>
          <p:cNvSpPr/>
          <p:nvPr/>
        </p:nvSpPr>
        <p:spPr>
          <a:xfrm>
            <a:off x="1167598" y="4077593"/>
            <a:ext cx="1208205" cy="5005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fontAlgn="auto">
              <a:spcBef>
                <a:spcPts val="0"/>
              </a:spcBef>
              <a:spcAft>
                <a:spcPts val="0"/>
              </a:spcAft>
            </a:pPr>
            <a:r>
              <a:rPr lang="en-US" sz="1500" b="1" dirty="0">
                <a:solidFill>
                  <a:prstClr val="white"/>
                </a:solidFill>
                <a:latin typeface="Calibri" panose="020F0502020204030204"/>
              </a:rPr>
              <a:t>Question ID</a:t>
            </a:r>
          </a:p>
        </p:txBody>
      </p:sp>
      <p:sp>
        <p:nvSpPr>
          <p:cNvPr id="8" name="Rectangle: Rounded Corners 7">
            <a:extLst>
              <a:ext uri="{FF2B5EF4-FFF2-40B4-BE49-F238E27FC236}">
                <a16:creationId xmlns:a16="http://schemas.microsoft.com/office/drawing/2014/main" id="{18974549-313B-4C60-9BCE-BDFEB28E1CEF}"/>
              </a:ext>
            </a:extLst>
          </p:cNvPr>
          <p:cNvSpPr/>
          <p:nvPr/>
        </p:nvSpPr>
        <p:spPr>
          <a:xfrm>
            <a:off x="1167598" y="3377505"/>
            <a:ext cx="1208205" cy="5005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sz="1220" b="1" dirty="0">
                <a:solidFill>
                  <a:prstClr val="white"/>
                </a:solidFill>
                <a:latin typeface="Calibri" panose="020F0502020204030204"/>
              </a:rPr>
              <a:t>Business Understanding</a:t>
            </a:r>
          </a:p>
        </p:txBody>
      </p:sp>
      <p:sp>
        <p:nvSpPr>
          <p:cNvPr id="9" name="Rectangle: Rounded Corners 8">
            <a:extLst>
              <a:ext uri="{FF2B5EF4-FFF2-40B4-BE49-F238E27FC236}">
                <a16:creationId xmlns:a16="http://schemas.microsoft.com/office/drawing/2014/main" id="{EE604398-D55E-4AC2-9A50-01A9084A912E}"/>
              </a:ext>
            </a:extLst>
          </p:cNvPr>
          <p:cNvSpPr/>
          <p:nvPr/>
        </p:nvSpPr>
        <p:spPr>
          <a:xfrm>
            <a:off x="1153537" y="1964272"/>
            <a:ext cx="1208205" cy="500588"/>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pPr>
            <a:r>
              <a:rPr lang="en-US" sz="1200" b="1" dirty="0">
                <a:solidFill>
                  <a:prstClr val="white"/>
                </a:solidFill>
                <a:latin typeface="Calibri" panose="020F0502020204030204"/>
              </a:rPr>
              <a:t>Data Acquisition - ETL</a:t>
            </a:r>
          </a:p>
        </p:txBody>
      </p:sp>
      <p:sp>
        <p:nvSpPr>
          <p:cNvPr id="11" name="Rectangle: Rounded Corners 10">
            <a:extLst>
              <a:ext uri="{FF2B5EF4-FFF2-40B4-BE49-F238E27FC236}">
                <a16:creationId xmlns:a16="http://schemas.microsoft.com/office/drawing/2014/main" id="{A6258711-E7C8-4F91-A98B-A681D3EB9BAE}"/>
              </a:ext>
            </a:extLst>
          </p:cNvPr>
          <p:cNvSpPr/>
          <p:nvPr/>
        </p:nvSpPr>
        <p:spPr>
          <a:xfrm>
            <a:off x="5154216" y="1985835"/>
            <a:ext cx="1208205" cy="5005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pPr>
            <a:r>
              <a:rPr lang="en-US" sz="1350" b="1" dirty="0">
                <a:solidFill>
                  <a:prstClr val="white"/>
                </a:solidFill>
                <a:latin typeface="Calibri" panose="020F0502020204030204"/>
              </a:rPr>
              <a:t>Initial Model</a:t>
            </a:r>
          </a:p>
          <a:p>
            <a:pPr algn="ctr" defTabSz="685800" fontAlgn="auto">
              <a:spcBef>
                <a:spcPts val="0"/>
              </a:spcBef>
              <a:spcAft>
                <a:spcPts val="0"/>
              </a:spcAft>
            </a:pPr>
            <a:r>
              <a:rPr lang="en-US" sz="1350" b="1" dirty="0">
                <a:solidFill>
                  <a:prstClr val="white"/>
                </a:solidFill>
                <a:latin typeface="Calibri" panose="020F0502020204030204"/>
              </a:rPr>
              <a:t>Evaluation</a:t>
            </a:r>
          </a:p>
        </p:txBody>
      </p:sp>
      <p:sp>
        <p:nvSpPr>
          <p:cNvPr id="12" name="Rectangle: Rounded Corners 11">
            <a:extLst>
              <a:ext uri="{FF2B5EF4-FFF2-40B4-BE49-F238E27FC236}">
                <a16:creationId xmlns:a16="http://schemas.microsoft.com/office/drawing/2014/main" id="{A6F9BAF6-781F-473F-9EDC-37AE1902159A}"/>
              </a:ext>
            </a:extLst>
          </p:cNvPr>
          <p:cNvSpPr/>
          <p:nvPr/>
        </p:nvSpPr>
        <p:spPr>
          <a:xfrm>
            <a:off x="2538792" y="1977326"/>
            <a:ext cx="1208205" cy="500588"/>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685800" fontAlgn="auto">
              <a:spcBef>
                <a:spcPts val="0"/>
              </a:spcBef>
              <a:spcAft>
                <a:spcPts val="0"/>
              </a:spcAft>
            </a:pPr>
            <a:r>
              <a:rPr lang="en-US" sz="1200" b="1" dirty="0">
                <a:solidFill>
                  <a:prstClr val="white"/>
                </a:solidFill>
                <a:latin typeface="Calibri" panose="020F0502020204030204"/>
              </a:rPr>
              <a:t>Data Understanding - EDA</a:t>
            </a:r>
          </a:p>
        </p:txBody>
      </p:sp>
      <p:sp>
        <p:nvSpPr>
          <p:cNvPr id="15" name="Rectangle: Rounded Corners 14">
            <a:extLst>
              <a:ext uri="{FF2B5EF4-FFF2-40B4-BE49-F238E27FC236}">
                <a16:creationId xmlns:a16="http://schemas.microsoft.com/office/drawing/2014/main" id="{B2D07150-68D8-4102-BDA6-D5DE4F3374BA}"/>
              </a:ext>
            </a:extLst>
          </p:cNvPr>
          <p:cNvSpPr/>
          <p:nvPr/>
        </p:nvSpPr>
        <p:spPr>
          <a:xfrm>
            <a:off x="3878960" y="1977325"/>
            <a:ext cx="1208205" cy="5005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685800" fontAlgn="auto">
              <a:spcBef>
                <a:spcPts val="0"/>
              </a:spcBef>
              <a:spcAft>
                <a:spcPts val="0"/>
              </a:spcAft>
            </a:pPr>
            <a:r>
              <a:rPr lang="en-US" sz="1200" b="1" dirty="0">
                <a:solidFill>
                  <a:prstClr val="white"/>
                </a:solidFill>
                <a:latin typeface="Calibri" panose="020F0502020204030204"/>
              </a:rPr>
              <a:t>Initial Model(s) Building</a:t>
            </a:r>
          </a:p>
        </p:txBody>
      </p:sp>
      <p:sp>
        <p:nvSpPr>
          <p:cNvPr id="16" name="Rectangle: Rounded Corners 15">
            <a:extLst>
              <a:ext uri="{FF2B5EF4-FFF2-40B4-BE49-F238E27FC236}">
                <a16:creationId xmlns:a16="http://schemas.microsoft.com/office/drawing/2014/main" id="{EB58804A-3DBD-4112-B504-0642C765F24B}"/>
              </a:ext>
            </a:extLst>
          </p:cNvPr>
          <p:cNvSpPr/>
          <p:nvPr/>
        </p:nvSpPr>
        <p:spPr>
          <a:xfrm>
            <a:off x="1153537" y="2691529"/>
            <a:ext cx="1208205" cy="5005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pPr>
            <a:r>
              <a:rPr lang="en-US" sz="1200" b="1" dirty="0">
                <a:solidFill>
                  <a:prstClr val="white"/>
                </a:solidFill>
                <a:latin typeface="Calibri" panose="020F0502020204030204"/>
              </a:rPr>
              <a:t>Evaluation Criteria Value Metric </a:t>
            </a:r>
          </a:p>
        </p:txBody>
      </p:sp>
      <p:sp>
        <p:nvSpPr>
          <p:cNvPr id="17" name="Rectangle: Rounded Corners 16">
            <a:extLst>
              <a:ext uri="{FF2B5EF4-FFF2-40B4-BE49-F238E27FC236}">
                <a16:creationId xmlns:a16="http://schemas.microsoft.com/office/drawing/2014/main" id="{065FA721-959C-41C6-A252-DA46782D635D}"/>
              </a:ext>
            </a:extLst>
          </p:cNvPr>
          <p:cNvSpPr/>
          <p:nvPr/>
        </p:nvSpPr>
        <p:spPr>
          <a:xfrm>
            <a:off x="6624512" y="1985835"/>
            <a:ext cx="1208205" cy="5005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685800" fontAlgn="auto">
              <a:spcBef>
                <a:spcPts val="0"/>
              </a:spcBef>
              <a:spcAft>
                <a:spcPts val="0"/>
              </a:spcAft>
            </a:pPr>
            <a:r>
              <a:rPr lang="en-US" sz="1200" b="1" dirty="0">
                <a:solidFill>
                  <a:prstClr val="white"/>
                </a:solidFill>
                <a:latin typeface="Calibri" panose="020F0502020204030204"/>
              </a:rPr>
              <a:t>Model Creation &amp; Training </a:t>
            </a:r>
          </a:p>
        </p:txBody>
      </p:sp>
      <p:sp>
        <p:nvSpPr>
          <p:cNvPr id="18" name="Rectangle: Rounded Corners 17">
            <a:extLst>
              <a:ext uri="{FF2B5EF4-FFF2-40B4-BE49-F238E27FC236}">
                <a16:creationId xmlns:a16="http://schemas.microsoft.com/office/drawing/2014/main" id="{1C6F63F8-239D-42C8-B09E-5FEF25B5514E}"/>
              </a:ext>
            </a:extLst>
          </p:cNvPr>
          <p:cNvSpPr/>
          <p:nvPr/>
        </p:nvSpPr>
        <p:spPr>
          <a:xfrm>
            <a:off x="6668186" y="2634553"/>
            <a:ext cx="1208205" cy="55450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pPr>
            <a:r>
              <a:rPr lang="en-US" sz="1200" b="1" dirty="0">
                <a:solidFill>
                  <a:prstClr val="white"/>
                </a:solidFill>
                <a:latin typeface="Calibri" panose="020F0502020204030204"/>
              </a:rPr>
              <a:t>Feature Engineering and Evaluation</a:t>
            </a:r>
          </a:p>
        </p:txBody>
      </p:sp>
      <p:sp>
        <p:nvSpPr>
          <p:cNvPr id="19" name="Rectangle: Rounded Corners 18">
            <a:extLst>
              <a:ext uri="{FF2B5EF4-FFF2-40B4-BE49-F238E27FC236}">
                <a16:creationId xmlns:a16="http://schemas.microsoft.com/office/drawing/2014/main" id="{32BDDAD9-B118-4A34-A882-B57BD4A1F47C}"/>
              </a:ext>
            </a:extLst>
          </p:cNvPr>
          <p:cNvSpPr/>
          <p:nvPr/>
        </p:nvSpPr>
        <p:spPr>
          <a:xfrm>
            <a:off x="6668186" y="3327496"/>
            <a:ext cx="1208205" cy="55450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685800" fontAlgn="auto">
              <a:spcBef>
                <a:spcPts val="0"/>
              </a:spcBef>
              <a:spcAft>
                <a:spcPts val="0"/>
              </a:spcAft>
            </a:pPr>
            <a:r>
              <a:rPr lang="en-US" sz="1050" b="1" dirty="0">
                <a:solidFill>
                  <a:prstClr val="white"/>
                </a:solidFill>
                <a:latin typeface="Calibri" panose="020F0502020204030204"/>
              </a:rPr>
              <a:t>Optimization – </a:t>
            </a:r>
            <a:r>
              <a:rPr lang="en-US" sz="1050" b="1" dirty="0" err="1">
                <a:solidFill>
                  <a:prstClr val="white"/>
                </a:solidFill>
                <a:latin typeface="Calibri" panose="020F0502020204030204"/>
              </a:rPr>
              <a:t>Hyperpara</a:t>
            </a:r>
            <a:r>
              <a:rPr lang="en-US" sz="1050" b="1" dirty="0">
                <a:solidFill>
                  <a:prstClr val="white"/>
                </a:solidFill>
                <a:latin typeface="Calibri" panose="020F0502020204030204"/>
              </a:rPr>
              <a:t> and Evaluation</a:t>
            </a:r>
          </a:p>
        </p:txBody>
      </p:sp>
      <p:cxnSp>
        <p:nvCxnSpPr>
          <p:cNvPr id="21" name="Connector: Elbow 20">
            <a:extLst>
              <a:ext uri="{FF2B5EF4-FFF2-40B4-BE49-F238E27FC236}">
                <a16:creationId xmlns:a16="http://schemas.microsoft.com/office/drawing/2014/main" id="{D03B33D7-D401-4E81-A692-337E50ED4C5C}"/>
              </a:ext>
            </a:extLst>
          </p:cNvPr>
          <p:cNvCxnSpPr>
            <a:stCxn id="18" idx="3"/>
            <a:endCxn id="17" idx="3"/>
          </p:cNvCxnSpPr>
          <p:nvPr/>
        </p:nvCxnSpPr>
        <p:spPr>
          <a:xfrm flipH="1" flipV="1">
            <a:off x="7832717" y="2236129"/>
            <a:ext cx="43674" cy="675674"/>
          </a:xfrm>
          <a:prstGeom prst="bentConnector3">
            <a:avLst>
              <a:gd name="adj1" fmla="val -392568"/>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Connector: Elbow 22">
            <a:extLst>
              <a:ext uri="{FF2B5EF4-FFF2-40B4-BE49-F238E27FC236}">
                <a16:creationId xmlns:a16="http://schemas.microsoft.com/office/drawing/2014/main" id="{2DBAA230-32B8-4994-8182-FFF941A80462}"/>
              </a:ext>
            </a:extLst>
          </p:cNvPr>
          <p:cNvCxnSpPr>
            <a:stCxn id="17" idx="1"/>
            <a:endCxn id="18" idx="1"/>
          </p:cNvCxnSpPr>
          <p:nvPr/>
        </p:nvCxnSpPr>
        <p:spPr>
          <a:xfrm rot="10800000" flipH="1" flipV="1">
            <a:off x="6624512" y="2236129"/>
            <a:ext cx="43674" cy="675674"/>
          </a:xfrm>
          <a:prstGeom prst="bentConnector3">
            <a:avLst>
              <a:gd name="adj1" fmla="val -392568"/>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Connector: Elbow 25">
            <a:extLst>
              <a:ext uri="{FF2B5EF4-FFF2-40B4-BE49-F238E27FC236}">
                <a16:creationId xmlns:a16="http://schemas.microsoft.com/office/drawing/2014/main" id="{24B78FA5-50B6-43F8-AA56-774F960AC137}"/>
              </a:ext>
            </a:extLst>
          </p:cNvPr>
          <p:cNvCxnSpPr>
            <a:stCxn id="15" idx="2"/>
            <a:endCxn id="11" idx="2"/>
          </p:cNvCxnSpPr>
          <p:nvPr/>
        </p:nvCxnSpPr>
        <p:spPr>
          <a:xfrm rot="16200000" flipH="1">
            <a:off x="5116435" y="1844540"/>
            <a:ext cx="8510" cy="1275256"/>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8" name="Connector: Elbow 27">
            <a:extLst>
              <a:ext uri="{FF2B5EF4-FFF2-40B4-BE49-F238E27FC236}">
                <a16:creationId xmlns:a16="http://schemas.microsoft.com/office/drawing/2014/main" id="{A9738A36-AEF1-49F1-9FDA-54CBB1FE9184}"/>
              </a:ext>
            </a:extLst>
          </p:cNvPr>
          <p:cNvCxnSpPr>
            <a:stCxn id="11" idx="0"/>
            <a:endCxn id="15" idx="0"/>
          </p:cNvCxnSpPr>
          <p:nvPr/>
        </p:nvCxnSpPr>
        <p:spPr>
          <a:xfrm rot="16200000" flipV="1">
            <a:off x="5116436" y="1343952"/>
            <a:ext cx="8510" cy="1275256"/>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sp>
        <p:nvSpPr>
          <p:cNvPr id="32" name="Rectangle: Rounded Corners 31">
            <a:extLst>
              <a:ext uri="{FF2B5EF4-FFF2-40B4-BE49-F238E27FC236}">
                <a16:creationId xmlns:a16="http://schemas.microsoft.com/office/drawing/2014/main" id="{7762EAC7-0534-462B-BF89-010FE3796A4E}"/>
              </a:ext>
            </a:extLst>
          </p:cNvPr>
          <p:cNvSpPr/>
          <p:nvPr/>
        </p:nvSpPr>
        <p:spPr>
          <a:xfrm>
            <a:off x="3780555" y="3255398"/>
            <a:ext cx="1208205" cy="500588"/>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685800" fontAlgn="auto">
              <a:spcBef>
                <a:spcPts val="0"/>
              </a:spcBef>
              <a:spcAft>
                <a:spcPts val="0"/>
              </a:spcAft>
            </a:pPr>
            <a:r>
              <a:rPr lang="en-US" sz="1350" b="1" dirty="0">
                <a:solidFill>
                  <a:prstClr val="white"/>
                </a:solidFill>
                <a:latin typeface="Calibri" panose="020F0502020204030204"/>
              </a:rPr>
              <a:t>Model Deployment</a:t>
            </a:r>
          </a:p>
        </p:txBody>
      </p:sp>
      <p:sp>
        <p:nvSpPr>
          <p:cNvPr id="33" name="Rectangle: Rounded Corners 32">
            <a:extLst>
              <a:ext uri="{FF2B5EF4-FFF2-40B4-BE49-F238E27FC236}">
                <a16:creationId xmlns:a16="http://schemas.microsoft.com/office/drawing/2014/main" id="{B8D773ED-BBB4-4D56-83F2-A1DD2BCA9394}"/>
              </a:ext>
            </a:extLst>
          </p:cNvPr>
          <p:cNvSpPr/>
          <p:nvPr/>
        </p:nvSpPr>
        <p:spPr>
          <a:xfrm>
            <a:off x="2932510" y="3859178"/>
            <a:ext cx="1208205" cy="55450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685800" fontAlgn="auto">
              <a:spcBef>
                <a:spcPts val="0"/>
              </a:spcBef>
              <a:spcAft>
                <a:spcPts val="0"/>
              </a:spcAft>
            </a:pPr>
            <a:r>
              <a:rPr lang="en-US" sz="1350" b="1" dirty="0">
                <a:solidFill>
                  <a:prstClr val="white"/>
                </a:solidFill>
                <a:latin typeface="Calibri" panose="020F0502020204030204"/>
              </a:rPr>
              <a:t>Data Drift Analysis</a:t>
            </a:r>
          </a:p>
        </p:txBody>
      </p:sp>
      <p:sp>
        <p:nvSpPr>
          <p:cNvPr id="34" name="Rectangle: Rounded Corners 33">
            <a:extLst>
              <a:ext uri="{FF2B5EF4-FFF2-40B4-BE49-F238E27FC236}">
                <a16:creationId xmlns:a16="http://schemas.microsoft.com/office/drawing/2014/main" id="{BD2906E5-25C0-4280-97C2-3444F49130A1}"/>
              </a:ext>
            </a:extLst>
          </p:cNvPr>
          <p:cNvSpPr/>
          <p:nvPr/>
        </p:nvSpPr>
        <p:spPr>
          <a:xfrm>
            <a:off x="4422145" y="3859177"/>
            <a:ext cx="1208205" cy="55450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pPr>
            <a:r>
              <a:rPr lang="en-US" sz="938" b="1" dirty="0">
                <a:solidFill>
                  <a:prstClr val="white"/>
                </a:solidFill>
                <a:latin typeface="Calibri" panose="020F0502020204030204"/>
              </a:rPr>
              <a:t>Model Performance – Evaluation Value Metric</a:t>
            </a:r>
          </a:p>
        </p:txBody>
      </p:sp>
      <p:sp>
        <p:nvSpPr>
          <p:cNvPr id="35" name="Rectangle: Rounded Corners 34">
            <a:extLst>
              <a:ext uri="{FF2B5EF4-FFF2-40B4-BE49-F238E27FC236}">
                <a16:creationId xmlns:a16="http://schemas.microsoft.com/office/drawing/2014/main" id="{F1CB4373-20C3-40C5-8781-053279E57E6B}"/>
              </a:ext>
            </a:extLst>
          </p:cNvPr>
          <p:cNvSpPr/>
          <p:nvPr/>
        </p:nvSpPr>
        <p:spPr>
          <a:xfrm>
            <a:off x="3701070" y="4538936"/>
            <a:ext cx="1208205" cy="55450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pPr>
            <a:r>
              <a:rPr lang="en-US" sz="1050" b="1" dirty="0">
                <a:solidFill>
                  <a:prstClr val="white"/>
                </a:solidFill>
                <a:latin typeface="Calibri" panose="020F0502020204030204"/>
              </a:rPr>
              <a:t>Model Drift Analysis – Model Evaluation</a:t>
            </a:r>
          </a:p>
        </p:txBody>
      </p:sp>
      <p:sp>
        <p:nvSpPr>
          <p:cNvPr id="38" name="Arrow: Curved Right 37">
            <a:extLst>
              <a:ext uri="{FF2B5EF4-FFF2-40B4-BE49-F238E27FC236}">
                <a16:creationId xmlns:a16="http://schemas.microsoft.com/office/drawing/2014/main" id="{E111F11C-F617-422A-8C4A-4F846F548F57}"/>
              </a:ext>
            </a:extLst>
          </p:cNvPr>
          <p:cNvSpPr/>
          <p:nvPr/>
        </p:nvSpPr>
        <p:spPr>
          <a:xfrm>
            <a:off x="2719802" y="3370590"/>
            <a:ext cx="849305" cy="170585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US" sz="1350" b="1">
              <a:solidFill>
                <a:prstClr val="black"/>
              </a:solidFill>
              <a:latin typeface="Calibri" panose="020F0502020204030204"/>
            </a:endParaRPr>
          </a:p>
        </p:txBody>
      </p:sp>
      <p:sp>
        <p:nvSpPr>
          <p:cNvPr id="39" name="Arrow: Curved Right 38">
            <a:extLst>
              <a:ext uri="{FF2B5EF4-FFF2-40B4-BE49-F238E27FC236}">
                <a16:creationId xmlns:a16="http://schemas.microsoft.com/office/drawing/2014/main" id="{213230FB-7561-4448-94DA-BE1AD0838BEA}"/>
              </a:ext>
            </a:extLst>
          </p:cNvPr>
          <p:cNvSpPr/>
          <p:nvPr/>
        </p:nvSpPr>
        <p:spPr>
          <a:xfrm rot="10800000">
            <a:off x="5070994" y="3290054"/>
            <a:ext cx="849305" cy="170585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US" sz="1350" b="1">
              <a:solidFill>
                <a:prstClr val="black"/>
              </a:solidFill>
              <a:latin typeface="Calibri" panose="020F0502020204030204"/>
            </a:endParaRPr>
          </a:p>
        </p:txBody>
      </p:sp>
      <p:cxnSp>
        <p:nvCxnSpPr>
          <p:cNvPr id="43" name="Connector: Elbow 42">
            <a:extLst>
              <a:ext uri="{FF2B5EF4-FFF2-40B4-BE49-F238E27FC236}">
                <a16:creationId xmlns:a16="http://schemas.microsoft.com/office/drawing/2014/main" id="{755CCE56-32CD-46D1-B9AD-3D3246BDEB1C}"/>
              </a:ext>
            </a:extLst>
          </p:cNvPr>
          <p:cNvCxnSpPr>
            <a:stCxn id="19" idx="3"/>
            <a:endCxn id="17" idx="3"/>
          </p:cNvCxnSpPr>
          <p:nvPr/>
        </p:nvCxnSpPr>
        <p:spPr>
          <a:xfrm flipH="1" flipV="1">
            <a:off x="7832717" y="2236129"/>
            <a:ext cx="43674" cy="1368618"/>
          </a:xfrm>
          <a:prstGeom prst="bentConnector3">
            <a:avLst>
              <a:gd name="adj1" fmla="val -80967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6" name="Connector: Elbow 45">
            <a:extLst>
              <a:ext uri="{FF2B5EF4-FFF2-40B4-BE49-F238E27FC236}">
                <a16:creationId xmlns:a16="http://schemas.microsoft.com/office/drawing/2014/main" id="{E2368AD1-A24A-479B-BD33-C29C95EEB6AC}"/>
              </a:ext>
            </a:extLst>
          </p:cNvPr>
          <p:cNvCxnSpPr>
            <a:stCxn id="17" idx="1"/>
            <a:endCxn id="19" idx="1"/>
          </p:cNvCxnSpPr>
          <p:nvPr/>
        </p:nvCxnSpPr>
        <p:spPr>
          <a:xfrm rot="10800000" flipH="1" flipV="1">
            <a:off x="6624512" y="2236129"/>
            <a:ext cx="43674" cy="1368618"/>
          </a:xfrm>
          <a:prstGeom prst="bentConnector3">
            <a:avLst>
              <a:gd name="adj1" fmla="val -686993"/>
            </a:avLst>
          </a:prstGeom>
          <a:ln>
            <a:tailEnd type="triangle"/>
          </a:ln>
        </p:spPr>
        <p:style>
          <a:lnRef idx="2">
            <a:schemeClr val="accent4"/>
          </a:lnRef>
          <a:fillRef idx="0">
            <a:schemeClr val="accent4"/>
          </a:fillRef>
          <a:effectRef idx="1">
            <a:schemeClr val="accent4"/>
          </a:effectRef>
          <a:fontRef idx="minor">
            <a:schemeClr val="tx1"/>
          </a:fontRef>
        </p:style>
      </p:cxnSp>
      <p:sp>
        <p:nvSpPr>
          <p:cNvPr id="48" name="Rectangle: Rounded Corners 47">
            <a:extLst>
              <a:ext uri="{FF2B5EF4-FFF2-40B4-BE49-F238E27FC236}">
                <a16:creationId xmlns:a16="http://schemas.microsoft.com/office/drawing/2014/main" id="{972E2C95-AEB8-4319-AF0F-3DFD1D1A5AF2}"/>
              </a:ext>
            </a:extLst>
          </p:cNvPr>
          <p:cNvSpPr/>
          <p:nvPr/>
        </p:nvSpPr>
        <p:spPr>
          <a:xfrm>
            <a:off x="2737119" y="5245756"/>
            <a:ext cx="3289697" cy="21905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fontAlgn="auto">
              <a:spcBef>
                <a:spcPts val="0"/>
              </a:spcBef>
              <a:spcAft>
                <a:spcPts val="0"/>
              </a:spcAft>
            </a:pPr>
            <a:r>
              <a:rPr lang="en-US" sz="1350" b="1" dirty="0">
                <a:solidFill>
                  <a:prstClr val="white"/>
                </a:solidFill>
                <a:latin typeface="Calibri" panose="020F0502020204030204"/>
              </a:rPr>
              <a:t>Reports – Dashboards - Products </a:t>
            </a:r>
          </a:p>
        </p:txBody>
      </p:sp>
      <p:sp>
        <p:nvSpPr>
          <p:cNvPr id="49" name="Arrow: Right 48">
            <a:extLst>
              <a:ext uri="{FF2B5EF4-FFF2-40B4-BE49-F238E27FC236}">
                <a16:creationId xmlns:a16="http://schemas.microsoft.com/office/drawing/2014/main" id="{F441B986-4D0A-48D7-B51A-912713EA2640}"/>
              </a:ext>
            </a:extLst>
          </p:cNvPr>
          <p:cNvSpPr/>
          <p:nvPr/>
        </p:nvSpPr>
        <p:spPr>
          <a:xfrm rot="10800000">
            <a:off x="6136255" y="3367929"/>
            <a:ext cx="377951" cy="2558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US" sz="1350" b="1">
              <a:solidFill>
                <a:prstClr val="white"/>
              </a:solidFill>
              <a:latin typeface="Calibri" panose="020F0502020204030204"/>
            </a:endParaRPr>
          </a:p>
        </p:txBody>
      </p:sp>
      <p:sp>
        <p:nvSpPr>
          <p:cNvPr id="62" name="TextBox 61">
            <a:extLst>
              <a:ext uri="{FF2B5EF4-FFF2-40B4-BE49-F238E27FC236}">
                <a16:creationId xmlns:a16="http://schemas.microsoft.com/office/drawing/2014/main" id="{915A5A45-6E4B-4AF2-8B9D-0EEE6331031F}"/>
              </a:ext>
            </a:extLst>
          </p:cNvPr>
          <p:cNvSpPr txBox="1"/>
          <p:nvPr/>
        </p:nvSpPr>
        <p:spPr>
          <a:xfrm>
            <a:off x="1" y="2883181"/>
            <a:ext cx="1167597" cy="5078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defTabSz="685800" fontAlgn="auto">
              <a:spcBef>
                <a:spcPts val="0"/>
              </a:spcBef>
              <a:spcAft>
                <a:spcPts val="0"/>
              </a:spcAft>
            </a:pPr>
            <a:r>
              <a:rPr lang="en-US" sz="1350" b="1" dirty="0">
                <a:ln/>
                <a:solidFill>
                  <a:srgbClr val="A5A5A5"/>
                </a:solidFill>
                <a:latin typeface="Calibri" panose="020F0502020204030204"/>
                <a:ea typeface="+mn-ea"/>
                <a:cs typeface="+mn-cs"/>
              </a:rPr>
              <a:t>Phase 1: Idea Development </a:t>
            </a:r>
          </a:p>
        </p:txBody>
      </p:sp>
      <p:sp>
        <p:nvSpPr>
          <p:cNvPr id="63" name="TextBox 62">
            <a:extLst>
              <a:ext uri="{FF2B5EF4-FFF2-40B4-BE49-F238E27FC236}">
                <a16:creationId xmlns:a16="http://schemas.microsoft.com/office/drawing/2014/main" id="{A4DCC781-F002-49C5-A0C3-0CB8C15B9DF6}"/>
              </a:ext>
            </a:extLst>
          </p:cNvPr>
          <p:cNvSpPr txBox="1"/>
          <p:nvPr/>
        </p:nvSpPr>
        <p:spPr>
          <a:xfrm>
            <a:off x="6546492" y="4223515"/>
            <a:ext cx="1625393" cy="5078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defTabSz="685800" fontAlgn="auto">
              <a:spcBef>
                <a:spcPts val="0"/>
              </a:spcBef>
              <a:spcAft>
                <a:spcPts val="0"/>
              </a:spcAft>
            </a:pPr>
            <a:r>
              <a:rPr lang="en-US" sz="1350" b="1" dirty="0">
                <a:ln/>
                <a:solidFill>
                  <a:srgbClr val="A5A5A5"/>
                </a:solidFill>
                <a:latin typeface="Calibri" panose="020F0502020204030204"/>
                <a:ea typeface="+mn-ea"/>
                <a:cs typeface="+mn-cs"/>
              </a:rPr>
              <a:t>Phase 3: Solution Development </a:t>
            </a:r>
          </a:p>
        </p:txBody>
      </p:sp>
      <p:sp>
        <p:nvSpPr>
          <p:cNvPr id="64" name="TextBox 63">
            <a:extLst>
              <a:ext uri="{FF2B5EF4-FFF2-40B4-BE49-F238E27FC236}">
                <a16:creationId xmlns:a16="http://schemas.microsoft.com/office/drawing/2014/main" id="{9847CC13-65DE-48A4-9DFB-B9E4328C26A4}"/>
              </a:ext>
            </a:extLst>
          </p:cNvPr>
          <p:cNvSpPr txBox="1"/>
          <p:nvPr/>
        </p:nvSpPr>
        <p:spPr>
          <a:xfrm>
            <a:off x="3035088" y="1315449"/>
            <a:ext cx="2577210" cy="34624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defTabSz="685800" fontAlgn="auto">
              <a:spcBef>
                <a:spcPts val="0"/>
              </a:spcBef>
              <a:spcAft>
                <a:spcPts val="0"/>
              </a:spcAft>
            </a:pPr>
            <a:r>
              <a:rPr lang="en-US" sz="1650" b="1" dirty="0">
                <a:ln/>
                <a:solidFill>
                  <a:srgbClr val="A5A5A5"/>
                </a:solidFill>
                <a:latin typeface="Calibri" panose="020F0502020204030204"/>
                <a:ea typeface="+mn-ea"/>
                <a:cs typeface="+mn-cs"/>
              </a:rPr>
              <a:t>Phase 2: Idea Testing</a:t>
            </a:r>
          </a:p>
        </p:txBody>
      </p:sp>
      <p:sp>
        <p:nvSpPr>
          <p:cNvPr id="65" name="TextBox 64">
            <a:extLst>
              <a:ext uri="{FF2B5EF4-FFF2-40B4-BE49-F238E27FC236}">
                <a16:creationId xmlns:a16="http://schemas.microsoft.com/office/drawing/2014/main" id="{E543883D-31C4-4521-BFBF-51022A2D9EFB}"/>
              </a:ext>
            </a:extLst>
          </p:cNvPr>
          <p:cNvSpPr txBox="1"/>
          <p:nvPr/>
        </p:nvSpPr>
        <p:spPr>
          <a:xfrm>
            <a:off x="3261401" y="5748038"/>
            <a:ext cx="2378412" cy="30008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defTabSz="685800" fontAlgn="auto">
              <a:spcBef>
                <a:spcPts val="0"/>
              </a:spcBef>
              <a:spcAft>
                <a:spcPts val="0"/>
              </a:spcAft>
            </a:pPr>
            <a:r>
              <a:rPr lang="en-US" sz="1350" b="1" dirty="0">
                <a:ln/>
                <a:solidFill>
                  <a:srgbClr val="A5A5A5"/>
                </a:solidFill>
                <a:latin typeface="Calibri" panose="020F0502020204030204"/>
                <a:ea typeface="+mn-ea"/>
                <a:cs typeface="+mn-cs"/>
              </a:rPr>
              <a:t>Phase 4: Solution Deployment   </a:t>
            </a:r>
          </a:p>
        </p:txBody>
      </p:sp>
      <p:pic>
        <p:nvPicPr>
          <p:cNvPr id="66" name="Picture 2">
            <a:extLst>
              <a:ext uri="{FF2B5EF4-FFF2-40B4-BE49-F238E27FC236}">
                <a16:creationId xmlns:a16="http://schemas.microsoft.com/office/drawing/2014/main" id="{42D08057-CF3F-489B-B3EF-8800A76FBC5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76622" y="4885744"/>
            <a:ext cx="1623635" cy="1586126"/>
          </a:xfrm>
          <a:prstGeom prst="rect">
            <a:avLst/>
          </a:prstGeom>
          <a:noFill/>
          <a:extLst>
            <a:ext uri="{909E8E84-426E-40DD-AFC4-6F175D3DCCD1}">
              <a14:hiddenFill xmlns:a14="http://schemas.microsoft.com/office/drawing/2010/main">
                <a:solidFill>
                  <a:srgbClr val="FFFFFF"/>
                </a:solidFill>
              </a14:hiddenFill>
            </a:ext>
          </a:extLst>
        </p:spPr>
      </p:pic>
      <p:sp>
        <p:nvSpPr>
          <p:cNvPr id="67" name="Isosceles Triangle 66">
            <a:extLst>
              <a:ext uri="{FF2B5EF4-FFF2-40B4-BE49-F238E27FC236}">
                <a16:creationId xmlns:a16="http://schemas.microsoft.com/office/drawing/2014/main" id="{F8E1FB28-FD4F-4F3C-AEF8-039679795EEA}"/>
              </a:ext>
            </a:extLst>
          </p:cNvPr>
          <p:cNvSpPr/>
          <p:nvPr/>
        </p:nvSpPr>
        <p:spPr>
          <a:xfrm>
            <a:off x="2091133" y="1581044"/>
            <a:ext cx="716875" cy="32770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800" fontAlgn="auto">
              <a:spcBef>
                <a:spcPts val="0"/>
              </a:spcBef>
              <a:spcAft>
                <a:spcPts val="0"/>
              </a:spcAft>
            </a:pPr>
            <a:r>
              <a:rPr lang="en-US" sz="1350" dirty="0">
                <a:solidFill>
                  <a:prstClr val="white"/>
                </a:solidFill>
                <a:latin typeface="Calibri" panose="020F0502020204030204"/>
              </a:rPr>
              <a:t>G1</a:t>
            </a:r>
          </a:p>
        </p:txBody>
      </p:sp>
      <p:sp>
        <p:nvSpPr>
          <p:cNvPr id="68" name="Isosceles Triangle 67">
            <a:extLst>
              <a:ext uri="{FF2B5EF4-FFF2-40B4-BE49-F238E27FC236}">
                <a16:creationId xmlns:a16="http://schemas.microsoft.com/office/drawing/2014/main" id="{847ED309-922A-4087-AB10-789FAB35C691}"/>
              </a:ext>
            </a:extLst>
          </p:cNvPr>
          <p:cNvSpPr/>
          <p:nvPr/>
        </p:nvSpPr>
        <p:spPr>
          <a:xfrm>
            <a:off x="6108594" y="1595628"/>
            <a:ext cx="716875" cy="32770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800" fontAlgn="auto">
              <a:spcBef>
                <a:spcPts val="0"/>
              </a:spcBef>
              <a:spcAft>
                <a:spcPts val="0"/>
              </a:spcAft>
            </a:pPr>
            <a:r>
              <a:rPr lang="en-US" sz="1350" dirty="0">
                <a:solidFill>
                  <a:prstClr val="white"/>
                </a:solidFill>
                <a:latin typeface="Calibri" panose="020F0502020204030204"/>
              </a:rPr>
              <a:t>G2</a:t>
            </a:r>
          </a:p>
        </p:txBody>
      </p:sp>
      <p:sp>
        <p:nvSpPr>
          <p:cNvPr id="69" name="Isosceles Triangle 68">
            <a:extLst>
              <a:ext uri="{FF2B5EF4-FFF2-40B4-BE49-F238E27FC236}">
                <a16:creationId xmlns:a16="http://schemas.microsoft.com/office/drawing/2014/main" id="{31A322F4-21E7-4CE5-9E22-02BFB5D15DDE}"/>
              </a:ext>
            </a:extLst>
          </p:cNvPr>
          <p:cNvSpPr/>
          <p:nvPr/>
        </p:nvSpPr>
        <p:spPr>
          <a:xfrm>
            <a:off x="6056328" y="3901516"/>
            <a:ext cx="716875" cy="32770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800" fontAlgn="auto">
              <a:spcBef>
                <a:spcPts val="0"/>
              </a:spcBef>
              <a:spcAft>
                <a:spcPts val="0"/>
              </a:spcAft>
            </a:pPr>
            <a:r>
              <a:rPr lang="en-US" sz="1350" dirty="0">
                <a:solidFill>
                  <a:prstClr val="white"/>
                </a:solidFill>
                <a:latin typeface="Calibri" panose="020F0502020204030204"/>
              </a:rPr>
              <a:t>G3</a:t>
            </a:r>
          </a:p>
        </p:txBody>
      </p:sp>
      <p:sp>
        <p:nvSpPr>
          <p:cNvPr id="70" name="Isosceles Triangle 69">
            <a:extLst>
              <a:ext uri="{FF2B5EF4-FFF2-40B4-BE49-F238E27FC236}">
                <a16:creationId xmlns:a16="http://schemas.microsoft.com/office/drawing/2014/main" id="{6D1BE310-BC41-470D-AD36-58CCF1EB11ED}"/>
              </a:ext>
            </a:extLst>
          </p:cNvPr>
          <p:cNvSpPr/>
          <p:nvPr/>
        </p:nvSpPr>
        <p:spPr>
          <a:xfrm>
            <a:off x="7066259" y="5043288"/>
            <a:ext cx="336831" cy="18997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800" fontAlgn="auto">
              <a:spcBef>
                <a:spcPts val="0"/>
              </a:spcBef>
              <a:spcAft>
                <a:spcPts val="0"/>
              </a:spcAft>
            </a:pPr>
            <a:endParaRPr lang="en-US" sz="1350" dirty="0">
              <a:solidFill>
                <a:prstClr val="white"/>
              </a:solidFill>
              <a:latin typeface="Calibri" panose="020F0502020204030204"/>
            </a:endParaRPr>
          </a:p>
        </p:txBody>
      </p:sp>
      <p:sp>
        <p:nvSpPr>
          <p:cNvPr id="71" name="TextBox 70">
            <a:extLst>
              <a:ext uri="{FF2B5EF4-FFF2-40B4-BE49-F238E27FC236}">
                <a16:creationId xmlns:a16="http://schemas.microsoft.com/office/drawing/2014/main" id="{042CCCD2-1920-4C9B-9B9C-702286FED74D}"/>
              </a:ext>
            </a:extLst>
          </p:cNvPr>
          <p:cNvSpPr txBox="1"/>
          <p:nvPr/>
        </p:nvSpPr>
        <p:spPr>
          <a:xfrm>
            <a:off x="7403090" y="4906326"/>
            <a:ext cx="768795" cy="507831"/>
          </a:xfrm>
          <a:prstGeom prst="rect">
            <a:avLst/>
          </a:prstGeom>
          <a:noFill/>
        </p:spPr>
        <p:txBody>
          <a:bodyPr wrap="square" rtlCol="0">
            <a:spAutoFit/>
          </a:bodyPr>
          <a:lstStyle/>
          <a:p>
            <a:pPr algn="ctr" defTabSz="685800" fontAlgn="auto">
              <a:spcBef>
                <a:spcPts val="0"/>
              </a:spcBef>
              <a:spcAft>
                <a:spcPts val="0"/>
              </a:spcAft>
            </a:pPr>
            <a:r>
              <a:rPr lang="en-US" sz="1350" b="1" dirty="0">
                <a:solidFill>
                  <a:prstClr val="black"/>
                </a:solidFill>
                <a:latin typeface="Calibri" panose="020F0502020204030204"/>
                <a:ea typeface="+mn-ea"/>
                <a:cs typeface="+mn-cs"/>
              </a:rPr>
              <a:t>Gate Reviews</a:t>
            </a:r>
          </a:p>
        </p:txBody>
      </p:sp>
      <p:sp>
        <p:nvSpPr>
          <p:cNvPr id="75" name="Arrow: Right 74">
            <a:extLst>
              <a:ext uri="{FF2B5EF4-FFF2-40B4-BE49-F238E27FC236}">
                <a16:creationId xmlns:a16="http://schemas.microsoft.com/office/drawing/2014/main" id="{94F676AE-C1D1-433F-8AEF-EF6C6E713409}"/>
              </a:ext>
            </a:extLst>
          </p:cNvPr>
          <p:cNvSpPr/>
          <p:nvPr/>
        </p:nvSpPr>
        <p:spPr>
          <a:xfrm rot="10800000">
            <a:off x="2449572" y="3341212"/>
            <a:ext cx="377951" cy="2558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US" sz="1350" b="1">
              <a:solidFill>
                <a:prstClr val="white"/>
              </a:solidFill>
              <a:latin typeface="Calibri" panose="020F0502020204030204"/>
            </a:endParaRPr>
          </a:p>
        </p:txBody>
      </p:sp>
    </p:spTree>
    <p:extLst>
      <p:ext uri="{BB962C8B-B14F-4D97-AF65-F5344CB8AC3E}">
        <p14:creationId xmlns:p14="http://schemas.microsoft.com/office/powerpoint/2010/main" val="237954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A4BD2C6-C73C-4C66-9BE6-32B0EDF4426B}"/>
              </a:ext>
            </a:extLst>
          </p:cNvPr>
          <p:cNvSpPr txBox="1">
            <a:spLocks/>
          </p:cNvSpPr>
          <p:nvPr/>
        </p:nvSpPr>
        <p:spPr>
          <a:xfrm>
            <a:off x="762000" y="1752600"/>
            <a:ext cx="7756263" cy="1143000"/>
          </a:xfrm>
          <a:prstGeom prst="rect">
            <a:avLst/>
          </a:prstGeom>
        </p:spPr>
        <p:txBody>
          <a:bodyPr/>
          <a:lstStyle>
            <a:lvl1pPr algn="ctr" rtl="0" eaLnBrk="1" fontAlgn="base" hangingPunct="1">
              <a:spcBef>
                <a:spcPct val="0"/>
              </a:spcBef>
              <a:spcAft>
                <a:spcPct val="0"/>
              </a:spcAft>
              <a:defRPr sz="3000" b="1" kern="1200">
                <a:solidFill>
                  <a:srgbClr val="002060"/>
                </a:solidFill>
                <a:latin typeface="+mj-lt"/>
                <a:ea typeface="ＭＳ Ｐゴシック" charset="0"/>
                <a:cs typeface="Aharoni" panose="02010803020104030203" pitchFamily="2" charset="-79"/>
              </a:defRPr>
            </a:lvl1pPr>
            <a:lvl2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2pPr>
            <a:lvl3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3pPr>
            <a:lvl4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4pPr>
            <a:lvl5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This Course: a Bit of Everything but Mostly Analytics </a:t>
            </a:r>
          </a:p>
        </p:txBody>
      </p:sp>
      <p:sp>
        <p:nvSpPr>
          <p:cNvPr id="7" name="Rectangle 6">
            <a:extLst>
              <a:ext uri="{FF2B5EF4-FFF2-40B4-BE49-F238E27FC236}">
                <a16:creationId xmlns:a16="http://schemas.microsoft.com/office/drawing/2014/main" id="{D7410F6F-02C3-432D-80C9-FD873DB705E1}"/>
              </a:ext>
            </a:extLst>
          </p:cNvPr>
          <p:cNvSpPr/>
          <p:nvPr/>
        </p:nvSpPr>
        <p:spPr>
          <a:xfrm>
            <a:off x="4453217" y="3244334"/>
            <a:ext cx="237566" cy="369332"/>
          </a:xfrm>
          <a:prstGeom prst="rect">
            <a:avLst/>
          </a:prstGeom>
        </p:spPr>
        <p:txBody>
          <a:bodyPr wrap="none">
            <a:spAutoFit/>
          </a:bodyPr>
          <a:lstStyle/>
          <a:p>
            <a:r>
              <a:rPr lang="en-US" dirty="0"/>
              <a:t> </a:t>
            </a:r>
          </a:p>
        </p:txBody>
      </p:sp>
      <p:sp>
        <p:nvSpPr>
          <p:cNvPr id="8" name="Rectangle 7">
            <a:extLst>
              <a:ext uri="{FF2B5EF4-FFF2-40B4-BE49-F238E27FC236}">
                <a16:creationId xmlns:a16="http://schemas.microsoft.com/office/drawing/2014/main" id="{643C57B6-9108-42D6-A6AB-814B133C7278}"/>
              </a:ext>
            </a:extLst>
          </p:cNvPr>
          <p:cNvSpPr/>
          <p:nvPr/>
        </p:nvSpPr>
        <p:spPr>
          <a:xfrm>
            <a:off x="4453217" y="3244334"/>
            <a:ext cx="237566" cy="369332"/>
          </a:xfrm>
          <a:prstGeom prst="rect">
            <a:avLst/>
          </a:prstGeom>
        </p:spPr>
        <p:txBody>
          <a:bodyPr wrap="none">
            <a:spAutoFit/>
          </a:bodyPr>
          <a:lstStyle/>
          <a:p>
            <a:r>
              <a:rPr lang="en-US" dirty="0"/>
              <a:t> </a:t>
            </a:r>
          </a:p>
        </p:txBody>
      </p:sp>
      <p:grpSp>
        <p:nvGrpSpPr>
          <p:cNvPr id="9" name="Group 8">
            <a:extLst>
              <a:ext uri="{FF2B5EF4-FFF2-40B4-BE49-F238E27FC236}">
                <a16:creationId xmlns:a16="http://schemas.microsoft.com/office/drawing/2014/main" id="{8F631D35-275D-4809-969D-410CC60E45AD}"/>
              </a:ext>
            </a:extLst>
          </p:cNvPr>
          <p:cNvGrpSpPr/>
          <p:nvPr/>
        </p:nvGrpSpPr>
        <p:grpSpPr>
          <a:xfrm>
            <a:off x="0" y="6048948"/>
            <a:ext cx="9144000" cy="822900"/>
            <a:chOff x="0" y="5163405"/>
            <a:chExt cx="9144000" cy="822900"/>
          </a:xfrm>
        </p:grpSpPr>
        <p:sp>
          <p:nvSpPr>
            <p:cNvPr id="10" name="Google Shape;255;p40">
              <a:extLst>
                <a:ext uri="{FF2B5EF4-FFF2-40B4-BE49-F238E27FC236}">
                  <a16:creationId xmlns:a16="http://schemas.microsoft.com/office/drawing/2014/main" id="{7C1DB25F-A76B-4AB4-A126-D4B4A84DF34E}"/>
                </a:ext>
              </a:extLst>
            </p:cNvPr>
            <p:cNvSpPr txBox="1"/>
            <p:nvPr/>
          </p:nvSpPr>
          <p:spPr>
            <a:xfrm>
              <a:off x="0" y="5163405"/>
              <a:ext cx="9144000" cy="822900"/>
            </a:xfrm>
            <a:prstGeom prst="rect">
              <a:avLst/>
            </a:prstGeom>
            <a:gradFill>
              <a:gsLst>
                <a:gs pos="0">
                  <a:srgbClr val="231C34"/>
                </a:gs>
                <a:gs pos="100000">
                  <a:srgbClr val="737373"/>
                </a:gs>
              </a:gsLst>
              <a:lin ang="10800025" scaled="0"/>
            </a:gradFill>
            <a:ln>
              <a:noFill/>
            </a:ln>
          </p:spPr>
          <p:txBody>
            <a:bodyPr spcFirstLastPara="1" wrap="square" lIns="68575" tIns="34275" rIns="68575" bIns="34275" anchor="t" anchorCtr="0">
              <a:noAutofit/>
            </a:bodyPr>
            <a:lstStyle/>
            <a:p>
              <a:pPr>
                <a:spcBef>
                  <a:spcPts val="0"/>
                </a:spcBef>
                <a:spcAft>
                  <a:spcPts val="0"/>
                </a:spcAft>
              </a:pPr>
              <a:endParaRPr sz="1400">
                <a:solidFill>
                  <a:schemeClr val="dk1"/>
                </a:solidFill>
                <a:latin typeface="Calibri"/>
                <a:ea typeface="Calibri"/>
                <a:cs typeface="Calibri"/>
                <a:sym typeface="Calibri"/>
              </a:endParaRPr>
            </a:p>
          </p:txBody>
        </p:sp>
        <p:pic>
          <p:nvPicPr>
            <p:cNvPr id="11" name="Google Shape;256;p40">
              <a:extLst>
                <a:ext uri="{FF2B5EF4-FFF2-40B4-BE49-F238E27FC236}">
                  <a16:creationId xmlns:a16="http://schemas.microsoft.com/office/drawing/2014/main" id="{D4629540-A6FE-4A6D-B94B-2FC6B0E1C7BD}"/>
                </a:ext>
              </a:extLst>
            </p:cNvPr>
            <p:cNvPicPr preferRelativeResize="0"/>
            <p:nvPr/>
          </p:nvPicPr>
          <p:blipFill>
            <a:blip r:embed="rId2">
              <a:alphaModFix/>
            </a:blip>
            <a:stretch>
              <a:fillRect/>
            </a:stretch>
          </p:blipFill>
          <p:spPr>
            <a:xfrm>
              <a:off x="5821913" y="5295543"/>
              <a:ext cx="3163799" cy="587456"/>
            </a:xfrm>
            <a:prstGeom prst="rect">
              <a:avLst/>
            </a:prstGeom>
            <a:noFill/>
            <a:ln>
              <a:noFill/>
            </a:ln>
          </p:spPr>
        </p:pic>
      </p:grpSp>
    </p:spTree>
    <p:extLst>
      <p:ext uri="{BB962C8B-B14F-4D97-AF65-F5344CB8AC3E}">
        <p14:creationId xmlns:p14="http://schemas.microsoft.com/office/powerpoint/2010/main" val="731239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F4969-3BF7-4344-8146-44FF0A692B62}"/>
              </a:ext>
            </a:extLst>
          </p:cNvPr>
          <p:cNvSpPr>
            <a:spLocks noGrp="1"/>
          </p:cNvSpPr>
          <p:nvPr>
            <p:ph type="title"/>
          </p:nvPr>
        </p:nvSpPr>
        <p:spPr>
          <a:xfrm>
            <a:off x="1066800" y="152400"/>
            <a:ext cx="7010400" cy="5410200"/>
          </a:xfrm>
        </p:spPr>
        <p:txBody>
          <a:bodyPr>
            <a:noAutofit/>
          </a:bodyPr>
          <a:lstStyle/>
          <a:p>
            <a:r>
              <a:rPr lang="en-US" sz="1900" dirty="0">
                <a:latin typeface="Times New Roman" panose="02020603050405020304" pitchFamily="18" charset="0"/>
                <a:cs typeface="Times New Roman" panose="02020603050405020304" pitchFamily="18" charset="0"/>
              </a:rPr>
              <a:t>Brian Wright</a:t>
            </a:r>
            <a:br>
              <a:rPr lang="en-US" sz="1900" dirty="0">
                <a:latin typeface="Times New Roman" panose="02020603050405020304" pitchFamily="18" charset="0"/>
                <a:cs typeface="Times New Roman" panose="02020603050405020304" pitchFamily="18" charset="0"/>
              </a:rPr>
            </a:b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Assistant Professor</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Director for Undergrad Programs</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University of Virginia</a:t>
            </a:r>
            <a:br>
              <a:rPr lang="en-US" sz="1900" dirty="0">
                <a:latin typeface="Times New Roman" panose="02020603050405020304" pitchFamily="18" charset="0"/>
                <a:cs typeface="Times New Roman" panose="02020603050405020304" pitchFamily="18" charset="0"/>
              </a:rPr>
            </a:b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PhD: Higher Education Administration</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Economics, Public Policy</a:t>
            </a:r>
            <a:br>
              <a:rPr lang="en-US" sz="1900" dirty="0">
                <a:latin typeface="Times New Roman" panose="02020603050405020304" pitchFamily="18" charset="0"/>
                <a:cs typeface="Times New Roman" panose="02020603050405020304" pitchFamily="18" charset="0"/>
              </a:rPr>
            </a:b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Founded the DS Program at GWU</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Founded the DSI at GWU</a:t>
            </a:r>
            <a:br>
              <a:rPr lang="en-US" sz="1900" dirty="0">
                <a:latin typeface="Times New Roman" panose="02020603050405020304" pitchFamily="18" charset="0"/>
                <a:cs typeface="Times New Roman" panose="02020603050405020304" pitchFamily="18" charset="0"/>
              </a:rPr>
            </a:b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Founded(</a:t>
            </a:r>
            <a:r>
              <a:rPr lang="en-US" sz="1900" dirty="0" err="1">
                <a:latin typeface="Times New Roman" panose="02020603050405020304" pitchFamily="18" charset="0"/>
                <a:cs typeface="Times New Roman" panose="02020603050405020304" pitchFamily="18" charset="0"/>
              </a:rPr>
              <a:t>ing</a:t>
            </a:r>
            <a:r>
              <a:rPr lang="en-US" sz="1900" dirty="0">
                <a:latin typeface="Times New Roman" panose="02020603050405020304" pitchFamily="18" charset="0"/>
                <a:cs typeface="Times New Roman" panose="02020603050405020304" pitchFamily="18" charset="0"/>
              </a:rPr>
              <a:t>) UVA’s Undergraduate Programs</a:t>
            </a:r>
            <a:br>
              <a:rPr lang="en-US" sz="1900" dirty="0">
                <a:latin typeface="Times New Roman" panose="02020603050405020304" pitchFamily="18" charset="0"/>
                <a:cs typeface="Times New Roman" panose="02020603050405020304" pitchFamily="18" charset="0"/>
              </a:rPr>
            </a:b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Chief Data Scientist – Small Consultancy</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Worked in Defense Consulting for 10 years</a:t>
            </a:r>
            <a:br>
              <a:rPr lang="en-US" sz="1900" dirty="0">
                <a:latin typeface="Times New Roman" panose="02020603050405020304" pitchFamily="18" charset="0"/>
                <a:cs typeface="Times New Roman" panose="02020603050405020304" pitchFamily="18" charset="0"/>
              </a:rPr>
            </a:b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Board Member for DC Data Community – 30k Members</a:t>
            </a:r>
            <a:br>
              <a:rPr lang="en-US" sz="1900" dirty="0">
                <a:latin typeface="Times New Roman" panose="02020603050405020304" pitchFamily="18" charset="0"/>
                <a:cs typeface="Times New Roman" panose="02020603050405020304" pitchFamily="18" charset="0"/>
              </a:rPr>
            </a:br>
            <a:br>
              <a:rPr lang="en-US" sz="1900" dirty="0">
                <a:latin typeface="Times New Roman" panose="02020603050405020304" pitchFamily="18" charset="0"/>
                <a:cs typeface="Times New Roman" panose="02020603050405020304" pitchFamily="18" charset="0"/>
              </a:rPr>
            </a:b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02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55537F-46E3-4ADE-97A0-0A63B33C84F7}"/>
              </a:ext>
            </a:extLst>
          </p:cNvPr>
          <p:cNvSpPr txBox="1"/>
          <p:nvPr/>
        </p:nvSpPr>
        <p:spPr>
          <a:xfrm>
            <a:off x="333793" y="76200"/>
            <a:ext cx="7391400" cy="6001643"/>
          </a:xfrm>
          <a:prstGeom prst="rect">
            <a:avLst/>
          </a:prstGeom>
          <a:noFill/>
        </p:spPr>
        <p:txBody>
          <a:bodyPr wrap="square" rtlCol="0">
            <a:spAutoFit/>
          </a:bodyPr>
          <a:lstStyle/>
          <a:p>
            <a:pPr marL="342900" indent="-342900">
              <a:buFont typeface="+mj-lt"/>
              <a:buAutoNum type="arabicPeriod"/>
            </a:pPr>
            <a:r>
              <a:rPr lang="en-US" sz="2400" dirty="0"/>
              <a:t>What is DS - Practice of Data Science </a:t>
            </a:r>
          </a:p>
          <a:p>
            <a:pPr marL="342900" indent="-342900">
              <a:buFont typeface="+mj-lt"/>
              <a:buAutoNum type="arabicPeriod"/>
            </a:pPr>
            <a:r>
              <a:rPr lang="en-US" sz="2400" dirty="0"/>
              <a:t>Programming R – Systems</a:t>
            </a:r>
          </a:p>
          <a:p>
            <a:pPr marL="342900" indent="-342900">
              <a:buFont typeface="+mj-lt"/>
              <a:buAutoNum type="arabicPeriod"/>
            </a:pPr>
            <a:r>
              <a:rPr lang="en-US" sz="2400" dirty="0" err="1"/>
              <a:t>Github</a:t>
            </a:r>
            <a:r>
              <a:rPr lang="en-US" sz="2400" dirty="0"/>
              <a:t> – Systems </a:t>
            </a:r>
          </a:p>
          <a:p>
            <a:pPr marL="342900" indent="-342900">
              <a:buFont typeface="+mj-lt"/>
              <a:buAutoNum type="arabicPeriod"/>
            </a:pPr>
            <a:r>
              <a:rPr lang="en-US" sz="2400" dirty="0"/>
              <a:t>Programming Markdown –  Design </a:t>
            </a:r>
          </a:p>
          <a:p>
            <a:pPr marL="342900" indent="-342900">
              <a:buFont typeface="+mj-lt"/>
              <a:buAutoNum type="arabicPeriod"/>
            </a:pPr>
            <a:r>
              <a:rPr lang="en-US" sz="2400" dirty="0"/>
              <a:t>ML Foundations – Analytics</a:t>
            </a:r>
          </a:p>
          <a:p>
            <a:pPr marL="342900" indent="-342900">
              <a:buFont typeface="+mj-lt"/>
              <a:buAutoNum type="arabicPeriod"/>
            </a:pPr>
            <a:r>
              <a:rPr lang="en-US" sz="2400" dirty="0" err="1"/>
              <a:t>kMeans</a:t>
            </a:r>
            <a:r>
              <a:rPr lang="en-US" sz="2400" dirty="0"/>
              <a:t> – Analytics </a:t>
            </a:r>
          </a:p>
          <a:p>
            <a:pPr marL="342900" indent="-342900">
              <a:buFont typeface="+mj-lt"/>
              <a:buAutoNum type="arabicPeriod"/>
            </a:pPr>
            <a:r>
              <a:rPr lang="en-US" sz="2400" dirty="0"/>
              <a:t>Text Mining – Analytics </a:t>
            </a:r>
          </a:p>
          <a:p>
            <a:pPr marL="342900" indent="-342900">
              <a:buFont typeface="+mj-lt"/>
              <a:buAutoNum type="arabicPeriod"/>
            </a:pPr>
            <a:r>
              <a:rPr lang="en-US" sz="2400" dirty="0" err="1"/>
              <a:t>kNN</a:t>
            </a:r>
            <a:r>
              <a:rPr lang="en-US" sz="2400" dirty="0"/>
              <a:t> – Analytics </a:t>
            </a:r>
          </a:p>
          <a:p>
            <a:pPr marL="342900" indent="-342900">
              <a:buFont typeface="+mj-lt"/>
              <a:buAutoNum type="arabicPeriod"/>
            </a:pPr>
            <a:r>
              <a:rPr lang="en-US" sz="2400" dirty="0"/>
              <a:t>Reinforcement Lab – Practice of Data Science </a:t>
            </a:r>
          </a:p>
          <a:p>
            <a:pPr marL="342900" indent="-342900">
              <a:buFont typeface="+mj-lt"/>
              <a:buAutoNum type="arabicPeriod"/>
            </a:pPr>
            <a:r>
              <a:rPr lang="en-US" sz="2400" dirty="0"/>
              <a:t>Evaluation – Value </a:t>
            </a:r>
          </a:p>
          <a:p>
            <a:pPr marL="342900" indent="-342900">
              <a:buFont typeface="+mj-lt"/>
              <a:buAutoNum type="arabicPeriod"/>
            </a:pPr>
            <a:r>
              <a:rPr lang="en-US" sz="2400" dirty="0"/>
              <a:t> Decision Trees – Analytics </a:t>
            </a:r>
          </a:p>
          <a:p>
            <a:pPr marL="342900" indent="-342900">
              <a:buFont typeface="+mj-lt"/>
              <a:buAutoNum type="arabicPeriod"/>
            </a:pPr>
            <a:r>
              <a:rPr lang="en-US" sz="2400" dirty="0"/>
              <a:t>Random Forrest – Analytics</a:t>
            </a:r>
          </a:p>
          <a:p>
            <a:pPr marL="342900" indent="-342900">
              <a:buFont typeface="+mj-lt"/>
              <a:buAutoNum type="arabicPeriod"/>
            </a:pPr>
            <a:r>
              <a:rPr lang="en-US" sz="2400" dirty="0"/>
              <a:t>Reinforcement Lab – Practice of Data Science </a:t>
            </a:r>
          </a:p>
          <a:p>
            <a:pPr marL="342900" indent="-342900">
              <a:buFont typeface="+mj-lt"/>
              <a:buAutoNum type="arabicPeriod"/>
            </a:pPr>
            <a:r>
              <a:rPr lang="en-US" sz="2400" dirty="0"/>
              <a:t>Ethics/Bias in ML – Value</a:t>
            </a:r>
          </a:p>
          <a:p>
            <a:pPr marL="342900" indent="-342900">
              <a:buFont typeface="+mj-lt"/>
              <a:buAutoNum type="arabicPeriod"/>
            </a:pPr>
            <a:r>
              <a:rPr lang="en-US" sz="2400" dirty="0"/>
              <a:t>Final Projects – Practice of Data Science  </a:t>
            </a:r>
          </a:p>
          <a:p>
            <a:pPr marL="342900" indent="-342900">
              <a:buFont typeface="+mj-lt"/>
              <a:buAutoNum type="arabicPeriod"/>
            </a:pPr>
            <a:endParaRPr lang="en-US" sz="2400" dirty="0"/>
          </a:p>
        </p:txBody>
      </p:sp>
      <p:pic>
        <p:nvPicPr>
          <p:cNvPr id="4" name="Picture 2">
            <a:extLst>
              <a:ext uri="{FF2B5EF4-FFF2-40B4-BE49-F238E27FC236}">
                <a16:creationId xmlns:a16="http://schemas.microsoft.com/office/drawing/2014/main" id="{01B5D52C-A886-4EC1-9D04-24ED8D5D7969}"/>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749902" y="152400"/>
            <a:ext cx="1884133" cy="1840606"/>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204;p37">
            <a:extLst>
              <a:ext uri="{FF2B5EF4-FFF2-40B4-BE49-F238E27FC236}">
                <a16:creationId xmlns:a16="http://schemas.microsoft.com/office/drawing/2014/main" id="{91BE196D-47CA-4ACD-87DB-92D69E10CC50}"/>
              </a:ext>
            </a:extLst>
          </p:cNvPr>
          <p:cNvSpPr/>
          <p:nvPr/>
        </p:nvSpPr>
        <p:spPr>
          <a:xfrm>
            <a:off x="3972238" y="5028738"/>
            <a:ext cx="294962" cy="152862"/>
          </a:xfrm>
          <a:prstGeom prst="roundRect">
            <a:avLst>
              <a:gd name="adj" fmla="val 16667"/>
            </a:avLst>
          </a:prstGeom>
          <a:solidFill>
            <a:srgbClr val="FF99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6" name="Google Shape;205;p37">
            <a:extLst>
              <a:ext uri="{FF2B5EF4-FFF2-40B4-BE49-F238E27FC236}">
                <a16:creationId xmlns:a16="http://schemas.microsoft.com/office/drawing/2014/main" id="{DD298BA2-9DE7-412D-91C8-415FE137C413}"/>
              </a:ext>
            </a:extLst>
          </p:cNvPr>
          <p:cNvSpPr/>
          <p:nvPr/>
        </p:nvSpPr>
        <p:spPr>
          <a:xfrm>
            <a:off x="5105400" y="1371600"/>
            <a:ext cx="299662" cy="152400"/>
          </a:xfrm>
          <a:prstGeom prst="roundRect">
            <a:avLst>
              <a:gd name="adj" fmla="val 16667"/>
            </a:avLst>
          </a:prstGeom>
          <a:solidFill>
            <a:srgbClr val="F1C23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7" name="Google Shape;206;p37">
            <a:extLst>
              <a:ext uri="{FF2B5EF4-FFF2-40B4-BE49-F238E27FC236}">
                <a16:creationId xmlns:a16="http://schemas.microsoft.com/office/drawing/2014/main" id="{E2352A1E-B3B2-4F3B-B08C-1814653F960D}"/>
              </a:ext>
            </a:extLst>
          </p:cNvPr>
          <p:cNvSpPr/>
          <p:nvPr/>
        </p:nvSpPr>
        <p:spPr>
          <a:xfrm>
            <a:off x="4029493" y="627295"/>
            <a:ext cx="294963" cy="152862"/>
          </a:xfrm>
          <a:prstGeom prst="roundRect">
            <a:avLst>
              <a:gd name="adj" fmla="val 16667"/>
            </a:avLst>
          </a:prstGeom>
          <a:solidFill>
            <a:srgbClr val="FF00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8" name="Google Shape;207;p37">
            <a:extLst>
              <a:ext uri="{FF2B5EF4-FFF2-40B4-BE49-F238E27FC236}">
                <a16:creationId xmlns:a16="http://schemas.microsoft.com/office/drawing/2014/main" id="{D919AC04-3706-4AA1-9507-FF7DAB337810}"/>
              </a:ext>
            </a:extLst>
          </p:cNvPr>
          <p:cNvSpPr/>
          <p:nvPr/>
        </p:nvSpPr>
        <p:spPr>
          <a:xfrm>
            <a:off x="4217117" y="1720226"/>
            <a:ext cx="299663" cy="152862"/>
          </a:xfrm>
          <a:prstGeom prst="roundRect">
            <a:avLst>
              <a:gd name="adj" fmla="val 16667"/>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9" name="Google Shape;206;p37">
            <a:extLst>
              <a:ext uri="{FF2B5EF4-FFF2-40B4-BE49-F238E27FC236}">
                <a16:creationId xmlns:a16="http://schemas.microsoft.com/office/drawing/2014/main" id="{91620386-9CC8-4252-9D95-8221D58BE615}"/>
              </a:ext>
            </a:extLst>
          </p:cNvPr>
          <p:cNvSpPr/>
          <p:nvPr/>
        </p:nvSpPr>
        <p:spPr>
          <a:xfrm>
            <a:off x="2971800" y="990600"/>
            <a:ext cx="294963" cy="152862"/>
          </a:xfrm>
          <a:prstGeom prst="roundRect">
            <a:avLst>
              <a:gd name="adj" fmla="val 16667"/>
            </a:avLst>
          </a:prstGeom>
          <a:solidFill>
            <a:srgbClr val="FF00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10" name="Google Shape;207;p37">
            <a:extLst>
              <a:ext uri="{FF2B5EF4-FFF2-40B4-BE49-F238E27FC236}">
                <a16:creationId xmlns:a16="http://schemas.microsoft.com/office/drawing/2014/main" id="{0ACCC738-12DE-4EF8-AD52-7284388F23CF}"/>
              </a:ext>
            </a:extLst>
          </p:cNvPr>
          <p:cNvSpPr/>
          <p:nvPr/>
        </p:nvSpPr>
        <p:spPr>
          <a:xfrm>
            <a:off x="5339137" y="259820"/>
            <a:ext cx="299663" cy="152400"/>
          </a:xfrm>
          <a:prstGeom prst="roundRect">
            <a:avLst>
              <a:gd name="adj" fmla="val 16667"/>
            </a:avLst>
          </a:prstGeom>
          <a:solidFill>
            <a:schemeClr val="accent3">
              <a:lumMod val="60000"/>
              <a:lumOff val="40000"/>
            </a:scheme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chemeClr val="tx2"/>
              </a:solidFill>
              <a:latin typeface="Roboto Condensed"/>
              <a:ea typeface="Roboto Condensed"/>
              <a:cs typeface="Roboto Condensed"/>
              <a:sym typeface="Roboto Condensed"/>
            </a:endParaRPr>
          </a:p>
        </p:txBody>
      </p:sp>
      <p:sp>
        <p:nvSpPr>
          <p:cNvPr id="11" name="Google Shape;207;p37">
            <a:extLst>
              <a:ext uri="{FF2B5EF4-FFF2-40B4-BE49-F238E27FC236}">
                <a16:creationId xmlns:a16="http://schemas.microsoft.com/office/drawing/2014/main" id="{C80C794F-35E0-4DA8-A43E-3D5BF04FB9C7}"/>
              </a:ext>
            </a:extLst>
          </p:cNvPr>
          <p:cNvSpPr/>
          <p:nvPr/>
        </p:nvSpPr>
        <p:spPr>
          <a:xfrm>
            <a:off x="6400800" y="3200400"/>
            <a:ext cx="299663" cy="152400"/>
          </a:xfrm>
          <a:prstGeom prst="roundRect">
            <a:avLst>
              <a:gd name="adj" fmla="val 16667"/>
            </a:avLst>
          </a:prstGeom>
          <a:solidFill>
            <a:schemeClr val="accent3">
              <a:lumMod val="60000"/>
              <a:lumOff val="40000"/>
            </a:scheme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chemeClr val="tx2"/>
              </a:solidFill>
              <a:latin typeface="Roboto Condensed"/>
              <a:ea typeface="Roboto Condensed"/>
              <a:cs typeface="Roboto Condensed"/>
              <a:sym typeface="Roboto Condensed"/>
            </a:endParaRPr>
          </a:p>
        </p:txBody>
      </p:sp>
      <p:sp>
        <p:nvSpPr>
          <p:cNvPr id="12" name="Google Shape;207;p37">
            <a:extLst>
              <a:ext uri="{FF2B5EF4-FFF2-40B4-BE49-F238E27FC236}">
                <a16:creationId xmlns:a16="http://schemas.microsoft.com/office/drawing/2014/main" id="{2A1A5239-1862-42EA-9761-E698E953DE5D}"/>
              </a:ext>
            </a:extLst>
          </p:cNvPr>
          <p:cNvSpPr/>
          <p:nvPr/>
        </p:nvSpPr>
        <p:spPr>
          <a:xfrm>
            <a:off x="6450239" y="4621281"/>
            <a:ext cx="299663" cy="152400"/>
          </a:xfrm>
          <a:prstGeom prst="roundRect">
            <a:avLst>
              <a:gd name="adj" fmla="val 16667"/>
            </a:avLst>
          </a:prstGeom>
          <a:solidFill>
            <a:schemeClr val="accent3">
              <a:lumMod val="60000"/>
              <a:lumOff val="40000"/>
            </a:scheme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chemeClr val="tx2"/>
              </a:solidFill>
              <a:latin typeface="Roboto Condensed"/>
              <a:ea typeface="Roboto Condensed"/>
              <a:cs typeface="Roboto Condensed"/>
              <a:sym typeface="Roboto Condensed"/>
            </a:endParaRPr>
          </a:p>
        </p:txBody>
      </p:sp>
      <p:sp>
        <p:nvSpPr>
          <p:cNvPr id="13" name="Google Shape;207;p37">
            <a:extLst>
              <a:ext uri="{FF2B5EF4-FFF2-40B4-BE49-F238E27FC236}">
                <a16:creationId xmlns:a16="http://schemas.microsoft.com/office/drawing/2014/main" id="{5716ADC3-1BEB-4AF0-9783-CABEFB2145EA}"/>
              </a:ext>
            </a:extLst>
          </p:cNvPr>
          <p:cNvSpPr/>
          <p:nvPr/>
        </p:nvSpPr>
        <p:spPr>
          <a:xfrm>
            <a:off x="3200400" y="2057862"/>
            <a:ext cx="299663" cy="152862"/>
          </a:xfrm>
          <a:prstGeom prst="roundRect">
            <a:avLst>
              <a:gd name="adj" fmla="val 16667"/>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14" name="Google Shape;207;p37">
            <a:extLst>
              <a:ext uri="{FF2B5EF4-FFF2-40B4-BE49-F238E27FC236}">
                <a16:creationId xmlns:a16="http://schemas.microsoft.com/office/drawing/2014/main" id="{10779178-8AFF-4854-8890-C28B68BCE35C}"/>
              </a:ext>
            </a:extLst>
          </p:cNvPr>
          <p:cNvSpPr/>
          <p:nvPr/>
        </p:nvSpPr>
        <p:spPr>
          <a:xfrm>
            <a:off x="3672575" y="2438400"/>
            <a:ext cx="299663" cy="152862"/>
          </a:xfrm>
          <a:prstGeom prst="roundRect">
            <a:avLst>
              <a:gd name="adj" fmla="val 16667"/>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15" name="Google Shape;207;p37">
            <a:extLst>
              <a:ext uri="{FF2B5EF4-FFF2-40B4-BE49-F238E27FC236}">
                <a16:creationId xmlns:a16="http://schemas.microsoft.com/office/drawing/2014/main" id="{20203E0D-8E1D-46CE-86E2-4850B6263BE7}"/>
              </a:ext>
            </a:extLst>
          </p:cNvPr>
          <p:cNvSpPr/>
          <p:nvPr/>
        </p:nvSpPr>
        <p:spPr>
          <a:xfrm>
            <a:off x="2743200" y="2819400"/>
            <a:ext cx="299663" cy="152400"/>
          </a:xfrm>
          <a:prstGeom prst="roundRect">
            <a:avLst>
              <a:gd name="adj" fmla="val 16667"/>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16" name="Google Shape;207;p37">
            <a:extLst>
              <a:ext uri="{FF2B5EF4-FFF2-40B4-BE49-F238E27FC236}">
                <a16:creationId xmlns:a16="http://schemas.microsoft.com/office/drawing/2014/main" id="{CDB74CE7-0255-4F73-A3C1-93A2F9BFB025}"/>
              </a:ext>
            </a:extLst>
          </p:cNvPr>
          <p:cNvSpPr/>
          <p:nvPr/>
        </p:nvSpPr>
        <p:spPr>
          <a:xfrm>
            <a:off x="4174624" y="3914133"/>
            <a:ext cx="299663" cy="152400"/>
          </a:xfrm>
          <a:prstGeom prst="roundRect">
            <a:avLst>
              <a:gd name="adj" fmla="val 16667"/>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17" name="Google Shape;207;p37">
            <a:extLst>
              <a:ext uri="{FF2B5EF4-FFF2-40B4-BE49-F238E27FC236}">
                <a16:creationId xmlns:a16="http://schemas.microsoft.com/office/drawing/2014/main" id="{78EE9DF4-FEEF-4D6A-9871-3865D49EDDC2}"/>
              </a:ext>
            </a:extLst>
          </p:cNvPr>
          <p:cNvSpPr/>
          <p:nvPr/>
        </p:nvSpPr>
        <p:spPr>
          <a:xfrm>
            <a:off x="4267200" y="4277627"/>
            <a:ext cx="299663" cy="152400"/>
          </a:xfrm>
          <a:prstGeom prst="roundRect">
            <a:avLst>
              <a:gd name="adj" fmla="val 16667"/>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18" name="Google Shape;207;p37">
            <a:extLst>
              <a:ext uri="{FF2B5EF4-FFF2-40B4-BE49-F238E27FC236}">
                <a16:creationId xmlns:a16="http://schemas.microsoft.com/office/drawing/2014/main" id="{6B765EF0-3802-4C23-8928-CE2BC4798074}"/>
              </a:ext>
            </a:extLst>
          </p:cNvPr>
          <p:cNvSpPr/>
          <p:nvPr/>
        </p:nvSpPr>
        <p:spPr>
          <a:xfrm>
            <a:off x="5768900" y="5369680"/>
            <a:ext cx="299663" cy="152400"/>
          </a:xfrm>
          <a:prstGeom prst="roundRect">
            <a:avLst>
              <a:gd name="adj" fmla="val 16667"/>
            </a:avLst>
          </a:prstGeom>
          <a:solidFill>
            <a:schemeClr val="accent3">
              <a:lumMod val="60000"/>
              <a:lumOff val="40000"/>
            </a:scheme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chemeClr val="tx2"/>
              </a:solidFill>
              <a:latin typeface="Roboto Condensed"/>
              <a:ea typeface="Roboto Condensed"/>
              <a:cs typeface="Roboto Condensed"/>
              <a:sym typeface="Roboto Condensed"/>
            </a:endParaRPr>
          </a:p>
        </p:txBody>
      </p:sp>
      <p:sp>
        <p:nvSpPr>
          <p:cNvPr id="19" name="Google Shape;204;p37">
            <a:extLst>
              <a:ext uri="{FF2B5EF4-FFF2-40B4-BE49-F238E27FC236}">
                <a16:creationId xmlns:a16="http://schemas.microsoft.com/office/drawing/2014/main" id="{899C1D56-AC16-420E-BE3B-E384679FDA01}"/>
              </a:ext>
            </a:extLst>
          </p:cNvPr>
          <p:cNvSpPr/>
          <p:nvPr/>
        </p:nvSpPr>
        <p:spPr>
          <a:xfrm>
            <a:off x="3122255" y="3535616"/>
            <a:ext cx="294962" cy="150072"/>
          </a:xfrm>
          <a:prstGeom prst="roundRect">
            <a:avLst>
              <a:gd name="adj" fmla="val 16667"/>
            </a:avLst>
          </a:prstGeom>
          <a:solidFill>
            <a:srgbClr val="FF99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53355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C4EE16-2F6F-45DC-BB3E-33E0DCAE6A78}"/>
              </a:ext>
            </a:extLst>
          </p:cNvPr>
          <p:cNvSpPr txBox="1"/>
          <p:nvPr/>
        </p:nvSpPr>
        <p:spPr>
          <a:xfrm>
            <a:off x="152400" y="66653"/>
            <a:ext cx="8686800" cy="4924425"/>
          </a:xfrm>
          <a:prstGeom prst="rect">
            <a:avLst/>
          </a:prstGeom>
          <a:noFill/>
        </p:spPr>
        <p:txBody>
          <a:bodyPr wrap="square">
            <a:spAutoFit/>
          </a:bodyPr>
          <a:lstStyle/>
          <a:p>
            <a:r>
              <a:rPr lang="en-US" sz="2000" b="1" dirty="0"/>
              <a:t>Dream Job Discussion</a:t>
            </a:r>
          </a:p>
          <a:p>
            <a:endParaRPr lang="en-US" dirty="0">
              <a:effectLst/>
            </a:endParaRPr>
          </a:p>
          <a:p>
            <a:r>
              <a:rPr lang="en-US" dirty="0">
                <a:effectLst/>
              </a:rPr>
              <a:t>Find a data science "dream job". Assume for a moment that you are destined to be a Data Scientist! March bravely onto the world wide web and find your data scientist dream job, then let's talk about it.  Requirements: must-have "data scientist" in the title Not a requirement - to be a real job, want to create your own...please do, we would all love to hear about it.</a:t>
            </a:r>
            <a:endParaRPr lang="en-US" dirty="0"/>
          </a:p>
          <a:p>
            <a:r>
              <a:rPr lang="en-US" dirty="0"/>
              <a:t> </a:t>
            </a:r>
          </a:p>
          <a:p>
            <a:endParaRPr lang="en-US" dirty="0"/>
          </a:p>
          <a:p>
            <a:endParaRPr lang="en-US" dirty="0"/>
          </a:p>
          <a:p>
            <a:r>
              <a:rPr lang="en-US" sz="2400" b="1" dirty="0"/>
              <a:t>Answer these questions</a:t>
            </a:r>
          </a:p>
          <a:p>
            <a:endParaRPr lang="en-US" b="1" dirty="0"/>
          </a:p>
          <a:p>
            <a:r>
              <a:rPr lang="en-US" dirty="0">
                <a:effectLst/>
              </a:rPr>
              <a:t>     - What do I love about this job (salary, company, mission, area of focus, location...etc.)?</a:t>
            </a:r>
            <a:endParaRPr lang="en-US" dirty="0"/>
          </a:p>
          <a:p>
            <a:r>
              <a:rPr lang="en-US" dirty="0"/>
              <a:t> </a:t>
            </a:r>
            <a:r>
              <a:rPr lang="en-US" dirty="0">
                <a:effectLst/>
              </a:rPr>
              <a:t>     - Which components of the Data Science framework are represented (if you can tell)? </a:t>
            </a:r>
            <a:endParaRPr lang="en-US" dirty="0"/>
          </a:p>
          <a:p>
            <a:r>
              <a:rPr lang="en-US" dirty="0">
                <a:effectLst/>
              </a:rPr>
              <a:t>     - What do I need to know to do this job (coding, databases, how to build a self-actualizing and empathetic robot..</a:t>
            </a:r>
            <a:r>
              <a:rPr lang="en-US" dirty="0" err="1">
                <a:effectLst/>
              </a:rPr>
              <a:t>etc</a:t>
            </a:r>
            <a:r>
              <a:rPr lang="en-US" dirty="0">
                <a:effectLst/>
              </a:rPr>
              <a:t>)? </a:t>
            </a:r>
            <a:endParaRPr lang="en-US" dirty="0"/>
          </a:p>
          <a:p>
            <a:r>
              <a:rPr lang="en-US" dirty="0">
                <a:effectLst/>
              </a:rPr>
              <a:t>     - How much of what is required do I already know? (0%....100%)?</a:t>
            </a:r>
            <a:endParaRPr lang="en-US" dirty="0"/>
          </a:p>
        </p:txBody>
      </p:sp>
    </p:spTree>
    <p:extLst>
      <p:ext uri="{BB962C8B-B14F-4D97-AF65-F5344CB8AC3E}">
        <p14:creationId xmlns:p14="http://schemas.microsoft.com/office/powerpoint/2010/main" val="1914047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F4969-3BF7-4344-8146-44FF0A692B62}"/>
              </a:ext>
            </a:extLst>
          </p:cNvPr>
          <p:cNvSpPr>
            <a:spLocks noGrp="1"/>
          </p:cNvSpPr>
          <p:nvPr>
            <p:ph type="title"/>
          </p:nvPr>
        </p:nvSpPr>
        <p:spPr>
          <a:xfrm>
            <a:off x="1075555" y="1709177"/>
            <a:ext cx="7374536" cy="2571750"/>
          </a:xfrm>
        </p:spPr>
        <p:txBody>
          <a:bodyPr>
            <a:normAutofit/>
          </a:bodyPr>
          <a:lstStyle/>
          <a:p>
            <a:r>
              <a:rPr lang="en-US" sz="1800" dirty="0">
                <a:solidFill>
                  <a:schemeClr val="accent1">
                    <a:lumMod val="50000"/>
                  </a:schemeClr>
                </a:solidFill>
                <a:latin typeface="Times New Roman" panose="02020603050405020304" pitchFamily="18" charset="0"/>
                <a:cs typeface="Times New Roman" panose="02020603050405020304" pitchFamily="18" charset="0"/>
              </a:rPr>
              <a:t>Research Interest: Intersection of Data Science and Education generally</a:t>
            </a:r>
            <a:br>
              <a:rPr lang="en-US" sz="1800" dirty="0">
                <a:solidFill>
                  <a:schemeClr val="accent1">
                    <a:lumMod val="50000"/>
                  </a:schemeClr>
                </a:solidFill>
                <a:latin typeface="Times New Roman" panose="02020603050405020304" pitchFamily="18" charset="0"/>
                <a:cs typeface="Times New Roman" panose="02020603050405020304" pitchFamily="18" charset="0"/>
              </a:rPr>
            </a:br>
            <a:br>
              <a:rPr lang="en-US" sz="1800" dirty="0">
                <a:solidFill>
                  <a:schemeClr val="accent1">
                    <a:lumMod val="50000"/>
                  </a:schemeClr>
                </a:solidFill>
                <a:latin typeface="Times New Roman" panose="02020603050405020304" pitchFamily="18" charset="0"/>
                <a:cs typeface="Times New Roman" panose="02020603050405020304" pitchFamily="18" charset="0"/>
              </a:rPr>
            </a:br>
            <a:br>
              <a:rPr lang="en-US" sz="1800" dirty="0">
                <a:solidFill>
                  <a:schemeClr val="accent1">
                    <a:lumMod val="50000"/>
                  </a:schemeClr>
                </a:solidFill>
                <a:latin typeface="Times New Roman" panose="02020603050405020304" pitchFamily="18" charset="0"/>
                <a:cs typeface="Times New Roman" panose="02020603050405020304" pitchFamily="18" charset="0"/>
              </a:rPr>
            </a:br>
            <a:br>
              <a:rPr lang="en-US" sz="1800" dirty="0">
                <a:solidFill>
                  <a:schemeClr val="accent1">
                    <a:lumMod val="50000"/>
                  </a:schemeClr>
                </a:solidFill>
                <a:latin typeface="Times New Roman" panose="02020603050405020304" pitchFamily="18" charset="0"/>
                <a:cs typeface="Times New Roman" panose="02020603050405020304" pitchFamily="18" charset="0"/>
              </a:rPr>
            </a:br>
            <a:br>
              <a:rPr lang="en-US" sz="1800" dirty="0">
                <a:solidFill>
                  <a:schemeClr val="accent1">
                    <a:lumMod val="50000"/>
                  </a:schemeClr>
                </a:solidFill>
                <a:latin typeface="Times New Roman" panose="02020603050405020304" pitchFamily="18" charset="0"/>
                <a:cs typeface="Times New Roman" panose="02020603050405020304" pitchFamily="18" charset="0"/>
              </a:rPr>
            </a:br>
            <a:endParaRPr lang="en-US" sz="180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2644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at that is standing in front of a mirror&#10;&#10;Description automatically generated">
            <a:extLst>
              <a:ext uri="{FF2B5EF4-FFF2-40B4-BE49-F238E27FC236}">
                <a16:creationId xmlns:a16="http://schemas.microsoft.com/office/drawing/2014/main" id="{5C332F22-221D-42AC-A17E-822674CC8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6066542" y="571500"/>
            <a:ext cx="3352800" cy="2514600"/>
          </a:xfrm>
          <a:prstGeom prst="rect">
            <a:avLst/>
          </a:prstGeom>
        </p:spPr>
      </p:pic>
      <p:pic>
        <p:nvPicPr>
          <p:cNvPr id="3" name="Picture 2" descr="A person and two children sitting at a table with a cake&#10;&#10;Description automatically generated with low confidence">
            <a:extLst>
              <a:ext uri="{FF2B5EF4-FFF2-40B4-BE49-F238E27FC236}">
                <a16:creationId xmlns:a16="http://schemas.microsoft.com/office/drawing/2014/main" id="{02BDCAC2-A215-448D-AC94-32FC7320DA0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176146" y="1600200"/>
            <a:ext cx="3067050" cy="3869835"/>
          </a:xfrm>
          <a:prstGeom prst="rect">
            <a:avLst/>
          </a:prstGeom>
        </p:spPr>
      </p:pic>
      <p:pic>
        <p:nvPicPr>
          <p:cNvPr id="5" name="Picture 4" descr="A picture containing little, child, indoor, child&#10;&#10;Description automatically generated">
            <a:extLst>
              <a:ext uri="{FF2B5EF4-FFF2-40B4-BE49-F238E27FC236}">
                <a16:creationId xmlns:a16="http://schemas.microsoft.com/office/drawing/2014/main" id="{D02F4F92-850A-4A1D-ADA3-7931C6D5D5B7}"/>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6200" y="76200"/>
            <a:ext cx="2857500" cy="3810000"/>
          </a:xfrm>
          <a:prstGeom prst="rect">
            <a:avLst/>
          </a:prstGeom>
        </p:spPr>
      </p:pic>
    </p:spTree>
    <p:extLst>
      <p:ext uri="{BB962C8B-B14F-4D97-AF65-F5344CB8AC3E}">
        <p14:creationId xmlns:p14="http://schemas.microsoft.com/office/powerpoint/2010/main" val="1750186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3235198" y="6340986"/>
            <a:ext cx="2057400" cy="365125"/>
          </a:xfrm>
        </p:spPr>
        <p:txBody>
          <a:bodyPr/>
          <a:lstStyle/>
          <a:p>
            <a:pPr algn="ctr"/>
            <a:fld id="{5ACD0CF0-90CC-9C41-A77B-2776398A8C8B}" type="slidenum">
              <a:rPr lang="en-US" smtClean="0"/>
              <a:pPr algn="ctr"/>
              <a:t>5</a:t>
            </a:fld>
            <a:endParaRPr lang="en-US" dirty="0"/>
          </a:p>
        </p:txBody>
      </p:sp>
      <p:sp>
        <p:nvSpPr>
          <p:cNvPr id="12" name="TextBox 11">
            <a:extLst>
              <a:ext uri="{FF2B5EF4-FFF2-40B4-BE49-F238E27FC236}">
                <a16:creationId xmlns:a16="http://schemas.microsoft.com/office/drawing/2014/main" id="{B9811BE3-3CB7-4B61-A36E-6C9363A51A90}"/>
              </a:ext>
            </a:extLst>
          </p:cNvPr>
          <p:cNvSpPr txBox="1"/>
          <p:nvPr/>
        </p:nvSpPr>
        <p:spPr>
          <a:xfrm>
            <a:off x="2667000" y="2286000"/>
            <a:ext cx="3505200" cy="461665"/>
          </a:xfrm>
          <a:prstGeom prst="rect">
            <a:avLst/>
          </a:prstGeom>
          <a:noFill/>
        </p:spPr>
        <p:txBody>
          <a:bodyPr wrap="square" rtlCol="0">
            <a:spAutoFit/>
          </a:bodyPr>
          <a:lstStyle/>
          <a:p>
            <a:pPr marR="0" lvl="1" algn="ctr" defTabSz="914400" rtl="0" eaLnBrk="1" fontAlgn="base" latinLnBrk="0" hangingPunct="1">
              <a:lnSpc>
                <a:spcPct val="100000"/>
              </a:lnSpc>
              <a:spcBef>
                <a:spcPct val="0"/>
              </a:spcBef>
              <a:spcAft>
                <a:spcPct val="0"/>
              </a:spcAft>
              <a:buClrTx/>
              <a:buSzTx/>
              <a:tabLst/>
              <a:defRPr/>
            </a:pPr>
            <a:r>
              <a:rPr lang="en-US" sz="2400" b="1" dirty="0">
                <a:latin typeface="Book Antiqua" charset="0"/>
              </a:rPr>
              <a:t>Defining a Field</a:t>
            </a:r>
          </a:p>
        </p:txBody>
      </p:sp>
    </p:spTree>
    <p:extLst>
      <p:ext uri="{BB962C8B-B14F-4D97-AF65-F5344CB8AC3E}">
        <p14:creationId xmlns:p14="http://schemas.microsoft.com/office/powerpoint/2010/main" val="52880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7623" y="228053"/>
            <a:ext cx="7886700" cy="447879"/>
          </a:xfrm>
        </p:spPr>
        <p:txBody>
          <a:bodyPr>
            <a:normAutofit lnSpcReduction="10000"/>
          </a:bodyPr>
          <a:lstStyle/>
          <a:p>
            <a:pPr marL="0" indent="0" algn="ctr">
              <a:buNone/>
            </a:pPr>
            <a:r>
              <a:rPr lang="en-US" dirty="0">
                <a:solidFill>
                  <a:srgbClr val="002060"/>
                </a:solidFill>
                <a:latin typeface="Times New Roman" panose="02020603050405020304" pitchFamily="18" charset="0"/>
                <a:cs typeface="Times New Roman" panose="02020603050405020304" pitchFamily="18" charset="0"/>
              </a:rPr>
              <a:t>The “Classic” View </a:t>
            </a:r>
          </a:p>
        </p:txBody>
      </p:sp>
      <p:sp>
        <p:nvSpPr>
          <p:cNvPr id="5" name="Slide Number Placeholder 4"/>
          <p:cNvSpPr>
            <a:spLocks noGrp="1"/>
          </p:cNvSpPr>
          <p:nvPr>
            <p:ph type="sldNum" sz="quarter" idx="12"/>
          </p:nvPr>
        </p:nvSpPr>
        <p:spPr>
          <a:xfrm>
            <a:off x="3235198" y="6340986"/>
            <a:ext cx="2057400" cy="365125"/>
          </a:xfrm>
        </p:spPr>
        <p:txBody>
          <a:bodyPr/>
          <a:lstStyle/>
          <a:p>
            <a:pPr algn="ctr"/>
            <a:fld id="{5ACD0CF0-90CC-9C41-A77B-2776398A8C8B}" type="slidenum">
              <a:rPr lang="en-US" smtClean="0"/>
              <a:pPr algn="ctr"/>
              <a:t>6</a:t>
            </a:fld>
            <a:endParaRPr lang="en-US" dirty="0"/>
          </a:p>
        </p:txBody>
      </p:sp>
      <p:pic>
        <p:nvPicPr>
          <p:cNvPr id="4" name="Picture 3"/>
          <p:cNvPicPr>
            <a:picLocks noChangeAspect="1"/>
          </p:cNvPicPr>
          <p:nvPr/>
        </p:nvPicPr>
        <p:blipFill>
          <a:blip r:embed="rId2"/>
          <a:stretch>
            <a:fillRect/>
          </a:stretch>
        </p:blipFill>
        <p:spPr>
          <a:xfrm>
            <a:off x="2068127" y="609600"/>
            <a:ext cx="5055227" cy="3807518"/>
          </a:xfrm>
          <a:prstGeom prst="rect">
            <a:avLst/>
          </a:prstGeom>
        </p:spPr>
      </p:pic>
      <p:sp>
        <p:nvSpPr>
          <p:cNvPr id="6" name="TextBox 5"/>
          <p:cNvSpPr txBox="1"/>
          <p:nvPr/>
        </p:nvSpPr>
        <p:spPr>
          <a:xfrm>
            <a:off x="3375517" y="4545068"/>
            <a:ext cx="5138382" cy="219291"/>
          </a:xfrm>
          <a:prstGeom prst="rect">
            <a:avLst/>
          </a:prstGeom>
          <a:noFill/>
        </p:spPr>
        <p:txBody>
          <a:bodyPr wrap="square" rtlCol="0">
            <a:spAutoFit/>
          </a:bodyPr>
          <a:lstStyle/>
          <a:p>
            <a:r>
              <a:rPr lang="en-US" sz="825" dirty="0"/>
              <a:t>Source: </a:t>
            </a:r>
            <a:r>
              <a:rPr lang="en-US" sz="825" dirty="0">
                <a:hlinkClick r:id="rId3"/>
              </a:rPr>
              <a:t>https://honingds.com/blog/intro-to-data-science/</a:t>
            </a:r>
            <a:endParaRPr lang="en-US" sz="825" dirty="0"/>
          </a:p>
        </p:txBody>
      </p:sp>
      <p:sp>
        <p:nvSpPr>
          <p:cNvPr id="7" name="TextBox 6"/>
          <p:cNvSpPr txBox="1"/>
          <p:nvPr/>
        </p:nvSpPr>
        <p:spPr>
          <a:xfrm>
            <a:off x="4319373" y="1096323"/>
            <a:ext cx="614150" cy="646331"/>
          </a:xfrm>
          <a:prstGeom prst="rect">
            <a:avLst/>
          </a:prstGeom>
          <a:noFill/>
        </p:spPr>
        <p:txBody>
          <a:bodyPr wrap="square" rtlCol="0">
            <a:spAutoFit/>
          </a:bodyPr>
          <a:lstStyle/>
          <a:p>
            <a:pPr algn="ctr"/>
            <a:r>
              <a:rPr lang="en-US" sz="3600" dirty="0">
                <a:solidFill>
                  <a:srgbClr val="FF0000"/>
                </a:solidFill>
                <a:latin typeface="Algerian" panose="04020705040A02060702" pitchFamily="82" charset="0"/>
              </a:rPr>
              <a:t>X</a:t>
            </a:r>
          </a:p>
        </p:txBody>
      </p:sp>
      <p:sp>
        <p:nvSpPr>
          <p:cNvPr id="8" name="TextBox 7"/>
          <p:cNvSpPr txBox="1"/>
          <p:nvPr/>
        </p:nvSpPr>
        <p:spPr>
          <a:xfrm>
            <a:off x="5232067" y="2620204"/>
            <a:ext cx="614150" cy="646331"/>
          </a:xfrm>
          <a:prstGeom prst="rect">
            <a:avLst/>
          </a:prstGeom>
          <a:noFill/>
        </p:spPr>
        <p:txBody>
          <a:bodyPr wrap="square" rtlCol="0">
            <a:spAutoFit/>
          </a:bodyPr>
          <a:lstStyle/>
          <a:p>
            <a:pPr algn="ctr"/>
            <a:r>
              <a:rPr lang="en-US" sz="3600" dirty="0">
                <a:solidFill>
                  <a:srgbClr val="FF0000"/>
                </a:solidFill>
                <a:latin typeface="Algerian" panose="04020705040A02060702" pitchFamily="82" charset="0"/>
              </a:rPr>
              <a:t>X</a:t>
            </a:r>
          </a:p>
        </p:txBody>
      </p:sp>
      <p:sp>
        <p:nvSpPr>
          <p:cNvPr id="9" name="TextBox 8"/>
          <p:cNvSpPr txBox="1"/>
          <p:nvPr/>
        </p:nvSpPr>
        <p:spPr>
          <a:xfrm>
            <a:off x="3375517" y="2643136"/>
            <a:ext cx="614150" cy="646331"/>
          </a:xfrm>
          <a:prstGeom prst="rect">
            <a:avLst/>
          </a:prstGeom>
          <a:noFill/>
        </p:spPr>
        <p:txBody>
          <a:bodyPr wrap="square" rtlCol="0">
            <a:spAutoFit/>
          </a:bodyPr>
          <a:lstStyle/>
          <a:p>
            <a:pPr algn="ctr"/>
            <a:r>
              <a:rPr lang="en-US" sz="3600" dirty="0">
                <a:solidFill>
                  <a:srgbClr val="FF0000"/>
                </a:solidFill>
                <a:latin typeface="Algerian" panose="04020705040A02060702" pitchFamily="82" charset="0"/>
              </a:rPr>
              <a:t>X</a:t>
            </a:r>
          </a:p>
        </p:txBody>
      </p:sp>
      <p:sp>
        <p:nvSpPr>
          <p:cNvPr id="10" name="TextBox 9">
            <a:extLst>
              <a:ext uri="{FF2B5EF4-FFF2-40B4-BE49-F238E27FC236}">
                <a16:creationId xmlns:a16="http://schemas.microsoft.com/office/drawing/2014/main" id="{C329D277-49EF-4373-A229-556DDF3759A9}"/>
              </a:ext>
            </a:extLst>
          </p:cNvPr>
          <p:cNvSpPr txBox="1"/>
          <p:nvPr/>
        </p:nvSpPr>
        <p:spPr>
          <a:xfrm>
            <a:off x="379973" y="4824745"/>
            <a:ext cx="8382000" cy="923330"/>
          </a:xfrm>
          <a:prstGeom prst="rect">
            <a:avLst/>
          </a:prstGeom>
          <a:noFill/>
        </p:spPr>
        <p:txBody>
          <a:bodyPr wrap="square" rtlCol="0">
            <a:spAutoFit/>
          </a:bodyPr>
          <a:lstStyle/>
          <a:p>
            <a:pPr algn="ctr"/>
            <a:r>
              <a:rPr lang="en-US" dirty="0"/>
              <a:t>A common reference for the field of Data Science.  The “</a:t>
            </a:r>
            <a:r>
              <a:rPr lang="en-US" dirty="0" err="1"/>
              <a:t>Xs</a:t>
            </a:r>
            <a:r>
              <a:rPr lang="en-US" dirty="0"/>
              <a:t>” represent a perceived over extension of this model in that ML does require domain knowledge, CS does conduct traditional research and doing software development of course requires math. </a:t>
            </a:r>
          </a:p>
        </p:txBody>
      </p:sp>
    </p:spTree>
    <p:extLst>
      <p:ext uri="{BB962C8B-B14F-4D97-AF65-F5344CB8AC3E}">
        <p14:creationId xmlns:p14="http://schemas.microsoft.com/office/powerpoint/2010/main" val="4093661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379804-178B-4DE2-8426-CF2F8BE59632}"/>
              </a:ext>
            </a:extLst>
          </p:cNvPr>
          <p:cNvSpPr>
            <a:spLocks noGrp="1"/>
          </p:cNvSpPr>
          <p:nvPr>
            <p:ph type="sldNum" sz="quarter" idx="12"/>
          </p:nvPr>
        </p:nvSpPr>
        <p:spPr/>
        <p:txBody>
          <a:bodyPr/>
          <a:lstStyle/>
          <a:p>
            <a:fld id="{5ACD0CF0-90CC-9C41-A77B-2776398A8C8B}" type="slidenum">
              <a:rPr lang="en-US" smtClean="0"/>
              <a:pPr/>
              <a:t>7</a:t>
            </a:fld>
            <a:endParaRPr lang="en-US"/>
          </a:p>
        </p:txBody>
      </p:sp>
      <p:sp>
        <p:nvSpPr>
          <p:cNvPr id="14" name="Title 1">
            <a:extLst>
              <a:ext uri="{FF2B5EF4-FFF2-40B4-BE49-F238E27FC236}">
                <a16:creationId xmlns:a16="http://schemas.microsoft.com/office/drawing/2014/main" id="{81BF5A9A-187C-49B7-93C8-C64314A31F39}"/>
              </a:ext>
            </a:extLst>
          </p:cNvPr>
          <p:cNvSpPr txBox="1">
            <a:spLocks/>
          </p:cNvSpPr>
          <p:nvPr/>
        </p:nvSpPr>
        <p:spPr>
          <a:xfrm>
            <a:off x="-152400" y="533400"/>
            <a:ext cx="2743200" cy="548640"/>
          </a:xfrm>
        </p:spPr>
        <p:txBody>
          <a:bodyPr>
            <a:normAutofit/>
          </a:bodyPr>
          <a:lstStyle>
            <a:lvl1pPr algn="ctr" rtl="0" eaLnBrk="1" fontAlgn="base" hangingPunct="1">
              <a:spcBef>
                <a:spcPct val="0"/>
              </a:spcBef>
              <a:spcAft>
                <a:spcPct val="0"/>
              </a:spcAft>
              <a:defRPr sz="2100" b="1" kern="12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2pPr>
            <a:lvl3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3pPr>
            <a:lvl4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4pPr>
            <a:lvl5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solidFill>
                  <a:schemeClr val="tx1"/>
                </a:solidFill>
                <a:cs typeface="Times New Roman" panose="02020603050405020304" pitchFamily="18" charset="0"/>
              </a:rPr>
              <a:t>CRISP-DM</a:t>
            </a:r>
          </a:p>
        </p:txBody>
      </p:sp>
      <p:pic>
        <p:nvPicPr>
          <p:cNvPr id="2" name="Picture 1">
            <a:extLst>
              <a:ext uri="{FF2B5EF4-FFF2-40B4-BE49-F238E27FC236}">
                <a16:creationId xmlns:a16="http://schemas.microsoft.com/office/drawing/2014/main" id="{AB68417C-0F25-48A1-A90D-A142A1216B84}"/>
              </a:ext>
            </a:extLst>
          </p:cNvPr>
          <p:cNvPicPr>
            <a:picLocks noChangeAspect="1"/>
          </p:cNvPicPr>
          <p:nvPr/>
        </p:nvPicPr>
        <p:blipFill>
          <a:blip r:embed="rId2"/>
          <a:stretch>
            <a:fillRect/>
          </a:stretch>
        </p:blipFill>
        <p:spPr>
          <a:xfrm>
            <a:off x="2247899" y="304800"/>
            <a:ext cx="4919662" cy="4919662"/>
          </a:xfrm>
          <a:prstGeom prst="rect">
            <a:avLst/>
          </a:prstGeom>
        </p:spPr>
      </p:pic>
      <p:sp>
        <p:nvSpPr>
          <p:cNvPr id="3" name="TextBox 2">
            <a:extLst>
              <a:ext uri="{FF2B5EF4-FFF2-40B4-BE49-F238E27FC236}">
                <a16:creationId xmlns:a16="http://schemas.microsoft.com/office/drawing/2014/main" id="{AB4A9A3A-B194-43D8-ABA9-22DA28868546}"/>
              </a:ext>
            </a:extLst>
          </p:cNvPr>
          <p:cNvSpPr txBox="1"/>
          <p:nvPr/>
        </p:nvSpPr>
        <p:spPr>
          <a:xfrm>
            <a:off x="7172324" y="5382399"/>
            <a:ext cx="1828800" cy="553998"/>
          </a:xfrm>
          <a:prstGeom prst="rect">
            <a:avLst/>
          </a:prstGeom>
          <a:noFill/>
        </p:spPr>
        <p:txBody>
          <a:bodyPr wrap="square" rtlCol="0">
            <a:spAutoFit/>
          </a:bodyPr>
          <a:lstStyle/>
          <a:p>
            <a:r>
              <a:rPr lang="en-US" sz="1000" dirty="0">
                <a:hlinkClick r:id="rId3"/>
              </a:rPr>
              <a:t>https://www.researchgate.net/figure/CRISP-DM-process-model_fig3_261307514</a:t>
            </a:r>
            <a:endParaRPr lang="en-US" sz="1000" dirty="0"/>
          </a:p>
        </p:txBody>
      </p:sp>
      <p:sp>
        <p:nvSpPr>
          <p:cNvPr id="6" name="TextBox 5">
            <a:extLst>
              <a:ext uri="{FF2B5EF4-FFF2-40B4-BE49-F238E27FC236}">
                <a16:creationId xmlns:a16="http://schemas.microsoft.com/office/drawing/2014/main" id="{DE867FDD-0DB3-4B10-94D5-FC9F9CC50949}"/>
              </a:ext>
            </a:extLst>
          </p:cNvPr>
          <p:cNvSpPr txBox="1"/>
          <p:nvPr/>
        </p:nvSpPr>
        <p:spPr>
          <a:xfrm>
            <a:off x="6934200" y="457200"/>
            <a:ext cx="2066924" cy="830997"/>
          </a:xfrm>
          <a:prstGeom prst="rect">
            <a:avLst/>
          </a:prstGeom>
          <a:noFill/>
        </p:spPr>
        <p:txBody>
          <a:bodyPr wrap="square" rtlCol="0">
            <a:spAutoFit/>
          </a:bodyPr>
          <a:lstStyle/>
          <a:p>
            <a:r>
              <a:rPr lang="en-US" sz="1600" dirty="0"/>
              <a:t>Example of a well-known data science process map</a:t>
            </a:r>
          </a:p>
        </p:txBody>
      </p:sp>
    </p:spTree>
    <p:extLst>
      <p:ext uri="{BB962C8B-B14F-4D97-AF65-F5344CB8AC3E}">
        <p14:creationId xmlns:p14="http://schemas.microsoft.com/office/powerpoint/2010/main" val="2793840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379804-178B-4DE2-8426-CF2F8BE59632}"/>
              </a:ext>
            </a:extLst>
          </p:cNvPr>
          <p:cNvSpPr>
            <a:spLocks noGrp="1"/>
          </p:cNvSpPr>
          <p:nvPr>
            <p:ph type="sldNum" sz="quarter" idx="12"/>
          </p:nvPr>
        </p:nvSpPr>
        <p:spPr/>
        <p:txBody>
          <a:bodyPr/>
          <a:lstStyle/>
          <a:p>
            <a:fld id="{5ACD0CF0-90CC-9C41-A77B-2776398A8C8B}" type="slidenum">
              <a:rPr lang="en-US" smtClean="0"/>
              <a:pPr/>
              <a:t>8</a:t>
            </a:fld>
            <a:endParaRPr lang="en-US"/>
          </a:p>
        </p:txBody>
      </p:sp>
      <p:sp>
        <p:nvSpPr>
          <p:cNvPr id="13" name="TextBox 12">
            <a:extLst>
              <a:ext uri="{FF2B5EF4-FFF2-40B4-BE49-F238E27FC236}">
                <a16:creationId xmlns:a16="http://schemas.microsoft.com/office/drawing/2014/main" id="{AB22CC6A-8C4F-47D9-905E-279C57295AB8}"/>
              </a:ext>
            </a:extLst>
          </p:cNvPr>
          <p:cNvSpPr txBox="1"/>
          <p:nvPr/>
        </p:nvSpPr>
        <p:spPr>
          <a:xfrm>
            <a:off x="76200" y="5641972"/>
            <a:ext cx="3657600" cy="461665"/>
          </a:xfrm>
          <a:prstGeom prst="rect">
            <a:avLst/>
          </a:prstGeom>
          <a:noFill/>
        </p:spPr>
        <p:txBody>
          <a:bodyPr wrap="square" rtlCol="0">
            <a:spAutoFit/>
          </a:bodyPr>
          <a:lstStyle/>
          <a:p>
            <a:r>
              <a:rPr lang="en-US" sz="1200" dirty="0">
                <a:hlinkClick r:id="rId2"/>
              </a:rPr>
              <a:t>http://sudeep.co/data-science/Understanding-the-Data-Science-Lifecycle/</a:t>
            </a:r>
            <a:endParaRPr lang="en-US" sz="1200" dirty="0"/>
          </a:p>
        </p:txBody>
      </p:sp>
      <p:pic>
        <p:nvPicPr>
          <p:cNvPr id="2050" name="Picture 2" descr="Image result for microsoft diagram data science lifecycle&quot;">
            <a:extLst>
              <a:ext uri="{FF2B5EF4-FFF2-40B4-BE49-F238E27FC236}">
                <a16:creationId xmlns:a16="http://schemas.microsoft.com/office/drawing/2014/main" id="{78E4FA61-967D-4ABF-87CA-70AB4792B83C}"/>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057400" y="381000"/>
            <a:ext cx="5091113" cy="511241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50B6D97-D2A4-40ED-9D01-25B16BC4A517}"/>
              </a:ext>
            </a:extLst>
          </p:cNvPr>
          <p:cNvSpPr txBox="1"/>
          <p:nvPr/>
        </p:nvSpPr>
        <p:spPr>
          <a:xfrm>
            <a:off x="6934200" y="457200"/>
            <a:ext cx="2066924" cy="830997"/>
          </a:xfrm>
          <a:prstGeom prst="rect">
            <a:avLst/>
          </a:prstGeom>
          <a:noFill/>
        </p:spPr>
        <p:txBody>
          <a:bodyPr wrap="square" rtlCol="0">
            <a:spAutoFit/>
          </a:bodyPr>
          <a:lstStyle/>
          <a:p>
            <a:r>
              <a:rPr lang="en-US" sz="1600" dirty="0"/>
              <a:t>Example of a more contemporary view of a Data Science process </a:t>
            </a:r>
          </a:p>
        </p:txBody>
      </p:sp>
    </p:spTree>
    <p:extLst>
      <p:ext uri="{BB962C8B-B14F-4D97-AF65-F5344CB8AC3E}">
        <p14:creationId xmlns:p14="http://schemas.microsoft.com/office/powerpoint/2010/main" val="2158819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AB59A-3BA4-4496-8204-61F1107E5B58}"/>
              </a:ext>
            </a:extLst>
          </p:cNvPr>
          <p:cNvSpPr>
            <a:spLocks noGrp="1"/>
          </p:cNvSpPr>
          <p:nvPr>
            <p:ph type="title"/>
          </p:nvPr>
        </p:nvSpPr>
        <p:spPr>
          <a:xfrm>
            <a:off x="762000" y="121483"/>
            <a:ext cx="7886700" cy="731520"/>
          </a:xfrm>
        </p:spPr>
        <p:txBody>
          <a:bodyPr/>
          <a:lstStyle/>
          <a:p>
            <a:r>
              <a:rPr lang="en-US" dirty="0">
                <a:solidFill>
                  <a:schemeClr val="tx1"/>
                </a:solidFill>
              </a:rPr>
              <a:t>Commonality </a:t>
            </a:r>
          </a:p>
        </p:txBody>
      </p:sp>
      <p:sp>
        <p:nvSpPr>
          <p:cNvPr id="4" name="Slide Number Placeholder 3">
            <a:extLst>
              <a:ext uri="{FF2B5EF4-FFF2-40B4-BE49-F238E27FC236}">
                <a16:creationId xmlns:a16="http://schemas.microsoft.com/office/drawing/2014/main" id="{3D152A26-FC9C-4EA4-8A2C-17541D1170F4}"/>
              </a:ext>
            </a:extLst>
          </p:cNvPr>
          <p:cNvSpPr>
            <a:spLocks noGrp="1"/>
          </p:cNvSpPr>
          <p:nvPr>
            <p:ph type="sldNum" sz="quarter" idx="12"/>
          </p:nvPr>
        </p:nvSpPr>
        <p:spPr/>
        <p:txBody>
          <a:bodyPr/>
          <a:lstStyle/>
          <a:p>
            <a:fld id="{5ACD0CF0-90CC-9C41-A77B-2776398A8C8B}" type="slidenum">
              <a:rPr lang="en-US" smtClean="0"/>
              <a:pPr/>
              <a:t>9</a:t>
            </a:fld>
            <a:endParaRPr lang="en-US"/>
          </a:p>
        </p:txBody>
      </p:sp>
      <p:pic>
        <p:nvPicPr>
          <p:cNvPr id="8" name="Picture 2">
            <a:extLst>
              <a:ext uri="{FF2B5EF4-FFF2-40B4-BE49-F238E27FC236}">
                <a16:creationId xmlns:a16="http://schemas.microsoft.com/office/drawing/2014/main" id="{FA36114E-CE71-470F-8758-7D4E2997A1A5}"/>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967153" y="194807"/>
            <a:ext cx="3135069" cy="2813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2" descr="Image result for microsoft diagram data science lifecycle&quot;">
            <a:extLst>
              <a:ext uri="{FF2B5EF4-FFF2-40B4-BE49-F238E27FC236}">
                <a16:creationId xmlns:a16="http://schemas.microsoft.com/office/drawing/2014/main" id="{0AD37E61-4F95-4C44-954D-821FCBF2CA2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261284" y="3632672"/>
            <a:ext cx="1979931" cy="198821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30D4DD4E-B575-497A-B0CF-6E57FE460F71}"/>
              </a:ext>
            </a:extLst>
          </p:cNvPr>
          <p:cNvPicPr>
            <a:picLocks noChangeAspect="1"/>
          </p:cNvPicPr>
          <p:nvPr/>
        </p:nvPicPr>
        <p:blipFill>
          <a:blip r:embed="rId4"/>
          <a:stretch>
            <a:fillRect/>
          </a:stretch>
        </p:blipFill>
        <p:spPr>
          <a:xfrm>
            <a:off x="527386" y="310744"/>
            <a:ext cx="2165031" cy="2165031"/>
          </a:xfrm>
          <a:prstGeom prst="rect">
            <a:avLst/>
          </a:prstGeom>
        </p:spPr>
      </p:pic>
      <p:pic>
        <p:nvPicPr>
          <p:cNvPr id="3074" name="Picture 2" descr="Image result for data science life cycle distibutions&quot;">
            <a:extLst>
              <a:ext uri="{FF2B5EF4-FFF2-40B4-BE49-F238E27FC236}">
                <a16:creationId xmlns:a16="http://schemas.microsoft.com/office/drawing/2014/main" id="{4D146F93-3B20-4BF2-8154-733B6945FF39}"/>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rot="2871050">
            <a:off x="4804269" y="3425982"/>
            <a:ext cx="4266668" cy="1105926"/>
          </a:xfrm>
          <a:prstGeom prst="rect">
            <a:avLst/>
          </a:prstGeom>
          <a:noFill/>
          <a:extLst>
            <a:ext uri="{909E8E84-426E-40DD-AFC4-6F175D3DCCD1}">
              <a14:hiddenFill xmlns:a14="http://schemas.microsoft.com/office/drawing/2010/main">
                <a:solidFill>
                  <a:srgbClr val="FFFFFF"/>
                </a:solidFill>
              </a14:hiddenFill>
            </a:ext>
          </a:extLst>
        </p:spPr>
      </p:pic>
      <p:sp>
        <p:nvSpPr>
          <p:cNvPr id="21" name="Title 1">
            <a:extLst>
              <a:ext uri="{FF2B5EF4-FFF2-40B4-BE49-F238E27FC236}">
                <a16:creationId xmlns:a16="http://schemas.microsoft.com/office/drawing/2014/main" id="{FE744056-12C6-4DCC-9177-41C7E7F4E7CF}"/>
              </a:ext>
            </a:extLst>
          </p:cNvPr>
          <p:cNvSpPr txBox="1">
            <a:spLocks/>
          </p:cNvSpPr>
          <p:nvPr/>
        </p:nvSpPr>
        <p:spPr>
          <a:xfrm>
            <a:off x="2865201" y="1054789"/>
            <a:ext cx="3553433" cy="1219200"/>
          </a:xfrm>
        </p:spPr>
        <p:txBody>
          <a:bodyPr>
            <a:normAutofit/>
          </a:bodyPr>
          <a:lstStyle>
            <a:lvl1pPr algn="ctr" rtl="0" eaLnBrk="1" fontAlgn="base" hangingPunct="1">
              <a:spcBef>
                <a:spcPct val="0"/>
              </a:spcBef>
              <a:spcAft>
                <a:spcPct val="0"/>
              </a:spcAft>
              <a:defRPr sz="2100" b="1" kern="12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2pPr>
            <a:lvl3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3pPr>
            <a:lvl4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4pPr>
            <a:lvl5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Commonality of all of these is that they are more Function than Form </a:t>
            </a:r>
          </a:p>
        </p:txBody>
      </p:sp>
      <p:pic>
        <p:nvPicPr>
          <p:cNvPr id="3" name="Picture 2">
            <a:extLst>
              <a:ext uri="{FF2B5EF4-FFF2-40B4-BE49-F238E27FC236}">
                <a16:creationId xmlns:a16="http://schemas.microsoft.com/office/drawing/2014/main" id="{CA474263-88C9-4ACF-B8ED-54510FFABC95}"/>
              </a:ext>
            </a:extLst>
          </p:cNvPr>
          <p:cNvPicPr>
            <a:picLocks noChangeAspect="1"/>
          </p:cNvPicPr>
          <p:nvPr/>
        </p:nvPicPr>
        <p:blipFill>
          <a:blip r:embed="rId6"/>
          <a:stretch>
            <a:fillRect/>
          </a:stretch>
        </p:blipFill>
        <p:spPr>
          <a:xfrm>
            <a:off x="187606" y="2512915"/>
            <a:ext cx="3793011" cy="2612798"/>
          </a:xfrm>
          <a:prstGeom prst="rect">
            <a:avLst/>
          </a:prstGeom>
        </p:spPr>
      </p:pic>
    </p:spTree>
    <p:extLst>
      <p:ext uri="{BB962C8B-B14F-4D97-AF65-F5344CB8AC3E}">
        <p14:creationId xmlns:p14="http://schemas.microsoft.com/office/powerpoint/2010/main" val="1950307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1"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1000" fill="hold"/>
                                        <p:tgtEl>
                                          <p:spTgt spid="8"/>
                                        </p:tgtEl>
                                        <p:attrNameLst>
                                          <p:attrName>ppt_w</p:attrName>
                                        </p:attrNameLst>
                                      </p:cBhvr>
                                      <p:tavLst>
                                        <p:tav tm="0">
                                          <p:val>
                                            <p:fltVal val="0"/>
                                          </p:val>
                                        </p:tav>
                                        <p:tav tm="100000">
                                          <p:val>
                                            <p:strVal val="#ppt_w"/>
                                          </p:val>
                                        </p:tav>
                                      </p:tavLst>
                                    </p:anim>
                                    <p:anim calcmode="lin" valueType="num">
                                      <p:cBhvr>
                                        <p:cTn id="17" dur="1000" fill="hold"/>
                                        <p:tgtEl>
                                          <p:spTgt spid="8"/>
                                        </p:tgtEl>
                                        <p:attrNameLst>
                                          <p:attrName>ppt_h</p:attrName>
                                        </p:attrNameLst>
                                      </p:cBhvr>
                                      <p:tavLst>
                                        <p:tav tm="0">
                                          <p:val>
                                            <p:fltVal val="0"/>
                                          </p:val>
                                        </p:tav>
                                        <p:tav tm="100000">
                                          <p:val>
                                            <p:strVal val="#ppt_h"/>
                                          </p:val>
                                        </p:tav>
                                      </p:tavLst>
                                    </p:anim>
                                    <p:anim calcmode="lin" valueType="num">
                                      <p:cBhvr>
                                        <p:cTn id="18" dur="1000" fill="hold"/>
                                        <p:tgtEl>
                                          <p:spTgt spid="8"/>
                                        </p:tgtEl>
                                        <p:attrNameLst>
                                          <p:attrName>style.rotation</p:attrName>
                                        </p:attrNameLst>
                                      </p:cBhvr>
                                      <p:tavLst>
                                        <p:tav tm="0">
                                          <p:val>
                                            <p:fltVal val="90"/>
                                          </p:val>
                                        </p:tav>
                                        <p:tav tm="100000">
                                          <p:val>
                                            <p:fltVal val="0"/>
                                          </p:val>
                                        </p:tav>
                                      </p:tavLst>
                                    </p:anim>
                                    <p:animEffect transition="in" filter="fade">
                                      <p:cBhvr>
                                        <p:cTn id="19" dur="1000"/>
                                        <p:tgtEl>
                                          <p:spTgt spid="8"/>
                                        </p:tgtEl>
                                      </p:cBhvr>
                                    </p:animEffect>
                                  </p:childTnLst>
                                </p:cTn>
                              </p:par>
                              <p:par>
                                <p:cTn id="20" presetID="31" presetClass="entr" presetSubtype="0" fill="hold" nodeType="withEffect">
                                  <p:stCondLst>
                                    <p:cond delay="0"/>
                                  </p:stCondLst>
                                  <p:childTnLst>
                                    <p:set>
                                      <p:cBhvr>
                                        <p:cTn id="21" dur="1" fill="hold">
                                          <p:stCondLst>
                                            <p:cond delay="0"/>
                                          </p:stCondLst>
                                        </p:cTn>
                                        <p:tgtEl>
                                          <p:spTgt spid="3074"/>
                                        </p:tgtEl>
                                        <p:attrNameLst>
                                          <p:attrName>style.visibility</p:attrName>
                                        </p:attrNameLst>
                                      </p:cBhvr>
                                      <p:to>
                                        <p:strVal val="visible"/>
                                      </p:to>
                                    </p:set>
                                    <p:anim calcmode="lin" valueType="num">
                                      <p:cBhvr>
                                        <p:cTn id="22" dur="1000" fill="hold"/>
                                        <p:tgtEl>
                                          <p:spTgt spid="3074"/>
                                        </p:tgtEl>
                                        <p:attrNameLst>
                                          <p:attrName>ppt_w</p:attrName>
                                        </p:attrNameLst>
                                      </p:cBhvr>
                                      <p:tavLst>
                                        <p:tav tm="0">
                                          <p:val>
                                            <p:fltVal val="0"/>
                                          </p:val>
                                        </p:tav>
                                        <p:tav tm="100000">
                                          <p:val>
                                            <p:strVal val="#ppt_w"/>
                                          </p:val>
                                        </p:tav>
                                      </p:tavLst>
                                    </p:anim>
                                    <p:anim calcmode="lin" valueType="num">
                                      <p:cBhvr>
                                        <p:cTn id="23" dur="1000" fill="hold"/>
                                        <p:tgtEl>
                                          <p:spTgt spid="3074"/>
                                        </p:tgtEl>
                                        <p:attrNameLst>
                                          <p:attrName>ppt_h</p:attrName>
                                        </p:attrNameLst>
                                      </p:cBhvr>
                                      <p:tavLst>
                                        <p:tav tm="0">
                                          <p:val>
                                            <p:fltVal val="0"/>
                                          </p:val>
                                        </p:tav>
                                        <p:tav tm="100000">
                                          <p:val>
                                            <p:strVal val="#ppt_h"/>
                                          </p:val>
                                        </p:tav>
                                      </p:tavLst>
                                    </p:anim>
                                    <p:anim calcmode="lin" valueType="num">
                                      <p:cBhvr>
                                        <p:cTn id="24" dur="1000" fill="hold"/>
                                        <p:tgtEl>
                                          <p:spTgt spid="3074"/>
                                        </p:tgtEl>
                                        <p:attrNameLst>
                                          <p:attrName>style.rotation</p:attrName>
                                        </p:attrNameLst>
                                      </p:cBhvr>
                                      <p:tavLst>
                                        <p:tav tm="0">
                                          <p:val>
                                            <p:fltVal val="90"/>
                                          </p:val>
                                        </p:tav>
                                        <p:tav tm="100000">
                                          <p:val>
                                            <p:fltVal val="0"/>
                                          </p:val>
                                        </p:tav>
                                      </p:tavLst>
                                    </p:anim>
                                    <p:animEffect transition="in" filter="fade">
                                      <p:cBhvr>
                                        <p:cTn id="25" dur="1000"/>
                                        <p:tgtEl>
                                          <p:spTgt spid="3074"/>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1000"/>
                                        <p:tgtEl>
                                          <p:spTgt spid="21"/>
                                        </p:tgtEl>
                                      </p:cBhvr>
                                    </p:animEffect>
                                    <p:anim calcmode="lin" valueType="num">
                                      <p:cBhvr>
                                        <p:cTn id="31" dur="1000" fill="hold"/>
                                        <p:tgtEl>
                                          <p:spTgt spid="21"/>
                                        </p:tgtEl>
                                        <p:attrNameLst>
                                          <p:attrName>ppt_x</p:attrName>
                                        </p:attrNameLst>
                                      </p:cBhvr>
                                      <p:tavLst>
                                        <p:tav tm="0">
                                          <p:val>
                                            <p:strVal val="#ppt_x"/>
                                          </p:val>
                                        </p:tav>
                                        <p:tav tm="100000">
                                          <p:val>
                                            <p:strVal val="#ppt_x"/>
                                          </p:val>
                                        </p:tav>
                                      </p:tavLst>
                                    </p:anim>
                                    <p:anim calcmode="lin" valueType="num">
                                      <p:cBhvr>
                                        <p:cTn id="3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GW_Photography_Campus_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45CBBF65F9F714BA6B7672F506B2B6E" ma:contentTypeVersion="0" ma:contentTypeDescription="Create a new document." ma:contentTypeScope="" ma:versionID="f9a81982263cf5f09a0f3f49044eb688">
  <xsd:schema xmlns:xsd="http://www.w3.org/2001/XMLSchema" xmlns:xs="http://www.w3.org/2001/XMLSchema" xmlns:p="http://schemas.microsoft.com/office/2006/metadata/properties" targetNamespace="http://schemas.microsoft.com/office/2006/metadata/properties" ma:root="true" ma:fieldsID="43c307ddd8356acff2b962ac28706ca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4CBAEA3-3540-4410-A42C-164733B5C169}">
  <ds:schemaRefs>
    <ds:schemaRef ds:uri="http://schemas.microsoft.com/sharepoint/v3/contenttype/forms"/>
  </ds:schemaRefs>
</ds:datastoreItem>
</file>

<file path=customXml/itemProps2.xml><?xml version="1.0" encoding="utf-8"?>
<ds:datastoreItem xmlns:ds="http://schemas.openxmlformats.org/officeDocument/2006/customXml" ds:itemID="{DE1C1B9A-B966-46DC-B2D8-0A69EF1614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DED896D-4F34-4924-85C5-31CFF61C77F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1277</Words>
  <Application>Microsoft Office PowerPoint</Application>
  <PresentationFormat>On-screen Show (4:3)</PresentationFormat>
  <Paragraphs>160</Paragraphs>
  <Slides>21</Slides>
  <Notes>2</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21</vt:i4>
      </vt:variant>
    </vt:vector>
  </HeadingPairs>
  <TitlesOfParts>
    <vt:vector size="37" baseType="lpstr">
      <vt:lpstr>Aharoni</vt:lpstr>
      <vt:lpstr>Algerian</vt:lpstr>
      <vt:lpstr>Amatic SC Regular</vt:lpstr>
      <vt:lpstr>Arial</vt:lpstr>
      <vt:lpstr>Bodoni MT</vt:lpstr>
      <vt:lpstr>Book Antiqua</vt:lpstr>
      <vt:lpstr>Calibri</vt:lpstr>
      <vt:lpstr>Calibri Light</vt:lpstr>
      <vt:lpstr>Lato Heavy</vt:lpstr>
      <vt:lpstr>Lato Light</vt:lpstr>
      <vt:lpstr>Roboto Condensed</vt:lpstr>
      <vt:lpstr>Times New Roman</vt:lpstr>
      <vt:lpstr>Utopia</vt:lpstr>
      <vt:lpstr>Wingdings</vt:lpstr>
      <vt:lpstr>GW_Photography_Campus_0</vt:lpstr>
      <vt:lpstr>Office Theme</vt:lpstr>
      <vt:lpstr>PowerPoint Presentation</vt:lpstr>
      <vt:lpstr>Brian Wright  Assistant Professor Director for Undergrad Programs University of Virginia  PhD: Higher Education Administration Economics, Public Policy  Founded the DS Program at GWU Founded the DSI at GWU  Founded(ing) UVA’s Undergraduate Programs  Chief Data Scientist – Small Consultancy Worked in Defense Consulting for 10 years  Board Member for DC Data Community – 30k Members  </vt:lpstr>
      <vt:lpstr>Research Interest: Intersection of Data Science and Education generally     </vt:lpstr>
      <vt:lpstr>PowerPoint Presentation</vt:lpstr>
      <vt:lpstr>PowerPoint Presentation</vt:lpstr>
      <vt:lpstr>PowerPoint Presentation</vt:lpstr>
      <vt:lpstr>PowerPoint Presentation</vt:lpstr>
      <vt:lpstr>PowerPoint Presentation</vt:lpstr>
      <vt:lpstr>Commonality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Brian’s Version of Data Science Lifecycle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2020-01-14T20:21:30Z</dcterms:created>
  <dcterms:modified xsi:type="dcterms:W3CDTF">2021-08-25T16:39:12Z</dcterms:modified>
</cp:coreProperties>
</file>