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57" r:id="rId3"/>
    <p:sldId id="275" r:id="rId4"/>
    <p:sldId id="276" r:id="rId5"/>
    <p:sldId id="354" r:id="rId6"/>
    <p:sldId id="355" r:id="rId7"/>
    <p:sldId id="356" r:id="rId8"/>
    <p:sldId id="357" r:id="rId9"/>
    <p:sldId id="258" r:id="rId10"/>
    <p:sldId id="358" r:id="rId11"/>
    <p:sldId id="277" r:id="rId12"/>
    <p:sldId id="286" r:id="rId13"/>
    <p:sldId id="359" r:id="rId14"/>
    <p:sldId id="260" r:id="rId15"/>
    <p:sldId id="261" r:id="rId16"/>
    <p:sldId id="281" r:id="rId17"/>
    <p:sldId id="360" r:id="rId18"/>
    <p:sldId id="294" r:id="rId19"/>
    <p:sldId id="372" r:id="rId20"/>
    <p:sldId id="283" r:id="rId21"/>
    <p:sldId id="284" r:id="rId22"/>
    <p:sldId id="285" r:id="rId23"/>
    <p:sldId id="346" r:id="rId24"/>
    <p:sldId id="347" r:id="rId25"/>
    <p:sldId id="348" r:id="rId26"/>
    <p:sldId id="349" r:id="rId27"/>
    <p:sldId id="350" r:id="rId28"/>
    <p:sldId id="375" r:id="rId29"/>
    <p:sldId id="376" r:id="rId30"/>
    <p:sldId id="273" r:id="rId31"/>
    <p:sldId id="262" r:id="rId32"/>
    <p:sldId id="362" r:id="rId33"/>
    <p:sldId id="263" r:id="rId34"/>
    <p:sldId id="264" r:id="rId35"/>
    <p:sldId id="265" r:id="rId36"/>
    <p:sldId id="365" r:id="rId37"/>
    <p:sldId id="364" r:id="rId38"/>
    <p:sldId id="259" r:id="rId39"/>
    <p:sldId id="373" r:id="rId40"/>
    <p:sldId id="336" r:id="rId41"/>
    <p:sldId id="337" r:id="rId42"/>
    <p:sldId id="35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F7CD7-7E3B-4E34-B322-37D9D8276A5F}" v="29" dt="2021-04-28T19:05:39.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7044" autoAdjust="0"/>
  </p:normalViewPr>
  <p:slideViewPr>
    <p:cSldViewPr snapToGrid="0" snapToObjects="1">
      <p:cViewPr>
        <p:scale>
          <a:sx n="100" d="100"/>
          <a:sy n="100" d="100"/>
        </p:scale>
        <p:origin x="2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4/27/2021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19:49:50.894"/>
    </inkml:context>
    <inkml:brush xml:id="br0">
      <inkml:brushProperty name="width" value="0.05" units="cm"/>
      <inkml:brushProperty name="height" value="0.05" units="cm"/>
    </inkml:brush>
  </inkml:definitions>
  <inkml:trace contextRef="#ctx0" brushRef="#br0">24 1 2384 0 0,'0'16'0'0'0,"-6"4"96"0"0,-2 11-24 0 0,3 5 8 0 0,1-1-80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7.909"/>
    </inkml:context>
    <inkml:brush xml:id="br0">
      <inkml:brushProperty name="width" value="0.05" units="cm"/>
      <inkml:brushProperty name="height" value="0.05" units="cm"/>
    </inkml:brush>
  </inkml:definitions>
  <inkml:trace contextRef="#ctx0" brushRef="#br0">1 142 3064 0 0,'0'0'305'0'0,"5"3"62"0"0,0-1-189 0 0,0-2 0 0 0,0 1-1 0 0,0 0 1 0 0,0-1 0 0 0,0 0 0 0 0,0 0 0 0 0,7-2 0 0 0,38-8 1056 0 0,-36 7-957 0 0,32-8 203 0 0,78-29 0 0 0,-110 33-533 0 0,1 0 0 0 0,-1-1-1 0 0,22-18 1 0 0,-25 15 239 0 0,-11 9-103 0 0,1 1-1 0 0,0 0 0 0 0,0-1 0 0 0,0 1 1 0 0,0 0-1 0 0,0 0 0 0 0,0 0 1 0 0,1 0-1 0 0,1-1 0 0 0,-4 2-26 0 0,-1-2 98 0 0,-1 1-1 0 0,1 0 1 0 0,-1-1-1 0 0,0 1 1 0 0,1 0-1 0 0,-1 1 1 0 0,0-1-1 0 0,1 0 1 0 0,-1 1-1 0 0,0 0 1 0 0,0-1-1 0 0,0 1 1 0 0,0 0-1 0 0,-4 1 1 0 0,-12 3 87 0 0,1 0 0 0 0,-1 2 0 0 0,0 0 0 0 0,1 1 0 0 0,1 1 0 0 0,-1 1 0 0 0,-26 17 0 0 0,38-21-224 0 0,0-1 0 0 0,1 1 0 0 0,-1 0 0 0 0,1 0 0 0 0,-7 9 1 0 0,10-11-25 0 0,0 1 1 0 0,0-1-1 0 0,0 0 1 0 0,0 0-1 0 0,0 1 1 0 0,1-1-1 0 0,-1 1 1 0 0,1-1-1 0 0,0 1 1 0 0,0 0 0 0 0,1 0-1 0 0,-1 3 1 0 0,1-5 1 0 0,0-1 0 0 0,0 0 0 0 0,0 0 0 0 0,0 0 0 0 0,0 1 0 0 0,1-1 0 0 0,-1 0 0 0 0,0 0 0 0 0,1 0 0 0 0,-1 0 0 0 0,1 0 0 0 0,-1 1 0 0 0,1-1 0 0 0,0 0 0 0 0,0 0 0 0 0,-1-1 1 0 0,1 1-1 0 0,0 0 0 0 0,1 1 0 0 0,1 0-5 0 0,-1-1-1 0 0,0 0 1 0 0,0 1 0 0 0,0-1 0 0 0,1-1 0 0 0,-1 1 0 0 0,0 0 0 0 0,1 0 0 0 0,2 0 0 0 0,4-1-55 0 0,0 1 0 0 0,-1-1 0 0 0,1 0 0 0 0,14-2 1 0 0,-5-1-117 0 0,0-1 1 0 0,0 0 0 0 0,0-1 0 0 0,0-1 0 0 0,-1-1 0 0 0,18-10-1 0 0,-31 15 218 0 0,0-1 0 0 0,0 0 0 0 0,0 0 0 0 0,-1-1 1 0 0,1 1-1 0 0,-1-1 0 0 0,0 0 0 0 0,0 0 0 0 0,4-8 0 0 0,-6 10 59 0 0,0 0 0 0 0,0 0 0 0 0,0 0 0 0 0,-1 0 1 0 0,1 0-1 0 0,-1 0 0 0 0,1-1 0 0 0,-1 1 0 0 0,0 0 0 0 0,1-3 1 0 0,-2 4-21 0 0,1-1 0 0 0,0 1 0 0 0,0 0 0 0 0,0 0 1 0 0,-1 0-1 0 0,1 0 0 0 0,-1 0 0 0 0,1 0 1 0 0,0 0-1 0 0,-1 0 0 0 0,0 0 0 0 0,1 0 1 0 0,-1 0-1 0 0,0 0 0 0 0,1 1 0 0 0,-1-1 0 0 0,0 0 1 0 0,0 0-1 0 0,0 1 0 0 0,0-1 0 0 0,-1 0 1 0 0,1 0-47 0 0,-1 0 0 0 0,1 1 1 0 0,-1 0-1 0 0,1-1 0 0 0,-1 1 0 0 0,1 0 1 0 0,-1 0-1 0 0,1 0 0 0 0,-1 0 1 0 0,0 0-1 0 0,1 0 0 0 0,-1 0 1 0 0,1 0-1 0 0,-1 1 0 0 0,1-1 1 0 0,-1 1-1 0 0,1-1 0 0 0,-1 1 1 0 0,1-1-1 0 0,0 1 0 0 0,-1 0 1 0 0,1 0-1 0 0,0 0 0 0 0,-2 1 1 0 0,-4 3-59 0 0,0 0 0 0 0,-10 13 0 0 0,16-17 43 0 0,-5 4-138 0 0,1 0 0 0 0,0 1 0 0 0,0 0 0 0 0,1 0 0 0 0,0 0 0 0 0,0 1 0 0 0,0 0 0 0 0,1-1-1 0 0,0 1 1 0 0,0 0 0 0 0,0 1 0 0 0,1-1 0 0 0,-1 10 0 0 0,2 6-1279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8.662"/>
    </inkml:context>
    <inkml:brush xml:id="br0">
      <inkml:brushProperty name="width" value="0.05" units="cm"/>
      <inkml:brushProperty name="height" value="0.05" units="cm"/>
    </inkml:brush>
  </inkml:definitions>
  <inkml:trace contextRef="#ctx0" brushRef="#br0">330 12 8680 0 0,'-12'-3'91'0'0,"-1"0"0"0"0,1 1 0 0 0,-13-1 0 0 0,20 3-44 0 0,0 0 0 0 0,1 0 0 0 0,-1 0 0 0 0,0 1 0 0 0,1 0 0 0 0,-1 0 0 0 0,1 0 0 0 0,-1 0 0 0 0,1 1 0 0 0,0 0 0 0 0,-8 4 0 0 0,3-1-104 0 0,1 1 0 0 0,0 0 0 0 0,0 1-1 0 0,1 0 1 0 0,0 0 0 0 0,0 0 0 0 0,1 1 0 0 0,0 0 0 0 0,-6 10 0 0 0,9-12-104 0 0,0-1 0 0 0,1 1 0 0 0,-1 0-1 0 0,1 0 1 0 0,0 0 0 0 0,1 0 0 0 0,-1 0 0 0 0,1 0 0 0 0,1 1-1 0 0,-1-1 1 0 0,1 0 0 0 0,0 1 0 0 0,0-1 0 0 0,1 0 0 0 0,2 11-1 0 0,-3-17 151 0 0,0 1 0 0 0,0-1-1 0 0,1 1 1 0 0,-1 0-1 0 0,0-1 1 0 0,0 1 0 0 0,1-1-1 0 0,-1 1 1 0 0,1-1-1 0 0,-1 1 1 0 0,0-1 0 0 0,1 1-1 0 0,-1-1 1 0 0,1 1-1 0 0,-1-1 1 0 0,1 0 0 0 0,-1 1-1 0 0,1-1 1 0 0,-1 0-1 0 0,1 1 1 0 0,0-1 0 0 0,-1 0-1 0 0,2 0 1 0 0,-1 1-2 0 0,1-1 1 0 0,0 0-1 0 0,0 1 1 0 0,0-1-1 0 0,0 0 1 0 0,0 0-1 0 0,0-1 1 0 0,2 1-1 0 0,3-2 129 0 0,-1 0-1 0 0,1 0 1 0 0,10-4-1 0 0,7-6 1206 0 0,24-17-1 0 0,-4 2 845 0 0,-43 27-2071 0 0,14-10 442 0 0,-14 10-450 0 0,-1-1 0 0 0,1 1 0 0 0,0-1 0 0 0,0 1 1 0 0,-1-1-1 0 0,1 0 0 0 0,-1 1 0 0 0,1-1 0 0 0,0 0 0 0 0,-1 0 1 0 0,0 1-1 0 0,1-1 0 0 0,-1 0 0 0 0,1 0 0 0 0,-1 0 1 0 0,0 0-1 0 0,1 0 0 0 0,-10 6-375 0 0,-79 69-651 0 0,75-62 753 0 0,0-1-1 0 0,-19 26 1 0 0,27-30 123 0 0,26-10 8 0 0,-7-3 135 0 0,-1 0 0 0 0,0-1-1 0 0,0 0 1 0 0,-1-1 0 0 0,12-9-1 0 0,-17 10 110 0 0,0 1 0 0 0,0-1 0 0 0,-1 0 0 0 0,0 0 0 0 0,9-16 0 0 0,-9 13 170 0 0,-6 10-325 0 0,1-1 0 0 0,-1 0 0 0 0,0 1 1 0 0,0-1-1 0 0,1 0 0 0 0,-1 1 1 0 0,0-1-1 0 0,0 0 0 0 0,0 1 0 0 0,0-1 1 0 0,0 0-1 0 0,0 1 0 0 0,0-1 1 0 0,0 0-1 0 0,-1 1 0 0 0,1-1 0 0 0,0 0 1 0 0,0 1-1 0 0,0-1 0 0 0,-1 0 1 0 0,1 1-1 0 0,0-1 0 0 0,-1 1 0 0 0,0-2 1 0 0,-10-10 294 0 0,8 9-264 0 0,0 1 1 0 0,-1 0 0 0 0,1 0-1 0 0,-1 1 1 0 0,0-1 0 0 0,1 1-1 0 0,-1 0 1 0 0,0 0 0 0 0,0 0-1 0 0,0 0 1 0 0,0 1 0 0 0,0-1-1 0 0,0 1 1 0 0,0 0 0 0 0,-4 1-1 0 0,-9 0-106 0 0,-1 2 1 0 0,-18 4-1 0 0,23-4-75 0 0,3 0 39 0 0,-1 0 0 0 0,0 1 0 0 0,1 0 0 0 0,0 1 0 0 0,0 0 0 0 0,0 0 0 0 0,1 1 0 0 0,0 0 0 0 0,0 1 0 0 0,0 0 0 0 0,1 1 0 0 0,0-1 0 0 0,1 1 0 0 0,-12 17 0 0 0,5-5-272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9.394"/>
    </inkml:context>
    <inkml:brush xml:id="br0">
      <inkml:brushProperty name="width" value="0.05" units="cm"/>
      <inkml:brushProperty name="height" value="0.05" units="cm"/>
    </inkml:brush>
  </inkml:definitions>
  <inkml:trace contextRef="#ctx0" brushRef="#br0">129 80 7752 0 0,'0'-2'277'0'0,"0"-23"5068"0"0,-1 26-4969 0 0,-8 2-538 0 0,1-1 0 0 0,-1 0 0 0 0,0-1 0 0 0,1 0 0 0 0,-1 0 0 0 0,-9-1 0 0 0,15 1 105 0 0,1-1 16 0 0,-19-7-181 0 0,21 7 228 0 0,0 0 0 0 0,0 0 0 0 0,0 0 0 0 0,0 1 1 0 0,0-1-1 0 0,0 0 0 0 0,0 0 0 0 0,0 0 0 0 0,0 0 1 0 0,0 0-1 0 0,0 0 0 0 0,0 0 0 0 0,0 1 0 0 0,0-1 0 0 0,0 0 1 0 0,0 0-1 0 0,0 0 0 0 0,0 0 0 0 0,0 0 0 0 0,0 0 1 0 0,0 1-1 0 0,0-1 0 0 0,0 0 0 0 0,0 0 0 0 0,0 0 1 0 0,0 0-1 0 0,0 0 0 0 0,0 0 0 0 0,0 0 0 0 0,0 1 0 0 0,0-1 1 0 0,0 0-1 0 0,0 0 0 0 0,0 0 0 0 0,-1 0 0 0 0,1 0 1 0 0,0 0-1 0 0,0 0 0 0 0,0 0 0 0 0,0 0 0 0 0,0 1 1 0 0,0-1-1 0 0,0 0 0 0 0,0 0 0 0 0,-1 0 0 0 0,1 0 1 0 0,0 0-1 0 0,0 0 0 0 0,0 0 0 0 0,0 0 0 0 0,0 0 0 0 0,0 0 1 0 0,-1 0-1 0 0,1 0 0 0 0,0 0 0 0 0,8 8-22 0 0,-6-7 31 0 0,0 0 0 0 0,1 0 0 0 0,-1 0 0 0 0,0 0 0 0 0,1-1 0 0 0,0 1 0 0 0,-1-1 0 0 0,1 1 0 0 0,-1-1 0 0 0,1 0 0 0 0,-1 0 0 0 0,5-1 0 0 0,32-7 147 0 0,-17 3-81 0 0,-12 3-29 0 0,1-2 0 0 0,0 0 1 0 0,-1 0-1 0 0,0-1 1 0 0,0 0-1 0 0,0 0 1 0 0,-1-1-1 0 0,16-13 1 0 0,-23 18 171 0 0,-14-3-138 0 0,11 3-98 0 0,0 1 1 0 0,1-1-1 0 0,-1 1 1 0 0,0 0-1 0 0,0-1 1 0 0,0 1-1 0 0,0 0 0 0 0,0-1 1 0 0,0 1-1 0 0,0 0 1 0 0,0 0-1 0 0,0 0 1 0 0,0 0-1 0 0,0 0 0 0 0,-1 0 1 0 0,-15 3-165 0 0,9-2 141 0 0,0 0 0 0 0,1 1-1 0 0,-1 0 1 0 0,-11 5 0 0 0,-3 3 5 0 0,8-4 42 0 0,0 0 0 0 0,0 1 0 0 0,0 1-1 0 0,1 1 1 0 0,-16 12 0 0 0,26-18 44 0 0,0 0-1 0 0,0 0 0 0 0,0 0 1 0 0,1 0-1 0 0,-1 1 0 0 0,1-1 1 0 0,-4 7-1 0 0,6-9-53 0 0,0 0 0 0 0,-1-1 0 0 0,1 1-1 0 0,0 0 1 0 0,0 0 0 0 0,-1-1 0 0 0,1 1 0 0 0,0 0 0 0 0,0 0 0 0 0,0-1 0 0 0,0 1 0 0 0,0 0-1 0 0,0 0 1 0 0,0 0 0 0 0,0-1 0 0 0,0 1 0 0 0,1 0 0 0 0,-1 0 0 0 0,0-1 0 0 0,0 1-1 0 0,1 0 1 0 0,-1 0 0 0 0,0-1 0 0 0,1 1 0 0 0,-1 0 0 0 0,1-1 0 0 0,-1 1 0 0 0,1-1 0 0 0,-1 1-1 0 0,1-1 1 0 0,-1 1 0 0 0,1-1 0 0 0,0 1 0 0 0,-1-1 0 0 0,1 1 0 0 0,0-1 0 0 0,-1 1-1 0 0,1-1 1 0 0,0 0 0 0 0,-1 0 0 0 0,1 1 0 0 0,0-1 0 0 0,0 0 0 0 0,-1 0 0 0 0,2 0 0 0 0,1 0 1 0 0,-1 0 1 0 0,1 0 0 0 0,-1 0 0 0 0,0 0-1 0 0,1 0 1 0 0,-1-1 0 0 0,0 1-1 0 0,1-1 1 0 0,-1 0 0 0 0,0 0 0 0 0,0 0-1 0 0,1 0 1 0 0,-1 0 0 0 0,3-2 0 0 0,15-6 84 0 0,10-4-80 0 0,-21 7-92 0 0,-7 6-38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0T15:08:49.398"/>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00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5</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23</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24</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Want the children nodes to be zero</a:t>
            </a:r>
            <a:r>
              <a:rPr lang="en-US" baseline="0" dirty="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259397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split for </a:t>
            </a:r>
            <a:r>
              <a:rPr lang="en-US" baseline="0" dirty="0" err="1"/>
              <a:t>gini</a:t>
            </a:r>
            <a:r>
              <a:rPr lang="en-US" baseline="0" dirty="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30</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20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6</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41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7</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43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8</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9</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12</a:t>
            </a:fld>
            <a:endParaRPr lang="en-US"/>
          </a:p>
        </p:txBody>
      </p:sp>
    </p:spTree>
    <p:extLst>
      <p:ext uri="{BB962C8B-B14F-4D97-AF65-F5344CB8AC3E}">
        <p14:creationId xmlns:p14="http://schemas.microsoft.com/office/powerpoint/2010/main" val="24202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20</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21</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4/27/2021</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4/27/2021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4/27/2021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4/27/2021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4/27/2021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4/27/2021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4/27/2021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4/27/2021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4/27/2021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4/27/2021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4/27/2021</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to Decision Trees, Background and Application….Ensemble Overview</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a:t>Background</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a:t> Uses </a:t>
            </a:r>
            <a:r>
              <a:rPr lang="en-US" sz="2400" b="1" dirty="0"/>
              <a:t>recursive binary splitting </a:t>
            </a:r>
            <a:r>
              <a:rPr lang="en-US" sz="2400" dirty="0"/>
              <a:t>- Considering every possible partition of space is computationally infeasible, a </a:t>
            </a:r>
            <a:r>
              <a:rPr lang="en-US" sz="2400" b="1" dirty="0"/>
              <a:t>greedy</a:t>
            </a:r>
            <a:r>
              <a:rPr lang="en-US" sz="2400" dirty="0"/>
              <a:t> approach is used to divide the space. </a:t>
            </a:r>
          </a:p>
          <a:p>
            <a:pPr marL="0" indent="0">
              <a:buNone/>
            </a:pPr>
            <a:endParaRPr lang="en-US" sz="1200" dirty="0"/>
          </a:p>
          <a:p>
            <a:r>
              <a:rPr lang="en-US" sz="2400" dirty="0"/>
              <a:t> </a:t>
            </a:r>
            <a:r>
              <a:rPr lang="en-US" sz="2400" b="1" dirty="0"/>
              <a:t>Greedy algorithm</a:t>
            </a:r>
            <a:r>
              <a:rPr lang="en-US" sz="2400" dirty="0"/>
              <a:t> because at each step of the tree building process, the best split is made at that particular step, rather than looking ahead and picking a split that will lead to a better tree in the future.</a:t>
            </a:r>
          </a:p>
          <a:p>
            <a:pPr marL="0" indent="0">
              <a:buNone/>
            </a:pPr>
            <a:endParaRPr lang="en-US" sz="1200" dirty="0"/>
          </a:p>
          <a:p>
            <a:r>
              <a:rPr lang="en-US" sz="2400" dirty="0"/>
              <a:t> Trees can be regression or classification based, but in both instances will use </a:t>
            </a:r>
            <a:r>
              <a:rPr lang="en-US" sz="2400" b="1" dirty="0"/>
              <a:t>recursive binary splitting</a:t>
            </a:r>
          </a:p>
          <a:p>
            <a:pPr lvl="1"/>
            <a:r>
              <a:rPr lang="en-US" b="1" dirty="0"/>
              <a:t> </a:t>
            </a:r>
            <a:r>
              <a:rPr lang="en-US" dirty="0"/>
              <a:t>The difference is that in regression based trees we are predicting the actual class whereas in classification we are generating the probability of class inclusion as the determinate of the splitting</a:t>
            </a:r>
          </a:p>
          <a:p>
            <a:pPr lvl="1"/>
            <a:r>
              <a:rPr lang="en-US" b="1" dirty="0"/>
              <a:t> </a:t>
            </a:r>
            <a:r>
              <a:rPr lang="en-US" dirty="0"/>
              <a:t>This probability measure that drives the splitting for classification comes in two forms: Gini Index or Entropy </a:t>
            </a:r>
            <a:endParaRPr lang="en-US" b="1" dirty="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Tree>
    <p:extLst>
      <p:ext uri="{BB962C8B-B14F-4D97-AF65-F5344CB8AC3E}">
        <p14:creationId xmlns:p14="http://schemas.microsoft.com/office/powerpoint/2010/main" val="105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CART Algorithm and C4.5</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sp>
        <p:nvSpPr>
          <p:cNvPr id="6" name="Content Placeholder 2"/>
          <p:cNvSpPr txBox="1">
            <a:spLocks/>
          </p:cNvSpPr>
          <p:nvPr/>
        </p:nvSpPr>
        <p:spPr>
          <a:xfrm>
            <a:off x="161108" y="69323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Classification and Regression Tree (CART) – 1984 </a:t>
            </a:r>
            <a:r>
              <a:rPr lang="en-US" sz="2400" dirty="0" err="1"/>
              <a:t>Breiman</a:t>
            </a:r>
            <a:r>
              <a:rPr lang="en-US" sz="2400" dirty="0"/>
              <a:t>, Friedman, </a:t>
            </a:r>
            <a:r>
              <a:rPr lang="en-US" sz="2400" dirty="0" err="1"/>
              <a:t>Olshen</a:t>
            </a:r>
            <a:r>
              <a:rPr lang="en-US" sz="2400" dirty="0"/>
              <a:t> and Stone – Binary Trees</a:t>
            </a:r>
          </a:p>
          <a:p>
            <a:pPr lvl="1"/>
            <a:r>
              <a:rPr lang="en-US" sz="2000" dirty="0"/>
              <a:t> Can be used on numerical or categorical data</a:t>
            </a:r>
          </a:p>
          <a:p>
            <a:pPr lvl="1"/>
            <a:r>
              <a:rPr lang="en-US" sz="2000" dirty="0"/>
              <a:t> First splits the training data in two subsets using a single feature k and a threshold </a:t>
            </a:r>
            <a:r>
              <a:rPr lang="en-US" sz="2000" dirty="0" err="1"/>
              <a:t>t</a:t>
            </a:r>
            <a:r>
              <a:rPr lang="en-US" sz="2000" baseline="-25000" dirty="0" err="1"/>
              <a:t>k</a:t>
            </a:r>
            <a:r>
              <a:rPr lang="en-US" sz="2000" baseline="-25000" dirty="0"/>
              <a:t> </a:t>
            </a:r>
          </a:p>
          <a:p>
            <a:pPr lvl="1"/>
            <a:r>
              <a:rPr lang="en-US" sz="2000" dirty="0"/>
              <a:t> Searches through all possible pairs (k, </a:t>
            </a:r>
            <a:r>
              <a:rPr lang="en-US" sz="2000" dirty="0" err="1"/>
              <a:t>t</a:t>
            </a:r>
            <a:r>
              <a:rPr lang="en-US" sz="2000" baseline="-25000" dirty="0" err="1"/>
              <a:t>k</a:t>
            </a:r>
            <a:r>
              <a:rPr lang="en-US" sz="2000" dirty="0"/>
              <a:t>) to identify the split that produces the purest subsets, based on weighted average of information gain. </a:t>
            </a:r>
          </a:p>
          <a:p>
            <a:pPr lvl="1"/>
            <a:r>
              <a:rPr lang="en-US" sz="2000" dirty="0"/>
              <a:t> Stops once it cannot find a split that reduces impurity or by a pre-determine node size (</a:t>
            </a:r>
            <a:r>
              <a:rPr lang="en-US" sz="2000" dirty="0" err="1"/>
              <a:t>hyperparameter</a:t>
            </a:r>
            <a:r>
              <a:rPr lang="en-US" sz="2000" dirty="0"/>
              <a:t>). </a:t>
            </a:r>
            <a:endParaRPr lang="en-US" sz="1400" dirty="0"/>
          </a:p>
          <a:p>
            <a:r>
              <a:rPr lang="en-US" sz="2400" dirty="0"/>
              <a:t> C4.5 – Grew out of ID3 (early version) in the late 1980s early 90s both from J. Ross Quinlan, uses gain ratio, accepts cont. and discrete, introduced pruning and the application of different weights to variables </a:t>
            </a:r>
          </a:p>
          <a:p>
            <a:r>
              <a:rPr lang="en-US" sz="2400" dirty="0"/>
              <a:t> C5.0 – Next version of C4.5 – performance improvements, computationally more efficient and allows for boosting</a:t>
            </a:r>
          </a:p>
          <a:p>
            <a:endParaRPr lang="en-US" sz="2400" dirty="0"/>
          </a:p>
        </p:txBody>
      </p:sp>
    </p:spTree>
    <p:extLst>
      <p:ext uri="{BB962C8B-B14F-4D97-AF65-F5344CB8AC3E}">
        <p14:creationId xmlns:p14="http://schemas.microsoft.com/office/powerpoint/2010/main" val="9522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9" y="1876770"/>
            <a:ext cx="10515600" cy="731520"/>
          </a:xfrm>
        </p:spPr>
        <p:txBody>
          <a:bodyPr>
            <a:normAutofit/>
          </a:bodyPr>
          <a:lstStyle/>
          <a:p>
            <a:pPr algn="ctr"/>
            <a:r>
              <a:rPr lang="en-US" sz="3600" dirty="0"/>
              <a:t>Advantages and Limitations</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pic>
        <p:nvPicPr>
          <p:cNvPr id="7" name="Picture 6"/>
          <p:cNvPicPr>
            <a:picLocks noChangeAspect="1"/>
          </p:cNvPicPr>
          <p:nvPr/>
        </p:nvPicPr>
        <p:blipFill>
          <a:blip r:embed="rId2"/>
          <a:stretch>
            <a:fillRect/>
          </a:stretch>
        </p:blipFill>
        <p:spPr>
          <a:xfrm>
            <a:off x="4371115" y="300243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a:t> Simple to understand and to interpret through visualization.</a:t>
            </a:r>
          </a:p>
          <a:p>
            <a:pPr marL="0" indent="0">
              <a:buNone/>
            </a:pPr>
            <a:endParaRPr lang="en-US" sz="300" dirty="0"/>
          </a:p>
          <a:p>
            <a:r>
              <a:rPr lang="en-US" dirty="0"/>
              <a:t> Requires little data preparation. Other techniques often require data normalization, dummy variables need to be created and blank values to be removed. </a:t>
            </a:r>
          </a:p>
          <a:p>
            <a:pPr marL="0" indent="0">
              <a:buNone/>
            </a:pPr>
            <a:endParaRPr lang="en-US" sz="700" dirty="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p>
          <a:p>
            <a:endParaRPr lang="en-US" sz="100" dirty="0"/>
          </a:p>
          <a:p>
            <a:r>
              <a:rPr lang="en-US" dirty="0"/>
              <a:t> Fairly straight forward to evaluate and understand reliability of the model. ROC/Hit Rate/Error Rate/</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33865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1" y="744583"/>
            <a:ext cx="11234057" cy="5976892"/>
          </a:xfrm>
        </p:spPr>
        <p:txBody>
          <a:bodyPr>
            <a:noAutofit/>
          </a:bodyPr>
          <a:lstStyle/>
          <a:p>
            <a:r>
              <a:rPr lang="en-US" dirty="0"/>
              <a:t> Decision-tree learners can create over-complex trees that do not generalize the data well. This is called </a:t>
            </a:r>
            <a:r>
              <a:rPr lang="en-US" b="1" dirty="0"/>
              <a:t>overfitting</a:t>
            </a:r>
            <a:r>
              <a:rPr lang="en-US" dirty="0"/>
              <a:t>. </a:t>
            </a:r>
          </a:p>
          <a:p>
            <a:pPr lvl="1"/>
            <a:r>
              <a:rPr lang="en-US" dirty="0"/>
              <a:t> Compare terminal nodes to data points, use the depth of the tree to calculate terminal nodes, for example 6 levels = 2</a:t>
            </a:r>
            <a:r>
              <a:rPr lang="en-US" baseline="30000" dirty="0"/>
              <a:t>6 </a:t>
            </a:r>
            <a:r>
              <a:rPr lang="en-US" dirty="0"/>
              <a:t> or 64 terminal nodes, if you have 100 data points that’s a lot of single data terminal nodes. Leaf nodes roughly double with every additional level of the tree. </a:t>
            </a:r>
            <a:endParaRPr lang="en-US" baseline="30000" dirty="0"/>
          </a:p>
          <a:p>
            <a:pPr marL="457200" lvl="1" indent="0">
              <a:buNone/>
            </a:pPr>
            <a:endParaRPr lang="en-US" sz="1400" dirty="0"/>
          </a:p>
          <a:p>
            <a:pPr lvl="1"/>
            <a:r>
              <a:rPr lang="en-US" dirty="0"/>
              <a:t> Mechanisms such setting the minimum number of samples required at a leaf node or setting the maximum depth of the tree can be used to avoid this problem.</a:t>
            </a:r>
          </a:p>
          <a:p>
            <a:pPr marL="0" indent="0">
              <a:buNone/>
            </a:pPr>
            <a:endParaRPr lang="en-US" sz="1600" dirty="0"/>
          </a:p>
          <a:p>
            <a:r>
              <a:rPr lang="en-US" dirty="0"/>
              <a:t> Decision trees can be unstable as small variations in the data might result in a completely different tree being generated. This problem is mitigated by using decision trees within an </a:t>
            </a:r>
            <a:r>
              <a:rPr lang="en-US" b="1" dirty="0"/>
              <a:t>ensemble</a:t>
            </a:r>
            <a:r>
              <a:rPr lang="en-US" dirty="0"/>
              <a:t> like Random Forest.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421316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a:t> Practical decision-tree learning algorithms are based on heuristic algorithms such as the greedy algorithm where locally optimal decisions are made at each node. </a:t>
            </a:r>
          </a:p>
          <a:p>
            <a:pPr marL="800100" lvl="2" indent="-342900">
              <a:spcBef>
                <a:spcPts val="1000"/>
              </a:spcBef>
              <a:buFont typeface="Wingdings" panose="05000000000000000000" pitchFamily="2" charset="2"/>
              <a:buChar char="v"/>
            </a:pPr>
            <a:r>
              <a:rPr lang="en-US" sz="2400" dirty="0"/>
              <a:t>Such 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a:t> Decision tree learners create biased trees if some classes dominate. It is therefore recommended to </a:t>
            </a:r>
            <a:r>
              <a:rPr lang="en-US" b="1" dirty="0"/>
              <a:t>balance</a:t>
            </a:r>
            <a:r>
              <a:rPr lang="en-US" dirty="0"/>
              <a:t> the dataset prior to fitting if necessary </a:t>
            </a:r>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116898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552"/>
            <a:ext cx="10515600" cy="731520"/>
          </a:xfrm>
        </p:spPr>
        <p:txBody>
          <a:bodyPr>
            <a:normAutofit/>
          </a:bodyPr>
          <a:lstStyle/>
          <a:p>
            <a:pPr algn="ctr"/>
            <a:r>
              <a:rPr lang="en-US" sz="3600" dirty="0"/>
              <a:t>Mathematical Approaches and Examples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13125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split criterion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Decision Trees can use several different types of node split criteria depending on the data or data scientist’s preference </a:t>
            </a:r>
          </a:p>
          <a:p>
            <a:pPr lvl="1"/>
            <a:r>
              <a:rPr lang="en-US" dirty="0"/>
              <a:t> Regression/MSE – Continuous data</a:t>
            </a:r>
          </a:p>
          <a:p>
            <a:pPr lvl="1"/>
            <a:r>
              <a:rPr lang="en-US" dirty="0"/>
              <a:t> Entropy – Binary data splits </a:t>
            </a:r>
          </a:p>
          <a:p>
            <a:pPr lvl="1"/>
            <a:r>
              <a:rPr lang="en-US" dirty="0"/>
              <a:t> Gini Coefficient – Most common approach</a:t>
            </a:r>
          </a:p>
          <a:p>
            <a:r>
              <a:rPr lang="en-US" dirty="0"/>
              <a:t> 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Both Entropy and Gini Coefficient use Information Gain to determine variable split criteria </a:t>
            </a:r>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Based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 Binary Trees</a:t>
            </a:r>
          </a:p>
          <a:p>
            <a:pPr lvl="1"/>
            <a:r>
              <a:rPr lang="en-US" dirty="0"/>
              <a:t> ID3 – Information Gain  </a:t>
            </a:r>
          </a:p>
          <a:p>
            <a:pPr lvl="1"/>
            <a:r>
              <a:rPr lang="en-US" dirty="0"/>
              <a:t> C4.5 – Gains Ratio – Introduced pruning </a:t>
            </a:r>
          </a:p>
          <a:p>
            <a:pPr lvl="1"/>
            <a:r>
              <a:rPr lang="en-US" dirty="0"/>
              <a:t> C5.0 – Improvement on C4.5 – Boosting, computationally efficient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a:p>
        </p:txBody>
      </p:sp>
    </p:spTree>
    <p:extLst>
      <p:ext uri="{BB962C8B-B14F-4D97-AF65-F5344CB8AC3E}">
        <p14:creationId xmlns:p14="http://schemas.microsoft.com/office/powerpoint/2010/main" val="2690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731520"/>
            <a:ext cx="10515600" cy="5406633"/>
          </a:xfrm>
        </p:spPr>
        <p:txBody>
          <a:bodyPr>
            <a:normAutofit/>
          </a:bodyPr>
          <a:lstStyle/>
          <a:p>
            <a:r>
              <a:rPr lang="en-US" sz="3200" dirty="0"/>
              <a:t> Decision Trees</a:t>
            </a:r>
          </a:p>
          <a:p>
            <a:pPr lvl="1"/>
            <a:r>
              <a:rPr lang="en-US" sz="2800" dirty="0"/>
              <a:t> Basics</a:t>
            </a:r>
          </a:p>
          <a:p>
            <a:pPr lvl="1"/>
            <a:r>
              <a:rPr lang="en-US" sz="2800" dirty="0"/>
              <a:t> Background </a:t>
            </a:r>
          </a:p>
          <a:p>
            <a:pPr lvl="1"/>
            <a:r>
              <a:rPr lang="en-US" sz="2800" dirty="0"/>
              <a:t> Advantages and Limitations</a:t>
            </a:r>
          </a:p>
          <a:p>
            <a:pPr lvl="1"/>
            <a:r>
              <a:rPr lang="en-US" sz="2800" dirty="0"/>
              <a:t> Mathematical Approaches and Example</a:t>
            </a:r>
          </a:p>
          <a:p>
            <a:pPr lvl="1"/>
            <a:r>
              <a:rPr lang="en-US" sz="2800" dirty="0"/>
              <a:t> Example in R</a:t>
            </a:r>
          </a:p>
          <a:p>
            <a:pPr lvl="1"/>
            <a:r>
              <a:rPr lang="en-US" sz="2800" dirty="0"/>
              <a:t> Evaluation</a:t>
            </a:r>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Tree>
    <p:extLst>
      <p:ext uri="{BB962C8B-B14F-4D97-AF65-F5344CB8AC3E}">
        <p14:creationId xmlns:p14="http://schemas.microsoft.com/office/powerpoint/2010/main" val="11012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a:latin typeface="Lato Regular"/>
                <a:cs typeface="Lato Regular"/>
              </a:rPr>
              <a:t>)  </a:t>
            </a:r>
            <a:r>
              <a:rPr lang="en-US" sz="3200" dirty="0">
                <a:latin typeface="Lato Regular"/>
                <a:cs typeface="Lato Regular"/>
              </a:rPr>
              <a:t>= 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p>
          <a:p>
            <a:pPr>
              <a:lnSpc>
                <a:spcPct val="120000"/>
              </a:lnSpc>
            </a:pPr>
            <a:r>
              <a:rPr lang="en-US" sz="2800" dirty="0">
                <a:latin typeface="Lato Regular"/>
                <a:cs typeface="Lato Regular"/>
              </a:rPr>
              <a:t>= 0.92 </a:t>
            </a: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a:latin typeface="Lato Regular"/>
                <a:cs typeface="Lato Regular"/>
              </a:rPr>
              <a:t>= 1 </a:t>
            </a:r>
          </a:p>
        </p:txBody>
      </p:sp>
      <p:sp>
        <p:nvSpPr>
          <p:cNvPr id="48" name="Title 1"/>
          <p:cNvSpPr>
            <a:spLocks noGrp="1"/>
          </p:cNvSpPr>
          <p:nvPr>
            <p:ph type="title"/>
          </p:nvPr>
        </p:nvSpPr>
        <p:spPr>
          <a:xfrm>
            <a:off x="80554" y="1"/>
            <a:ext cx="10515600" cy="731520"/>
          </a:xfrm>
        </p:spPr>
        <p:txBody>
          <a:bodyPr/>
          <a:lstStyle/>
          <a:p>
            <a:r>
              <a:rPr lang="en-US" dirty="0"/>
              <a:t>Mathematical Approaches: Classification, Entropy (C4.5)</a:t>
            </a:r>
          </a:p>
        </p:txBody>
      </p:sp>
    </p:spTree>
    <p:extLst>
      <p:ext uri="{BB962C8B-B14F-4D97-AF65-F5344CB8AC3E}">
        <p14:creationId xmlns:p14="http://schemas.microsoft.com/office/powerpoint/2010/main" val="17656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 Information gain helps us understand how important an attribute is in the data</a:t>
            </a:r>
          </a:p>
          <a:p>
            <a:pPr>
              <a:defRPr/>
            </a:pPr>
            <a:r>
              <a:rPr lang="en-US" dirty="0"/>
              <a:t> We 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a:t>Mathematical Approaches: Classification, Entropy</a:t>
            </a:r>
          </a:p>
        </p:txBody>
      </p:sp>
    </p:spTree>
    <p:extLst>
      <p:ext uri="{BB962C8B-B14F-4D97-AF65-F5344CB8AC3E}">
        <p14:creationId xmlns:p14="http://schemas.microsoft.com/office/powerpoint/2010/main" val="93804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1885546" cy="1287843"/>
          </a:xfrm>
        </p:spPr>
        <p:txBody>
          <a:bodyPr>
            <a:normAutofit/>
          </a:bodyPr>
          <a:lstStyle/>
          <a:p>
            <a:pPr>
              <a:defRPr/>
            </a:pPr>
            <a:r>
              <a:rPr lang="en-US" dirty="0"/>
              <a:t> In order to calculate the average entropy for the split, we need to weigh the split by the number of data points in each node. So we create a weighted average of the entropy of the children nodes. </a:t>
            </a:r>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(ratio)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squar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a:solidFill>
                  <a:srgbClr val="660066"/>
                </a:solidFill>
                <a:cs typeface="Lato Regular"/>
              </a:rPr>
              <a:t>Weighted average 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a:t>Mathematical Approaches: Classification, Entropy</a:t>
            </a:r>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466569" cy="3113246"/>
          </a:xfrm>
        </p:spPr>
        <p:txBody>
          <a:bodyPr>
            <a:normAutofit/>
          </a:bodyPr>
          <a:lstStyle/>
          <a:p>
            <a:r>
              <a:rPr lang="en-US" dirty="0"/>
              <a:t> In order to construct the tree, we need to follow three steps:</a:t>
            </a:r>
          </a:p>
          <a:p>
            <a:pPr marL="457200" indent="-457200">
              <a:buAutoNum type="arabicPeriod"/>
            </a:pPr>
            <a:r>
              <a:rPr lang="en-US" dirty="0"/>
              <a:t>Choose the attribute with the highest information gain</a:t>
            </a:r>
          </a:p>
          <a:p>
            <a:pPr marL="457200" indent="-457200">
              <a:buAutoNum type="arabicPeriod"/>
            </a:pPr>
            <a:r>
              <a:rPr lang="en-US" dirty="0"/>
              <a:t>Construct the child nodes</a:t>
            </a:r>
          </a:p>
          <a:p>
            <a:pPr marL="457200" indent="-457200">
              <a:buAutoNum type="arabicPeriod"/>
            </a:pPr>
            <a:r>
              <a:rPr lang="en-US" dirty="0"/>
              <a:t>Repeat steps 1 and 2 recursively until </a:t>
            </a:r>
          </a:p>
          <a:p>
            <a:pPr marL="0" indent="0">
              <a:buNone/>
            </a:pPr>
            <a:r>
              <a:rPr lang="en-US" dirty="0"/>
              <a:t>       no more information can be gained							</a:t>
            </a:r>
          </a:p>
          <a:p>
            <a:pPr marL="457200" indent="-457200">
              <a:buAutoNum type="arabicPeriod"/>
            </a:pPr>
            <a:endParaRPr lang="en-US" dirty="0"/>
          </a:p>
          <a:p>
            <a:pPr marL="457200" indent="-457200">
              <a:buAutoNum type="arabicPeriod"/>
            </a:pPr>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23</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24</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2/2</a:t>
            </a:r>
            <a:r>
              <a:rPr lang="en-US" sz="1900" dirty="0">
                <a:cs typeface="Lato Regular"/>
              </a:rPr>
              <a:t> log</a:t>
            </a:r>
            <a:r>
              <a:rPr lang="en-US" sz="1900" baseline="-25000" dirty="0">
                <a:cs typeface="Lato Regular"/>
              </a:rPr>
              <a:t>2 </a:t>
            </a:r>
            <a:r>
              <a:rPr lang="en-US" sz="1900" dirty="0">
                <a:solidFill>
                  <a:srgbClr val="008000"/>
                </a:solidFill>
                <a:cs typeface="Lato Regular"/>
              </a:rPr>
              <a:t>2/2</a:t>
            </a:r>
            <a:r>
              <a:rPr lang="en-US" sz="1900" dirty="0">
                <a:cs typeface="Lato Regular"/>
              </a:rPr>
              <a:t>)</a:t>
            </a:r>
            <a:r>
              <a:rPr lang="en-US" sz="2000" dirty="0">
                <a:cs typeface="Lato Regular"/>
              </a:rPr>
              <a:t> </a:t>
            </a:r>
            <a:r>
              <a:rPr lang="en-US" sz="2400" dirty="0">
                <a:cs typeface="Lato Regular"/>
              </a:rPr>
              <a:t>= </a:t>
            </a:r>
            <a:r>
              <a:rPr lang="en-US" sz="2400" dirty="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2/2 </a:t>
            </a:r>
            <a:r>
              <a:rPr lang="en-US" sz="1900" dirty="0">
                <a:cs typeface="Lato Regular"/>
              </a:rPr>
              <a:t>log</a:t>
            </a:r>
            <a:r>
              <a:rPr lang="en-US" sz="1900" baseline="-25000" dirty="0">
                <a:cs typeface="Lato Regular"/>
              </a:rPr>
              <a:t>2 </a:t>
            </a:r>
            <a:r>
              <a:rPr lang="en-US" sz="1900" dirty="0">
                <a:solidFill>
                  <a:srgbClr val="72CFDF"/>
                </a:solidFill>
                <a:cs typeface="Lato Regular"/>
              </a:rPr>
              <a:t>2/2</a:t>
            </a:r>
            <a:r>
              <a:rPr lang="en-US" sz="1900" dirty="0">
                <a:cs typeface="Lato Regular"/>
              </a:rPr>
              <a:t>) </a:t>
            </a:r>
            <a:r>
              <a:rPr lang="en-US" sz="2400" dirty="0">
                <a:cs typeface="Lato Regular"/>
              </a:rPr>
              <a:t>= </a:t>
            </a:r>
            <a:r>
              <a:rPr lang="en-US" sz="2400" dirty="0">
                <a:solidFill>
                  <a:srgbClr val="660066"/>
                </a:solidFill>
                <a:cs typeface="Lato Regular"/>
              </a:rPr>
              <a:t>0</a:t>
            </a:r>
            <a:r>
              <a:rPr lang="en-US" sz="2400" dirty="0">
                <a:cs typeface="Lato Regular"/>
              </a:rPr>
              <a:t> </a:t>
            </a: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0</a:t>
            </a:r>
            <a:r>
              <a:rPr lang="en-US" sz="2800" dirty="0">
                <a:cs typeface="Lato Regular"/>
              </a:rPr>
              <a:t>) + (2/4 * </a:t>
            </a:r>
            <a:r>
              <a:rPr lang="en-US" sz="2800" dirty="0">
                <a:solidFill>
                  <a:srgbClr val="660066"/>
                </a:solidFill>
                <a:cs typeface="Lato Regular"/>
              </a:rPr>
              <a:t>0</a:t>
            </a:r>
            <a:r>
              <a:rPr lang="en-US" sz="2800" dirty="0">
                <a:cs typeface="Lato Regular"/>
              </a:rPr>
              <a:t>)) = 1</a:t>
            </a: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1</a:t>
            </a:r>
            <a:r>
              <a:rPr lang="en-US" sz="2800" dirty="0">
                <a:cs typeface="Lato Regular"/>
              </a:rPr>
              <a:t>) + (2/4 * </a:t>
            </a:r>
            <a:r>
              <a:rPr lang="en-US" sz="2800" dirty="0">
                <a:solidFill>
                  <a:srgbClr val="660066"/>
                </a:solidFill>
                <a:cs typeface="Lato Regular"/>
              </a:rPr>
              <a:t>1</a:t>
            </a:r>
            <a:r>
              <a:rPr lang="en-US" sz="2800" dirty="0">
                <a:cs typeface="Lato Regular"/>
              </a:rPr>
              <a:t>)) = 0</a:t>
            </a: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a:t> Temp has the highest information gain resulting in an entropy of 1, meaning that this attribute perfectly matches class prediction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546-3EAD-417A-B9F6-222D3C190765}"/>
              </a:ext>
            </a:extLst>
          </p:cNvPr>
          <p:cNvSpPr>
            <a:spLocks noGrp="1"/>
          </p:cNvSpPr>
          <p:nvPr>
            <p:ph type="title"/>
          </p:nvPr>
        </p:nvSpPr>
        <p:spPr/>
        <p:txBody>
          <a:bodyPr/>
          <a:lstStyle/>
          <a:p>
            <a:r>
              <a:rPr lang="en-US" dirty="0"/>
              <a:t>C4.5/C5.0 and Gains Ratio </a:t>
            </a:r>
          </a:p>
        </p:txBody>
      </p:sp>
      <p:sp>
        <p:nvSpPr>
          <p:cNvPr id="3" name="Content Placeholder 2">
            <a:extLst>
              <a:ext uri="{FF2B5EF4-FFF2-40B4-BE49-F238E27FC236}">
                <a16:creationId xmlns:a16="http://schemas.microsoft.com/office/drawing/2014/main" id="{8E26FFFE-B8AF-403A-94D0-45A7B0C0FA6D}"/>
              </a:ext>
            </a:extLst>
          </p:cNvPr>
          <p:cNvSpPr>
            <a:spLocks noGrp="1"/>
          </p:cNvSpPr>
          <p:nvPr>
            <p:ph idx="1"/>
          </p:nvPr>
        </p:nvSpPr>
        <p:spPr>
          <a:xfrm>
            <a:off x="876509" y="1360614"/>
            <a:ext cx="10515600" cy="1819431"/>
          </a:xfrm>
        </p:spPr>
        <p:txBody>
          <a:bodyPr>
            <a:normAutofit lnSpcReduction="10000"/>
          </a:bodyPr>
          <a:lstStyle/>
          <a:p>
            <a:pPr marL="0" indent="0">
              <a:buNone/>
            </a:pPr>
            <a:r>
              <a:rPr lang="en-US" dirty="0"/>
              <a:t>C4.5/C5.0 – Uses Gain Ratio that extends the previous example but dividing the information gain by the overall split ratio for the feature</a:t>
            </a:r>
          </a:p>
          <a:p>
            <a:pPr marL="0" indent="0">
              <a:buNone/>
            </a:pPr>
            <a:endParaRPr lang="en-US" dirty="0"/>
          </a:p>
          <a:p>
            <a:pPr marL="0" indent="0">
              <a:buNone/>
            </a:pPr>
            <a:r>
              <a:rPr lang="en-US" dirty="0"/>
              <a:t>G</a:t>
            </a:r>
            <a:r>
              <a:rPr lang="en-US" baseline="-25000" dirty="0"/>
              <a:t>r</a:t>
            </a:r>
            <a:r>
              <a:rPr lang="en-US" dirty="0"/>
              <a:t>(S,A) = G(S,A)/</a:t>
            </a:r>
            <a:r>
              <a:rPr lang="en-US" i="1" dirty="0"/>
              <a:t>Split</a:t>
            </a:r>
            <a:r>
              <a:rPr lang="en-US" dirty="0"/>
              <a:t>(S,A)</a:t>
            </a:r>
            <a:endParaRPr lang="en-US" baseline="-25000" dirty="0"/>
          </a:p>
        </p:txBody>
      </p:sp>
      <p:sp>
        <p:nvSpPr>
          <p:cNvPr id="4" name="Slide Number Placeholder 3">
            <a:extLst>
              <a:ext uri="{FF2B5EF4-FFF2-40B4-BE49-F238E27FC236}">
                <a16:creationId xmlns:a16="http://schemas.microsoft.com/office/drawing/2014/main" id="{E5310198-2CC1-44DA-B4F6-3899D2E524A2}"/>
              </a:ext>
            </a:extLst>
          </p:cNvPr>
          <p:cNvSpPr>
            <a:spLocks noGrp="1"/>
          </p:cNvSpPr>
          <p:nvPr>
            <p:ph type="sldNum" sz="quarter" idx="12"/>
          </p:nvPr>
        </p:nvSpPr>
        <p:spPr/>
        <p:txBody>
          <a:bodyPr/>
          <a:lstStyle/>
          <a:p>
            <a:fld id="{5ACD0CF0-90CC-9C41-A77B-2776398A8C8B}" type="slidenum">
              <a:rPr lang="en-US" smtClean="0"/>
              <a:pPr/>
              <a:t>28</a:t>
            </a:fld>
            <a:endParaRPr lang="en-US"/>
          </a:p>
        </p:txBody>
      </p:sp>
      <p:sp>
        <p:nvSpPr>
          <p:cNvPr id="5" name="Arrow: Right 4">
            <a:extLst>
              <a:ext uri="{FF2B5EF4-FFF2-40B4-BE49-F238E27FC236}">
                <a16:creationId xmlns:a16="http://schemas.microsoft.com/office/drawing/2014/main" id="{0DEA22B2-7CFE-4FA9-9EFA-D17BA92A7E08}"/>
              </a:ext>
            </a:extLst>
          </p:cNvPr>
          <p:cNvSpPr/>
          <p:nvPr/>
        </p:nvSpPr>
        <p:spPr>
          <a:xfrm rot="16200000">
            <a:off x="235233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6830B4-FE53-42A4-80FC-D76AD7CDD4A8}"/>
              </a:ext>
            </a:extLst>
          </p:cNvPr>
          <p:cNvSpPr txBox="1"/>
          <p:nvPr/>
        </p:nvSpPr>
        <p:spPr>
          <a:xfrm>
            <a:off x="2079904" y="3950378"/>
            <a:ext cx="1364493" cy="646331"/>
          </a:xfrm>
          <a:prstGeom prst="rect">
            <a:avLst/>
          </a:prstGeom>
          <a:noFill/>
        </p:spPr>
        <p:txBody>
          <a:bodyPr wrap="square" rtlCol="0">
            <a:spAutoFit/>
          </a:bodyPr>
          <a:lstStyle/>
          <a:p>
            <a:pPr algn="ctr"/>
            <a:r>
              <a:rPr lang="en-US" dirty="0"/>
              <a:t>Information Gain </a:t>
            </a:r>
          </a:p>
        </p:txBody>
      </p:sp>
      <p:sp>
        <p:nvSpPr>
          <p:cNvPr id="7" name="Arrow: Right 6">
            <a:extLst>
              <a:ext uri="{FF2B5EF4-FFF2-40B4-BE49-F238E27FC236}">
                <a16:creationId xmlns:a16="http://schemas.microsoft.com/office/drawing/2014/main" id="{994ACAB1-A0C7-4D8E-949F-30C62D658B68}"/>
              </a:ext>
            </a:extLst>
          </p:cNvPr>
          <p:cNvSpPr/>
          <p:nvPr/>
        </p:nvSpPr>
        <p:spPr>
          <a:xfrm rot="16200000">
            <a:off x="389765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CA9B0-E66D-4DB3-93F1-1C79BB5DB833}"/>
              </a:ext>
            </a:extLst>
          </p:cNvPr>
          <p:cNvSpPr txBox="1"/>
          <p:nvPr/>
        </p:nvSpPr>
        <p:spPr>
          <a:xfrm>
            <a:off x="3587323" y="3950378"/>
            <a:ext cx="1364493" cy="646331"/>
          </a:xfrm>
          <a:prstGeom prst="rect">
            <a:avLst/>
          </a:prstGeom>
          <a:noFill/>
        </p:spPr>
        <p:txBody>
          <a:bodyPr wrap="square" rtlCol="0">
            <a:spAutoFit/>
          </a:bodyPr>
          <a:lstStyle/>
          <a:p>
            <a:pPr algn="ctr"/>
            <a:r>
              <a:rPr lang="en-US" dirty="0"/>
              <a:t>Split Information </a:t>
            </a:r>
          </a:p>
        </p:txBody>
      </p:sp>
    </p:spTree>
    <p:extLst>
      <p:ext uri="{BB962C8B-B14F-4D97-AF65-F5344CB8AC3E}">
        <p14:creationId xmlns:p14="http://schemas.microsoft.com/office/powerpoint/2010/main" val="41192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90484" y="461541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a:xfrm>
            <a:off x="119476" y="769857"/>
            <a:ext cx="10515600" cy="4351338"/>
          </a:xfrm>
        </p:spPr>
        <p:txBody>
          <a:bodyPr/>
          <a:lstStyle/>
          <a:p>
            <a:pPr marL="457200" indent="-457200">
              <a:buAutoNum type="arabicPeriod"/>
            </a:pPr>
            <a:r>
              <a:rPr lang="en-US" dirty="0"/>
              <a:t>Choose the attribute with the highest info gain ratio </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 gains ratio (C4.5)</a:t>
            </a:r>
          </a:p>
        </p:txBody>
      </p:sp>
      <p:sp>
        <p:nvSpPr>
          <p:cNvPr id="10" name="Shape 422"/>
          <p:cNvSpPr txBox="1"/>
          <p:nvPr/>
        </p:nvSpPr>
        <p:spPr>
          <a:xfrm>
            <a:off x="2616735" y="156352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459597" y="199439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12" name="Straight Connector 11"/>
          <p:cNvCxnSpPr>
            <a:cxnSpLocks noChangeShapeType="1"/>
            <a:stCxn id="10" idx="2"/>
          </p:cNvCxnSpPr>
          <p:nvPr/>
        </p:nvCxnSpPr>
        <p:spPr bwMode="auto">
          <a:xfrm>
            <a:off x="3438266" y="199439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13" name="Rectangle 82"/>
          <p:cNvSpPr>
            <a:spLocks noChangeArrowheads="1"/>
          </p:cNvSpPr>
          <p:nvPr/>
        </p:nvSpPr>
        <p:spPr bwMode="auto">
          <a:xfrm>
            <a:off x="4356541" y="2120279"/>
            <a:ext cx="97174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663448" y="2103722"/>
            <a:ext cx="879921"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091445"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115781"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55341" y="323533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079777" y="323533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367809" y="139930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29406" y="482819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85943" y="382908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56147" y="291997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226936445"/>
              </p:ext>
            </p:extLst>
          </p:nvPr>
        </p:nvGraphicFramePr>
        <p:xfrm>
          <a:off x="7012001" y="3039502"/>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699504" y="2463438"/>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7000268" y="3027951"/>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sp>
        <p:nvSpPr>
          <p:cNvPr id="31" name="Rectangle 30">
            <a:extLst>
              <a:ext uri="{FF2B5EF4-FFF2-40B4-BE49-F238E27FC236}">
                <a16:creationId xmlns:a16="http://schemas.microsoft.com/office/drawing/2014/main" id="{6E0121C6-64C6-40CA-96EC-4C9CEDE8525E}"/>
              </a:ext>
            </a:extLst>
          </p:cNvPr>
          <p:cNvSpPr/>
          <p:nvPr/>
        </p:nvSpPr>
        <p:spPr>
          <a:xfrm>
            <a:off x="1134182" y="5511722"/>
            <a:ext cx="7360735" cy="553998"/>
          </a:xfrm>
          <a:prstGeom prst="rect">
            <a:avLst/>
          </a:prstGeom>
        </p:spPr>
        <p:txBody>
          <a:bodyPr wrap="square">
            <a:spAutoFit/>
          </a:bodyPr>
          <a:lstStyle/>
          <a:p>
            <a:pPr>
              <a:defRPr/>
            </a:pPr>
            <a:r>
              <a:rPr lang="en-US" sz="3000" dirty="0">
                <a:cs typeface="Lato Regular"/>
              </a:rPr>
              <a:t>Split = - 3/4log</a:t>
            </a:r>
            <a:r>
              <a:rPr lang="en-US" sz="3000" baseline="-25000" dirty="0">
                <a:cs typeface="Lato Regular"/>
              </a:rPr>
              <a:t>2</a:t>
            </a:r>
            <a:r>
              <a:rPr lang="en-US" sz="3000" dirty="0">
                <a:cs typeface="Lato Regular"/>
              </a:rPr>
              <a:t>3/4 – 1/4log</a:t>
            </a:r>
            <a:r>
              <a:rPr lang="en-US" sz="3000" baseline="-25000" dirty="0">
                <a:cs typeface="Lato Regular"/>
              </a:rPr>
              <a:t>2</a:t>
            </a:r>
            <a:r>
              <a:rPr lang="en-US" sz="3000" dirty="0">
                <a:cs typeface="Lato Regular"/>
              </a:rPr>
              <a:t>1/4 = .811 </a:t>
            </a:r>
          </a:p>
        </p:txBody>
      </p:sp>
      <p:sp>
        <p:nvSpPr>
          <p:cNvPr id="32" name="Rectangle 31">
            <a:extLst>
              <a:ext uri="{FF2B5EF4-FFF2-40B4-BE49-F238E27FC236}">
                <a16:creationId xmlns:a16="http://schemas.microsoft.com/office/drawing/2014/main" id="{60E113D2-721C-4FF8-8143-BEAF71DCA8E9}"/>
              </a:ext>
            </a:extLst>
          </p:cNvPr>
          <p:cNvSpPr/>
          <p:nvPr/>
        </p:nvSpPr>
        <p:spPr>
          <a:xfrm>
            <a:off x="1390814" y="6140693"/>
            <a:ext cx="7360735" cy="553998"/>
          </a:xfrm>
          <a:prstGeom prst="rect">
            <a:avLst/>
          </a:prstGeom>
        </p:spPr>
        <p:txBody>
          <a:bodyPr wrap="square">
            <a:spAutoFit/>
          </a:bodyPr>
          <a:lstStyle/>
          <a:p>
            <a:pPr>
              <a:defRPr/>
            </a:pPr>
            <a:r>
              <a:rPr lang="en-US" sz="3000" dirty="0">
                <a:cs typeface="Lato Regular"/>
              </a:rPr>
              <a:t>G Ratio = .31/.811 = .38 </a:t>
            </a:r>
          </a:p>
        </p:txBody>
      </p:sp>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F8F6FEFF-C2FA-4F4A-92EF-1F97CD6A78A3}"/>
                  </a:ext>
                </a:extLst>
              </p14:cNvPr>
              <p14:cNvContentPartPr/>
              <p14:nvPr/>
            </p14:nvContentPartPr>
            <p14:xfrm>
              <a:off x="7113420" y="3854610"/>
              <a:ext cx="141840" cy="77400"/>
            </p14:xfrm>
          </p:contentPart>
        </mc:Choice>
        <mc:Fallback>
          <p:pic>
            <p:nvPicPr>
              <p:cNvPr id="17" name="Ink 16">
                <a:extLst>
                  <a:ext uri="{FF2B5EF4-FFF2-40B4-BE49-F238E27FC236}">
                    <a16:creationId xmlns:a16="http://schemas.microsoft.com/office/drawing/2014/main" id="{F8F6FEFF-C2FA-4F4A-92EF-1F97CD6A78A3}"/>
                  </a:ext>
                </a:extLst>
              </p:cNvPr>
              <p:cNvPicPr/>
              <p:nvPr/>
            </p:nvPicPr>
            <p:blipFill>
              <a:blip r:embed="rId4"/>
              <a:stretch>
                <a:fillRect/>
              </a:stretch>
            </p:blipFill>
            <p:spPr>
              <a:xfrm>
                <a:off x="7104780" y="3845610"/>
                <a:ext cx="1594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F7E7081C-3B5A-499E-AA14-DC72A69C9231}"/>
                  </a:ext>
                </a:extLst>
              </p14:cNvPr>
              <p14:cNvContentPartPr/>
              <p14:nvPr/>
            </p14:nvContentPartPr>
            <p14:xfrm>
              <a:off x="7118460" y="4108770"/>
              <a:ext cx="119160" cy="92520"/>
            </p14:xfrm>
          </p:contentPart>
        </mc:Choice>
        <mc:Fallback>
          <p:pic>
            <p:nvPicPr>
              <p:cNvPr id="19" name="Ink 18">
                <a:extLst>
                  <a:ext uri="{FF2B5EF4-FFF2-40B4-BE49-F238E27FC236}">
                    <a16:creationId xmlns:a16="http://schemas.microsoft.com/office/drawing/2014/main" id="{F7E7081C-3B5A-499E-AA14-DC72A69C9231}"/>
                  </a:ext>
                </a:extLst>
              </p:cNvPr>
              <p:cNvPicPr/>
              <p:nvPr/>
            </p:nvPicPr>
            <p:blipFill>
              <a:blip r:embed="rId6"/>
              <a:stretch>
                <a:fillRect/>
              </a:stretch>
            </p:blipFill>
            <p:spPr>
              <a:xfrm>
                <a:off x="7109460" y="4100130"/>
                <a:ext cx="1368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EE87043B-C323-4EBD-9DF2-511E325CCD3E}"/>
                  </a:ext>
                </a:extLst>
              </p14:cNvPr>
              <p14:cNvContentPartPr/>
              <p14:nvPr/>
            </p14:nvContentPartPr>
            <p14:xfrm>
              <a:off x="7222860" y="4814010"/>
              <a:ext cx="87120" cy="51480"/>
            </p14:xfrm>
          </p:contentPart>
        </mc:Choice>
        <mc:Fallback>
          <p:pic>
            <p:nvPicPr>
              <p:cNvPr id="21" name="Ink 20">
                <a:extLst>
                  <a:ext uri="{FF2B5EF4-FFF2-40B4-BE49-F238E27FC236}">
                    <a16:creationId xmlns:a16="http://schemas.microsoft.com/office/drawing/2014/main" id="{EE87043B-C323-4EBD-9DF2-511E325CCD3E}"/>
                  </a:ext>
                </a:extLst>
              </p:cNvPr>
              <p:cNvPicPr/>
              <p:nvPr/>
            </p:nvPicPr>
            <p:blipFill>
              <a:blip r:embed="rId8"/>
              <a:stretch>
                <a:fillRect/>
              </a:stretch>
            </p:blipFill>
            <p:spPr>
              <a:xfrm>
                <a:off x="7213860" y="4805370"/>
                <a:ext cx="104760" cy="69120"/>
              </a:xfrm>
              <a:prstGeom prst="rect">
                <a:avLst/>
              </a:prstGeom>
            </p:spPr>
          </p:pic>
        </mc:Fallback>
      </mc:AlternateContent>
    </p:spTree>
    <p:extLst>
      <p:ext uri="{BB962C8B-B14F-4D97-AF65-F5344CB8AC3E}">
        <p14:creationId xmlns:p14="http://schemas.microsoft.com/office/powerpoint/2010/main" val="37158230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Elements</a:t>
            </a:r>
          </a:p>
        </p:txBody>
      </p:sp>
      <p:sp>
        <p:nvSpPr>
          <p:cNvPr id="3" name="Content Placeholder 2"/>
          <p:cNvSpPr>
            <a:spLocks noGrp="1"/>
          </p:cNvSpPr>
          <p:nvPr>
            <p:ph idx="1"/>
          </p:nvPr>
        </p:nvSpPr>
        <p:spPr>
          <a:xfrm>
            <a:off x="0" y="935802"/>
            <a:ext cx="10515600" cy="3666178"/>
          </a:xfrm>
        </p:spPr>
        <p:txBody>
          <a:bodyPr>
            <a:noAutofit/>
          </a:bodyPr>
          <a:lstStyle/>
          <a:p>
            <a:r>
              <a:rPr lang="en-US" dirty="0"/>
              <a:t> Tree begins with a </a:t>
            </a:r>
            <a:r>
              <a:rPr lang="en-US" b="1" dirty="0"/>
              <a:t>Root Node </a:t>
            </a:r>
            <a:r>
              <a:rPr lang="en-US" dirty="0"/>
              <a:t>that has no incoming edges and two or more out going edges</a:t>
            </a:r>
          </a:p>
          <a:p>
            <a:r>
              <a:rPr lang="en-US" dirty="0"/>
              <a:t> </a:t>
            </a:r>
            <a:r>
              <a:rPr lang="en-US" b="1" dirty="0"/>
              <a:t>Internal Node </a:t>
            </a:r>
            <a:r>
              <a:rPr lang="en-US" dirty="0"/>
              <a:t>– Has one incoming edge and two or more outgoing and represent test conditions at every given level </a:t>
            </a:r>
          </a:p>
          <a:p>
            <a:r>
              <a:rPr lang="en-US" b="1" dirty="0"/>
              <a:t> Leaf Node </a:t>
            </a:r>
            <a:r>
              <a:rPr lang="en-US" dirty="0"/>
              <a:t>– One incoming edge and no outgoing edges</a:t>
            </a:r>
          </a:p>
          <a:p>
            <a:r>
              <a:rPr lang="en-US" b="1" dirty="0"/>
              <a:t> Edges – </a:t>
            </a:r>
            <a:r>
              <a:rPr lang="en-US" dirty="0"/>
              <a:t>Connections between nodes</a:t>
            </a:r>
            <a:endParaRPr lang="en-US" b="1"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387999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Mathematical Approaches: Classification, Gini Coefficient (CART)</a:t>
            </a:r>
          </a:p>
        </p:txBody>
      </p:sp>
      <p:sp>
        <p:nvSpPr>
          <p:cNvPr id="3" name="Content Placeholder 2"/>
          <p:cNvSpPr>
            <a:spLocks noGrp="1"/>
          </p:cNvSpPr>
          <p:nvPr>
            <p:ph idx="1"/>
          </p:nvPr>
        </p:nvSpPr>
        <p:spPr>
          <a:xfrm>
            <a:off x="-1" y="731520"/>
            <a:ext cx="11956869" cy="5016137"/>
          </a:xfrm>
        </p:spPr>
        <p:txBody>
          <a:bodyPr>
            <a:normAutofit/>
          </a:bodyPr>
          <a:lstStyle/>
          <a:p>
            <a:r>
              <a:rPr lang="en-US" dirty="0"/>
              <a:t> Gini</a:t>
            </a:r>
          </a:p>
          <a:p>
            <a:pPr lvl="1"/>
            <a:r>
              <a:rPr lang="en-US" dirty="0"/>
              <a:t> Gini Impurity = 1 – sum[(Pi)</a:t>
            </a:r>
            <a:r>
              <a:rPr lang="en-US" baseline="30000" dirty="0"/>
              <a:t>2</a:t>
            </a:r>
            <a:r>
              <a:rPr lang="en-US" dirty="0"/>
              <a:t>]</a:t>
            </a:r>
          </a:p>
          <a:p>
            <a:pPr lvl="1"/>
            <a:r>
              <a:rPr lang="en-US" baseline="30000" dirty="0"/>
              <a:t> </a:t>
            </a:r>
            <a:r>
              <a:rPr lang="en-US" dirty="0"/>
              <a:t>Pi – Represents the probability that a random selection would have state </a:t>
            </a:r>
            <a:r>
              <a:rPr lang="en-US" dirty="0" err="1"/>
              <a:t>i</a:t>
            </a:r>
            <a:r>
              <a:rPr lang="en-US" dirty="0"/>
              <a:t> (</a:t>
            </a:r>
            <a:r>
              <a:rPr lang="en-US" dirty="0" err="1"/>
              <a:t>kinda</a:t>
            </a:r>
            <a:r>
              <a:rPr lang="en-US" dirty="0"/>
              <a:t> like a target)</a:t>
            </a:r>
          </a:p>
          <a:p>
            <a:pPr lvl="1"/>
            <a:r>
              <a:rPr lang="en-US" dirty="0"/>
              <a:t> Same mathematical process as entropy </a:t>
            </a:r>
          </a:p>
          <a:p>
            <a:r>
              <a:rPr lang="en-US" dirty="0"/>
              <a:t> Example:</a:t>
            </a:r>
          </a:p>
          <a:p>
            <a:pPr marL="457200" lvl="1" indent="0">
              <a:buNone/>
            </a:pPr>
            <a:endParaRPr lang="en-US" baseline="30000" dirty="0"/>
          </a:p>
          <a:p>
            <a:pPr marL="457200" lvl="1" indent="0">
              <a:buNone/>
            </a:pPr>
            <a:endParaRPr lang="en-US" baseline="30000"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30</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2400" dirty="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 xmlns:a14="http://schemas.microsoft.com/office/drawing/2010/main">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 xmlns:a14="http://schemas.microsoft.com/office/drawing/2010/main">
                <a:noFill/>
              </a14:hiddenFill>
            </a:ext>
          </a:extLst>
        </p:spPr>
      </p:cxnSp>
      <p:sp>
        <p:nvSpPr>
          <p:cNvPr id="35" name="Rectangle 34"/>
          <p:cNvSpPr/>
          <p:nvPr/>
        </p:nvSpPr>
        <p:spPr>
          <a:xfrm>
            <a:off x="2894810" y="5513036"/>
            <a:ext cx="9439313" cy="553998"/>
          </a:xfrm>
          <a:prstGeom prst="rect">
            <a:avLst/>
          </a:prstGeom>
        </p:spPr>
        <p:txBody>
          <a:bodyPr wrap="square">
            <a:spAutoFit/>
          </a:bodyPr>
          <a:lstStyle/>
          <a:p>
            <a:pPr>
              <a:defRPr/>
            </a:pPr>
            <a:r>
              <a:rPr lang="en-US" sz="3000" dirty="0">
                <a:latin typeface="Lato Regular"/>
                <a:cs typeface="Lato Regular"/>
              </a:rPr>
              <a:t>Gini Impurity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a:latin typeface="Lato Regular"/>
                <a:cs typeface="Lato Regular"/>
              </a:rPr>
              <a:t>)) = 0.19</a:t>
            </a:r>
          </a:p>
        </p:txBody>
      </p:sp>
      <p:sp>
        <p:nvSpPr>
          <p:cNvPr id="36" name="TextBox 35"/>
          <p:cNvSpPr txBox="1"/>
          <p:nvPr/>
        </p:nvSpPr>
        <p:spPr>
          <a:xfrm>
            <a:off x="7389725" y="4384668"/>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348045" y="3548825"/>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Regression/MSE</a:t>
            </a:r>
          </a:p>
        </p:txBody>
      </p:sp>
      <p:sp>
        <p:nvSpPr>
          <p:cNvPr id="3" name="Content Placeholder 2"/>
          <p:cNvSpPr>
            <a:spLocks noGrp="1"/>
          </p:cNvSpPr>
          <p:nvPr>
            <p:ph idx="1"/>
          </p:nvPr>
        </p:nvSpPr>
        <p:spPr>
          <a:xfrm>
            <a:off x="0" y="731520"/>
            <a:ext cx="10515600" cy="5016137"/>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31</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Works to identify the split point in the data set that minimizes </a:t>
            </a:r>
            <a:r>
              <a:rPr lang="en-US" b="1" dirty="0"/>
              <a:t>mean squared error (MSE)</a:t>
            </a:r>
            <a:r>
              <a:rPr lang="en-US" dirty="0"/>
              <a:t> point</a:t>
            </a:r>
          </a:p>
          <a:p>
            <a:r>
              <a:rPr lang="en-US" dirty="0"/>
              <a:t> The average of each of the groups is the term that minimizes the mean squared error</a:t>
            </a:r>
          </a:p>
          <a:p>
            <a:pPr lvl="1"/>
            <a:r>
              <a:rPr lang="en-US" dirty="0"/>
              <a:t>   MSE – is the average of the difference between the prediction and actual values</a:t>
            </a:r>
          </a:p>
          <a:p>
            <a:pPr lvl="1"/>
            <a:endParaRPr lang="en-US" dirty="0"/>
          </a:p>
          <a:p>
            <a:pPr lvl="1"/>
            <a:endParaRPr lang="en-US" dirty="0"/>
          </a:p>
          <a:p>
            <a:pPr lvl="1"/>
            <a:endParaRPr lang="en-US" dirty="0"/>
          </a:p>
          <a:p>
            <a:pPr lvl="1"/>
            <a:endParaRPr lang="en-US" dirty="0"/>
          </a:p>
          <a:p>
            <a:r>
              <a:rPr lang="en-US" dirty="0"/>
              <a:t> The decision tree algorithm searches through all variables and all possible split points to identify the point that minimizes error</a:t>
            </a:r>
          </a:p>
        </p:txBody>
      </p:sp>
      <p:pic>
        <p:nvPicPr>
          <p:cNvPr id="4" name="Picture 3"/>
          <p:cNvPicPr>
            <a:picLocks noChangeAspect="1"/>
          </p:cNvPicPr>
          <p:nvPr/>
        </p:nvPicPr>
        <p:blipFill>
          <a:blip r:embed="rId2"/>
          <a:stretch>
            <a:fillRect/>
          </a:stretch>
        </p:blipFill>
        <p:spPr>
          <a:xfrm>
            <a:off x="4505926" y="3281362"/>
            <a:ext cx="2371123" cy="1090613"/>
          </a:xfrm>
          <a:prstGeom prst="rect">
            <a:avLst/>
          </a:prstGeom>
        </p:spPr>
      </p:pic>
    </p:spTree>
    <p:extLst>
      <p:ext uri="{BB962C8B-B14F-4D97-AF65-F5344CB8AC3E}">
        <p14:creationId xmlns:p14="http://schemas.microsoft.com/office/powerpoint/2010/main" val="3200247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89" y="908436"/>
            <a:ext cx="11769357" cy="6126479"/>
          </a:xfrm>
          <a:prstGeom prst="rect">
            <a:avLst/>
          </a:prstGeom>
        </p:spPr>
      </p:pic>
      <p:sp>
        <p:nvSpPr>
          <p:cNvPr id="2" name="Title 1"/>
          <p:cNvSpPr>
            <a:spLocks noGrp="1"/>
          </p:cNvSpPr>
          <p:nvPr>
            <p:ph type="title"/>
          </p:nvPr>
        </p:nvSpPr>
        <p:spPr/>
        <p:txBody>
          <a:bodyPr/>
          <a:lstStyle/>
          <a:p>
            <a:r>
              <a:rPr lang="en-US" dirty="0"/>
              <a:t>Practice…Poll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32</a:t>
            </a:fld>
            <a:endParaRPr lang="en-US"/>
          </a:p>
        </p:txBody>
      </p:sp>
      <p:sp>
        <p:nvSpPr>
          <p:cNvPr id="6" name="Right Arrow 5"/>
          <p:cNvSpPr/>
          <p:nvPr/>
        </p:nvSpPr>
        <p:spPr>
          <a:xfrm rot="19035686">
            <a:off x="7091639" y="3505788"/>
            <a:ext cx="1254822"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364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a:hlinkClick r:id="rId3"/>
              </a:rPr>
              <a:t>https://www.sli.do/</a:t>
            </a:r>
            <a:endParaRPr lang="en-US" sz="2300" dirty="0"/>
          </a:p>
          <a:p>
            <a:pPr marL="0" indent="0" algn="ctr">
              <a:buNone/>
            </a:pPr>
            <a:r>
              <a:rPr lang="en-US" sz="2300" dirty="0"/>
              <a:t>Use #</a:t>
            </a:r>
            <a:r>
              <a:rPr lang="en-US" dirty="0"/>
              <a:t> 68881</a:t>
            </a:r>
            <a:endParaRPr lang="en-US" sz="2300" dirty="0"/>
          </a:p>
          <a:p>
            <a:pPr marL="0" indent="0" algn="ctr">
              <a:buNone/>
            </a:pPr>
            <a:r>
              <a:rPr lang="en-US" sz="2300" dirty="0"/>
              <a:t>Or </a:t>
            </a:r>
          </a:p>
          <a:p>
            <a:pPr marL="0" indent="0" algn="ctr">
              <a:buNone/>
            </a:pPr>
            <a:r>
              <a:rPr lang="en-US" sz="2300" dirty="0"/>
              <a:t>https://app.sli.do/event/tyl2nmrk</a:t>
            </a:r>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Overfitting and Hyper-parameters</a:t>
            </a:r>
          </a:p>
        </p:txBody>
      </p:sp>
      <p:sp>
        <p:nvSpPr>
          <p:cNvPr id="3" name="Content Placeholder 2"/>
          <p:cNvSpPr>
            <a:spLocks noGrp="1"/>
          </p:cNvSpPr>
          <p:nvPr>
            <p:ph idx="1"/>
          </p:nvPr>
        </p:nvSpPr>
        <p:spPr>
          <a:xfrm>
            <a:off x="0" y="956374"/>
            <a:ext cx="10515600" cy="2416414"/>
          </a:xfrm>
        </p:spPr>
        <p:txBody>
          <a:bodyPr>
            <a:normAutofit/>
          </a:bodyPr>
          <a:lstStyle/>
          <a:p>
            <a:r>
              <a:rPr lang="en-US" dirty="0"/>
              <a:t> Decision trees are often prone to overfitting, one solution is to utilize the hyper-parameters to control how the tree grows</a:t>
            </a:r>
          </a:p>
          <a:p>
            <a:pPr marL="0" indent="0">
              <a:buNone/>
            </a:pPr>
            <a:endParaRPr lang="en-US" sz="1400" dirty="0"/>
          </a:p>
          <a:p>
            <a:r>
              <a:rPr lang="en-US" dirty="0"/>
              <a:t> Another option is to use an ensemble method via bagging or what’s known as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33</a:t>
            </a:fld>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5E38C-CEF2-4316-86CF-9ED917B48D4E}"/>
                  </a:ext>
                </a:extLst>
              </p14:cNvPr>
              <p14:cNvContentPartPr/>
              <p14:nvPr/>
            </p14:nvContentPartPr>
            <p14:xfrm>
              <a:off x="3441440" y="-965640"/>
              <a:ext cx="360" cy="360"/>
            </p14:xfrm>
          </p:contentPart>
        </mc:Choice>
        <mc:Fallback xmlns="">
          <p:pic>
            <p:nvPicPr>
              <p:cNvPr id="4" name="Ink 3">
                <a:extLst>
                  <a:ext uri="{FF2B5EF4-FFF2-40B4-BE49-F238E27FC236}">
                    <a16:creationId xmlns:a16="http://schemas.microsoft.com/office/drawing/2014/main" id="{0085E38C-CEF2-4316-86CF-9ED917B48D4E}"/>
                  </a:ext>
                </a:extLst>
              </p:cNvPr>
              <p:cNvPicPr/>
              <p:nvPr/>
            </p:nvPicPr>
            <p:blipFill>
              <a:blip r:embed="rId3"/>
              <a:stretch>
                <a:fillRect/>
              </a:stretch>
            </p:blipFill>
            <p:spPr>
              <a:xfrm>
                <a:off x="3423800" y="-983640"/>
                <a:ext cx="36000" cy="36000"/>
              </a:xfrm>
              <a:prstGeom prst="rect">
                <a:avLst/>
              </a:prstGeom>
            </p:spPr>
          </p:pic>
        </mc:Fallback>
      </mc:AlternateContent>
    </p:spTree>
    <p:extLst>
      <p:ext uri="{BB962C8B-B14F-4D97-AF65-F5344CB8AC3E}">
        <p14:creationId xmlns:p14="http://schemas.microsoft.com/office/powerpoint/2010/main" val="292942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Higher values prevent a model from learning relations which might be highly specific to the particular sample. It should be tuned using cross validation.</a:t>
            </a:r>
          </a:p>
          <a:p>
            <a:pPr marL="0" indent="0">
              <a:buNone/>
            </a:pPr>
            <a:endParaRPr lang="en-US" sz="2400" dirty="0"/>
          </a:p>
          <a:p>
            <a:r>
              <a:rPr lang="en-US" sz="2400" b="1" dirty="0"/>
              <a:t> Minimum samples for a terminal node (leaf)</a:t>
            </a:r>
            <a:r>
              <a:rPr lang="en-US" sz="2400" dirty="0"/>
              <a:t> The minimum number of samples (or observations) required in a terminal node or leaf. For imbalanced class problems, a lower value should be used since regions dominant with samples belonging to minority class will be much smaller in number.</a:t>
            </a:r>
          </a:p>
          <a:p>
            <a:pPr marL="0" indent="0">
              <a:buNone/>
            </a:pPr>
            <a:endParaRPr lang="en-US" sz="2400" dirty="0"/>
          </a:p>
          <a:p>
            <a:r>
              <a:rPr lang="en-US" sz="2400" b="1" dirty="0"/>
              <a:t> Maximum depth of tree (vertical depth)</a:t>
            </a:r>
            <a:r>
              <a:rPr lang="en-US" sz="2400" dirty="0"/>
              <a:t> The maximum depth of trees, lower values prevent a model from learning relations which might be highly specific to the particular sample. It should be tuned using cross validation.</a:t>
            </a:r>
          </a:p>
          <a:p>
            <a:endParaRPr lang="en-US" sz="2400" dirty="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34</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a:t> </a:t>
            </a:r>
            <a:r>
              <a:rPr lang="en-US" sz="2400" b="1" dirty="0"/>
              <a:t>Maximum number of terminal nodes</a:t>
            </a:r>
            <a:r>
              <a:rPr lang="en-US" sz="2400" dirty="0"/>
              <a:t> Also referred as </a:t>
            </a:r>
            <a:r>
              <a:rPr lang="en-US" sz="2400" i="1" dirty="0"/>
              <a:t>number of leaves</a:t>
            </a:r>
            <a:r>
              <a:rPr lang="en-US" sz="2400" dirty="0"/>
              <a:t>. Since binary trees are created, a depth of </a:t>
            </a:r>
            <a:r>
              <a:rPr lang="en-US" sz="2400" i="1" dirty="0"/>
              <a:t>n</a:t>
            </a:r>
            <a:r>
              <a:rPr lang="en-US" sz="2400" dirty="0"/>
              <a:t> would produce a maximum of 2^n leaves.</a:t>
            </a:r>
          </a:p>
          <a:p>
            <a:pPr marL="0" indent="0">
              <a:buNone/>
            </a:pPr>
            <a:endParaRPr lang="en-US" sz="2400" dirty="0"/>
          </a:p>
          <a:p>
            <a:r>
              <a:rPr lang="en-US" sz="2400" b="1" dirty="0"/>
              <a:t> Maximum features to consider for split</a:t>
            </a:r>
            <a:r>
              <a:rPr lang="en-US" sz="2400" dirty="0"/>
              <a:t> The number of features to consider (selected randomly) while searching for a best split. A typical value is the square root of total number of available features. A higher number typically leads to over-fitting but is dependent on the problem as well.</a:t>
            </a:r>
          </a:p>
        </p:txBody>
      </p:sp>
      <p:sp>
        <p:nvSpPr>
          <p:cNvPr id="5" name="Slide Number Placeholder 4"/>
          <p:cNvSpPr>
            <a:spLocks noGrp="1"/>
          </p:cNvSpPr>
          <p:nvPr>
            <p:ph type="sldNum" sz="quarter" idx="12"/>
          </p:nvPr>
        </p:nvSpPr>
        <p:spPr/>
        <p:txBody>
          <a:bodyPr/>
          <a:lstStyle/>
          <a:p>
            <a:fld id="{5ACD0CF0-90CC-9C41-A77B-2776398A8C8B}" type="slidenum">
              <a:rPr lang="en-US" smtClean="0"/>
              <a:t>35</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36</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37</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2182176" y="731521"/>
            <a:ext cx="8823962"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Definitions</a:t>
            </a:r>
          </a:p>
        </p:txBody>
      </p:sp>
      <p:sp>
        <p:nvSpPr>
          <p:cNvPr id="3" name="Content Placeholder 2"/>
          <p:cNvSpPr>
            <a:spLocks noGrp="1"/>
          </p:cNvSpPr>
          <p:nvPr>
            <p:ph idx="1"/>
          </p:nvPr>
        </p:nvSpPr>
        <p:spPr>
          <a:xfrm>
            <a:off x="0" y="731520"/>
            <a:ext cx="10515600" cy="5016137"/>
          </a:xfrm>
        </p:spPr>
        <p:txBody>
          <a:bodyPr>
            <a:normAutofit/>
          </a:bodyPr>
          <a:lstStyle/>
          <a:p>
            <a:r>
              <a:rPr lang="en-US" sz="2600" dirty="0"/>
              <a:t> Overfitting – model becomes overly complex and as a result is predicting noise or the space between features (random error) instead of the true relationship. It is in theory possible to create a leaf node for every data point. </a:t>
            </a:r>
            <a:endParaRPr lang="en-US" sz="2000" dirty="0"/>
          </a:p>
          <a:p>
            <a:r>
              <a:rPr lang="en-US" sz="2600" dirty="0"/>
              <a:t> Ensemble methods – Process of running numerous models and codifying them using a decision rule to choose the optimal model result – example is majority vote on feature inclusion</a:t>
            </a:r>
            <a:endParaRPr lang="en-US" sz="2000" dirty="0"/>
          </a:p>
          <a:p>
            <a:r>
              <a:rPr lang="en-US" sz="2600" dirty="0"/>
              <a:t> Heuristic algorithms – approaches designed for operational efficiency generating an approximation to the ideal result but does not guarantee the best model</a:t>
            </a:r>
          </a:p>
          <a:p>
            <a:pPr lvl="1"/>
            <a:endParaRPr lang="en-US" sz="2600" dirty="0"/>
          </a:p>
        </p:txBody>
      </p:sp>
      <p:sp>
        <p:nvSpPr>
          <p:cNvPr id="5" name="Slide Number Placeholder 4"/>
          <p:cNvSpPr>
            <a:spLocks noGrp="1"/>
          </p:cNvSpPr>
          <p:nvPr>
            <p:ph type="sldNum" sz="quarter" idx="12"/>
          </p:nvPr>
        </p:nvSpPr>
        <p:spPr/>
        <p:txBody>
          <a:bodyPr/>
          <a:lstStyle/>
          <a:p>
            <a:fld id="{5ACD0CF0-90CC-9C41-A77B-2776398A8C8B}" type="slidenum">
              <a:rPr lang="en-US" smtClean="0"/>
              <a:t>38</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238960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Example</a:t>
            </a:r>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Nodes</a:t>
            </a:r>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a:t>
            </a:r>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Nodes</a:t>
            </a:r>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D37DFB16-DC50-43D5-9D05-6B4C89A3D5C9}"/>
                  </a:ext>
                </a:extLst>
              </p14:cNvPr>
              <p14:cNvContentPartPr/>
              <p14:nvPr/>
            </p14:nvContentPartPr>
            <p14:xfrm>
              <a:off x="10062561" y="3286364"/>
              <a:ext cx="8640" cy="50040"/>
            </p14:xfrm>
          </p:contentPart>
        </mc:Choice>
        <mc:Fallback xmlns="">
          <p:pic>
            <p:nvPicPr>
              <p:cNvPr id="27" name="Ink 26">
                <a:extLst>
                  <a:ext uri="{FF2B5EF4-FFF2-40B4-BE49-F238E27FC236}">
                    <a16:creationId xmlns:a16="http://schemas.microsoft.com/office/drawing/2014/main" id="{D37DFB16-DC50-43D5-9D05-6B4C89A3D5C9}"/>
                  </a:ext>
                </a:extLst>
              </p:cNvPr>
              <p:cNvPicPr/>
              <p:nvPr/>
            </p:nvPicPr>
            <p:blipFill>
              <a:blip r:embed="rId4"/>
              <a:stretch>
                <a:fillRect/>
              </a:stretch>
            </p:blipFill>
            <p:spPr>
              <a:xfrm>
                <a:off x="10053921" y="3277724"/>
                <a:ext cx="26280" cy="67680"/>
              </a:xfrm>
              <a:prstGeom prst="rect">
                <a:avLst/>
              </a:prstGeom>
            </p:spPr>
          </p:pic>
        </mc:Fallback>
      </mc:AlternateContent>
    </p:spTree>
    <p:extLst>
      <p:ext uri="{BB962C8B-B14F-4D97-AF65-F5344CB8AC3E}">
        <p14:creationId xmlns:p14="http://schemas.microsoft.com/office/powerpoint/2010/main" val="766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1" y="731520"/>
            <a:ext cx="12069097" cy="5016137"/>
          </a:xfrm>
        </p:spPr>
        <p:txBody>
          <a:bodyPr>
            <a:normAutofit/>
          </a:bodyPr>
          <a:lstStyle/>
          <a:p>
            <a:r>
              <a:rPr lang="en-US" dirty="0"/>
              <a:t> Imbalanced classes often considers imbalanced to mean a minority class of 10% to 20%. In reality, datasets can get far more imbalanced than this, examples:</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a:t>The 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p>
          <a:p>
            <a:pPr marL="514350" indent="-514350">
              <a:buFont typeface="+mj-lt"/>
              <a:buAutoNum type="arabicPeriod"/>
            </a:pPr>
            <a:r>
              <a:rPr lang="en-US" dirty="0"/>
              <a:t>Intrusion or threat detection, .0001% of network traffic </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40</a:t>
            </a:fld>
            <a:endParaRPr lang="en-US" dirty="0"/>
          </a:p>
        </p:txBody>
      </p:sp>
    </p:spTree>
    <p:extLst>
      <p:ext uri="{BB962C8B-B14F-4D97-AF65-F5344CB8AC3E}">
        <p14:creationId xmlns:p14="http://schemas.microsoft.com/office/powerpoint/2010/main" val="1463042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0" y="731521"/>
            <a:ext cx="11720052" cy="4015578"/>
          </a:xfrm>
        </p:spPr>
        <p:txBody>
          <a:bodyPr>
            <a:normAutofit/>
          </a:bodyPr>
          <a:lstStyle/>
          <a:p>
            <a:r>
              <a:rPr lang="en-US" dirty="0"/>
              <a:t> Working on real world problems will almost certainly include unbalanced datasets. Making standard algorithms function inefficiently.</a:t>
            </a:r>
          </a:p>
          <a:p>
            <a:pPr lvl="1"/>
            <a:r>
              <a:rPr lang="en-US" dirty="0"/>
              <a:t> Solution is to </a:t>
            </a:r>
            <a:r>
              <a:rPr lang="en-US" b="1" dirty="0"/>
              <a:t>oversample</a:t>
            </a:r>
            <a:r>
              <a:rPr lang="en-US" dirty="0"/>
              <a:t> the minority target or </a:t>
            </a:r>
            <a:r>
              <a:rPr lang="en-US" b="1" dirty="0"/>
              <a:t>under-sample</a:t>
            </a:r>
            <a:r>
              <a:rPr lang="en-US" dirty="0"/>
              <a:t> the majority to create a more balanced training dataset </a:t>
            </a:r>
          </a:p>
          <a:p>
            <a:r>
              <a:rPr lang="en-US" dirty="0"/>
              <a:t> </a:t>
            </a:r>
            <a:r>
              <a:rPr lang="en-US" b="1" dirty="0"/>
              <a:t>Oversampling </a:t>
            </a:r>
            <a:r>
              <a:rPr lang="en-US" dirty="0"/>
              <a:t>– Most commonly used, can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41</a:t>
            </a:fld>
            <a:endParaRPr lang="en-US" dirty="0"/>
          </a:p>
        </p:txBody>
      </p:sp>
    </p:spTree>
    <p:extLst>
      <p:ext uri="{BB962C8B-B14F-4D97-AF65-F5344CB8AC3E}">
        <p14:creationId xmlns:p14="http://schemas.microsoft.com/office/powerpoint/2010/main" val="2893065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a:t>Example in R</a:t>
            </a:r>
          </a:p>
        </p:txBody>
      </p:sp>
      <p:sp>
        <p:nvSpPr>
          <p:cNvPr id="5" name="Slide Number Placeholder 4"/>
          <p:cNvSpPr>
            <a:spLocks noGrp="1"/>
          </p:cNvSpPr>
          <p:nvPr>
            <p:ph type="sldNum" sz="quarter" idx="12"/>
          </p:nvPr>
        </p:nvSpPr>
        <p:spPr/>
        <p:txBody>
          <a:bodyPr/>
          <a:lstStyle/>
          <a:p>
            <a:fld id="{5ACD0CF0-90CC-9C41-A77B-2776398A8C8B}" type="slidenum">
              <a:rPr lang="en-US" smtClean="0"/>
              <a:t>42</a:t>
            </a:fld>
            <a:endParaRPr lang="en-US" dirty="0"/>
          </a:p>
        </p:txBody>
      </p:sp>
    </p:spTree>
    <p:extLst>
      <p:ext uri="{BB962C8B-B14F-4D97-AF65-F5344CB8AC3E}">
        <p14:creationId xmlns:p14="http://schemas.microsoft.com/office/powerpoint/2010/main" val="20616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a:t>to move on to a second</a:t>
            </a:r>
            <a:r>
              <a:rPr lang="en-US" dirty="0">
                <a:ea typeface="+mn-ea"/>
              </a:rPr>
              <a:t> date?</a:t>
            </a:r>
            <a:br>
              <a:rPr lang="en-US" dirty="0">
                <a:ea typeface="+mn-ea"/>
              </a:rPr>
            </a:br>
            <a:r>
              <a:rPr lang="en-US" b="1" i="1" dirty="0">
                <a:solidFill>
                  <a:srgbClr val="72CFDF"/>
                </a:solidFill>
                <a:latin typeface="Lato Regular"/>
                <a:ea typeface="+mn-ea"/>
                <a:cs typeface="Lato Regular"/>
              </a:rPr>
              <a:t>The question with the most amount of relevant information.</a:t>
            </a: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Intuition</a:t>
            </a:r>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question for information gain.</a:t>
            </a:r>
          </a:p>
        </p:txBody>
      </p:sp>
      <p:sp>
        <p:nvSpPr>
          <p:cNvPr id="9" name="Title 8"/>
          <p:cNvSpPr>
            <a:spLocks noGrp="1"/>
          </p:cNvSpPr>
          <p:nvPr>
            <p:ph type="title"/>
          </p:nvPr>
        </p:nvSpPr>
        <p:spPr>
          <a:xfrm>
            <a:off x="80554" y="-45473"/>
            <a:ext cx="10840244" cy="850900"/>
          </a:xfrm>
        </p:spPr>
        <p:txBody>
          <a:bodyPr/>
          <a:lstStyle/>
          <a:p>
            <a:pPr>
              <a:defRPr/>
            </a:pPr>
            <a:r>
              <a:rPr lang="en-US" dirty="0"/>
              <a:t>Basics: Intuition</a:t>
            </a:r>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1617219" y="2729185"/>
            <a:ext cx="430721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1619808" y="3582288"/>
            <a:ext cx="1726407"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4057597" y="3446883"/>
            <a:ext cx="1181100"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Tree>
    <p:extLst>
      <p:ext uri="{BB962C8B-B14F-4D97-AF65-F5344CB8AC3E}">
        <p14:creationId xmlns:p14="http://schemas.microsoft.com/office/powerpoint/2010/main" val="3330396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information.</a:t>
            </a:r>
          </a:p>
        </p:txBody>
      </p:sp>
      <p:sp>
        <p:nvSpPr>
          <p:cNvPr id="13" name="Title 12"/>
          <p:cNvSpPr>
            <a:spLocks noGrp="1"/>
          </p:cNvSpPr>
          <p:nvPr>
            <p:ph type="title"/>
          </p:nvPr>
        </p:nvSpPr>
        <p:spPr>
          <a:xfrm>
            <a:off x="0" y="-96591"/>
            <a:ext cx="10840244" cy="850900"/>
          </a:xfrm>
        </p:spPr>
        <p:txBody>
          <a:bodyPr/>
          <a:lstStyle/>
          <a:p>
            <a:pPr>
              <a:defRPr/>
            </a:pPr>
            <a:r>
              <a:rPr lang="en-US" dirty="0"/>
              <a:t>Basics: Intuition</a:t>
            </a:r>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1:</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Ask 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p>
          <a:p>
            <a:pPr eaLnBrk="1" hangingPunct="1"/>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2:</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Conditional on the first answer, select the next most important question.</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3:</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When 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4:</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Repeat steps 2 and 3 for each question branch.</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a:t>Basics: Building 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470168" y="728523"/>
            <a:ext cx="10515600" cy="5624830"/>
          </a:xfrm>
        </p:spPr>
        <p:txBody>
          <a:bodyPr>
            <a:normAutofit fontScale="92500"/>
          </a:bodyPr>
          <a:lstStyle/>
          <a:p>
            <a:r>
              <a:rPr lang="en-US" dirty="0"/>
              <a:t> Decision trees are a hierarchical technique </a:t>
            </a:r>
          </a:p>
          <a:p>
            <a:pPr lvl="1"/>
            <a:r>
              <a:rPr lang="en-US" dirty="0"/>
              <a:t> Meaning that a series of decisions are made until a predetermined metric is met</a:t>
            </a:r>
          </a:p>
          <a:p>
            <a:pPr lvl="2"/>
            <a:r>
              <a:rPr lang="en-US" dirty="0"/>
              <a:t> Model is built such that a sequence of ordered decisions concerning values of data features results in assigning </a:t>
            </a:r>
            <a:r>
              <a:rPr lang="en-US" sz="2200" b="1" dirty="0"/>
              <a:t>class labels</a:t>
            </a:r>
          </a:p>
          <a:p>
            <a:pPr marL="914400" lvl="2" indent="0">
              <a:buNone/>
            </a:pPr>
            <a:endParaRPr lang="en-US" sz="1200" dirty="0"/>
          </a:p>
          <a:p>
            <a:r>
              <a:rPr lang="en-US" dirty="0"/>
              <a:t> Nonparametric</a:t>
            </a:r>
          </a:p>
          <a:p>
            <a:pPr lvl="1"/>
            <a:r>
              <a:rPr lang="en-US" dirty="0"/>
              <a:t> Number of parameters is not pre-determined as is the case with linear models that have pre-determine parameters thus limiting their </a:t>
            </a:r>
            <a:r>
              <a:rPr lang="en-US" b="1" dirty="0"/>
              <a:t>degrees of freedom</a:t>
            </a:r>
          </a:p>
          <a:p>
            <a:pPr lvl="1"/>
            <a:r>
              <a:rPr lang="en-US" dirty="0"/>
              <a:t> No assumptions need to be met concerning parameters or distributions</a:t>
            </a:r>
          </a:p>
          <a:p>
            <a:pPr marL="457200" lvl="1" indent="0">
              <a:buNone/>
            </a:pPr>
            <a:endParaRPr lang="en-US" sz="1500" dirty="0"/>
          </a:p>
          <a:p>
            <a:r>
              <a:rPr lang="en-US" dirty="0"/>
              <a:t> Best recognized through graphs produced</a:t>
            </a:r>
          </a:p>
          <a:p>
            <a:pPr lvl="1"/>
            <a:r>
              <a:rPr lang="en-US" dirty="0"/>
              <a:t> Type of Acyclic graph - are used to model probabilities, connectivity, and causality. A “graph” in this sense means a structure made from nodes and edges</a:t>
            </a:r>
          </a:p>
          <a:p>
            <a:pPr lvl="1"/>
            <a:r>
              <a:rPr lang="en-US" dirty="0"/>
              <a:t> 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57914</TotalTime>
  <Words>3588</Words>
  <Application>Microsoft Office PowerPoint</Application>
  <PresentationFormat>Widescreen</PresentationFormat>
  <Paragraphs>507</Paragraphs>
  <Slides>42</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Gill Sans</vt:lpstr>
      <vt:lpstr>Lato Heavy</vt:lpstr>
      <vt:lpstr>Lato Light</vt:lpstr>
      <vt:lpstr>Lato Regular</vt:lpstr>
      <vt:lpstr>League Gothic</vt:lpstr>
      <vt:lpstr>Wingdings</vt:lpstr>
      <vt:lpstr>Office Theme</vt:lpstr>
      <vt:lpstr>Introduction to Decision Trees, Background and Application….Ensemble Overview  Brian Wright  </vt:lpstr>
      <vt:lpstr>Outline</vt:lpstr>
      <vt:lpstr>Basics: Graph Elements</vt:lpstr>
      <vt:lpstr>Basics: Graph Example</vt:lpstr>
      <vt:lpstr>Basics: Intuition</vt:lpstr>
      <vt:lpstr>Basics: Intuition</vt:lpstr>
      <vt:lpstr>Basics: Intuition</vt:lpstr>
      <vt:lpstr>Basics: Building a tree in four steps</vt:lpstr>
      <vt:lpstr>Basics</vt:lpstr>
      <vt:lpstr>Background</vt:lpstr>
      <vt:lpstr>Background </vt:lpstr>
      <vt:lpstr>Background: CART Algorithm and C4.5</vt:lpstr>
      <vt:lpstr>Advantages and Limitations</vt:lpstr>
      <vt:lpstr>Advantages </vt:lpstr>
      <vt:lpstr>Limitations</vt:lpstr>
      <vt:lpstr>Limitations</vt:lpstr>
      <vt:lpstr>Mathematical Approaches and Examples</vt:lpstr>
      <vt:lpstr>Mathematical Approaches: Node split criterion </vt:lpstr>
      <vt:lpstr>Tree Based Methods</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C4.5/C5.0 and Gains Ratio </vt:lpstr>
      <vt:lpstr>Mathematical Approaches: Information gain + entropy + gains ratio (C4.5)</vt:lpstr>
      <vt:lpstr>Mathematical Approaches: Classification, Gini Coefficient (CART)</vt:lpstr>
      <vt:lpstr>Mathematical Approaches: Regression/MSE</vt:lpstr>
      <vt:lpstr>Practice…Poll  </vt:lpstr>
      <vt:lpstr>Decision Trees: Overfitting and Hyper-parameters</vt:lpstr>
      <vt:lpstr>Decision Trees: Hyper-parameter tuning (Pruning)</vt:lpstr>
      <vt:lpstr>Decision Trees: Hyper-parameter tuning (Pruning)</vt:lpstr>
      <vt:lpstr>Cross- Validation</vt:lpstr>
      <vt:lpstr>Cross-Validation</vt:lpstr>
      <vt:lpstr>Decision Trees: Definitions</vt:lpstr>
      <vt:lpstr>Ensemble Methods</vt:lpstr>
      <vt:lpstr>Decision Trees: Balancing Dataset </vt:lpstr>
      <vt:lpstr>Decision Trees: Balancing Dataset </vt:lpstr>
      <vt:lpstr>Example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Brian Wright</cp:lastModifiedBy>
  <cp:revision>198</cp:revision>
  <dcterms:created xsi:type="dcterms:W3CDTF">2017-12-21T15:47:29Z</dcterms:created>
  <dcterms:modified xsi:type="dcterms:W3CDTF">2021-04-28T20:21:16Z</dcterms:modified>
</cp:coreProperties>
</file>