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262" r:id="rId32"/>
    <p:sldId id="362" r:id="rId33"/>
    <p:sldId id="263" r:id="rId34"/>
    <p:sldId id="264" r:id="rId35"/>
    <p:sldId id="265" r:id="rId36"/>
    <p:sldId id="365" r:id="rId37"/>
    <p:sldId id="364" r:id="rId38"/>
    <p:sldId id="259" r:id="rId39"/>
    <p:sldId id="373" r:id="rId40"/>
    <p:sldId id="336" r:id="rId41"/>
    <p:sldId id="337" r:id="rId42"/>
    <p:sldId id="35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80" d="100"/>
          <a:sy n="80" d="100"/>
        </p:scale>
        <p:origin x="5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8/2/2021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8/2/2021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8/2/2021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8/2/2021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8/2/2021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8/2/2021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60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10-fold </a:t>
            </a:r>
            <a:r>
              <a:rPr lang="en-US"/>
              <a:t>cross validation </a:t>
            </a:r>
            <a:endParaRPr lang="en-US" dirty="0"/>
          </a:p>
          <a:p>
            <a:pPr lvl="1"/>
            <a:r>
              <a:rPr lang="en-US" dirty="0"/>
              <a:t> ID3 – Information Gain  </a:t>
            </a:r>
          </a:p>
          <a:p>
            <a:pPr lvl="1"/>
            <a:r>
              <a:rPr lang="en-US" dirty="0"/>
              <a:t> C4.5 – Gains Ratio  – Introduced pruning (</a:t>
            </a:r>
            <a:r>
              <a:rPr lang="en-US" dirty="0" err="1"/>
              <a:t>Entrophy</a:t>
            </a:r>
            <a:r>
              <a:rPr lang="en-US" dirty="0"/>
              <a:t>)</a:t>
            </a:r>
          </a:p>
          <a:p>
            <a:pPr lvl="1"/>
            <a:r>
              <a:rPr lang="en-US"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31</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mean squared error (MSE)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lvl="1"/>
            <a:endParaRPr lang="en-US" dirty="0"/>
          </a:p>
          <a:p>
            <a:pPr lvl="1"/>
            <a:endParaRPr lang="en-US" dirty="0"/>
          </a:p>
          <a:p>
            <a:r>
              <a:rPr lang="en-US" dirty="0"/>
              <a:t> The decision tree algorithm searches through all variables and all possible split points to identify the point that minimizes error</a:t>
            </a:r>
          </a:p>
        </p:txBody>
      </p:sp>
      <p:pic>
        <p:nvPicPr>
          <p:cNvPr id="4" name="Picture 3"/>
          <p:cNvPicPr>
            <a:picLocks noChangeAspect="1"/>
          </p:cNvPicPr>
          <p:nvPr/>
        </p:nvPicPr>
        <p:blipFill>
          <a:blip r:embed="rId2"/>
          <a:stretch>
            <a:fillRect/>
          </a:stretch>
        </p:blipFill>
        <p:spPr>
          <a:xfrm>
            <a:off x="4505926" y="3281362"/>
            <a:ext cx="2371123" cy="1090613"/>
          </a:xfrm>
          <a:prstGeom prst="rect">
            <a:avLst/>
          </a:prstGeom>
        </p:spPr>
      </p:pic>
    </p:spTree>
    <p:extLst>
      <p:ext uri="{BB962C8B-B14F-4D97-AF65-F5344CB8AC3E}">
        <p14:creationId xmlns:p14="http://schemas.microsoft.com/office/powerpoint/2010/main" val="320024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32</a:t>
            </a:fld>
            <a:endParaRPr lang="en-US"/>
          </a:p>
        </p:txBody>
      </p:sp>
      <p:sp>
        <p:nvSpPr>
          <p:cNvPr id="6" name="Right Arrow 5"/>
          <p:cNvSpPr/>
          <p:nvPr/>
        </p:nvSpPr>
        <p:spPr>
          <a:xfrm rot="19035686">
            <a:off x="7091639" y="3505788"/>
            <a:ext cx="1254822"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33</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34</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36</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37</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2182176" y="731521"/>
            <a:ext cx="8823962"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sz="2600" dirty="0"/>
              <a:t> Overfitting – model becomes overly complex and as a result is predicting noise or the space between features (random error) instead of the true relationship. It is in theory possible to create a leaf node for every data point. </a:t>
            </a:r>
            <a:endParaRPr lang="en-US" sz="2000" dirty="0"/>
          </a:p>
          <a:p>
            <a:r>
              <a:rPr lang="en-US" sz="2600" dirty="0"/>
              <a:t> Ensemble methods – Process of running numerous models and codifying them using a decision rule to choose the optimal model result – example is majority vote on feature inclusion</a:t>
            </a:r>
            <a:endParaRPr lang="en-US" sz="2000" dirty="0"/>
          </a:p>
          <a:p>
            <a:r>
              <a:rPr lang="en-US" sz="2600" dirty="0"/>
              <a:t> Heuristic algorithms – approaches designed for operational efficiency generating an approximation to the ideal result but does not guarantee the best model</a:t>
            </a:r>
          </a:p>
          <a:p>
            <a:pPr lvl="1"/>
            <a:endParaRPr lang="en-US" sz="2600" dirty="0"/>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40</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42</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57915</TotalTime>
  <Words>3595</Words>
  <Application>Microsoft Office PowerPoint</Application>
  <PresentationFormat>Widescreen</PresentationFormat>
  <Paragraphs>507</Paragraphs>
  <Slides>42</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Mathematical Approaches: Regression/MSE</vt:lpstr>
      <vt:lpstr>Practice…Poll  </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199</cp:revision>
  <dcterms:created xsi:type="dcterms:W3CDTF">2017-12-21T15:47:29Z</dcterms:created>
  <dcterms:modified xsi:type="dcterms:W3CDTF">2021-08-02T18:27:31Z</dcterms:modified>
</cp:coreProperties>
</file>