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7.xml" ContentType="application/vnd.openxmlformats-officedocument.presentationml.notesSlide+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257" r:id="rId3"/>
    <p:sldId id="275" r:id="rId4"/>
    <p:sldId id="276" r:id="rId5"/>
    <p:sldId id="354" r:id="rId6"/>
    <p:sldId id="355" r:id="rId7"/>
    <p:sldId id="356" r:id="rId8"/>
    <p:sldId id="357" r:id="rId9"/>
    <p:sldId id="258" r:id="rId10"/>
    <p:sldId id="358" r:id="rId11"/>
    <p:sldId id="277" r:id="rId12"/>
    <p:sldId id="286" r:id="rId13"/>
    <p:sldId id="359" r:id="rId14"/>
    <p:sldId id="260" r:id="rId15"/>
    <p:sldId id="261" r:id="rId16"/>
    <p:sldId id="281" r:id="rId17"/>
    <p:sldId id="360" r:id="rId18"/>
    <p:sldId id="294" r:id="rId19"/>
    <p:sldId id="372" r:id="rId20"/>
    <p:sldId id="283" r:id="rId21"/>
    <p:sldId id="284" r:id="rId22"/>
    <p:sldId id="285" r:id="rId23"/>
    <p:sldId id="346" r:id="rId24"/>
    <p:sldId id="347" r:id="rId25"/>
    <p:sldId id="348" r:id="rId26"/>
    <p:sldId id="349" r:id="rId27"/>
    <p:sldId id="350" r:id="rId28"/>
    <p:sldId id="375" r:id="rId29"/>
    <p:sldId id="376" r:id="rId30"/>
    <p:sldId id="273" r:id="rId31"/>
    <p:sldId id="262" r:id="rId32"/>
    <p:sldId id="362" r:id="rId33"/>
    <p:sldId id="263" r:id="rId34"/>
    <p:sldId id="264" r:id="rId35"/>
    <p:sldId id="265" r:id="rId36"/>
    <p:sldId id="365" r:id="rId37"/>
    <p:sldId id="364" r:id="rId38"/>
    <p:sldId id="259" r:id="rId39"/>
    <p:sldId id="373" r:id="rId40"/>
    <p:sldId id="336" r:id="rId41"/>
    <p:sldId id="337" r:id="rId42"/>
    <p:sldId id="35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F7CD7-7E3B-4E34-B322-37D9D8276A5F}" v="29" dt="2021-04-28T19:05:39.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87044" autoAdjust="0"/>
  </p:normalViewPr>
  <p:slideViewPr>
    <p:cSldViewPr snapToGrid="0" snapToObjects="1">
      <p:cViewPr varScale="1">
        <p:scale>
          <a:sx n="80" d="100"/>
          <a:sy n="80" d="100"/>
        </p:scale>
        <p:origin x="5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8/2/2021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5T19:49:50.894"/>
    </inkml:context>
    <inkml:brush xml:id="br0">
      <inkml:brushProperty name="width" value="0.05" units="cm"/>
      <inkml:brushProperty name="height" value="0.05" units="cm"/>
    </inkml:brush>
  </inkml:definitions>
  <inkml:trace contextRef="#ctx0" brushRef="#br0">24 1 2384 0 0,'0'16'0'0'0,"-6"4"96"0"0,-2 11-24 0 0,3 5 8 0 0,1-1-80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7.909"/>
    </inkml:context>
    <inkml:brush xml:id="br0">
      <inkml:brushProperty name="width" value="0.05" units="cm"/>
      <inkml:brushProperty name="height" value="0.05" units="cm"/>
    </inkml:brush>
  </inkml:definitions>
  <inkml:trace contextRef="#ctx0" brushRef="#br0">1 142 3064 0 0,'0'0'305'0'0,"5"3"62"0"0,0-1-189 0 0,0-2 0 0 0,0 1-1 0 0,0 0 1 0 0,0-1 0 0 0,0 0 0 0 0,0 0 0 0 0,7-2 0 0 0,38-8 1056 0 0,-36 7-957 0 0,32-8 203 0 0,78-29 0 0 0,-110 33-533 0 0,1 0 0 0 0,-1-1-1 0 0,22-18 1 0 0,-25 15 239 0 0,-11 9-103 0 0,1 1-1 0 0,0 0 0 0 0,0-1 0 0 0,0 1 1 0 0,0 0-1 0 0,0 0 0 0 0,0 0 1 0 0,1 0-1 0 0,1-1 0 0 0,-4 2-26 0 0,-1-2 98 0 0,-1 1-1 0 0,1 0 1 0 0,-1-1-1 0 0,0 1 1 0 0,1 0-1 0 0,-1 1 1 0 0,0-1-1 0 0,1 0 1 0 0,-1 1-1 0 0,0 0 1 0 0,0-1-1 0 0,0 1 1 0 0,0 0-1 0 0,-4 1 1 0 0,-12 3 87 0 0,1 0 0 0 0,-1 2 0 0 0,0 0 0 0 0,1 1 0 0 0,1 1 0 0 0,-1 1 0 0 0,-26 17 0 0 0,38-21-224 0 0,0-1 0 0 0,1 1 0 0 0,-1 0 0 0 0,1 0 0 0 0,-7 9 1 0 0,10-11-25 0 0,0 1 1 0 0,0-1-1 0 0,0 0 1 0 0,0 0-1 0 0,0 1 1 0 0,1-1-1 0 0,-1 1 1 0 0,1-1-1 0 0,0 1 1 0 0,0 0 0 0 0,1 0-1 0 0,-1 3 1 0 0,1-5 1 0 0,0-1 0 0 0,0 0 0 0 0,0 0 0 0 0,0 0 0 0 0,0 1 0 0 0,1-1 0 0 0,-1 0 0 0 0,0 0 0 0 0,1 0 0 0 0,-1 0 0 0 0,1 0 0 0 0,-1 1 0 0 0,1-1 0 0 0,0 0 0 0 0,0 0 0 0 0,-1-1 1 0 0,1 1-1 0 0,0 0 0 0 0,1 1 0 0 0,1 0-5 0 0,-1-1-1 0 0,0 0 1 0 0,0 1 0 0 0,0-1 0 0 0,1-1 0 0 0,-1 1 0 0 0,0 0 0 0 0,1 0 0 0 0,2 0 0 0 0,4-1-55 0 0,0 1 0 0 0,-1-1 0 0 0,1 0 0 0 0,14-2 1 0 0,-5-1-117 0 0,0-1 1 0 0,0 0 0 0 0,0-1 0 0 0,0-1 0 0 0,-1-1 0 0 0,18-10-1 0 0,-31 15 218 0 0,0-1 0 0 0,0 0 0 0 0,0 0 0 0 0,-1-1 1 0 0,1 1-1 0 0,-1-1 0 0 0,0 0 0 0 0,0 0 0 0 0,4-8 0 0 0,-6 10 59 0 0,0 0 0 0 0,0 0 0 0 0,0 0 0 0 0,-1 0 1 0 0,1 0-1 0 0,-1 0 0 0 0,1-1 0 0 0,-1 1 0 0 0,0 0 0 0 0,1-3 1 0 0,-2 4-21 0 0,1-1 0 0 0,0 1 0 0 0,0 0 0 0 0,0 0 1 0 0,-1 0-1 0 0,1 0 0 0 0,-1 0 0 0 0,1 0 1 0 0,0 0-1 0 0,-1 0 0 0 0,0 0 0 0 0,1 0 1 0 0,-1 0-1 0 0,0 0 0 0 0,1 1 0 0 0,-1-1 0 0 0,0 0 1 0 0,0 0-1 0 0,0 1 0 0 0,0-1 0 0 0,-1 0 1 0 0,1 0-47 0 0,-1 0 0 0 0,1 1 1 0 0,-1 0-1 0 0,1-1 0 0 0,-1 1 0 0 0,1 0 1 0 0,-1 0-1 0 0,1 0 0 0 0,-1 0 1 0 0,0 0-1 0 0,1 0 0 0 0,-1 0 1 0 0,1 0-1 0 0,-1 1 0 0 0,1-1 1 0 0,-1 1-1 0 0,1-1 0 0 0,-1 1 1 0 0,1-1-1 0 0,0 1 0 0 0,-1 0 1 0 0,1 0-1 0 0,0 0 0 0 0,-2 1 1 0 0,-4 3-59 0 0,0 0 0 0 0,-10 13 0 0 0,16-17 43 0 0,-5 4-138 0 0,1 0 0 0 0,0 1 0 0 0,0 0 0 0 0,1 0 0 0 0,0 0 0 0 0,0 1 0 0 0,0 0 0 0 0,1-1-1 0 0,0 1 1 0 0,0 0 0 0 0,0 1 0 0 0,1-1 0 0 0,-1 10 0 0 0,2 6-1279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8.662"/>
    </inkml:context>
    <inkml:brush xml:id="br0">
      <inkml:brushProperty name="width" value="0.05" units="cm"/>
      <inkml:brushProperty name="height" value="0.05" units="cm"/>
    </inkml:brush>
  </inkml:definitions>
  <inkml:trace contextRef="#ctx0" brushRef="#br0">330 12 8680 0 0,'-12'-3'91'0'0,"-1"0"0"0"0,1 1 0 0 0,-13-1 0 0 0,20 3-44 0 0,0 0 0 0 0,1 0 0 0 0,-1 0 0 0 0,0 1 0 0 0,1 0 0 0 0,-1 0 0 0 0,1 0 0 0 0,-1 0 0 0 0,1 1 0 0 0,0 0 0 0 0,-8 4 0 0 0,3-1-104 0 0,1 1 0 0 0,0 0 0 0 0,0 1-1 0 0,1 0 1 0 0,0 0 0 0 0,0 0 0 0 0,1 1 0 0 0,0 0 0 0 0,-6 10 0 0 0,9-12-104 0 0,0-1 0 0 0,1 1 0 0 0,-1 0-1 0 0,1 0 1 0 0,0 0 0 0 0,1 0 0 0 0,-1 0 0 0 0,1 0 0 0 0,1 1-1 0 0,-1-1 1 0 0,1 0 0 0 0,0 1 0 0 0,0-1 0 0 0,1 0 0 0 0,2 11-1 0 0,-3-17 151 0 0,0 1 0 0 0,0-1-1 0 0,1 1 1 0 0,-1 0-1 0 0,0-1 1 0 0,0 1 0 0 0,1-1-1 0 0,-1 1 1 0 0,1-1-1 0 0,-1 1 1 0 0,0-1 0 0 0,1 1-1 0 0,-1-1 1 0 0,1 1-1 0 0,-1-1 1 0 0,1 0 0 0 0,-1 1-1 0 0,1-1 1 0 0,-1 0-1 0 0,1 1 1 0 0,0-1 0 0 0,-1 0-1 0 0,2 0 1 0 0,-1 1-2 0 0,1-1 1 0 0,0 0-1 0 0,0 1 1 0 0,0-1-1 0 0,0 0 1 0 0,0 0-1 0 0,0-1 1 0 0,2 1-1 0 0,3-2 129 0 0,-1 0-1 0 0,1 0 1 0 0,10-4-1 0 0,7-6 1206 0 0,24-17-1 0 0,-4 2 845 0 0,-43 27-2071 0 0,14-10 442 0 0,-14 10-450 0 0,-1-1 0 0 0,1 1 0 0 0,0-1 0 0 0,0 1 1 0 0,-1-1-1 0 0,1 0 0 0 0,-1 1 0 0 0,1-1 0 0 0,0 0 0 0 0,-1 0 1 0 0,0 1-1 0 0,1-1 0 0 0,-1 0 0 0 0,1 0 0 0 0,-1 0 1 0 0,0 0-1 0 0,1 0 0 0 0,-10 6-375 0 0,-79 69-651 0 0,75-62 753 0 0,0-1-1 0 0,-19 26 1 0 0,27-30 123 0 0,26-10 8 0 0,-7-3 135 0 0,-1 0 0 0 0,0-1-1 0 0,0 0 1 0 0,-1-1 0 0 0,12-9-1 0 0,-17 10 110 0 0,0 1 0 0 0,0-1 0 0 0,-1 0 0 0 0,0 0 0 0 0,9-16 0 0 0,-9 13 170 0 0,-6 10-325 0 0,1-1 0 0 0,-1 0 0 0 0,0 1 1 0 0,0-1-1 0 0,1 0 0 0 0,-1 1 1 0 0,0-1-1 0 0,0 0 0 0 0,0 1 0 0 0,0-1 1 0 0,0 0-1 0 0,0 1 0 0 0,0-1 1 0 0,0 0-1 0 0,-1 1 0 0 0,1-1 0 0 0,0 0 1 0 0,0 1-1 0 0,0-1 0 0 0,-1 0 1 0 0,1 1-1 0 0,0-1 0 0 0,-1 1 0 0 0,0-2 1 0 0,-10-10 294 0 0,8 9-264 0 0,0 1 1 0 0,-1 0 0 0 0,1 0-1 0 0,-1 1 1 0 0,0-1 0 0 0,1 1-1 0 0,-1 0 1 0 0,0 0 0 0 0,0 0-1 0 0,0 0 1 0 0,0 1 0 0 0,0-1-1 0 0,0 1 1 0 0,0 0 0 0 0,-4 1-1 0 0,-9 0-106 0 0,-1 2 1 0 0,-18 4-1 0 0,23-4-75 0 0,3 0 39 0 0,-1 0 0 0 0,0 1 0 0 0,1 0 0 0 0,0 1 0 0 0,0 0 0 0 0,0 0 0 0 0,1 1 0 0 0,0 0 0 0 0,0 1 0 0 0,0 0 0 0 0,1 1 0 0 0,0-1 0 0 0,1 1 0 0 0,-12 17 0 0 0,5-5-272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9.394"/>
    </inkml:context>
    <inkml:brush xml:id="br0">
      <inkml:brushProperty name="width" value="0.05" units="cm"/>
      <inkml:brushProperty name="height" value="0.05" units="cm"/>
    </inkml:brush>
  </inkml:definitions>
  <inkml:trace contextRef="#ctx0" brushRef="#br0">129 80 7752 0 0,'0'-2'277'0'0,"0"-23"5068"0"0,-1 26-4969 0 0,-8 2-538 0 0,1-1 0 0 0,-1 0 0 0 0,0-1 0 0 0,1 0 0 0 0,-1 0 0 0 0,-9-1 0 0 0,15 1 105 0 0,1-1 16 0 0,-19-7-181 0 0,21 7 228 0 0,0 0 0 0 0,0 0 0 0 0,0 0 0 0 0,0 1 1 0 0,0-1-1 0 0,0 0 0 0 0,0 0 0 0 0,0 0 0 0 0,0 0 1 0 0,0 0-1 0 0,0 0 0 0 0,0 0 0 0 0,0 1 0 0 0,0-1 0 0 0,0 0 1 0 0,0 0-1 0 0,0 0 0 0 0,0 0 0 0 0,0 0 0 0 0,0 0 1 0 0,0 1-1 0 0,0-1 0 0 0,0 0 0 0 0,0 0 0 0 0,0 0 1 0 0,0 0-1 0 0,0 0 0 0 0,0 0 0 0 0,0 0 0 0 0,0 1 0 0 0,0-1 1 0 0,0 0-1 0 0,0 0 0 0 0,0 0 0 0 0,-1 0 0 0 0,1 0 1 0 0,0 0-1 0 0,0 0 0 0 0,0 0 0 0 0,0 0 0 0 0,0 1 1 0 0,0-1-1 0 0,0 0 0 0 0,0 0 0 0 0,-1 0 0 0 0,1 0 1 0 0,0 0-1 0 0,0 0 0 0 0,0 0 0 0 0,0 0 0 0 0,0 0 0 0 0,0 0 1 0 0,-1 0-1 0 0,1 0 0 0 0,0 0 0 0 0,8 8-22 0 0,-6-7 31 0 0,0 0 0 0 0,1 0 0 0 0,-1 0 0 0 0,0 0 0 0 0,1-1 0 0 0,0 1 0 0 0,-1-1 0 0 0,1 1 0 0 0,-1-1 0 0 0,1 0 0 0 0,-1 0 0 0 0,5-1 0 0 0,32-7 147 0 0,-17 3-81 0 0,-12 3-29 0 0,1-2 0 0 0,0 0 1 0 0,-1 0-1 0 0,0-1 1 0 0,0 0-1 0 0,0 0 1 0 0,-1-1-1 0 0,16-13 1 0 0,-23 18 171 0 0,-14-3-138 0 0,11 3-98 0 0,0 1 1 0 0,1-1-1 0 0,-1 1 1 0 0,0 0-1 0 0,0-1 1 0 0,0 1-1 0 0,0 0 0 0 0,0-1 1 0 0,0 1-1 0 0,0 0 1 0 0,0 0-1 0 0,0 0 1 0 0,0 0-1 0 0,0 0 0 0 0,-1 0 1 0 0,-15 3-165 0 0,9-2 141 0 0,0 0 0 0 0,1 1-1 0 0,-1 0 1 0 0,-11 5 0 0 0,-3 3 5 0 0,8-4 42 0 0,0 0 0 0 0,0 1 0 0 0,0 1-1 0 0,1 1 1 0 0,-16 12 0 0 0,26-18 44 0 0,0 0-1 0 0,0 0 0 0 0,0 0 1 0 0,1 0-1 0 0,-1 1 0 0 0,1-1 1 0 0,-4 7-1 0 0,6-9-53 0 0,0 0 0 0 0,-1-1 0 0 0,1 1-1 0 0,0 0 1 0 0,0 0 0 0 0,-1-1 0 0 0,1 1 0 0 0,0 0 0 0 0,0 0 0 0 0,0-1 0 0 0,0 1 0 0 0,0 0-1 0 0,0 0 1 0 0,0 0 0 0 0,0-1 0 0 0,0 1 0 0 0,1 0 0 0 0,-1 0 0 0 0,0-1 0 0 0,0 1-1 0 0,1 0 1 0 0,-1 0 0 0 0,0-1 0 0 0,1 1 0 0 0,-1 0 0 0 0,1-1 0 0 0,-1 1 0 0 0,1-1 0 0 0,-1 1-1 0 0,1-1 1 0 0,-1 1 0 0 0,1-1 0 0 0,0 1 0 0 0,-1-1 0 0 0,1 1 0 0 0,0-1 0 0 0,-1 1-1 0 0,1-1 1 0 0,0 0 0 0 0,-1 0 0 0 0,1 1 0 0 0,0-1 0 0 0,0 0 0 0 0,-1 0 0 0 0,2 0 0 0 0,1 0 1 0 0,-1 0 1 0 0,1 0 0 0 0,-1 0 0 0 0,0 0-1 0 0,1 0 1 0 0,-1-1 0 0 0,0 1-1 0 0,1-1 1 0 0,-1 0 0 0 0,0 0 0 0 0,0 0-1 0 0,1 0 1 0 0,-1 0 0 0 0,3-2 0 0 0,15-6 84 0 0,10-4-80 0 0,-21 7-92 0 0,-7 6-38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0T15:08:49.398"/>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ea typeface="ＭＳ Ｐゴシック" charset="0"/>
                <a:cs typeface="ＭＳ Ｐゴシック" charset="0"/>
              </a:rPr>
              <a:t>Imagine a real-life situation where you go on a date with someone you met from the internet. What would be the most important question to ask? For example, what do you do for a living? Where did you grow up? These are questions that drive a conversation and provide information about the person you are talking to. </a:t>
            </a:r>
            <a:endParaRPr lang="en-US" altLang="en-US" dirty="0">
              <a:ea typeface="ＭＳ Ｐゴシック" charset="-128"/>
            </a:endParaRPr>
          </a:p>
        </p:txBody>
      </p:sp>
      <p:sp>
        <p:nvSpPr>
          <p:cNvPr id="1300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7069A17-3D82-5649-83DD-E067B106B308}" type="slidenum">
              <a:rPr lang="en-US" altLang="en-US" sz="1200"/>
              <a:pPr eaLnBrk="1" hangingPunct="1"/>
              <a:t>5</a:t>
            </a:fld>
            <a:endParaRPr lang="en-US" altLang="en-US" sz="1200" dirty="0"/>
          </a:p>
        </p:txBody>
      </p:sp>
    </p:spTree>
    <p:extLst>
      <p:ext uri="{BB962C8B-B14F-4D97-AF65-F5344CB8AC3E}">
        <p14:creationId xmlns:p14="http://schemas.microsoft.com/office/powerpoint/2010/main" val="105938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22</a:t>
            </a:fld>
            <a:endParaRPr lang="en-US" altLang="en-US" dirty="0"/>
          </a:p>
        </p:txBody>
      </p:sp>
    </p:spTree>
    <p:extLst>
      <p:ext uri="{BB962C8B-B14F-4D97-AF65-F5344CB8AC3E}">
        <p14:creationId xmlns:p14="http://schemas.microsoft.com/office/powerpoint/2010/main" val="55347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23</a:t>
            </a:fld>
            <a:endParaRPr lang="en-US" altLang="en-US" sz="1200" dirty="0"/>
          </a:p>
        </p:txBody>
      </p:sp>
    </p:spTree>
    <p:extLst>
      <p:ext uri="{BB962C8B-B14F-4D97-AF65-F5344CB8AC3E}">
        <p14:creationId xmlns:p14="http://schemas.microsoft.com/office/powerpoint/2010/main" val="28747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24</a:t>
            </a:fld>
            <a:endParaRPr lang="en-US" altLang="en-US" sz="1200" dirty="0"/>
          </a:p>
        </p:txBody>
      </p:sp>
    </p:spTree>
    <p:extLst>
      <p:ext uri="{BB962C8B-B14F-4D97-AF65-F5344CB8AC3E}">
        <p14:creationId xmlns:p14="http://schemas.microsoft.com/office/powerpoint/2010/main" val="3454263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Want the children nodes to be zero</a:t>
            </a:r>
            <a:r>
              <a:rPr lang="en-US" baseline="0" dirty="0">
                <a:ea typeface="ＭＳ Ｐゴシック" charset="0"/>
                <a:cs typeface="ＭＳ Ｐゴシック" charset="0"/>
              </a:rPr>
              <a:t> so when subtracted from the parent the result is 1</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25</a:t>
            </a:fld>
            <a:endParaRPr lang="en-US" altLang="en-US" sz="1200" dirty="0"/>
          </a:p>
        </p:txBody>
      </p:sp>
    </p:spTree>
    <p:extLst>
      <p:ext uri="{BB962C8B-B14F-4D97-AF65-F5344CB8AC3E}">
        <p14:creationId xmlns:p14="http://schemas.microsoft.com/office/powerpoint/2010/main" val="233763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26</a:t>
            </a:fld>
            <a:endParaRPr lang="en-US" altLang="en-US" sz="1200" dirty="0"/>
          </a:p>
        </p:txBody>
      </p:sp>
    </p:spTree>
    <p:extLst>
      <p:ext uri="{BB962C8B-B14F-4D97-AF65-F5344CB8AC3E}">
        <p14:creationId xmlns:p14="http://schemas.microsoft.com/office/powerpoint/2010/main" val="378936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Let’s look at the toy data set where we need to create a decision trees model to determine, based on outlook, temperature, humidity and wind level, whether to play outside. </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27</a:t>
            </a:fld>
            <a:endParaRPr lang="en-US" altLang="en-US" sz="1200" dirty="0"/>
          </a:p>
        </p:txBody>
      </p:sp>
    </p:spTree>
    <p:extLst>
      <p:ext uri="{BB962C8B-B14F-4D97-AF65-F5344CB8AC3E}">
        <p14:creationId xmlns:p14="http://schemas.microsoft.com/office/powerpoint/2010/main" val="145452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29</a:t>
            </a:fld>
            <a:endParaRPr lang="en-US" altLang="en-US" sz="1200" dirty="0"/>
          </a:p>
        </p:txBody>
      </p:sp>
    </p:spTree>
    <p:extLst>
      <p:ext uri="{BB962C8B-B14F-4D97-AF65-F5344CB8AC3E}">
        <p14:creationId xmlns:p14="http://schemas.microsoft.com/office/powerpoint/2010/main" val="259397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split for </a:t>
            </a:r>
            <a:r>
              <a:rPr lang="en-US" baseline="0" dirty="0" err="1"/>
              <a:t>gini</a:t>
            </a:r>
            <a:r>
              <a:rPr lang="en-US" baseline="0" dirty="0"/>
              <a:t> is .05 whereas for entropy it’s 1, still want closer to zero.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30</a:t>
            </a:fld>
            <a:endParaRPr lang="en-US"/>
          </a:p>
        </p:txBody>
      </p:sp>
    </p:spTree>
    <p:extLst>
      <p:ext uri="{BB962C8B-B14F-4D97-AF65-F5344CB8AC3E}">
        <p14:creationId xmlns:p14="http://schemas.microsoft.com/office/powerpoint/2010/main" val="41138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To get as much information as possible, people usually ask a series of relevant questions, and conditional on the answers to previous questions, come up with new questions on the fly. A question is relevant when it provides more information; let’s take dating for example, what music do you like is more relevant in terms of relationship than what color is the sky. </a:t>
            </a:r>
          </a:p>
          <a:p>
            <a:pPr eaLnBrk="1" hangingPunct="1">
              <a:spcBef>
                <a:spcPct val="0"/>
              </a:spcBef>
            </a:pPr>
            <a:endParaRPr lang="en-US" altLang="en-US" dirty="0">
              <a:ea typeface="ＭＳ Ｐゴシック" charset="-128"/>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2E2616A-F0A0-8D4C-A5E4-454FB94B56F4}" type="slidenum">
              <a:rPr lang="en-US" altLang="en-US" sz="1200"/>
              <a:pPr eaLnBrk="1" hangingPunct="1"/>
              <a:t>6</a:t>
            </a:fld>
            <a:endParaRPr lang="en-US" altLang="en-US" sz="1200" dirty="0"/>
          </a:p>
        </p:txBody>
      </p:sp>
    </p:spTree>
    <p:extLst>
      <p:ext uri="{BB962C8B-B14F-4D97-AF65-F5344CB8AC3E}">
        <p14:creationId xmlns:p14="http://schemas.microsoft.com/office/powerpoint/2010/main" val="29812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Eventually you will reach the stopping point where you have had enough information about the person you are meeting with, and asking more questions do not necessarily add valuable addition to the amount of information previously acquired. </a:t>
            </a:r>
          </a:p>
          <a:p>
            <a:pPr eaLnBrk="1" hangingPunct="1">
              <a:spcBef>
                <a:spcPct val="0"/>
              </a:spcBef>
            </a:pPr>
            <a:endParaRPr lang="en-US" altLang="en-US" dirty="0">
              <a:ea typeface="ＭＳ Ｐゴシック" charset="-128"/>
            </a:endParaRPr>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3CADD8E0-3CE5-FF46-A36C-D74992A5EC4C}" type="slidenum">
              <a:rPr lang="en-US" altLang="en-US" sz="1200"/>
              <a:pPr eaLnBrk="1" hangingPunct="1"/>
              <a:t>7</a:t>
            </a:fld>
            <a:endParaRPr lang="en-US" altLang="en-US" sz="1200" dirty="0"/>
          </a:p>
        </p:txBody>
      </p:sp>
    </p:spTree>
    <p:extLst>
      <p:ext uri="{BB962C8B-B14F-4D97-AF65-F5344CB8AC3E}">
        <p14:creationId xmlns:p14="http://schemas.microsoft.com/office/powerpoint/2010/main" val="13302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4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Repeat step 2 and 3 for each question branch.</a:t>
            </a:r>
          </a:p>
          <a:p>
            <a:pPr eaLnBrk="1" hangingPunct="1">
              <a:spcBef>
                <a:spcPct val="0"/>
              </a:spcBef>
            </a:pPr>
            <a:endParaRPr lang="en-US" altLang="en-US" dirty="0">
              <a:ea typeface="ＭＳ Ｐゴシック" charset="-128"/>
            </a:endParaRPr>
          </a:p>
        </p:txBody>
      </p:sp>
      <p:sp>
        <p:nvSpPr>
          <p:cNvPr id="144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FDE86DE5-6AA7-2844-91B8-8815FAB8F578}" type="slidenum">
              <a:rPr lang="en-US" altLang="en-US" sz="1200"/>
              <a:pPr eaLnBrk="1" hangingPunct="1"/>
              <a:t>8</a:t>
            </a:fld>
            <a:endParaRPr lang="en-US" altLang="en-US" sz="1200" dirty="0"/>
          </a:p>
        </p:txBody>
      </p:sp>
    </p:spTree>
    <p:extLst>
      <p:ext uri="{BB962C8B-B14F-4D97-AF65-F5344CB8AC3E}">
        <p14:creationId xmlns:p14="http://schemas.microsoft.com/office/powerpoint/2010/main" val="161100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9</a:t>
            </a:fld>
            <a:endParaRPr lang="en-US"/>
          </a:p>
        </p:txBody>
      </p:sp>
    </p:spTree>
    <p:extLst>
      <p:ext uri="{BB962C8B-B14F-4D97-AF65-F5344CB8AC3E}">
        <p14:creationId xmlns:p14="http://schemas.microsoft.com/office/powerpoint/2010/main" val="35602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12</a:t>
            </a:fld>
            <a:endParaRPr lang="en-US"/>
          </a:p>
        </p:txBody>
      </p:sp>
    </p:spTree>
    <p:extLst>
      <p:ext uri="{BB962C8B-B14F-4D97-AF65-F5344CB8AC3E}">
        <p14:creationId xmlns:p14="http://schemas.microsoft.com/office/powerpoint/2010/main" val="24202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65507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20</a:t>
            </a:fld>
            <a:endParaRPr lang="en-US" altLang="en-US" dirty="0"/>
          </a:p>
        </p:txBody>
      </p:sp>
    </p:spTree>
    <p:extLst>
      <p:ext uri="{BB962C8B-B14F-4D97-AF65-F5344CB8AC3E}">
        <p14:creationId xmlns:p14="http://schemas.microsoft.com/office/powerpoint/2010/main" val="278621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21</a:t>
            </a:fld>
            <a:endParaRPr lang="en-US" altLang="en-US" dirty="0"/>
          </a:p>
        </p:txBody>
      </p:sp>
    </p:spTree>
    <p:extLst>
      <p:ext uri="{BB962C8B-B14F-4D97-AF65-F5344CB8AC3E}">
        <p14:creationId xmlns:p14="http://schemas.microsoft.com/office/powerpoint/2010/main" val="170055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8/2/2021</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8/2/2021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8/2/2021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8/2/2021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8/2/2021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8/2/2021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8/2/2021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8/2/2021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8/2/2021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8/2/2021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8/2/2021</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hindu.com/features/friday-review/where-sanskrit-meets-computer-science/article7061379.ec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cialmediamanager.tweetinggoddess.com/2018/04/20/advantages-and-disadvantages-of-twitte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2" Type="http://schemas.openxmlformats.org/officeDocument/2006/relationships/hyperlink" Target="https://svds.com/learning-imbalanced-classes/#fn1"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to Decision Trees, Background and Application….Ensemble Overview</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3"/>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5" y="1918742"/>
            <a:ext cx="4182255" cy="731520"/>
          </a:xfrm>
        </p:spPr>
        <p:txBody>
          <a:bodyPr>
            <a:normAutofit/>
          </a:bodyPr>
          <a:lstStyle/>
          <a:p>
            <a:pPr algn="ctr"/>
            <a:r>
              <a:rPr lang="en-US" sz="4000" dirty="0"/>
              <a:t>Background</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pic>
        <p:nvPicPr>
          <p:cNvPr id="7" name="Picture 6"/>
          <p:cNvPicPr>
            <a:picLocks noChangeAspect="1"/>
          </p:cNvPicPr>
          <p:nvPr/>
        </p:nvPicPr>
        <p:blipFill>
          <a:blip r:embed="rId2"/>
          <a:stretch>
            <a:fillRect/>
          </a:stretch>
        </p:blipFill>
        <p:spPr>
          <a:xfrm>
            <a:off x="4751884" y="2650262"/>
            <a:ext cx="2690618" cy="2089186"/>
          </a:xfrm>
          <a:prstGeom prst="rect">
            <a:avLst/>
          </a:prstGeom>
        </p:spPr>
      </p:pic>
      <p:sp>
        <p:nvSpPr>
          <p:cNvPr id="8" name="TextBox 7"/>
          <p:cNvSpPr txBox="1"/>
          <p:nvPr/>
        </p:nvSpPr>
        <p:spPr>
          <a:xfrm>
            <a:off x="2968052" y="6473779"/>
            <a:ext cx="8649325" cy="261610"/>
          </a:xfrm>
          <a:prstGeom prst="rect">
            <a:avLst/>
          </a:prstGeom>
          <a:noFill/>
        </p:spPr>
        <p:txBody>
          <a:bodyPr wrap="square" rtlCol="0">
            <a:spAutoFit/>
          </a:bodyPr>
          <a:lstStyle/>
          <a:p>
            <a:r>
              <a:rPr lang="en-US" sz="1100" dirty="0"/>
              <a:t>Source: </a:t>
            </a:r>
            <a:r>
              <a:rPr lang="en-US" sz="1100" dirty="0">
                <a:hlinkClick r:id="rId3"/>
              </a:rPr>
              <a:t>https://www.thehindu.com/features/friday-review/where-sanskrit-meets-computer-science/article7061379.ece</a:t>
            </a:r>
            <a:endParaRPr lang="en-US" sz="1100" dirty="0"/>
          </a:p>
        </p:txBody>
      </p:sp>
    </p:spTree>
    <p:extLst>
      <p:ext uri="{BB962C8B-B14F-4D97-AF65-F5344CB8AC3E}">
        <p14:creationId xmlns:p14="http://schemas.microsoft.com/office/powerpoint/2010/main" val="288111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a:xfrm>
            <a:off x="356326" y="731521"/>
            <a:ext cx="11008360" cy="5624829"/>
          </a:xfrm>
        </p:spPr>
        <p:txBody>
          <a:bodyPr>
            <a:normAutofit/>
          </a:bodyPr>
          <a:lstStyle/>
          <a:p>
            <a:r>
              <a:rPr lang="en-US" sz="2400" dirty="0"/>
              <a:t> Uses </a:t>
            </a:r>
            <a:r>
              <a:rPr lang="en-US" sz="2400" b="1" dirty="0"/>
              <a:t>recursive binary splitting </a:t>
            </a:r>
            <a:r>
              <a:rPr lang="en-US" sz="2400" dirty="0"/>
              <a:t>- Considering every possible partition of space is computationally infeasible, a </a:t>
            </a:r>
            <a:r>
              <a:rPr lang="en-US" sz="2400" b="1" dirty="0"/>
              <a:t>greedy</a:t>
            </a:r>
            <a:r>
              <a:rPr lang="en-US" sz="2400" dirty="0"/>
              <a:t> approach is used to divide the space. </a:t>
            </a:r>
          </a:p>
          <a:p>
            <a:pPr marL="0" indent="0">
              <a:buNone/>
            </a:pPr>
            <a:endParaRPr lang="en-US" sz="1200" dirty="0"/>
          </a:p>
          <a:p>
            <a:r>
              <a:rPr lang="en-US" sz="2400" dirty="0"/>
              <a:t> </a:t>
            </a:r>
            <a:r>
              <a:rPr lang="en-US" sz="2400" b="1" dirty="0"/>
              <a:t>Greedy algorithm</a:t>
            </a:r>
            <a:r>
              <a:rPr lang="en-US" sz="2400" dirty="0"/>
              <a:t> because at each step of the tree building process, the best split is made at that particular step, rather than looking ahead and picking a split that will lead to a better tree in the future.</a:t>
            </a:r>
          </a:p>
          <a:p>
            <a:pPr marL="0" indent="0">
              <a:buNone/>
            </a:pPr>
            <a:endParaRPr lang="en-US" sz="1200" dirty="0"/>
          </a:p>
          <a:p>
            <a:r>
              <a:rPr lang="en-US" sz="2400" dirty="0"/>
              <a:t> Trees can be regression or classification based, but in both instances will use </a:t>
            </a:r>
            <a:r>
              <a:rPr lang="en-US" sz="2400" b="1" dirty="0"/>
              <a:t>recursive binary splitting</a:t>
            </a:r>
          </a:p>
          <a:p>
            <a:pPr lvl="1"/>
            <a:r>
              <a:rPr lang="en-US" b="1" dirty="0"/>
              <a:t> </a:t>
            </a:r>
            <a:r>
              <a:rPr lang="en-US" dirty="0"/>
              <a:t>The difference is that in regression based trees we are predicting the actual class whereas in classification we are generating the probability of class inclusion as the determinate of the splitting</a:t>
            </a:r>
          </a:p>
          <a:p>
            <a:pPr lvl="1"/>
            <a:r>
              <a:rPr lang="en-US" b="1" dirty="0"/>
              <a:t> </a:t>
            </a:r>
            <a:r>
              <a:rPr lang="en-US" dirty="0"/>
              <a:t>This probability measure that drives the splitting for classification comes in two forms: Gini Index or Entropy </a:t>
            </a:r>
            <a:endParaRPr lang="en-US" b="1" dirty="0"/>
          </a:p>
          <a:p>
            <a:pPr lvl="1"/>
            <a:endParaRPr lang="en-US" sz="2000" dirty="0"/>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spTree>
    <p:extLst>
      <p:ext uri="{BB962C8B-B14F-4D97-AF65-F5344CB8AC3E}">
        <p14:creationId xmlns:p14="http://schemas.microsoft.com/office/powerpoint/2010/main" val="10542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CART Algorithm and C4.5</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sp>
        <p:nvSpPr>
          <p:cNvPr id="6" name="Content Placeholder 2"/>
          <p:cNvSpPr txBox="1">
            <a:spLocks/>
          </p:cNvSpPr>
          <p:nvPr/>
        </p:nvSpPr>
        <p:spPr>
          <a:xfrm>
            <a:off x="161108" y="693235"/>
            <a:ext cx="10515600"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 Classification and Regression Tree (CART) – 1984 </a:t>
            </a:r>
            <a:r>
              <a:rPr lang="en-US" sz="2400" dirty="0" err="1"/>
              <a:t>Breiman</a:t>
            </a:r>
            <a:r>
              <a:rPr lang="en-US" sz="2400" dirty="0"/>
              <a:t>, Friedman, </a:t>
            </a:r>
            <a:r>
              <a:rPr lang="en-US" sz="2400" dirty="0" err="1"/>
              <a:t>Olshen</a:t>
            </a:r>
            <a:r>
              <a:rPr lang="en-US" sz="2400" dirty="0"/>
              <a:t> and Stone – Binary Trees</a:t>
            </a:r>
          </a:p>
          <a:p>
            <a:pPr lvl="1"/>
            <a:r>
              <a:rPr lang="en-US" sz="2000" dirty="0"/>
              <a:t> Can be used on numerical or categorical data</a:t>
            </a:r>
          </a:p>
          <a:p>
            <a:pPr lvl="1"/>
            <a:r>
              <a:rPr lang="en-US" sz="2000" dirty="0"/>
              <a:t> First splits the training data in two subsets using a single feature k and a threshold </a:t>
            </a:r>
            <a:r>
              <a:rPr lang="en-US" sz="2000" dirty="0" err="1"/>
              <a:t>t</a:t>
            </a:r>
            <a:r>
              <a:rPr lang="en-US" sz="2000" baseline="-25000" dirty="0" err="1"/>
              <a:t>k</a:t>
            </a:r>
            <a:r>
              <a:rPr lang="en-US" sz="2000" baseline="-25000" dirty="0"/>
              <a:t> </a:t>
            </a:r>
          </a:p>
          <a:p>
            <a:pPr lvl="1"/>
            <a:r>
              <a:rPr lang="en-US" sz="2000" dirty="0"/>
              <a:t> Searches through all possible pairs (k, </a:t>
            </a:r>
            <a:r>
              <a:rPr lang="en-US" sz="2000" dirty="0" err="1"/>
              <a:t>t</a:t>
            </a:r>
            <a:r>
              <a:rPr lang="en-US" sz="2000" baseline="-25000" dirty="0" err="1"/>
              <a:t>k</a:t>
            </a:r>
            <a:r>
              <a:rPr lang="en-US" sz="2000" dirty="0"/>
              <a:t>) to identify the split that produces the purest subsets, based on weighted average of information gain. </a:t>
            </a:r>
          </a:p>
          <a:p>
            <a:pPr lvl="1"/>
            <a:r>
              <a:rPr lang="en-US" sz="2000" dirty="0"/>
              <a:t> Stops once it cannot find a split that reduces impurity or by a pre-determine node size (</a:t>
            </a:r>
            <a:r>
              <a:rPr lang="en-US" sz="2000" dirty="0" err="1"/>
              <a:t>hyperparameter</a:t>
            </a:r>
            <a:r>
              <a:rPr lang="en-US" sz="2000" dirty="0"/>
              <a:t>). </a:t>
            </a:r>
            <a:endParaRPr lang="en-US" sz="1400" dirty="0"/>
          </a:p>
          <a:p>
            <a:r>
              <a:rPr lang="en-US" sz="2400" dirty="0"/>
              <a:t> C4.5 – Grew out of ID3 (early version) in the late 1980s early 90s both from J. Ross Quinlan, uses gain ratio, accepts cont. and discrete, introduced pruning and the application of different weights to variables </a:t>
            </a:r>
          </a:p>
          <a:p>
            <a:r>
              <a:rPr lang="en-US" sz="2400" dirty="0"/>
              <a:t> C5.0 – Next version of C4.5 – performance improvements, computationally more efficient and allows for boosting</a:t>
            </a:r>
          </a:p>
          <a:p>
            <a:endParaRPr lang="en-US" sz="2400" dirty="0"/>
          </a:p>
        </p:txBody>
      </p:sp>
    </p:spTree>
    <p:extLst>
      <p:ext uri="{BB962C8B-B14F-4D97-AF65-F5344CB8AC3E}">
        <p14:creationId xmlns:p14="http://schemas.microsoft.com/office/powerpoint/2010/main" val="95226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9" y="1876770"/>
            <a:ext cx="10515600" cy="731520"/>
          </a:xfrm>
        </p:spPr>
        <p:txBody>
          <a:bodyPr>
            <a:normAutofit/>
          </a:bodyPr>
          <a:lstStyle/>
          <a:p>
            <a:pPr algn="ctr"/>
            <a:r>
              <a:rPr lang="en-US" sz="3600" dirty="0"/>
              <a:t>Advantages and Limitations</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pic>
        <p:nvPicPr>
          <p:cNvPr id="7" name="Picture 6"/>
          <p:cNvPicPr>
            <a:picLocks noChangeAspect="1"/>
          </p:cNvPicPr>
          <p:nvPr/>
        </p:nvPicPr>
        <p:blipFill>
          <a:blip r:embed="rId2"/>
          <a:stretch>
            <a:fillRect/>
          </a:stretch>
        </p:blipFill>
        <p:spPr>
          <a:xfrm>
            <a:off x="4371115" y="3002435"/>
            <a:ext cx="3209925" cy="1428750"/>
          </a:xfrm>
          <a:prstGeom prst="rect">
            <a:avLst/>
          </a:prstGeom>
        </p:spPr>
      </p:pic>
      <p:sp>
        <p:nvSpPr>
          <p:cNvPr id="8" name="TextBox 7"/>
          <p:cNvSpPr txBox="1"/>
          <p:nvPr/>
        </p:nvSpPr>
        <p:spPr>
          <a:xfrm>
            <a:off x="2773180" y="6400952"/>
            <a:ext cx="8724276" cy="276999"/>
          </a:xfrm>
          <a:prstGeom prst="rect">
            <a:avLst/>
          </a:prstGeom>
          <a:noFill/>
        </p:spPr>
        <p:txBody>
          <a:bodyPr wrap="square" rtlCol="0">
            <a:spAutoFit/>
          </a:bodyPr>
          <a:lstStyle/>
          <a:p>
            <a:r>
              <a:rPr lang="en-US" sz="1200" dirty="0"/>
              <a:t>Source: </a:t>
            </a:r>
            <a:r>
              <a:rPr lang="en-US" sz="1200" dirty="0">
                <a:hlinkClick r:id="rId3"/>
              </a:rPr>
              <a:t>https://socialmediamanager.tweetinggoddess.com/2018/04/20/advantages-and-disadvantages-of-twitter/</a:t>
            </a:r>
            <a:endParaRPr lang="en-US" sz="1200" dirty="0"/>
          </a:p>
        </p:txBody>
      </p:sp>
    </p:spTree>
    <p:extLst>
      <p:ext uri="{BB962C8B-B14F-4D97-AF65-F5344CB8AC3E}">
        <p14:creationId xmlns:p14="http://schemas.microsoft.com/office/powerpoint/2010/main" val="374564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a:xfrm>
            <a:off x="226979" y="731520"/>
            <a:ext cx="11965021" cy="4798424"/>
          </a:xfrm>
        </p:spPr>
        <p:txBody>
          <a:bodyPr>
            <a:normAutofit fontScale="92500"/>
          </a:bodyPr>
          <a:lstStyle/>
          <a:p>
            <a:r>
              <a:rPr lang="en-US" dirty="0"/>
              <a:t> Simple to understand and to interpret through visualization.</a:t>
            </a:r>
          </a:p>
          <a:p>
            <a:pPr marL="0" indent="0">
              <a:buNone/>
            </a:pPr>
            <a:endParaRPr lang="en-US" sz="300" dirty="0"/>
          </a:p>
          <a:p>
            <a:r>
              <a:rPr lang="en-US" dirty="0"/>
              <a:t> Requires little data preparation. Other techniques often require data normalization, dummy variables need to be created and blank values to be removed. </a:t>
            </a:r>
          </a:p>
          <a:p>
            <a:pPr marL="0" indent="0">
              <a:buNone/>
            </a:pPr>
            <a:endParaRPr lang="en-US" sz="700" dirty="0"/>
          </a:p>
          <a:p>
            <a:r>
              <a:rPr lang="en-US" dirty="0"/>
              <a:t> Able to handle both numerical and categorical data. </a:t>
            </a:r>
          </a:p>
          <a:p>
            <a:pPr marL="0" indent="0">
              <a:buNone/>
            </a:pPr>
            <a:endParaRPr lang="en-US" sz="1000" dirty="0"/>
          </a:p>
          <a:p>
            <a:r>
              <a:rPr lang="en-US" dirty="0"/>
              <a:t> Uses a white box model. If a given situation is observable in a model, the explanation for the condition is easily explained by </a:t>
            </a:r>
            <a:r>
              <a:rPr lang="en-US" dirty="0" err="1"/>
              <a:t>boolean</a:t>
            </a:r>
            <a:r>
              <a:rPr lang="en-US" dirty="0"/>
              <a:t> logic. By contrast, in a black box model (some neural network approaches), results may be more difficult to interpret.</a:t>
            </a:r>
          </a:p>
          <a:p>
            <a:endParaRPr lang="en-US" sz="100" dirty="0"/>
          </a:p>
          <a:p>
            <a:r>
              <a:rPr lang="en-US" dirty="0"/>
              <a:t> Fairly straight forward to evaluate and understand reliability of the model. ROC/Hit Rate/Error Rate/</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14</a:t>
            </a:fld>
            <a:endParaRPr lang="en-US" dirty="0"/>
          </a:p>
        </p:txBody>
      </p:sp>
    </p:spTree>
    <p:extLst>
      <p:ext uri="{BB962C8B-B14F-4D97-AF65-F5344CB8AC3E}">
        <p14:creationId xmlns:p14="http://schemas.microsoft.com/office/powerpoint/2010/main" val="338659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1" y="744583"/>
            <a:ext cx="11234057" cy="5976892"/>
          </a:xfrm>
        </p:spPr>
        <p:txBody>
          <a:bodyPr>
            <a:noAutofit/>
          </a:bodyPr>
          <a:lstStyle/>
          <a:p>
            <a:r>
              <a:rPr lang="en-US" dirty="0"/>
              <a:t> Decision-tree learners can create over-complex trees that do not generalize the data well. This is called </a:t>
            </a:r>
            <a:r>
              <a:rPr lang="en-US" b="1" dirty="0"/>
              <a:t>overfitting</a:t>
            </a:r>
            <a:r>
              <a:rPr lang="en-US" dirty="0"/>
              <a:t>. (helped by cross-validation) </a:t>
            </a:r>
          </a:p>
          <a:p>
            <a:pPr lvl="1"/>
            <a:r>
              <a:rPr lang="en-US" dirty="0"/>
              <a:t> Compare terminal nodes to data points, use the depth of the tree to calculate terminal nodes, for example 6 levels = 2</a:t>
            </a:r>
            <a:r>
              <a:rPr lang="en-US" baseline="30000" dirty="0"/>
              <a:t>6 </a:t>
            </a:r>
            <a:r>
              <a:rPr lang="en-US" dirty="0"/>
              <a:t> or 64 terminal nodes, if you have 100 data points that’s a lot of single data terminal nodes. Leaf nodes roughly double with every additional level of the tree. </a:t>
            </a:r>
            <a:endParaRPr lang="en-US" baseline="30000" dirty="0"/>
          </a:p>
          <a:p>
            <a:pPr marL="457200" lvl="1" indent="0">
              <a:buNone/>
            </a:pPr>
            <a:endParaRPr lang="en-US" sz="1400" dirty="0"/>
          </a:p>
          <a:p>
            <a:pPr lvl="1"/>
            <a:r>
              <a:rPr lang="en-US" dirty="0"/>
              <a:t> Mechanisms such setting the minimum number of samples required at a leaf node or setting the maximum depth of the tree can be used to avoid this problem.</a:t>
            </a:r>
          </a:p>
          <a:p>
            <a:pPr marL="0" indent="0">
              <a:buNone/>
            </a:pPr>
            <a:endParaRPr lang="en-US" sz="1050" dirty="0"/>
          </a:p>
          <a:p>
            <a:r>
              <a:rPr lang="en-US" dirty="0"/>
              <a:t> Decision trees can be unstable as small variations in the data might result in a completely different tree being generated. This problem is mitigated by using decision trees within an </a:t>
            </a:r>
            <a:r>
              <a:rPr lang="en-US" b="1" dirty="0"/>
              <a:t>ensemble</a:t>
            </a:r>
            <a:r>
              <a:rPr lang="en-US" dirty="0"/>
              <a:t> like Random Forest.</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421316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0" y="731520"/>
            <a:ext cx="10515600" cy="5016137"/>
          </a:xfrm>
        </p:spPr>
        <p:txBody>
          <a:bodyPr>
            <a:noAutofit/>
          </a:bodyPr>
          <a:lstStyle/>
          <a:p>
            <a:pPr marL="228600" lvl="1">
              <a:spcBef>
                <a:spcPts val="1000"/>
              </a:spcBef>
              <a:buFont typeface="Wingdings" panose="05000000000000000000" pitchFamily="2" charset="2"/>
              <a:buChar char="Ø"/>
            </a:pPr>
            <a:r>
              <a:rPr lang="en-US" sz="2800" dirty="0"/>
              <a:t> Practical decision-tree learning algorithms are based on heuristic algorithms such as the greedy algorithm where locally optimal decisions are made at each node. </a:t>
            </a:r>
          </a:p>
          <a:p>
            <a:pPr marL="800100" lvl="2" indent="-342900">
              <a:spcBef>
                <a:spcPts val="1000"/>
              </a:spcBef>
              <a:buFont typeface="Wingdings" panose="05000000000000000000" pitchFamily="2" charset="2"/>
              <a:buChar char="v"/>
            </a:pPr>
            <a:r>
              <a:rPr lang="en-US" sz="2400" dirty="0"/>
              <a:t>Such algorithms cannot guarantee to return the globally optimal decision tree. This can be mitigated by training multiple trees in an ensemble learner, where the features and samples are randomly sampled with replacement.</a:t>
            </a:r>
          </a:p>
          <a:p>
            <a:pPr marL="457200" lvl="1" indent="0">
              <a:buNone/>
            </a:pPr>
            <a:endParaRPr lang="en-US" sz="2000" dirty="0"/>
          </a:p>
          <a:p>
            <a:r>
              <a:rPr lang="en-US" dirty="0"/>
              <a:t> Decision tree learners create biased trees if some classes dominate. It is therefore recommended to </a:t>
            </a:r>
            <a:r>
              <a:rPr lang="en-US" b="1" dirty="0"/>
              <a:t>balance</a:t>
            </a:r>
            <a:r>
              <a:rPr lang="en-US" dirty="0"/>
              <a:t> the dataset prior to fitting if necessary </a:t>
            </a:r>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Tree>
    <p:extLst>
      <p:ext uri="{BB962C8B-B14F-4D97-AF65-F5344CB8AC3E}">
        <p14:creationId xmlns:p14="http://schemas.microsoft.com/office/powerpoint/2010/main" val="116898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2552"/>
            <a:ext cx="10515600" cy="731520"/>
          </a:xfrm>
        </p:spPr>
        <p:txBody>
          <a:bodyPr>
            <a:normAutofit/>
          </a:bodyPr>
          <a:lstStyle/>
          <a:p>
            <a:pPr algn="ctr"/>
            <a:r>
              <a:rPr lang="en-US" sz="3600" dirty="0"/>
              <a:t>Mathematical Approaches and Examples</a:t>
            </a:r>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Tree>
    <p:extLst>
      <p:ext uri="{BB962C8B-B14F-4D97-AF65-F5344CB8AC3E}">
        <p14:creationId xmlns:p14="http://schemas.microsoft.com/office/powerpoint/2010/main" val="131258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Node split criterion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18</a:t>
            </a:fld>
            <a:endParaRPr lang="en-US"/>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Decision Trees can use several different types of node split criteria depending on the data or data scientist’s preference </a:t>
            </a:r>
          </a:p>
          <a:p>
            <a:pPr lvl="1"/>
            <a:r>
              <a:rPr lang="en-US" dirty="0"/>
              <a:t> Regression/MSE – Continuous data</a:t>
            </a:r>
          </a:p>
          <a:p>
            <a:pPr lvl="1"/>
            <a:r>
              <a:rPr lang="en-US" dirty="0"/>
              <a:t> Entropy – Binary data splits </a:t>
            </a:r>
          </a:p>
          <a:p>
            <a:pPr lvl="1"/>
            <a:r>
              <a:rPr lang="en-US" dirty="0"/>
              <a:t> Gini Coefficient – Most common approach</a:t>
            </a:r>
          </a:p>
          <a:p>
            <a:r>
              <a:rPr lang="en-US" dirty="0"/>
              <a:t> Let’s take a look at each approach</a:t>
            </a:r>
          </a:p>
        </p:txBody>
      </p:sp>
      <p:sp>
        <p:nvSpPr>
          <p:cNvPr id="3" name="Rectangle 2"/>
          <p:cNvSpPr/>
          <p:nvPr/>
        </p:nvSpPr>
        <p:spPr>
          <a:xfrm>
            <a:off x="7317099" y="1540963"/>
            <a:ext cx="3579223"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Both Entropy and Gini Coefficient use Information Gain to determine variable split criteria </a:t>
            </a:r>
          </a:p>
        </p:txBody>
      </p:sp>
      <p:sp>
        <p:nvSpPr>
          <p:cNvPr id="7" name="Right Arrow 6"/>
          <p:cNvSpPr/>
          <p:nvPr/>
        </p:nvSpPr>
        <p:spPr>
          <a:xfrm>
            <a:off x="5666281" y="2103046"/>
            <a:ext cx="1425941" cy="27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22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Based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Several approaches to tree building </a:t>
            </a:r>
          </a:p>
          <a:p>
            <a:pPr lvl="1"/>
            <a:r>
              <a:rPr lang="en-US" dirty="0"/>
              <a:t> CART – Gini Index – Binary Trees – defaults to 10-fold cross validation</a:t>
            </a:r>
          </a:p>
          <a:p>
            <a:pPr lvl="1"/>
            <a:r>
              <a:rPr lang="en-US" dirty="0"/>
              <a:t> ID3 – Information Gain  </a:t>
            </a:r>
          </a:p>
          <a:p>
            <a:pPr lvl="2"/>
            <a:r>
              <a:rPr lang="en-US" dirty="0"/>
              <a:t> </a:t>
            </a:r>
            <a:r>
              <a:rPr lang="en-US" sz="2400" dirty="0"/>
              <a:t>C4.5 – Gains Ratio  – Introduced pruning (Entropy)</a:t>
            </a:r>
          </a:p>
          <a:p>
            <a:pPr lvl="2"/>
            <a:r>
              <a:rPr lang="en-US" sz="2400" dirty="0"/>
              <a:t> C5.0 – Improvement on C4.5 – Boosting, computationally efficient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19</a:t>
            </a:fld>
            <a:endParaRPr lang="en-US"/>
          </a:p>
        </p:txBody>
      </p:sp>
    </p:spTree>
    <p:extLst>
      <p:ext uri="{BB962C8B-B14F-4D97-AF65-F5344CB8AC3E}">
        <p14:creationId xmlns:p14="http://schemas.microsoft.com/office/powerpoint/2010/main" val="26902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0" y="731520"/>
            <a:ext cx="10515600" cy="5406633"/>
          </a:xfrm>
        </p:spPr>
        <p:txBody>
          <a:bodyPr>
            <a:normAutofit/>
          </a:bodyPr>
          <a:lstStyle/>
          <a:p>
            <a:r>
              <a:rPr lang="en-US" sz="3200" dirty="0"/>
              <a:t> Decision Trees</a:t>
            </a:r>
          </a:p>
          <a:p>
            <a:pPr lvl="1"/>
            <a:r>
              <a:rPr lang="en-US" sz="2800" dirty="0"/>
              <a:t> Basics</a:t>
            </a:r>
          </a:p>
          <a:p>
            <a:pPr lvl="1"/>
            <a:r>
              <a:rPr lang="en-US" sz="2800" dirty="0"/>
              <a:t> Background </a:t>
            </a:r>
          </a:p>
          <a:p>
            <a:pPr lvl="1"/>
            <a:r>
              <a:rPr lang="en-US" sz="2800" dirty="0"/>
              <a:t> Advantages and Limitations</a:t>
            </a:r>
          </a:p>
          <a:p>
            <a:pPr lvl="1"/>
            <a:r>
              <a:rPr lang="en-US" sz="2800" dirty="0"/>
              <a:t> Mathematical Approaches and Example</a:t>
            </a:r>
          </a:p>
          <a:p>
            <a:pPr lvl="1"/>
            <a:r>
              <a:rPr lang="en-US" sz="2800" dirty="0"/>
              <a:t> Example in R</a:t>
            </a:r>
          </a:p>
          <a:p>
            <a:pPr lvl="1"/>
            <a:r>
              <a:rPr lang="en-US" sz="2800" dirty="0"/>
              <a:t> Evaluation</a:t>
            </a:r>
          </a:p>
        </p:txBody>
      </p:sp>
      <p:sp>
        <p:nvSpPr>
          <p:cNvPr id="5" name="Slide Number Placeholder 4"/>
          <p:cNvSpPr>
            <a:spLocks noGrp="1"/>
          </p:cNvSpPr>
          <p:nvPr>
            <p:ph type="sldNum" sz="quarter" idx="12"/>
          </p:nvPr>
        </p:nvSpPr>
        <p:spPr/>
        <p:txBody>
          <a:bodyPr/>
          <a:lstStyle/>
          <a:p>
            <a:fld id="{5ACD0CF0-90CC-9C41-A77B-2776398A8C8B}" type="slidenum">
              <a:rPr lang="en-US" smtClean="0"/>
              <a:t>2</a:t>
            </a:fld>
            <a:endParaRPr lang="en-US" dirty="0"/>
          </a:p>
        </p:txBody>
      </p:sp>
    </p:spTree>
    <p:extLst>
      <p:ext uri="{BB962C8B-B14F-4D97-AF65-F5344CB8AC3E}">
        <p14:creationId xmlns:p14="http://schemas.microsoft.com/office/powerpoint/2010/main" val="11012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816" y="751882"/>
            <a:ext cx="10515600" cy="891117"/>
          </a:xfrm>
        </p:spPr>
        <p:txBody>
          <a:bodyPr>
            <a:normAutofit/>
          </a:bodyPr>
          <a:lstStyle/>
          <a:p>
            <a:pPr>
              <a:defRPr/>
            </a:pPr>
            <a:r>
              <a:rPr lang="en-US" dirty="0"/>
              <a:t> The formula for entropy is below, where </a:t>
            </a:r>
            <a:r>
              <a:rPr lang="en-US" b="1" dirty="0">
                <a:latin typeface="+mj-lt"/>
                <a:ea typeface="+mj-ea"/>
                <a:cs typeface="+mj-cs"/>
              </a:rPr>
              <a:t>Pi is the probability that a random selection would have a state i</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944228" y="3034124"/>
            <a:ext cx="1440160" cy="1440160"/>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4" name="Oval 13"/>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5" name="Oval 14"/>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2" name="Group 41"/>
          <p:cNvGrpSpPr/>
          <p:nvPr/>
        </p:nvGrpSpPr>
        <p:grpSpPr>
          <a:xfrm>
            <a:off x="5012680" y="3034124"/>
            <a:ext cx="1440160" cy="1440160"/>
            <a:chOff x="9743728" y="5993904"/>
            <a:chExt cx="5328592" cy="5328592"/>
          </a:xfrm>
        </p:grpSpPr>
        <p:sp>
          <p:nvSpPr>
            <p:cNvPr id="24" name="Oval 23"/>
            <p:cNvSpPr/>
            <p:nvPr/>
          </p:nvSpPr>
          <p:spPr>
            <a:xfrm>
              <a:off x="9743728"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5" name="Plus 24"/>
            <p:cNvSpPr/>
            <p:nvPr/>
          </p:nvSpPr>
          <p:spPr>
            <a:xfrm>
              <a:off x="10391800"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6" name="Plus 25"/>
            <p:cNvSpPr/>
            <p:nvPr/>
          </p:nvSpPr>
          <p:spPr>
            <a:xfrm>
              <a:off x="11975976"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8" name="Oval 27"/>
            <p:cNvSpPr/>
            <p:nvPr/>
          </p:nvSpPr>
          <p:spPr>
            <a:xfrm>
              <a:off x="11975976"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9" name="Oval 28"/>
            <p:cNvSpPr/>
            <p:nvPr/>
          </p:nvSpPr>
          <p:spPr>
            <a:xfrm>
              <a:off x="13272120"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0" name="Oval 29"/>
            <p:cNvSpPr/>
            <p:nvPr/>
          </p:nvSpPr>
          <p:spPr>
            <a:xfrm>
              <a:off x="10823848"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1" name="Oval 30"/>
            <p:cNvSpPr/>
            <p:nvPr/>
          </p:nvSpPr>
          <p:spPr>
            <a:xfrm>
              <a:off x="13632160"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1" name="Group 40"/>
          <p:cNvGrpSpPr/>
          <p:nvPr/>
        </p:nvGrpSpPr>
        <p:grpSpPr>
          <a:xfrm>
            <a:off x="9189144" y="3034124"/>
            <a:ext cx="1440160" cy="1440160"/>
            <a:chOff x="16872520" y="5993904"/>
            <a:chExt cx="5328592" cy="5328592"/>
          </a:xfrm>
        </p:grpSpPr>
        <p:sp>
          <p:nvSpPr>
            <p:cNvPr id="32" name="Oval 31"/>
            <p:cNvSpPr/>
            <p:nvPr/>
          </p:nvSpPr>
          <p:spPr>
            <a:xfrm>
              <a:off x="168725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5" name="Oval 34"/>
            <p:cNvSpPr/>
            <p:nvPr/>
          </p:nvSpPr>
          <p:spPr>
            <a:xfrm>
              <a:off x="191047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6" name="Oval 35"/>
            <p:cNvSpPr/>
            <p:nvPr/>
          </p:nvSpPr>
          <p:spPr>
            <a:xfrm>
              <a:off x="204009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7" name="Oval 36"/>
            <p:cNvSpPr/>
            <p:nvPr/>
          </p:nvSpPr>
          <p:spPr>
            <a:xfrm>
              <a:off x="179526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Oval 37"/>
            <p:cNvSpPr/>
            <p:nvPr/>
          </p:nvSpPr>
          <p:spPr>
            <a:xfrm>
              <a:off x="20760952"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Oval 38"/>
            <p:cNvSpPr/>
            <p:nvPr/>
          </p:nvSpPr>
          <p:spPr>
            <a:xfrm>
              <a:off x="19392800" y="6713984"/>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Oval 39"/>
            <p:cNvSpPr/>
            <p:nvPr/>
          </p:nvSpPr>
          <p:spPr>
            <a:xfrm>
              <a:off x="17808624" y="7938120"/>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47" name="TextBox 46"/>
          <p:cNvSpPr txBox="1"/>
          <p:nvPr/>
        </p:nvSpPr>
        <p:spPr>
          <a:xfrm>
            <a:off x="8943927" y="4625901"/>
            <a:ext cx="2592288" cy="1219886"/>
          </a:xfrm>
          <a:prstGeom prst="rect">
            <a:avLst/>
          </a:prstGeom>
          <a:noFill/>
        </p:spPr>
        <p:txBody>
          <a:bodyPr wrap="square" rtlCol="0">
            <a:spAutoFit/>
          </a:bodyPr>
          <a:lstStyle/>
          <a:p>
            <a:pPr>
              <a:lnSpc>
                <a:spcPct val="120000"/>
              </a:lnSpc>
            </a:pPr>
            <a:r>
              <a:rPr lang="en-US" sz="2800" dirty="0">
                <a:latin typeface="Lato Regular"/>
                <a:cs typeface="Lato Regular"/>
              </a:rPr>
              <a:t>(</a:t>
            </a:r>
            <a:r>
              <a:rPr lang="en-US" sz="2800" dirty="0">
                <a:solidFill>
                  <a:srgbClr val="008000"/>
                </a:solidFill>
                <a:latin typeface="Lato Regular"/>
                <a:cs typeface="Lato Regular"/>
              </a:rPr>
              <a:t>6/6</a:t>
            </a:r>
            <a:r>
              <a:rPr lang="en-US" sz="2800" dirty="0">
                <a:latin typeface="Lato Regular"/>
                <a:cs typeface="Lato Regular"/>
              </a:rPr>
              <a:t> log</a:t>
            </a:r>
            <a:r>
              <a:rPr lang="en-US" sz="2800" baseline="-25000" dirty="0">
                <a:latin typeface="Lato Regular"/>
                <a:cs typeface="Lato Regular"/>
              </a:rPr>
              <a:t>2 </a:t>
            </a:r>
            <a:r>
              <a:rPr lang="en-US" sz="2800" dirty="0">
                <a:solidFill>
                  <a:srgbClr val="008000"/>
                </a:solidFill>
                <a:latin typeface="Lato Regular"/>
                <a:cs typeface="Lato Regular"/>
              </a:rPr>
              <a:t>6/6</a:t>
            </a:r>
            <a:r>
              <a:rPr lang="en-US" sz="2800" dirty="0">
                <a:latin typeface="Lato Regular"/>
                <a:cs typeface="Lato Regular"/>
              </a:rPr>
              <a:t>)  </a:t>
            </a:r>
            <a:r>
              <a:rPr lang="en-US" sz="3200" dirty="0">
                <a:latin typeface="Lato Regular"/>
                <a:cs typeface="Lato Regular"/>
              </a:rPr>
              <a:t>= 0 </a:t>
            </a:r>
          </a:p>
        </p:txBody>
      </p:sp>
      <p:sp>
        <p:nvSpPr>
          <p:cNvPr id="33" name="Rectangle 32"/>
          <p:cNvSpPr/>
          <p:nvPr/>
        </p:nvSpPr>
        <p:spPr>
          <a:xfrm>
            <a:off x="3487315" y="1987645"/>
            <a:ext cx="5541818" cy="584775"/>
          </a:xfrm>
          <a:prstGeom prst="rect">
            <a:avLst/>
          </a:prstGeom>
        </p:spPr>
        <p:txBody>
          <a:bodyPr>
            <a:spAutoFit/>
          </a:bodyPr>
          <a:lstStyle/>
          <a:p>
            <a:pPr>
              <a:defRPr/>
            </a:pPr>
            <a:r>
              <a:rPr lang="en-US" sz="3200" dirty="0">
                <a:latin typeface="Lato Regular"/>
                <a:cs typeface="Lato Regular"/>
              </a:rPr>
              <a:t>Entropy = sum(-</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 * log</a:t>
            </a:r>
            <a:r>
              <a:rPr lang="en-US" sz="3200" baseline="-25000" dirty="0">
                <a:latin typeface="Lato Regular"/>
                <a:cs typeface="Lato Regular"/>
              </a:rPr>
              <a:t>2</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a:t>
            </a:r>
          </a:p>
        </p:txBody>
      </p:sp>
      <p:sp>
        <p:nvSpPr>
          <p:cNvPr id="51" name="Plus 50"/>
          <p:cNvSpPr/>
          <p:nvPr/>
        </p:nvSpPr>
        <p:spPr>
          <a:xfrm>
            <a:off x="2636416"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2" name="TextBox 51"/>
          <p:cNvSpPr txBox="1"/>
          <p:nvPr/>
        </p:nvSpPr>
        <p:spPr>
          <a:xfrm>
            <a:off x="3032460" y="3194325"/>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3" name="Oval 52"/>
          <p:cNvSpPr/>
          <p:nvPr/>
        </p:nvSpPr>
        <p:spPr>
          <a:xfrm>
            <a:off x="2729950"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4" name="TextBox 53"/>
          <p:cNvSpPr txBox="1"/>
          <p:nvPr/>
        </p:nvSpPr>
        <p:spPr>
          <a:xfrm>
            <a:off x="3032460" y="3610188"/>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5" name="Plus 54"/>
          <p:cNvSpPr/>
          <p:nvPr/>
        </p:nvSpPr>
        <p:spPr>
          <a:xfrm>
            <a:off x="6740872"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6" name="TextBox 55"/>
          <p:cNvSpPr txBox="1"/>
          <p:nvPr/>
        </p:nvSpPr>
        <p:spPr>
          <a:xfrm>
            <a:off x="7136916" y="3194325"/>
            <a:ext cx="758541" cy="400110"/>
          </a:xfrm>
          <a:prstGeom prst="rect">
            <a:avLst/>
          </a:prstGeom>
          <a:noFill/>
        </p:spPr>
        <p:txBody>
          <a:bodyPr wrap="none" rtlCol="0">
            <a:spAutoFit/>
          </a:bodyPr>
          <a:lstStyle/>
          <a:p>
            <a:r>
              <a:rPr lang="en-US" sz="2000" dirty="0">
                <a:latin typeface="Lato Regular"/>
                <a:cs typeface="Lato Regular"/>
              </a:rPr>
              <a:t> = 2  </a:t>
            </a:r>
          </a:p>
        </p:txBody>
      </p:sp>
      <p:sp>
        <p:nvSpPr>
          <p:cNvPr id="57" name="Oval 56"/>
          <p:cNvSpPr/>
          <p:nvPr/>
        </p:nvSpPr>
        <p:spPr>
          <a:xfrm>
            <a:off x="6834406"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8" name="TextBox 57"/>
          <p:cNvSpPr txBox="1"/>
          <p:nvPr/>
        </p:nvSpPr>
        <p:spPr>
          <a:xfrm>
            <a:off x="7136916" y="3610188"/>
            <a:ext cx="758541" cy="400110"/>
          </a:xfrm>
          <a:prstGeom prst="rect">
            <a:avLst/>
          </a:prstGeom>
          <a:noFill/>
        </p:spPr>
        <p:txBody>
          <a:bodyPr wrap="none" rtlCol="0">
            <a:spAutoFit/>
          </a:bodyPr>
          <a:lstStyle/>
          <a:p>
            <a:r>
              <a:rPr lang="en-US" sz="2000" dirty="0">
                <a:latin typeface="Lato Regular"/>
                <a:cs typeface="Lato Regular"/>
              </a:rPr>
              <a:t> = 4  </a:t>
            </a:r>
          </a:p>
        </p:txBody>
      </p:sp>
      <p:sp>
        <p:nvSpPr>
          <p:cNvPr id="59" name="Plus 58"/>
          <p:cNvSpPr/>
          <p:nvPr/>
        </p:nvSpPr>
        <p:spPr>
          <a:xfrm>
            <a:off x="10864228"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0" name="TextBox 59"/>
          <p:cNvSpPr txBox="1"/>
          <p:nvPr/>
        </p:nvSpPr>
        <p:spPr>
          <a:xfrm>
            <a:off x="11260272" y="3194325"/>
            <a:ext cx="617477" cy="400110"/>
          </a:xfrm>
          <a:prstGeom prst="rect">
            <a:avLst/>
          </a:prstGeom>
          <a:noFill/>
        </p:spPr>
        <p:txBody>
          <a:bodyPr wrap="none" rtlCol="0">
            <a:spAutoFit/>
          </a:bodyPr>
          <a:lstStyle/>
          <a:p>
            <a:r>
              <a:rPr lang="en-US" sz="2000" dirty="0">
                <a:latin typeface="Lato Regular"/>
                <a:cs typeface="Lato Regular"/>
              </a:rPr>
              <a:t> = 0</a:t>
            </a:r>
          </a:p>
        </p:txBody>
      </p:sp>
      <p:sp>
        <p:nvSpPr>
          <p:cNvPr id="61" name="Oval 60"/>
          <p:cNvSpPr/>
          <p:nvPr/>
        </p:nvSpPr>
        <p:spPr>
          <a:xfrm>
            <a:off x="10957762"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2" name="TextBox 61"/>
          <p:cNvSpPr txBox="1"/>
          <p:nvPr/>
        </p:nvSpPr>
        <p:spPr>
          <a:xfrm>
            <a:off x="11260272" y="3610188"/>
            <a:ext cx="758541" cy="400110"/>
          </a:xfrm>
          <a:prstGeom prst="rect">
            <a:avLst/>
          </a:prstGeom>
          <a:noFill/>
        </p:spPr>
        <p:txBody>
          <a:bodyPr wrap="none" rtlCol="0">
            <a:spAutoFit/>
          </a:bodyPr>
          <a:lstStyle/>
          <a:p>
            <a:r>
              <a:rPr lang="en-US" sz="2000" dirty="0">
                <a:latin typeface="Lato Regular"/>
                <a:cs typeface="Lato Regular"/>
              </a:rPr>
              <a:t> = 6  </a:t>
            </a:r>
          </a:p>
        </p:txBody>
      </p:sp>
      <p:sp>
        <p:nvSpPr>
          <p:cNvPr id="63" name="TextBox 62"/>
          <p:cNvSpPr txBox="1"/>
          <p:nvPr/>
        </p:nvSpPr>
        <p:spPr>
          <a:xfrm>
            <a:off x="4113199" y="4684472"/>
            <a:ext cx="4395566" cy="1005083"/>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2/6</a:t>
            </a:r>
            <a:r>
              <a:rPr lang="en-US" sz="2400" dirty="0">
                <a:latin typeface="Lato Regular"/>
                <a:cs typeface="Lato Regular"/>
              </a:rPr>
              <a:t> log</a:t>
            </a:r>
            <a:r>
              <a:rPr lang="en-US" sz="2400" baseline="-25000" dirty="0">
                <a:latin typeface="Lato Regular"/>
                <a:cs typeface="Lato Regular"/>
              </a:rPr>
              <a:t>2 </a:t>
            </a:r>
            <a:r>
              <a:rPr lang="en-US" sz="2400" dirty="0">
                <a:solidFill>
                  <a:srgbClr val="72CFDF"/>
                </a:solidFill>
                <a:latin typeface="Lato Regular"/>
                <a:cs typeface="Lato Regular"/>
              </a:rPr>
              <a:t>2/6</a:t>
            </a:r>
            <a:r>
              <a:rPr lang="en-US" sz="2400" dirty="0">
                <a:latin typeface="Lato Regular"/>
                <a:cs typeface="Lato Regular"/>
              </a:rPr>
              <a:t>)  - (</a:t>
            </a:r>
            <a:r>
              <a:rPr lang="en-US" sz="2400" dirty="0">
                <a:solidFill>
                  <a:srgbClr val="008000"/>
                </a:solidFill>
                <a:latin typeface="Lato Regular"/>
                <a:cs typeface="Lato Regular"/>
              </a:rPr>
              <a:t>4/6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4/6</a:t>
            </a:r>
            <a:r>
              <a:rPr lang="en-US" sz="2400" dirty="0">
                <a:latin typeface="Lato Regular"/>
                <a:cs typeface="Lato Regular"/>
              </a:rPr>
              <a:t>)  </a:t>
            </a:r>
          </a:p>
          <a:p>
            <a:pPr>
              <a:lnSpc>
                <a:spcPct val="120000"/>
              </a:lnSpc>
            </a:pPr>
            <a:r>
              <a:rPr lang="en-US" sz="2800" dirty="0">
                <a:latin typeface="Lato Regular"/>
                <a:cs typeface="Lato Regular"/>
              </a:rPr>
              <a:t>= 0.92 </a:t>
            </a:r>
          </a:p>
        </p:txBody>
      </p:sp>
      <p:sp>
        <p:nvSpPr>
          <p:cNvPr id="64" name="TextBox 63"/>
          <p:cNvSpPr txBox="1"/>
          <p:nvPr/>
        </p:nvSpPr>
        <p:spPr>
          <a:xfrm>
            <a:off x="249778" y="4740910"/>
            <a:ext cx="3931046" cy="1052596"/>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3/6 </a:t>
            </a:r>
            <a:r>
              <a:rPr lang="en-US" sz="2400" dirty="0">
                <a:latin typeface="Lato Regular"/>
                <a:cs typeface="Lato Regular"/>
              </a:rPr>
              <a:t>log</a:t>
            </a:r>
            <a:r>
              <a:rPr lang="en-US" sz="2400" baseline="-25000" dirty="0">
                <a:latin typeface="Lato Regular"/>
                <a:cs typeface="Lato Regular"/>
              </a:rPr>
              <a:t>2 </a:t>
            </a:r>
            <a:r>
              <a:rPr lang="en-US" sz="2400" dirty="0">
                <a:solidFill>
                  <a:srgbClr val="72CFDF"/>
                </a:solidFill>
                <a:latin typeface="Lato Regular"/>
                <a:cs typeface="Lato Regular"/>
              </a:rPr>
              <a:t>3/6</a:t>
            </a:r>
            <a:r>
              <a:rPr lang="en-US" sz="2400" dirty="0">
                <a:latin typeface="Lato Regular"/>
                <a:cs typeface="Lato Regular"/>
              </a:rPr>
              <a:t>) </a:t>
            </a:r>
            <a:r>
              <a:rPr lang="mr-IN" sz="2400" dirty="0">
                <a:latin typeface="Lato Regular"/>
                <a:cs typeface="Lato Regular"/>
              </a:rPr>
              <a:t>–</a:t>
            </a:r>
            <a:r>
              <a:rPr lang="en-US" sz="2400" dirty="0">
                <a:latin typeface="Lato Regular"/>
                <a:cs typeface="Lato Regular"/>
              </a:rPr>
              <a:t> (</a:t>
            </a:r>
            <a:r>
              <a:rPr lang="en-US" sz="2400" dirty="0">
                <a:solidFill>
                  <a:srgbClr val="008000"/>
                </a:solidFill>
                <a:latin typeface="Lato Regular"/>
                <a:cs typeface="Lato Regular"/>
              </a:rPr>
              <a:t>3/6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3/6</a:t>
            </a:r>
            <a:r>
              <a:rPr lang="en-US" sz="2400" dirty="0">
                <a:latin typeface="Lato Regular"/>
                <a:cs typeface="Lato Regular"/>
              </a:rPr>
              <a:t>) </a:t>
            </a:r>
            <a:r>
              <a:rPr lang="en-US" sz="2800" dirty="0">
                <a:latin typeface="Lato Regular"/>
                <a:cs typeface="Lato Regular"/>
              </a:rPr>
              <a:t>= 1 </a:t>
            </a:r>
          </a:p>
        </p:txBody>
      </p:sp>
      <p:sp>
        <p:nvSpPr>
          <p:cNvPr id="48" name="Title 1"/>
          <p:cNvSpPr>
            <a:spLocks noGrp="1"/>
          </p:cNvSpPr>
          <p:nvPr>
            <p:ph type="title"/>
          </p:nvPr>
        </p:nvSpPr>
        <p:spPr>
          <a:xfrm>
            <a:off x="80554" y="1"/>
            <a:ext cx="10515600" cy="731520"/>
          </a:xfrm>
        </p:spPr>
        <p:txBody>
          <a:bodyPr/>
          <a:lstStyle/>
          <a:p>
            <a:r>
              <a:rPr lang="en-US" dirty="0"/>
              <a:t>Mathematical Approaches: Classification, Entropy (C4.5)</a:t>
            </a:r>
          </a:p>
        </p:txBody>
      </p:sp>
    </p:spTree>
    <p:extLst>
      <p:ext uri="{BB962C8B-B14F-4D97-AF65-F5344CB8AC3E}">
        <p14:creationId xmlns:p14="http://schemas.microsoft.com/office/powerpoint/2010/main" val="176560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US" dirty="0"/>
              <a:t> Information gain helps us understand how important an attribute is in the data</a:t>
            </a:r>
          </a:p>
          <a:p>
            <a:pPr>
              <a:defRPr/>
            </a:pPr>
            <a:r>
              <a:rPr lang="en-US" dirty="0"/>
              <a:t> We can use it to decide how to order the nodes of the decision tree</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6930141" y="4005064"/>
            <a:ext cx="972108" cy="972108"/>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33" name="Rectangle 32"/>
          <p:cNvSpPr/>
          <p:nvPr/>
        </p:nvSpPr>
        <p:spPr>
          <a:xfrm>
            <a:off x="625157" y="2490212"/>
            <a:ext cx="11697472" cy="553998"/>
          </a:xfrm>
          <a:prstGeom prst="rect">
            <a:avLst/>
          </a:prstGeom>
        </p:spPr>
        <p:txBody>
          <a:bodyPr wrap="square">
            <a:spAutoFit/>
          </a:bodyPr>
          <a:lstStyle/>
          <a:p>
            <a:pPr>
              <a:defRPr/>
            </a:pPr>
            <a:r>
              <a:rPr lang="en-US" sz="3000" dirty="0">
                <a:latin typeface="Lato Regular"/>
                <a:cs typeface="Lato Regular"/>
              </a:rPr>
              <a:t>Information gain = </a:t>
            </a:r>
            <a:r>
              <a:rPr lang="en-US" sz="3000" dirty="0">
                <a:solidFill>
                  <a:srgbClr val="FF6600"/>
                </a:solidFill>
                <a:latin typeface="Lato Regular"/>
                <a:cs typeface="Lato Regular"/>
              </a:rPr>
              <a:t>entropy (parent) </a:t>
            </a:r>
            <a:r>
              <a:rPr lang="mr-IN" sz="3000" dirty="0">
                <a:latin typeface="Lato Regular"/>
                <a:cs typeface="Lato Regular"/>
              </a:rPr>
              <a:t>–</a:t>
            </a:r>
            <a:r>
              <a:rPr lang="en-US" sz="3000" dirty="0">
                <a:latin typeface="Lato Regular"/>
                <a:cs typeface="Lato Regular"/>
              </a:rPr>
              <a:t> </a:t>
            </a:r>
            <a:r>
              <a:rPr lang="en-US" sz="3000" dirty="0">
                <a:solidFill>
                  <a:srgbClr val="660066"/>
                </a:solidFill>
                <a:latin typeface="Lato Regular"/>
                <a:cs typeface="Lato Regular"/>
              </a:rPr>
              <a:t>average entropy (children)</a:t>
            </a:r>
          </a:p>
        </p:txBody>
      </p:sp>
      <p:sp>
        <p:nvSpPr>
          <p:cNvPr id="64" name="TextBox 63"/>
          <p:cNvSpPr txBox="1"/>
          <p:nvPr/>
        </p:nvSpPr>
        <p:spPr>
          <a:xfrm>
            <a:off x="736481" y="3695516"/>
            <a:ext cx="3846588"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3/6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3/6</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3/6</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3/6</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grpSp>
        <p:nvGrpSpPr>
          <p:cNvPr id="48" name="Group 47"/>
          <p:cNvGrpSpPr/>
          <p:nvPr/>
        </p:nvGrpSpPr>
        <p:grpSpPr>
          <a:xfrm>
            <a:off x="4193837" y="4401108"/>
            <a:ext cx="1440160" cy="1440160"/>
            <a:chOff x="2470920" y="5993904"/>
            <a:chExt cx="5328592" cy="5328592"/>
          </a:xfrm>
        </p:grpSpPr>
        <p:sp>
          <p:nvSpPr>
            <p:cNvPr id="65" name="Oval 64"/>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6" name="Plus 65"/>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7" name="Plus 66"/>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8" name="Plus 67"/>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9" name="Oval 68"/>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0" name="Oval 69"/>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1" name="Oval 70"/>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72" name="Group 71"/>
          <p:cNvGrpSpPr/>
          <p:nvPr/>
        </p:nvGrpSpPr>
        <p:grpSpPr>
          <a:xfrm>
            <a:off x="6930141" y="5337212"/>
            <a:ext cx="972108" cy="972108"/>
            <a:chOff x="2470920" y="5993904"/>
            <a:chExt cx="5328592" cy="5328592"/>
          </a:xfrm>
        </p:grpSpPr>
        <p:sp>
          <p:nvSpPr>
            <p:cNvPr id="73" name="Oval 72"/>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7" name="Oval 76"/>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8" name="Oval 77"/>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80" name="Down Arrow 6"/>
          <p:cNvSpPr>
            <a:spLocks noChangeArrowheads="1"/>
          </p:cNvSpPr>
          <p:nvPr/>
        </p:nvSpPr>
        <p:spPr bwMode="auto">
          <a:xfrm rot="14793877">
            <a:off x="6108358" y="4231688"/>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1" name="Down Arrow 6"/>
          <p:cNvSpPr>
            <a:spLocks noChangeArrowheads="1"/>
          </p:cNvSpPr>
          <p:nvPr/>
        </p:nvSpPr>
        <p:spPr bwMode="auto">
          <a:xfrm rot="6806123" flipV="1">
            <a:off x="6108358" y="491576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2" name="TextBox 81"/>
          <p:cNvSpPr txBox="1"/>
          <p:nvPr/>
        </p:nvSpPr>
        <p:spPr>
          <a:xfrm>
            <a:off x="7974257" y="5409220"/>
            <a:ext cx="1770568"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008000"/>
                </a:solidFill>
                <a:latin typeface="Lato Regular"/>
                <a:cs typeface="Lato Regular"/>
              </a:rPr>
              <a:t>2/2</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2/2</a:t>
            </a:r>
            <a:r>
              <a:rPr lang="en-US" sz="1900" dirty="0">
                <a:latin typeface="Lato Regular"/>
                <a:cs typeface="Lato Regular"/>
              </a:rPr>
              <a:t>)</a:t>
            </a:r>
          </a:p>
          <a:p>
            <a:pPr>
              <a:lnSpc>
                <a:spcPct val="120000"/>
              </a:lnSpc>
            </a:pP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83" name="TextBox 82"/>
          <p:cNvSpPr txBox="1"/>
          <p:nvPr/>
        </p:nvSpPr>
        <p:spPr>
          <a:xfrm>
            <a:off x="7974257" y="4077245"/>
            <a:ext cx="3450336"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1/4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1/4</a:t>
            </a:r>
            <a:r>
              <a:rPr lang="en-US" sz="1900" dirty="0">
                <a:latin typeface="Lato Regular"/>
                <a:cs typeface="Lato Regular"/>
              </a:rPr>
              <a:t>)</a:t>
            </a:r>
            <a:endParaRPr lang="en-US" sz="2000" dirty="0">
              <a:latin typeface="Lato Regular"/>
              <a:cs typeface="Lato Regular"/>
            </a:endParaRP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0.81</a:t>
            </a:r>
            <a:r>
              <a:rPr lang="en-US" sz="2400" dirty="0">
                <a:latin typeface="Lato Regular"/>
                <a:cs typeface="Lato Regular"/>
              </a:rPr>
              <a:t> </a:t>
            </a:r>
          </a:p>
        </p:txBody>
      </p:sp>
      <p:sp>
        <p:nvSpPr>
          <p:cNvPr id="5" name="Rectangle 4"/>
          <p:cNvSpPr/>
          <p:nvPr/>
        </p:nvSpPr>
        <p:spPr>
          <a:xfrm>
            <a:off x="1343472" y="3301534"/>
            <a:ext cx="2460930" cy="461665"/>
          </a:xfrm>
          <a:prstGeom prst="rect">
            <a:avLst/>
          </a:prstGeom>
        </p:spPr>
        <p:txBody>
          <a:bodyPr wrap="none">
            <a:spAutoFit/>
          </a:bodyPr>
          <a:lstStyle/>
          <a:p>
            <a:r>
              <a:rPr lang="en-US" sz="2400" dirty="0">
                <a:solidFill>
                  <a:srgbClr val="FF6600"/>
                </a:solidFill>
                <a:latin typeface="Lato Regular"/>
                <a:cs typeface="Lato Regular"/>
              </a:rPr>
              <a:t>entropy (parent) </a:t>
            </a:r>
            <a:endParaRPr lang="en-US" sz="2400" dirty="0">
              <a:solidFill>
                <a:srgbClr val="FF6600"/>
              </a:solidFill>
            </a:endParaRPr>
          </a:p>
        </p:txBody>
      </p:sp>
      <p:sp>
        <p:nvSpPr>
          <p:cNvPr id="6" name="Rectangle 5"/>
          <p:cNvSpPr/>
          <p:nvPr/>
        </p:nvSpPr>
        <p:spPr>
          <a:xfrm>
            <a:off x="7042744" y="3284984"/>
            <a:ext cx="3781805" cy="461665"/>
          </a:xfrm>
          <a:prstGeom prst="rect">
            <a:avLst/>
          </a:prstGeom>
        </p:spPr>
        <p:txBody>
          <a:bodyPr wrap="none">
            <a:spAutoFit/>
          </a:bodyPr>
          <a:lstStyle/>
          <a:p>
            <a:pPr>
              <a:defRPr/>
            </a:pPr>
            <a:r>
              <a:rPr lang="en-US" sz="2400" dirty="0">
                <a:solidFill>
                  <a:srgbClr val="660066"/>
                </a:solidFill>
                <a:latin typeface="Lato Regular"/>
                <a:cs typeface="Lato Regular"/>
              </a:rPr>
              <a:t>average entropy (children)</a:t>
            </a:r>
          </a:p>
        </p:txBody>
      </p:sp>
      <p:sp>
        <p:nvSpPr>
          <p:cNvPr id="32" name="Title 1"/>
          <p:cNvSpPr>
            <a:spLocks noGrp="1"/>
          </p:cNvSpPr>
          <p:nvPr>
            <p:ph type="title"/>
          </p:nvPr>
        </p:nvSpPr>
        <p:spPr>
          <a:xfrm>
            <a:off x="80554" y="1"/>
            <a:ext cx="10515600" cy="731520"/>
          </a:xfrm>
        </p:spPr>
        <p:txBody>
          <a:bodyPr/>
          <a:lstStyle/>
          <a:p>
            <a:r>
              <a:rPr lang="en-US" dirty="0"/>
              <a:t>Mathematical Approaches: Classification, Entropy</a:t>
            </a:r>
          </a:p>
        </p:txBody>
      </p:sp>
    </p:spTree>
    <p:extLst>
      <p:ext uri="{BB962C8B-B14F-4D97-AF65-F5344CB8AC3E}">
        <p14:creationId xmlns:p14="http://schemas.microsoft.com/office/powerpoint/2010/main" val="93804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60" y="821929"/>
            <a:ext cx="11885546" cy="1287843"/>
          </a:xfrm>
        </p:spPr>
        <p:txBody>
          <a:bodyPr>
            <a:normAutofit/>
          </a:bodyPr>
          <a:lstStyle/>
          <a:p>
            <a:pPr>
              <a:defRPr/>
            </a:pPr>
            <a:r>
              <a:rPr lang="en-US" dirty="0"/>
              <a:t> In order to calculate the average entropy for the split, we need to weigh the split by the number of data points in each node. So we create a weighted average of the entropy of the children nodes. </a:t>
            </a:r>
          </a:p>
          <a:p>
            <a:pPr lvl="1">
              <a:buClr>
                <a:schemeClr val="bg1"/>
              </a:buClr>
            </a:pPr>
            <a:endParaRPr lang="fi-FI" dirty="0">
              <a:solidFill>
                <a:srgbClr val="72CFDF"/>
              </a:solidFill>
            </a:endParaRPr>
          </a:p>
          <a:p>
            <a:pPr marL="228600" lvl="1" indent="0">
              <a:buNone/>
            </a:pPr>
            <a:endParaRPr lang="en-US" dirty="0"/>
          </a:p>
        </p:txBody>
      </p:sp>
      <p:sp>
        <p:nvSpPr>
          <p:cNvPr id="33" name="Rectangle 32"/>
          <p:cNvSpPr/>
          <p:nvPr/>
        </p:nvSpPr>
        <p:spPr>
          <a:xfrm>
            <a:off x="536013" y="2445092"/>
            <a:ext cx="11495718" cy="553998"/>
          </a:xfrm>
          <a:prstGeom prst="rect">
            <a:avLst/>
          </a:prstGeom>
        </p:spPr>
        <p:txBody>
          <a:bodyPr wrap="square">
            <a:spAutoFit/>
          </a:bodyPr>
          <a:lstStyle/>
          <a:p>
            <a:pPr>
              <a:defRPr/>
            </a:pPr>
            <a:r>
              <a:rPr lang="en-US" sz="3000" dirty="0">
                <a:cs typeface="Lato Regular"/>
              </a:rPr>
              <a:t>Information gain (ratio) = </a:t>
            </a:r>
            <a:r>
              <a:rPr lang="en-US" sz="3000" dirty="0">
                <a:solidFill>
                  <a:srgbClr val="FF6600"/>
                </a:solidFill>
                <a:cs typeface="Lato Regular"/>
              </a:rPr>
              <a:t>entropy (parent) </a:t>
            </a:r>
            <a:r>
              <a:rPr lang="mr-IN" sz="3000" dirty="0">
                <a:cs typeface="Lato Regular"/>
              </a:rPr>
              <a:t>–</a:t>
            </a:r>
            <a:r>
              <a:rPr lang="en-US" sz="3000" dirty="0">
                <a:cs typeface="Lato Regular"/>
              </a:rPr>
              <a:t> </a:t>
            </a:r>
            <a:r>
              <a:rPr lang="en-US" sz="3000" dirty="0">
                <a:solidFill>
                  <a:srgbClr val="660066"/>
                </a:solidFill>
                <a:cs typeface="Lato Regular"/>
              </a:rPr>
              <a:t>average entropy (children)</a:t>
            </a:r>
          </a:p>
        </p:txBody>
      </p:sp>
      <p:sp>
        <p:nvSpPr>
          <p:cNvPr id="83" name="TextBox 82"/>
          <p:cNvSpPr txBox="1"/>
          <p:nvPr/>
        </p:nvSpPr>
        <p:spPr>
          <a:xfrm>
            <a:off x="7140116" y="3612012"/>
            <a:ext cx="3450336" cy="978729"/>
          </a:xfrm>
          <a:prstGeom prst="rect">
            <a:avLst/>
          </a:prstGeom>
          <a:noFill/>
        </p:spPr>
        <p:txBody>
          <a:bodyPr wrap="square" rtlCol="0">
            <a:spAutoFit/>
          </a:bodyPr>
          <a:lstStyle/>
          <a:p>
            <a:pPr>
              <a:lnSpc>
                <a:spcPct val="120000"/>
              </a:lnSpc>
            </a:pPr>
            <a:r>
              <a:rPr lang="en-US" sz="2400" dirty="0">
                <a:cs typeface="Lato Regular"/>
              </a:rPr>
              <a:t>= (2/6 * 0) + (4/6 * 0.81)</a:t>
            </a:r>
          </a:p>
          <a:p>
            <a:pPr>
              <a:lnSpc>
                <a:spcPct val="120000"/>
              </a:lnSpc>
            </a:pPr>
            <a:r>
              <a:rPr lang="en-US" sz="2400" dirty="0">
                <a:cs typeface="Lato Regular"/>
              </a:rPr>
              <a:t>= </a:t>
            </a:r>
            <a:r>
              <a:rPr lang="en-US" sz="2400" dirty="0">
                <a:solidFill>
                  <a:srgbClr val="660066"/>
                </a:solidFill>
                <a:cs typeface="Lato Regular"/>
              </a:rPr>
              <a:t>0.54</a:t>
            </a:r>
            <a:r>
              <a:rPr lang="en-US" sz="2400" dirty="0">
                <a:cs typeface="Lato Regular"/>
              </a:rPr>
              <a:t>  </a:t>
            </a:r>
          </a:p>
        </p:txBody>
      </p:sp>
      <p:sp>
        <p:nvSpPr>
          <p:cNvPr id="5" name="Rectangle 4"/>
          <p:cNvSpPr/>
          <p:nvPr/>
        </p:nvSpPr>
        <p:spPr>
          <a:xfrm>
            <a:off x="1343472" y="3301534"/>
            <a:ext cx="2316468" cy="461665"/>
          </a:xfrm>
          <a:prstGeom prst="rect">
            <a:avLst/>
          </a:prstGeom>
        </p:spPr>
        <p:txBody>
          <a:bodyPr wrap="square">
            <a:spAutoFit/>
          </a:bodyPr>
          <a:lstStyle/>
          <a:p>
            <a:r>
              <a:rPr lang="en-US" sz="2400" dirty="0">
                <a:solidFill>
                  <a:srgbClr val="FF6600"/>
                </a:solidFill>
                <a:cs typeface="Lato Regular"/>
              </a:rPr>
              <a:t>entropy (parent) </a:t>
            </a:r>
            <a:endParaRPr lang="en-US" sz="2400" dirty="0">
              <a:solidFill>
                <a:srgbClr val="FF6600"/>
              </a:solidFill>
            </a:endParaRPr>
          </a:p>
        </p:txBody>
      </p:sp>
      <p:sp>
        <p:nvSpPr>
          <p:cNvPr id="6" name="Rectangle 5"/>
          <p:cNvSpPr/>
          <p:nvPr/>
        </p:nvSpPr>
        <p:spPr>
          <a:xfrm>
            <a:off x="6283872" y="3256980"/>
            <a:ext cx="4753481" cy="461665"/>
          </a:xfrm>
          <a:prstGeom prst="rect">
            <a:avLst/>
          </a:prstGeom>
        </p:spPr>
        <p:txBody>
          <a:bodyPr wrap="none">
            <a:spAutoFit/>
          </a:bodyPr>
          <a:lstStyle/>
          <a:p>
            <a:pPr>
              <a:defRPr/>
            </a:pPr>
            <a:r>
              <a:rPr lang="en-US" sz="2400" dirty="0">
                <a:solidFill>
                  <a:srgbClr val="660066"/>
                </a:solidFill>
                <a:cs typeface="Lato Regular"/>
              </a:rPr>
              <a:t>Weighted average entropy (children)</a:t>
            </a:r>
          </a:p>
        </p:txBody>
      </p:sp>
      <p:pic>
        <p:nvPicPr>
          <p:cNvPr id="7" name="Picture 6"/>
          <p:cNvPicPr>
            <a:picLocks noChangeAspect="1"/>
          </p:cNvPicPr>
          <p:nvPr/>
        </p:nvPicPr>
        <p:blipFill>
          <a:blip r:embed="rId3">
            <a:alphaModFix amt="73000"/>
          </a:blip>
          <a:stretch>
            <a:fillRect/>
          </a:stretch>
        </p:blipFill>
        <p:spPr>
          <a:xfrm>
            <a:off x="8040204" y="4835056"/>
            <a:ext cx="2011371" cy="1256680"/>
          </a:xfrm>
          <a:prstGeom prst="rect">
            <a:avLst/>
          </a:prstGeom>
        </p:spPr>
      </p:pic>
      <p:sp>
        <p:nvSpPr>
          <p:cNvPr id="32" name="TextBox 31"/>
          <p:cNvSpPr txBox="1"/>
          <p:nvPr/>
        </p:nvSpPr>
        <p:spPr>
          <a:xfrm>
            <a:off x="1925669" y="3726875"/>
            <a:ext cx="1099383" cy="535531"/>
          </a:xfrm>
          <a:prstGeom prst="rect">
            <a:avLst/>
          </a:prstGeom>
          <a:noFill/>
        </p:spPr>
        <p:txBody>
          <a:bodyPr wrap="square" rtlCol="0">
            <a:spAutoFit/>
          </a:bodyPr>
          <a:lstStyle/>
          <a:p>
            <a:pPr>
              <a:lnSpc>
                <a:spcPct val="120000"/>
              </a:lnSpc>
            </a:pP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35" name="Title 1"/>
          <p:cNvSpPr>
            <a:spLocks noGrp="1"/>
          </p:cNvSpPr>
          <p:nvPr>
            <p:ph type="title"/>
          </p:nvPr>
        </p:nvSpPr>
        <p:spPr>
          <a:xfrm>
            <a:off x="80554" y="1"/>
            <a:ext cx="10515600" cy="731520"/>
          </a:xfrm>
        </p:spPr>
        <p:txBody>
          <a:bodyPr/>
          <a:lstStyle/>
          <a:p>
            <a:r>
              <a:rPr lang="en-US" dirty="0"/>
              <a:t>Mathematical Approaches: Classification, Entropy</a:t>
            </a:r>
          </a:p>
        </p:txBody>
      </p:sp>
      <p:grpSp>
        <p:nvGrpSpPr>
          <p:cNvPr id="36" name="Group 35"/>
          <p:cNvGrpSpPr/>
          <p:nvPr/>
        </p:nvGrpSpPr>
        <p:grpSpPr>
          <a:xfrm>
            <a:off x="1686748" y="4745144"/>
            <a:ext cx="1148236" cy="1197550"/>
            <a:chOff x="2470920" y="5993904"/>
            <a:chExt cx="5328592" cy="5328592"/>
          </a:xfrm>
        </p:grpSpPr>
        <p:sp>
          <p:nvSpPr>
            <p:cNvPr id="37" name="Oval 36"/>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Plus 37"/>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Plus 38"/>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Plus 39"/>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1" name="Oval 40"/>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2" name="Oval 41"/>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4" name="Oval 43"/>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Tree>
    <p:extLst>
      <p:ext uri="{BB962C8B-B14F-4D97-AF65-F5344CB8AC3E}">
        <p14:creationId xmlns:p14="http://schemas.microsoft.com/office/powerpoint/2010/main" val="308774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54" y="834656"/>
            <a:ext cx="9466569" cy="3113246"/>
          </a:xfrm>
        </p:spPr>
        <p:txBody>
          <a:bodyPr>
            <a:normAutofit/>
          </a:bodyPr>
          <a:lstStyle/>
          <a:p>
            <a:r>
              <a:rPr lang="en-US" dirty="0"/>
              <a:t> In order to construct the tree, we need to follow three steps:</a:t>
            </a:r>
          </a:p>
          <a:p>
            <a:pPr marL="457200" indent="-457200">
              <a:buAutoNum type="arabicPeriod"/>
            </a:pPr>
            <a:r>
              <a:rPr lang="en-US" dirty="0"/>
              <a:t>Choose the attribute with the highest information gain</a:t>
            </a:r>
          </a:p>
          <a:p>
            <a:pPr marL="457200" indent="-457200">
              <a:buAutoNum type="arabicPeriod"/>
            </a:pPr>
            <a:r>
              <a:rPr lang="en-US" dirty="0"/>
              <a:t>Construct the child nodes</a:t>
            </a:r>
          </a:p>
          <a:p>
            <a:pPr marL="457200" indent="-457200">
              <a:buAutoNum type="arabicPeriod"/>
            </a:pPr>
            <a:r>
              <a:rPr lang="en-US" dirty="0"/>
              <a:t>Repeat steps 1 and 2 recursively until </a:t>
            </a:r>
          </a:p>
          <a:p>
            <a:pPr marL="0" indent="0">
              <a:buNone/>
            </a:pPr>
            <a:r>
              <a:rPr lang="en-US" dirty="0"/>
              <a:t>       no more information can be gained							</a:t>
            </a:r>
          </a:p>
          <a:p>
            <a:pPr marL="457200" indent="-457200">
              <a:buAutoNum type="arabicPeriod"/>
            </a:pPr>
            <a:endParaRPr lang="en-US" dirty="0"/>
          </a:p>
          <a:p>
            <a:pPr marL="457200" indent="-457200">
              <a:buAutoNum type="arabicPeriod"/>
            </a:pPr>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graphicFrame>
        <p:nvGraphicFramePr>
          <p:cNvPr id="9" name="Table 8"/>
          <p:cNvGraphicFramePr>
            <a:graphicFrameLocks noGrp="1"/>
          </p:cNvGraphicFramePr>
          <p:nvPr>
            <p:extLst>
              <p:ext uri="{D42A27DB-BD31-4B8C-83A1-F6EECF244321}">
                <p14:modId xmlns:p14="http://schemas.microsoft.com/office/powerpoint/2010/main" val="3705376124"/>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Rectangle 9"/>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23</a:t>
            </a:fld>
            <a:endParaRPr lang="en-US" dirty="0">
              <a:latin typeface="Lato Light"/>
              <a:cs typeface="Lato Light"/>
            </a:endParaRPr>
          </a:p>
        </p:txBody>
      </p:sp>
    </p:spTree>
    <p:extLst>
      <p:ext uri="{BB962C8B-B14F-4D97-AF65-F5344CB8AC3E}">
        <p14:creationId xmlns:p14="http://schemas.microsoft.com/office/powerpoint/2010/main" val="92709584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80554" y="573314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464552" y="278199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771459" y="276544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263352" y="389705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187788" y="389705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475820" y="206102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19476" y="594592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76013" y="494681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46217" y="403770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18318697"/>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6744072" y="3861048"/>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24</a:t>
            </a:fld>
            <a:endParaRPr lang="en-US" dirty="0">
              <a:latin typeface="Lato Light"/>
              <a:cs typeface="Lato Light"/>
            </a:endParaRPr>
          </a:p>
        </p:txBody>
      </p:sp>
    </p:spTree>
    <p:extLst>
      <p:ext uri="{BB962C8B-B14F-4D97-AF65-F5344CB8AC3E}">
        <p14:creationId xmlns:p14="http://schemas.microsoft.com/office/powerpoint/2010/main" val="38717146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601609" y="278199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276544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060319" y="3831876"/>
            <a:ext cx="2461394"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008000"/>
                </a:solidFill>
                <a:cs typeface="Lato Regular"/>
              </a:rPr>
              <a:t>2/2</a:t>
            </a:r>
            <a:r>
              <a:rPr lang="en-US" sz="1900" dirty="0">
                <a:cs typeface="Lato Regular"/>
              </a:rPr>
              <a:t> log</a:t>
            </a:r>
            <a:r>
              <a:rPr lang="en-US" sz="1900" baseline="-25000" dirty="0">
                <a:cs typeface="Lato Regular"/>
              </a:rPr>
              <a:t>2 </a:t>
            </a:r>
            <a:r>
              <a:rPr lang="en-US" sz="1900" dirty="0">
                <a:solidFill>
                  <a:srgbClr val="008000"/>
                </a:solidFill>
                <a:cs typeface="Lato Regular"/>
              </a:rPr>
              <a:t>2/2</a:t>
            </a:r>
            <a:r>
              <a:rPr lang="en-US" sz="1900" dirty="0">
                <a:cs typeface="Lato Regular"/>
              </a:rPr>
              <a:t>)</a:t>
            </a:r>
            <a:r>
              <a:rPr lang="en-US" sz="2000" dirty="0">
                <a:cs typeface="Lato Regular"/>
              </a:rPr>
              <a:t> </a:t>
            </a:r>
            <a:r>
              <a:rPr lang="en-US" sz="2400" dirty="0">
                <a:cs typeface="Lato Regular"/>
              </a:rPr>
              <a:t>= </a:t>
            </a:r>
            <a:r>
              <a:rPr lang="en-US" sz="2400" dirty="0">
                <a:solidFill>
                  <a:srgbClr val="660066"/>
                </a:solidFill>
                <a:cs typeface="Lato Regular"/>
              </a:rPr>
              <a:t>0</a:t>
            </a:r>
            <a:endParaRPr lang="en-US" sz="2400" dirty="0">
              <a:cs typeface="Lato Regular"/>
            </a:endParaRPr>
          </a:p>
        </p:txBody>
      </p:sp>
      <p:sp>
        <p:nvSpPr>
          <p:cNvPr id="27" name="TextBox 26"/>
          <p:cNvSpPr txBox="1"/>
          <p:nvPr/>
        </p:nvSpPr>
        <p:spPr>
          <a:xfrm>
            <a:off x="4061938" y="3737886"/>
            <a:ext cx="2300501"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2/2 </a:t>
            </a:r>
            <a:r>
              <a:rPr lang="en-US" sz="1900" dirty="0">
                <a:cs typeface="Lato Regular"/>
              </a:rPr>
              <a:t>log</a:t>
            </a:r>
            <a:r>
              <a:rPr lang="en-US" sz="1900" baseline="-25000" dirty="0">
                <a:cs typeface="Lato Regular"/>
              </a:rPr>
              <a:t>2 </a:t>
            </a:r>
            <a:r>
              <a:rPr lang="en-US" sz="1900" dirty="0">
                <a:solidFill>
                  <a:srgbClr val="72CFDF"/>
                </a:solidFill>
                <a:cs typeface="Lato Regular"/>
              </a:rPr>
              <a:t>2/2</a:t>
            </a:r>
            <a:r>
              <a:rPr lang="en-US" sz="1900" dirty="0">
                <a:cs typeface="Lato Regular"/>
              </a:rPr>
              <a:t>) </a:t>
            </a:r>
            <a:r>
              <a:rPr lang="en-US" sz="2400" dirty="0">
                <a:cs typeface="Lato Regular"/>
              </a:rPr>
              <a:t>= </a:t>
            </a:r>
            <a:r>
              <a:rPr lang="en-US" sz="2400" dirty="0">
                <a:solidFill>
                  <a:srgbClr val="660066"/>
                </a:solidFill>
                <a:cs typeface="Lato Regular"/>
              </a:rPr>
              <a:t>0</a:t>
            </a:r>
            <a:r>
              <a:rPr lang="en-US" sz="2400" dirty="0">
                <a:cs typeface="Lato Regular"/>
              </a:rPr>
              <a:t> </a:t>
            </a:r>
          </a:p>
        </p:txBody>
      </p:sp>
      <p:sp>
        <p:nvSpPr>
          <p:cNvPr id="28" name="TextBox 27"/>
          <p:cNvSpPr txBox="1"/>
          <p:nvPr/>
        </p:nvSpPr>
        <p:spPr>
          <a:xfrm>
            <a:off x="4475819" y="2061021"/>
            <a:ext cx="4707369"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2/4 </a:t>
            </a:r>
            <a:r>
              <a:rPr lang="en-US" sz="1900" dirty="0">
                <a:cs typeface="Lato Regular"/>
              </a:rPr>
              <a:t>log</a:t>
            </a:r>
            <a:r>
              <a:rPr lang="en-US" sz="1900" baseline="-25000" dirty="0">
                <a:cs typeface="Lato Regular"/>
              </a:rPr>
              <a:t>2 </a:t>
            </a:r>
            <a:r>
              <a:rPr lang="en-US" sz="1900" dirty="0">
                <a:solidFill>
                  <a:srgbClr val="72CFDF"/>
                </a:solidFill>
                <a:cs typeface="Lato Regular"/>
              </a:rPr>
              <a:t>2/4</a:t>
            </a:r>
            <a:r>
              <a:rPr lang="en-US" sz="1900" dirty="0">
                <a:cs typeface="Lato Regular"/>
              </a:rPr>
              <a:t>) </a:t>
            </a:r>
            <a:r>
              <a:rPr lang="mr-IN" sz="1900" dirty="0">
                <a:cs typeface="Lato Regular"/>
              </a:rPr>
              <a:t>–</a:t>
            </a:r>
            <a:r>
              <a:rPr lang="en-US" sz="1900" dirty="0">
                <a:cs typeface="Lato Regular"/>
              </a:rPr>
              <a:t> (</a:t>
            </a:r>
            <a:r>
              <a:rPr lang="en-US" sz="1900" dirty="0">
                <a:solidFill>
                  <a:srgbClr val="008000"/>
                </a:solidFill>
                <a:cs typeface="Lato Regular"/>
              </a:rPr>
              <a:t>2/4</a:t>
            </a:r>
            <a:r>
              <a:rPr lang="en-US" sz="1900" dirty="0">
                <a:cs typeface="Lato Regular"/>
              </a:rPr>
              <a:t> log</a:t>
            </a:r>
            <a:r>
              <a:rPr lang="en-US" sz="1900" baseline="-25000" dirty="0">
                <a:cs typeface="Lato Regular"/>
              </a:rPr>
              <a:t>2 </a:t>
            </a:r>
            <a:r>
              <a:rPr lang="en-US" sz="1900" dirty="0">
                <a:solidFill>
                  <a:srgbClr val="008000"/>
                </a:solidFill>
                <a:cs typeface="Lato Regular"/>
              </a:rPr>
              <a:t>2/4</a:t>
            </a:r>
            <a:r>
              <a:rPr lang="en-US" sz="1900" dirty="0">
                <a:cs typeface="Lato Regular"/>
              </a:rPr>
              <a:t>) </a:t>
            </a: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29" name="Rectangle 28"/>
          <p:cNvSpPr/>
          <p:nvPr/>
        </p:nvSpPr>
        <p:spPr>
          <a:xfrm>
            <a:off x="688009" y="5234067"/>
            <a:ext cx="7132219"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0</a:t>
            </a:r>
            <a:r>
              <a:rPr lang="en-US" sz="2800" dirty="0">
                <a:cs typeface="Lato Regular"/>
              </a:rPr>
              <a:t>) + (2/4 * </a:t>
            </a:r>
            <a:r>
              <a:rPr lang="en-US" sz="2800" dirty="0">
                <a:solidFill>
                  <a:srgbClr val="660066"/>
                </a:solidFill>
                <a:cs typeface="Lato Regular"/>
              </a:rPr>
              <a:t>0</a:t>
            </a:r>
            <a:r>
              <a:rPr lang="en-US" sz="2800" dirty="0">
                <a:cs typeface="Lato Regular"/>
              </a:rPr>
              <a:t>)) = 1</a:t>
            </a:r>
          </a:p>
        </p:txBody>
      </p:sp>
      <p:sp>
        <p:nvSpPr>
          <p:cNvPr id="24" name="TextBox 23"/>
          <p:cNvSpPr txBox="1"/>
          <p:nvPr/>
        </p:nvSpPr>
        <p:spPr>
          <a:xfrm>
            <a:off x="2724746" y="4245365"/>
            <a:ext cx="2228544" cy="400110"/>
          </a:xfrm>
          <a:prstGeom prst="rect">
            <a:avLst/>
          </a:prstGeom>
          <a:noFill/>
        </p:spPr>
        <p:txBody>
          <a:bodyPr wrap="square" rtlCol="0">
            <a:spAutoFit/>
          </a:bodyPr>
          <a:lstStyle/>
          <a:p>
            <a:r>
              <a:rPr lang="en-US" sz="2000" b="1" i="1" dirty="0">
                <a:solidFill>
                  <a:srgbClr val="FF6600"/>
                </a:solidFill>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3425199023"/>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36559">
                  <a:extLst>
                    <a:ext uri="{9D8B030D-6E8A-4147-A177-3AD203B41FA5}">
                      <a16:colId xmlns:a16="http://schemas.microsoft.com/office/drawing/2014/main" val="20002"/>
                    </a:ext>
                  </a:extLst>
                </a:gridCol>
                <a:gridCol w="1010961">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8076220" y="3861048"/>
            <a:ext cx="1224136"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58483"/>
            <a:ext cx="797013" cy="507831"/>
          </a:xfrm>
          <a:prstGeom prst="rect">
            <a:avLst/>
          </a:prstGeom>
        </p:spPr>
        <p:txBody>
          <a:bodyPr wrap="none">
            <a:spAutoFit/>
          </a:bodyPr>
          <a:lstStyle/>
          <a:p>
            <a:pPr>
              <a:defRPr/>
            </a:pPr>
            <a:r>
              <a:rPr lang="en-US" sz="2700" dirty="0">
                <a:cs typeface="Lato Regular"/>
              </a:rPr>
              <a:t>0.31</a:t>
            </a:r>
          </a:p>
        </p:txBody>
      </p:sp>
      <p:cxnSp>
        <p:nvCxnSpPr>
          <p:cNvPr id="23" name="Straight Connector 22"/>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30" name="Straight Connector 29"/>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1" name="Left Brace 30"/>
          <p:cNvSpPr/>
          <p:nvPr/>
        </p:nvSpPr>
        <p:spPr>
          <a:xfrm rot="5400000">
            <a:off x="3421995" y="3557555"/>
            <a:ext cx="468052" cy="3028987"/>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25</a:t>
            </a:fld>
            <a:endParaRPr lang="en-US" dirty="0">
              <a:latin typeface="Lato Light"/>
              <a:cs typeface="Lato Light"/>
            </a:endParaRPr>
          </a:p>
        </p:txBody>
      </p:sp>
      <p:cxnSp>
        <p:nvCxnSpPr>
          <p:cNvPr id="5" name="Straight Connector 4"/>
          <p:cNvCxnSpPr/>
          <p:nvPr/>
        </p:nvCxnSpPr>
        <p:spPr>
          <a:xfrm flipV="1">
            <a:off x="6744072" y="585848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37142" y="5846394"/>
            <a:ext cx="676532" cy="523220"/>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33" name="Straight Connector 32"/>
          <p:cNvCxnSpPr/>
          <p:nvPr/>
        </p:nvCxnSpPr>
        <p:spPr>
          <a:xfrm flipV="1">
            <a:off x="6794395" y="631383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0510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599204" y="2781999"/>
            <a:ext cx="70243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Low</a:t>
            </a:r>
          </a:p>
        </p:txBody>
      </p:sp>
      <p:sp>
        <p:nvSpPr>
          <p:cNvPr id="14" name="Rectangle 83"/>
          <p:cNvSpPr>
            <a:spLocks noChangeArrowheads="1"/>
          </p:cNvSpPr>
          <p:nvPr/>
        </p:nvSpPr>
        <p:spPr bwMode="auto">
          <a:xfrm>
            <a:off x="1828943" y="2765442"/>
            <a:ext cx="76495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High</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TextBox 27"/>
          <p:cNvSpPr txBox="1"/>
          <p:nvPr/>
        </p:nvSpPr>
        <p:spPr>
          <a:xfrm>
            <a:off x="4475819" y="2061021"/>
            <a:ext cx="5672521"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2/4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2/4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2/4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2/4</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sp>
        <p:nvSpPr>
          <p:cNvPr id="29" name="Rectangle 28"/>
          <p:cNvSpPr/>
          <p:nvPr/>
        </p:nvSpPr>
        <p:spPr>
          <a:xfrm>
            <a:off x="575126" y="5365114"/>
            <a:ext cx="7780343"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1</a:t>
            </a:r>
            <a:r>
              <a:rPr lang="en-US" sz="2800" dirty="0">
                <a:cs typeface="Lato Regular"/>
              </a:rPr>
              <a:t>) + (2/4 * </a:t>
            </a:r>
            <a:r>
              <a:rPr lang="en-US" sz="2800" dirty="0">
                <a:solidFill>
                  <a:srgbClr val="660066"/>
                </a:solidFill>
                <a:cs typeface="Lato Regular"/>
              </a:rPr>
              <a:t>1</a:t>
            </a:r>
            <a:r>
              <a:rPr lang="en-US" sz="2800" dirty="0">
                <a:cs typeface="Lato Regular"/>
              </a:rPr>
              <a:t>)) = 0</a:t>
            </a:r>
          </a:p>
        </p:txBody>
      </p:sp>
      <p:sp>
        <p:nvSpPr>
          <p:cNvPr id="24" name="TextBox 23"/>
          <p:cNvSpPr txBox="1"/>
          <p:nvPr/>
        </p:nvSpPr>
        <p:spPr>
          <a:xfrm>
            <a:off x="2487190" y="4362219"/>
            <a:ext cx="2103653" cy="400110"/>
          </a:xfrm>
          <a:prstGeom prst="rect">
            <a:avLst/>
          </a:prstGeom>
          <a:noFill/>
        </p:spPr>
        <p:txBody>
          <a:bodyPr wrap="none" rtlCol="0">
            <a:spAutoFit/>
          </a:bodyPr>
          <a:lstStyle/>
          <a:p>
            <a:r>
              <a:rPr lang="en-US" sz="2000" b="1" i="1" dirty="0">
                <a:solidFill>
                  <a:srgbClr val="FF6600"/>
                </a:solidFill>
                <a:latin typeface="Lato Light"/>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2097430126"/>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9397922" y="3863763"/>
            <a:ext cx="1296144"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11148"/>
            <a:ext cx="797013" cy="507831"/>
          </a:xfrm>
          <a:prstGeom prst="rect">
            <a:avLst/>
          </a:prstGeom>
        </p:spPr>
        <p:txBody>
          <a:bodyPr wrap="none">
            <a:spAutoFit/>
          </a:bodyPr>
          <a:lstStyle/>
          <a:p>
            <a:pPr>
              <a:defRPr/>
            </a:pPr>
            <a:r>
              <a:rPr lang="en-US" sz="2700" dirty="0">
                <a:cs typeface="Lato Regular"/>
              </a:rPr>
              <a:t>0.31</a:t>
            </a:r>
          </a:p>
        </p:txBody>
      </p:sp>
      <p:sp>
        <p:nvSpPr>
          <p:cNvPr id="3" name="Rectangle 2"/>
          <p:cNvSpPr/>
          <p:nvPr/>
        </p:nvSpPr>
        <p:spPr>
          <a:xfrm>
            <a:off x="8544985" y="5811148"/>
            <a:ext cx="359394" cy="507831"/>
          </a:xfrm>
          <a:prstGeom prst="rect">
            <a:avLst/>
          </a:prstGeom>
        </p:spPr>
        <p:txBody>
          <a:bodyPr wrap="none">
            <a:spAutoFit/>
          </a:bodyPr>
          <a:lstStyle/>
          <a:p>
            <a:pPr>
              <a:defRPr/>
            </a:pPr>
            <a:r>
              <a:rPr lang="en-US" sz="2700" dirty="0">
                <a:cs typeface="Lato Regular"/>
              </a:rPr>
              <a:t>1</a:t>
            </a:r>
          </a:p>
        </p:txBody>
      </p:sp>
      <p:sp>
        <p:nvSpPr>
          <p:cNvPr id="30" name="TextBox 29"/>
          <p:cNvSpPr txBox="1"/>
          <p:nvPr/>
        </p:nvSpPr>
        <p:spPr>
          <a:xfrm>
            <a:off x="83332" y="3897052"/>
            <a:ext cx="3450336" cy="867930"/>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a:t>
            </a: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sp>
        <p:nvSpPr>
          <p:cNvPr id="31" name="TextBox 30"/>
          <p:cNvSpPr txBox="1"/>
          <p:nvPr/>
        </p:nvSpPr>
        <p:spPr>
          <a:xfrm>
            <a:off x="3195824" y="3807527"/>
            <a:ext cx="4089396" cy="535531"/>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cxnSp>
        <p:nvCxnSpPr>
          <p:cNvPr id="26" name="Straight Connector 25"/>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27" name="Straight Connector 26"/>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2" name="Left Brace 31"/>
          <p:cNvSpPr/>
          <p:nvPr/>
        </p:nvSpPr>
        <p:spPr>
          <a:xfrm rot="5400000">
            <a:off x="3310695" y="3785733"/>
            <a:ext cx="468052" cy="2864983"/>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26</a:t>
            </a:fld>
            <a:endParaRPr lang="en-US" dirty="0">
              <a:latin typeface="Lato Light"/>
              <a:cs typeface="Lato Light"/>
            </a:endParaRPr>
          </a:p>
        </p:txBody>
      </p:sp>
      <p:cxnSp>
        <p:nvCxnSpPr>
          <p:cNvPr id="33" name="Straight Connector 32"/>
          <p:cNvCxnSpPr/>
          <p:nvPr/>
        </p:nvCxnSpPr>
        <p:spPr>
          <a:xfrm flipV="1">
            <a:off x="6744072" y="584349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37142" y="5816414"/>
            <a:ext cx="678391" cy="461665"/>
          </a:xfrm>
          <a:prstGeom prst="rect">
            <a:avLst/>
          </a:prstGeom>
        </p:spPr>
        <p:txBody>
          <a:bodyPr wrap="none">
            <a:spAutoFit/>
          </a:bodyPr>
          <a:lstStyle>
            <a:defPPr>
              <a:defRPr lang="en-US"/>
            </a:defPPr>
            <a:lvl1pPr>
              <a:defRPr sz="2700">
                <a:latin typeface="Lato Regular"/>
                <a:cs typeface="Lato Regular"/>
              </a:defRPr>
            </a:lvl1pPr>
          </a:lstStyle>
          <a:p>
            <a:r>
              <a:rPr lang="en-US" sz="2400" dirty="0"/>
              <a:t>I.G.</a:t>
            </a:r>
          </a:p>
        </p:txBody>
      </p:sp>
      <p:cxnSp>
        <p:nvCxnSpPr>
          <p:cNvPr id="34" name="Straight Connector 33"/>
          <p:cNvCxnSpPr/>
          <p:nvPr/>
        </p:nvCxnSpPr>
        <p:spPr>
          <a:xfrm flipV="1">
            <a:off x="6794651" y="626236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22815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48253" y="1019203"/>
            <a:ext cx="10837204" cy="793394"/>
          </a:xfrm>
        </p:spPr>
        <p:txBody>
          <a:bodyPr>
            <a:normAutofit lnSpcReduction="10000"/>
          </a:bodyPr>
          <a:lstStyle/>
          <a:p>
            <a:r>
              <a:rPr lang="en-US" dirty="0"/>
              <a:t> Temp has the highest information gain resulting in an entropy of 1, meaning that this attribute perfectly matches class prediction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80248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323335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323335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601609" y="335923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334268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graphicFrame>
        <p:nvGraphicFramePr>
          <p:cNvPr id="36" name="Table 35"/>
          <p:cNvGraphicFramePr>
            <a:graphicFrameLocks noGrp="1"/>
          </p:cNvGraphicFramePr>
          <p:nvPr>
            <p:extLst>
              <p:ext uri="{D42A27DB-BD31-4B8C-83A1-F6EECF244321}">
                <p14:modId xmlns:p14="http://schemas.microsoft.com/office/powerpoint/2010/main" val="1918559779"/>
              </p:ext>
            </p:extLst>
          </p:nvPr>
        </p:nvGraphicFramePr>
        <p:xfrm>
          <a:off x="6740646" y="2802484"/>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26922">
                  <a:extLst>
                    <a:ext uri="{9D8B030D-6E8A-4147-A177-3AD203B41FA5}">
                      <a16:colId xmlns:a16="http://schemas.microsoft.com/office/drawing/2014/main" val="20002"/>
                    </a:ext>
                  </a:extLst>
                </a:gridCol>
                <a:gridCol w="1020598">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28148" y="2276872"/>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 name="Rectangle 1"/>
          <p:cNvSpPr/>
          <p:nvPr/>
        </p:nvSpPr>
        <p:spPr>
          <a:xfrm>
            <a:off x="6956670" y="5000856"/>
            <a:ext cx="797013" cy="507831"/>
          </a:xfrm>
          <a:prstGeom prst="rect">
            <a:avLst/>
          </a:prstGeom>
        </p:spPr>
        <p:txBody>
          <a:bodyPr wrap="none">
            <a:spAutoFit/>
          </a:bodyPr>
          <a:lstStyle/>
          <a:p>
            <a:pPr>
              <a:defRPr/>
            </a:pPr>
            <a:r>
              <a:rPr lang="en-US" sz="2700" dirty="0">
                <a:cs typeface="Lato Regular"/>
              </a:rPr>
              <a:t>0.31</a:t>
            </a:r>
          </a:p>
        </p:txBody>
      </p:sp>
      <p:sp>
        <p:nvSpPr>
          <p:cNvPr id="23" name="Rectangle 22"/>
          <p:cNvSpPr/>
          <p:nvPr/>
        </p:nvSpPr>
        <p:spPr>
          <a:xfrm>
            <a:off x="8541558" y="5000856"/>
            <a:ext cx="359394" cy="507831"/>
          </a:xfrm>
          <a:prstGeom prst="rect">
            <a:avLst/>
          </a:prstGeom>
        </p:spPr>
        <p:txBody>
          <a:bodyPr wrap="none">
            <a:spAutoFit/>
          </a:bodyPr>
          <a:lstStyle/>
          <a:p>
            <a:pPr>
              <a:defRPr/>
            </a:pPr>
            <a:r>
              <a:rPr lang="en-US" sz="2700" dirty="0">
                <a:cs typeface="Lato Regular"/>
              </a:rPr>
              <a:t>1</a:t>
            </a:r>
          </a:p>
        </p:txBody>
      </p:sp>
      <p:sp>
        <p:nvSpPr>
          <p:cNvPr id="30" name="Rectangle 29"/>
          <p:cNvSpPr/>
          <p:nvPr/>
        </p:nvSpPr>
        <p:spPr>
          <a:xfrm>
            <a:off x="9872994" y="5000856"/>
            <a:ext cx="359394" cy="507831"/>
          </a:xfrm>
          <a:prstGeom prst="rect">
            <a:avLst/>
          </a:prstGeom>
        </p:spPr>
        <p:txBody>
          <a:bodyPr wrap="none">
            <a:spAutoFit/>
          </a:bodyPr>
          <a:lstStyle/>
          <a:p>
            <a:pPr>
              <a:defRPr/>
            </a:pPr>
            <a:r>
              <a:rPr lang="en-US" sz="2700" dirty="0">
                <a:cs typeface="Lato Regular"/>
              </a:rPr>
              <a:t>0</a:t>
            </a:r>
          </a:p>
        </p:txBody>
      </p:sp>
      <p:sp>
        <p:nvSpPr>
          <p:cNvPr id="31" name="Rectangle 30"/>
          <p:cNvSpPr/>
          <p:nvPr/>
        </p:nvSpPr>
        <p:spPr>
          <a:xfrm>
            <a:off x="8072794" y="2804232"/>
            <a:ext cx="1224136" cy="2037591"/>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2" name="Rectangle 83"/>
          <p:cNvSpPr>
            <a:spLocks noChangeArrowheads="1"/>
          </p:cNvSpPr>
          <p:nvPr/>
        </p:nvSpPr>
        <p:spPr bwMode="auto">
          <a:xfrm>
            <a:off x="3241747" y="2348880"/>
            <a:ext cx="65229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Play</a:t>
            </a:r>
          </a:p>
        </p:txBody>
      </p:sp>
      <p:sp>
        <p:nvSpPr>
          <p:cNvPr id="21"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27</a:t>
            </a:fld>
            <a:endParaRPr lang="en-US" dirty="0">
              <a:latin typeface="Lato Light"/>
              <a:cs typeface="Lato Light"/>
            </a:endParaRPr>
          </a:p>
        </p:txBody>
      </p:sp>
      <p:cxnSp>
        <p:nvCxnSpPr>
          <p:cNvPr id="22" name="Straight Connector 21"/>
          <p:cNvCxnSpPr/>
          <p:nvPr/>
        </p:nvCxnSpPr>
        <p:spPr>
          <a:xfrm flipV="1">
            <a:off x="6740646" y="4960755"/>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4239" y="5024652"/>
            <a:ext cx="659155" cy="507831"/>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25" name="Straight Connector 24"/>
          <p:cNvCxnSpPr/>
          <p:nvPr/>
        </p:nvCxnSpPr>
        <p:spPr>
          <a:xfrm flipV="1">
            <a:off x="6794651" y="5488402"/>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9707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B546-3EAD-417A-B9F6-222D3C190765}"/>
              </a:ext>
            </a:extLst>
          </p:cNvPr>
          <p:cNvSpPr>
            <a:spLocks noGrp="1"/>
          </p:cNvSpPr>
          <p:nvPr>
            <p:ph type="title"/>
          </p:nvPr>
        </p:nvSpPr>
        <p:spPr/>
        <p:txBody>
          <a:bodyPr/>
          <a:lstStyle/>
          <a:p>
            <a:r>
              <a:rPr lang="en-US" dirty="0"/>
              <a:t>C4.5/C5.0 and Gains Ratio </a:t>
            </a:r>
          </a:p>
        </p:txBody>
      </p:sp>
      <p:sp>
        <p:nvSpPr>
          <p:cNvPr id="3" name="Content Placeholder 2">
            <a:extLst>
              <a:ext uri="{FF2B5EF4-FFF2-40B4-BE49-F238E27FC236}">
                <a16:creationId xmlns:a16="http://schemas.microsoft.com/office/drawing/2014/main" id="{8E26FFFE-B8AF-403A-94D0-45A7B0C0FA6D}"/>
              </a:ext>
            </a:extLst>
          </p:cNvPr>
          <p:cNvSpPr>
            <a:spLocks noGrp="1"/>
          </p:cNvSpPr>
          <p:nvPr>
            <p:ph idx="1"/>
          </p:nvPr>
        </p:nvSpPr>
        <p:spPr>
          <a:xfrm>
            <a:off x="876509" y="1360614"/>
            <a:ext cx="10515600" cy="1819431"/>
          </a:xfrm>
        </p:spPr>
        <p:txBody>
          <a:bodyPr>
            <a:normAutofit lnSpcReduction="10000"/>
          </a:bodyPr>
          <a:lstStyle/>
          <a:p>
            <a:pPr marL="0" indent="0">
              <a:buNone/>
            </a:pPr>
            <a:r>
              <a:rPr lang="en-US" dirty="0"/>
              <a:t>C4.5/C5.0 – Uses Gain Ratio that extends the previous example but dividing the information gain by the overall split ratio for the feature</a:t>
            </a:r>
          </a:p>
          <a:p>
            <a:pPr marL="0" indent="0">
              <a:buNone/>
            </a:pPr>
            <a:endParaRPr lang="en-US" dirty="0"/>
          </a:p>
          <a:p>
            <a:pPr marL="0" indent="0">
              <a:buNone/>
            </a:pPr>
            <a:r>
              <a:rPr lang="en-US" dirty="0"/>
              <a:t>G</a:t>
            </a:r>
            <a:r>
              <a:rPr lang="en-US" baseline="-25000" dirty="0"/>
              <a:t>r</a:t>
            </a:r>
            <a:r>
              <a:rPr lang="en-US" dirty="0"/>
              <a:t>(S,A) = G(S,A)/</a:t>
            </a:r>
            <a:r>
              <a:rPr lang="en-US" i="1" dirty="0"/>
              <a:t>Split</a:t>
            </a:r>
            <a:r>
              <a:rPr lang="en-US" dirty="0"/>
              <a:t>(S,A)</a:t>
            </a:r>
            <a:endParaRPr lang="en-US" baseline="-25000" dirty="0"/>
          </a:p>
        </p:txBody>
      </p:sp>
      <p:sp>
        <p:nvSpPr>
          <p:cNvPr id="4" name="Slide Number Placeholder 3">
            <a:extLst>
              <a:ext uri="{FF2B5EF4-FFF2-40B4-BE49-F238E27FC236}">
                <a16:creationId xmlns:a16="http://schemas.microsoft.com/office/drawing/2014/main" id="{E5310198-2CC1-44DA-B4F6-3899D2E524A2}"/>
              </a:ext>
            </a:extLst>
          </p:cNvPr>
          <p:cNvSpPr>
            <a:spLocks noGrp="1"/>
          </p:cNvSpPr>
          <p:nvPr>
            <p:ph type="sldNum" sz="quarter" idx="12"/>
          </p:nvPr>
        </p:nvSpPr>
        <p:spPr/>
        <p:txBody>
          <a:bodyPr/>
          <a:lstStyle/>
          <a:p>
            <a:fld id="{5ACD0CF0-90CC-9C41-A77B-2776398A8C8B}" type="slidenum">
              <a:rPr lang="en-US" smtClean="0"/>
              <a:pPr/>
              <a:t>28</a:t>
            </a:fld>
            <a:endParaRPr lang="en-US"/>
          </a:p>
        </p:txBody>
      </p:sp>
      <p:sp>
        <p:nvSpPr>
          <p:cNvPr id="5" name="Arrow: Right 4">
            <a:extLst>
              <a:ext uri="{FF2B5EF4-FFF2-40B4-BE49-F238E27FC236}">
                <a16:creationId xmlns:a16="http://schemas.microsoft.com/office/drawing/2014/main" id="{0DEA22B2-7CFE-4FA9-9EFA-D17BA92A7E08}"/>
              </a:ext>
            </a:extLst>
          </p:cNvPr>
          <p:cNvSpPr/>
          <p:nvPr/>
        </p:nvSpPr>
        <p:spPr>
          <a:xfrm rot="16200000">
            <a:off x="235233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6830B4-FE53-42A4-80FC-D76AD7CDD4A8}"/>
              </a:ext>
            </a:extLst>
          </p:cNvPr>
          <p:cNvSpPr txBox="1"/>
          <p:nvPr/>
        </p:nvSpPr>
        <p:spPr>
          <a:xfrm>
            <a:off x="2079904" y="3950378"/>
            <a:ext cx="1364493" cy="646331"/>
          </a:xfrm>
          <a:prstGeom prst="rect">
            <a:avLst/>
          </a:prstGeom>
          <a:noFill/>
        </p:spPr>
        <p:txBody>
          <a:bodyPr wrap="square" rtlCol="0">
            <a:spAutoFit/>
          </a:bodyPr>
          <a:lstStyle/>
          <a:p>
            <a:pPr algn="ctr"/>
            <a:r>
              <a:rPr lang="en-US" dirty="0"/>
              <a:t>Information Gain </a:t>
            </a:r>
          </a:p>
        </p:txBody>
      </p:sp>
      <p:sp>
        <p:nvSpPr>
          <p:cNvPr id="7" name="Arrow: Right 6">
            <a:extLst>
              <a:ext uri="{FF2B5EF4-FFF2-40B4-BE49-F238E27FC236}">
                <a16:creationId xmlns:a16="http://schemas.microsoft.com/office/drawing/2014/main" id="{994ACAB1-A0C7-4D8E-949F-30C62D658B68}"/>
              </a:ext>
            </a:extLst>
          </p:cNvPr>
          <p:cNvSpPr/>
          <p:nvPr/>
        </p:nvSpPr>
        <p:spPr>
          <a:xfrm rot="16200000">
            <a:off x="389765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3CA9B0-E66D-4DB3-93F1-1C79BB5DB833}"/>
              </a:ext>
            </a:extLst>
          </p:cNvPr>
          <p:cNvSpPr txBox="1"/>
          <p:nvPr/>
        </p:nvSpPr>
        <p:spPr>
          <a:xfrm>
            <a:off x="3587323" y="3950378"/>
            <a:ext cx="1364493" cy="646331"/>
          </a:xfrm>
          <a:prstGeom prst="rect">
            <a:avLst/>
          </a:prstGeom>
          <a:noFill/>
        </p:spPr>
        <p:txBody>
          <a:bodyPr wrap="square" rtlCol="0">
            <a:spAutoFit/>
          </a:bodyPr>
          <a:lstStyle/>
          <a:p>
            <a:pPr algn="ctr"/>
            <a:r>
              <a:rPr lang="en-US" dirty="0"/>
              <a:t>Split Information </a:t>
            </a:r>
          </a:p>
        </p:txBody>
      </p:sp>
    </p:spTree>
    <p:extLst>
      <p:ext uri="{BB962C8B-B14F-4D97-AF65-F5344CB8AC3E}">
        <p14:creationId xmlns:p14="http://schemas.microsoft.com/office/powerpoint/2010/main" val="411920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90484" y="461541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a:xfrm>
            <a:off x="119476" y="769857"/>
            <a:ext cx="10515600" cy="4351338"/>
          </a:xfrm>
        </p:spPr>
        <p:txBody>
          <a:bodyPr/>
          <a:lstStyle/>
          <a:p>
            <a:pPr marL="457200" indent="-457200">
              <a:buAutoNum type="arabicPeriod"/>
            </a:pPr>
            <a:r>
              <a:rPr lang="en-US" dirty="0"/>
              <a:t>Choose the attribute with the highest info gain ratio </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 gains ratio (C4.5)</a:t>
            </a:r>
          </a:p>
        </p:txBody>
      </p:sp>
      <p:sp>
        <p:nvSpPr>
          <p:cNvPr id="10" name="Shape 422"/>
          <p:cNvSpPr txBox="1"/>
          <p:nvPr/>
        </p:nvSpPr>
        <p:spPr>
          <a:xfrm>
            <a:off x="2616735" y="156352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459597" y="199439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438266" y="199439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356541" y="212027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663448" y="210372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091445"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115781"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55341" y="323533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079777" y="323533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367809" y="139930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29406" y="482819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85943" y="382908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56147" y="291997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226936445"/>
              </p:ext>
            </p:extLst>
          </p:nvPr>
        </p:nvGraphicFramePr>
        <p:xfrm>
          <a:off x="7012001" y="3039502"/>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699504" y="2463438"/>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7000268" y="3027951"/>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29</a:t>
            </a:fld>
            <a:endParaRPr lang="en-US" dirty="0">
              <a:latin typeface="Lato Light"/>
              <a:cs typeface="Lato Light"/>
            </a:endParaRPr>
          </a:p>
        </p:txBody>
      </p:sp>
      <p:sp>
        <p:nvSpPr>
          <p:cNvPr id="31" name="Rectangle 30">
            <a:extLst>
              <a:ext uri="{FF2B5EF4-FFF2-40B4-BE49-F238E27FC236}">
                <a16:creationId xmlns:a16="http://schemas.microsoft.com/office/drawing/2014/main" id="{6E0121C6-64C6-40CA-96EC-4C9CEDE8525E}"/>
              </a:ext>
            </a:extLst>
          </p:cNvPr>
          <p:cNvSpPr/>
          <p:nvPr/>
        </p:nvSpPr>
        <p:spPr>
          <a:xfrm>
            <a:off x="1134182" y="5511722"/>
            <a:ext cx="7360735" cy="553998"/>
          </a:xfrm>
          <a:prstGeom prst="rect">
            <a:avLst/>
          </a:prstGeom>
        </p:spPr>
        <p:txBody>
          <a:bodyPr wrap="square">
            <a:spAutoFit/>
          </a:bodyPr>
          <a:lstStyle/>
          <a:p>
            <a:pPr>
              <a:defRPr/>
            </a:pPr>
            <a:r>
              <a:rPr lang="en-US" sz="3000" dirty="0">
                <a:cs typeface="Lato Regular"/>
              </a:rPr>
              <a:t>Split = - 3/4log</a:t>
            </a:r>
            <a:r>
              <a:rPr lang="en-US" sz="3000" baseline="-25000" dirty="0">
                <a:cs typeface="Lato Regular"/>
              </a:rPr>
              <a:t>2</a:t>
            </a:r>
            <a:r>
              <a:rPr lang="en-US" sz="3000" dirty="0">
                <a:cs typeface="Lato Regular"/>
              </a:rPr>
              <a:t>3/4 – 1/4log</a:t>
            </a:r>
            <a:r>
              <a:rPr lang="en-US" sz="3000" baseline="-25000" dirty="0">
                <a:cs typeface="Lato Regular"/>
              </a:rPr>
              <a:t>2</a:t>
            </a:r>
            <a:r>
              <a:rPr lang="en-US" sz="3000" dirty="0">
                <a:cs typeface="Lato Regular"/>
              </a:rPr>
              <a:t>1/4 = .811 </a:t>
            </a:r>
          </a:p>
        </p:txBody>
      </p:sp>
      <p:sp>
        <p:nvSpPr>
          <p:cNvPr id="32" name="Rectangle 31">
            <a:extLst>
              <a:ext uri="{FF2B5EF4-FFF2-40B4-BE49-F238E27FC236}">
                <a16:creationId xmlns:a16="http://schemas.microsoft.com/office/drawing/2014/main" id="{60E113D2-721C-4FF8-8143-BEAF71DCA8E9}"/>
              </a:ext>
            </a:extLst>
          </p:cNvPr>
          <p:cNvSpPr/>
          <p:nvPr/>
        </p:nvSpPr>
        <p:spPr>
          <a:xfrm>
            <a:off x="1390814" y="6140693"/>
            <a:ext cx="7360735" cy="553998"/>
          </a:xfrm>
          <a:prstGeom prst="rect">
            <a:avLst/>
          </a:prstGeom>
        </p:spPr>
        <p:txBody>
          <a:bodyPr wrap="square">
            <a:spAutoFit/>
          </a:bodyPr>
          <a:lstStyle/>
          <a:p>
            <a:pPr>
              <a:defRPr/>
            </a:pPr>
            <a:r>
              <a:rPr lang="en-US" sz="3000" dirty="0">
                <a:cs typeface="Lato Regular"/>
              </a:rPr>
              <a:t>G Ratio = .31/.811 = .38 </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8F6FEFF-C2FA-4F4A-92EF-1F97CD6A78A3}"/>
                  </a:ext>
                </a:extLst>
              </p14:cNvPr>
              <p14:cNvContentPartPr/>
              <p14:nvPr/>
            </p14:nvContentPartPr>
            <p14:xfrm>
              <a:off x="7113420" y="3854610"/>
              <a:ext cx="141840" cy="77400"/>
            </p14:xfrm>
          </p:contentPart>
        </mc:Choice>
        <mc:Fallback xmlns="">
          <p:pic>
            <p:nvPicPr>
              <p:cNvPr id="17" name="Ink 16">
                <a:extLst>
                  <a:ext uri="{FF2B5EF4-FFF2-40B4-BE49-F238E27FC236}">
                    <a16:creationId xmlns:a16="http://schemas.microsoft.com/office/drawing/2014/main" id="{F8F6FEFF-C2FA-4F4A-92EF-1F97CD6A78A3}"/>
                  </a:ext>
                </a:extLst>
              </p:cNvPr>
              <p:cNvPicPr/>
              <p:nvPr/>
            </p:nvPicPr>
            <p:blipFill>
              <a:blip r:embed="rId4"/>
              <a:stretch>
                <a:fillRect/>
              </a:stretch>
            </p:blipFill>
            <p:spPr>
              <a:xfrm>
                <a:off x="7104780" y="3845610"/>
                <a:ext cx="159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7E7081C-3B5A-499E-AA14-DC72A69C9231}"/>
                  </a:ext>
                </a:extLst>
              </p14:cNvPr>
              <p14:cNvContentPartPr/>
              <p14:nvPr/>
            </p14:nvContentPartPr>
            <p14:xfrm>
              <a:off x="7118460" y="4108770"/>
              <a:ext cx="119160" cy="92520"/>
            </p14:xfrm>
          </p:contentPart>
        </mc:Choice>
        <mc:Fallback xmlns="">
          <p:pic>
            <p:nvPicPr>
              <p:cNvPr id="19" name="Ink 18">
                <a:extLst>
                  <a:ext uri="{FF2B5EF4-FFF2-40B4-BE49-F238E27FC236}">
                    <a16:creationId xmlns:a16="http://schemas.microsoft.com/office/drawing/2014/main" id="{F7E7081C-3B5A-499E-AA14-DC72A69C9231}"/>
                  </a:ext>
                </a:extLst>
              </p:cNvPr>
              <p:cNvPicPr/>
              <p:nvPr/>
            </p:nvPicPr>
            <p:blipFill>
              <a:blip r:embed="rId6"/>
              <a:stretch>
                <a:fillRect/>
              </a:stretch>
            </p:blipFill>
            <p:spPr>
              <a:xfrm>
                <a:off x="7109460" y="4100130"/>
                <a:ext cx="136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EE87043B-C323-4EBD-9DF2-511E325CCD3E}"/>
                  </a:ext>
                </a:extLst>
              </p14:cNvPr>
              <p14:cNvContentPartPr/>
              <p14:nvPr/>
            </p14:nvContentPartPr>
            <p14:xfrm>
              <a:off x="7222860" y="4814010"/>
              <a:ext cx="87120" cy="51480"/>
            </p14:xfrm>
          </p:contentPart>
        </mc:Choice>
        <mc:Fallback xmlns="">
          <p:pic>
            <p:nvPicPr>
              <p:cNvPr id="21" name="Ink 20">
                <a:extLst>
                  <a:ext uri="{FF2B5EF4-FFF2-40B4-BE49-F238E27FC236}">
                    <a16:creationId xmlns:a16="http://schemas.microsoft.com/office/drawing/2014/main" id="{EE87043B-C323-4EBD-9DF2-511E325CCD3E}"/>
                  </a:ext>
                </a:extLst>
              </p:cNvPr>
              <p:cNvPicPr/>
              <p:nvPr/>
            </p:nvPicPr>
            <p:blipFill>
              <a:blip r:embed="rId8"/>
              <a:stretch>
                <a:fillRect/>
              </a:stretch>
            </p:blipFill>
            <p:spPr>
              <a:xfrm>
                <a:off x="7213860" y="4805370"/>
                <a:ext cx="104760" cy="69120"/>
              </a:xfrm>
              <a:prstGeom prst="rect">
                <a:avLst/>
              </a:prstGeom>
            </p:spPr>
          </p:pic>
        </mc:Fallback>
      </mc:AlternateContent>
    </p:spTree>
    <p:extLst>
      <p:ext uri="{BB962C8B-B14F-4D97-AF65-F5344CB8AC3E}">
        <p14:creationId xmlns:p14="http://schemas.microsoft.com/office/powerpoint/2010/main" val="37158230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Elements</a:t>
            </a:r>
          </a:p>
        </p:txBody>
      </p:sp>
      <p:sp>
        <p:nvSpPr>
          <p:cNvPr id="3" name="Content Placeholder 2"/>
          <p:cNvSpPr>
            <a:spLocks noGrp="1"/>
          </p:cNvSpPr>
          <p:nvPr>
            <p:ph idx="1"/>
          </p:nvPr>
        </p:nvSpPr>
        <p:spPr>
          <a:xfrm>
            <a:off x="0" y="935802"/>
            <a:ext cx="10515600" cy="3666178"/>
          </a:xfrm>
        </p:spPr>
        <p:txBody>
          <a:bodyPr>
            <a:noAutofit/>
          </a:bodyPr>
          <a:lstStyle/>
          <a:p>
            <a:r>
              <a:rPr lang="en-US" dirty="0"/>
              <a:t> Tree begins with a </a:t>
            </a:r>
            <a:r>
              <a:rPr lang="en-US" b="1" dirty="0"/>
              <a:t>Root Node </a:t>
            </a:r>
            <a:r>
              <a:rPr lang="en-US" dirty="0"/>
              <a:t>that has no incoming edges and two or more out going edges</a:t>
            </a:r>
          </a:p>
          <a:p>
            <a:r>
              <a:rPr lang="en-US" dirty="0"/>
              <a:t> </a:t>
            </a:r>
            <a:r>
              <a:rPr lang="en-US" b="1" dirty="0"/>
              <a:t>Internal Node </a:t>
            </a:r>
            <a:r>
              <a:rPr lang="en-US" dirty="0"/>
              <a:t>– Has one incoming edge and two or more outgoing and represent test conditions at every given level </a:t>
            </a:r>
          </a:p>
          <a:p>
            <a:r>
              <a:rPr lang="en-US" b="1" dirty="0"/>
              <a:t> Leaf Node </a:t>
            </a:r>
            <a:r>
              <a:rPr lang="en-US" dirty="0"/>
              <a:t>– One incoming edge and no outgoing edges</a:t>
            </a:r>
          </a:p>
          <a:p>
            <a:r>
              <a:rPr lang="en-US" b="1" dirty="0"/>
              <a:t> Edges – </a:t>
            </a:r>
            <a:r>
              <a:rPr lang="en-US" dirty="0"/>
              <a:t>Connections between nodes</a:t>
            </a:r>
            <a:endParaRPr lang="en-US" b="1"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a:t>
            </a:fld>
            <a:endParaRPr lang="en-US" dirty="0"/>
          </a:p>
        </p:txBody>
      </p:sp>
    </p:spTree>
    <p:extLst>
      <p:ext uri="{BB962C8B-B14F-4D97-AF65-F5344CB8AC3E}">
        <p14:creationId xmlns:p14="http://schemas.microsoft.com/office/powerpoint/2010/main" val="387999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Mathematical Approaches: Classification, Gini Coefficient (CART)</a:t>
            </a:r>
          </a:p>
        </p:txBody>
      </p:sp>
      <p:sp>
        <p:nvSpPr>
          <p:cNvPr id="3" name="Content Placeholder 2"/>
          <p:cNvSpPr>
            <a:spLocks noGrp="1"/>
          </p:cNvSpPr>
          <p:nvPr>
            <p:ph idx="1"/>
          </p:nvPr>
        </p:nvSpPr>
        <p:spPr>
          <a:xfrm>
            <a:off x="-1" y="731520"/>
            <a:ext cx="11956869" cy="5016137"/>
          </a:xfrm>
        </p:spPr>
        <p:txBody>
          <a:bodyPr>
            <a:normAutofit/>
          </a:bodyPr>
          <a:lstStyle/>
          <a:p>
            <a:r>
              <a:rPr lang="en-US" dirty="0"/>
              <a:t> Gini</a:t>
            </a:r>
          </a:p>
          <a:p>
            <a:pPr lvl="1"/>
            <a:r>
              <a:rPr lang="en-US" dirty="0"/>
              <a:t> Gini Impurity = 1 – sum[(Pi)</a:t>
            </a:r>
            <a:r>
              <a:rPr lang="en-US" baseline="30000" dirty="0"/>
              <a:t>2</a:t>
            </a:r>
            <a:r>
              <a:rPr lang="en-US" dirty="0"/>
              <a:t>]</a:t>
            </a:r>
          </a:p>
          <a:p>
            <a:pPr lvl="1"/>
            <a:r>
              <a:rPr lang="en-US" baseline="30000" dirty="0"/>
              <a:t> </a:t>
            </a:r>
            <a:r>
              <a:rPr lang="en-US" dirty="0"/>
              <a:t>Pi – Represents the probability that a random selection would have state </a:t>
            </a:r>
            <a:r>
              <a:rPr lang="en-US" dirty="0" err="1"/>
              <a:t>i</a:t>
            </a:r>
            <a:r>
              <a:rPr lang="en-US" dirty="0"/>
              <a:t> (</a:t>
            </a:r>
            <a:r>
              <a:rPr lang="en-US" dirty="0" err="1"/>
              <a:t>kinda</a:t>
            </a:r>
            <a:r>
              <a:rPr lang="en-US" dirty="0"/>
              <a:t> like a target)</a:t>
            </a:r>
          </a:p>
          <a:p>
            <a:pPr lvl="1"/>
            <a:r>
              <a:rPr lang="en-US" dirty="0"/>
              <a:t> Same mathematical process as entropy </a:t>
            </a:r>
          </a:p>
          <a:p>
            <a:r>
              <a:rPr lang="en-US" dirty="0"/>
              <a:t> Example:</a:t>
            </a:r>
          </a:p>
          <a:p>
            <a:pPr marL="457200" lvl="1" indent="0">
              <a:buNone/>
            </a:pPr>
            <a:endParaRPr lang="en-US" baseline="30000" dirty="0"/>
          </a:p>
          <a:p>
            <a:pPr marL="457200" lvl="1" indent="0">
              <a:buNone/>
            </a:pPr>
            <a:endParaRPr lang="en-US" baseline="30000"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30</a:t>
            </a:fld>
            <a:endParaRPr lang="en-US" dirty="0"/>
          </a:p>
        </p:txBody>
      </p:sp>
      <p:sp>
        <p:nvSpPr>
          <p:cNvPr id="24" name="Shape 422"/>
          <p:cNvSpPr txBox="1"/>
          <p:nvPr/>
        </p:nvSpPr>
        <p:spPr>
          <a:xfrm>
            <a:off x="2843828" y="2743830"/>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Shape 422"/>
          <p:cNvSpPr txBox="1"/>
          <p:nvPr/>
        </p:nvSpPr>
        <p:spPr>
          <a:xfrm>
            <a:off x="1318538"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 2 no</a:t>
            </a:r>
            <a:endParaRPr lang="en" dirty="0">
              <a:sym typeface="Roboto Condensed"/>
            </a:endParaRPr>
          </a:p>
        </p:txBody>
      </p:sp>
      <p:sp>
        <p:nvSpPr>
          <p:cNvPr id="29" name="Shape 422"/>
          <p:cNvSpPr txBox="1"/>
          <p:nvPr/>
        </p:nvSpPr>
        <p:spPr>
          <a:xfrm>
            <a:off x="4342874"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a:t>
            </a:r>
            <a:endParaRPr lang="en" dirty="0">
              <a:sym typeface="Roboto Condensed"/>
            </a:endParaRPr>
          </a:p>
        </p:txBody>
      </p:sp>
      <p:sp>
        <p:nvSpPr>
          <p:cNvPr id="30" name="TextBox 29"/>
          <p:cNvSpPr txBox="1"/>
          <p:nvPr/>
        </p:nvSpPr>
        <p:spPr>
          <a:xfrm>
            <a:off x="414901" y="4364108"/>
            <a:ext cx="345033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1900" dirty="0">
                <a:solidFill>
                  <a:srgbClr val="008000"/>
                </a:solidFill>
                <a:latin typeface="Lato Regular"/>
                <a:cs typeface="Lato Regular"/>
              </a:rPr>
              <a:t>2/3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2400" dirty="0">
                <a:latin typeface="Lato Regular"/>
                <a:cs typeface="Lato Regular"/>
              </a:rPr>
              <a:t>= </a:t>
            </a:r>
            <a:r>
              <a:rPr lang="en-US" sz="2400" dirty="0">
                <a:solidFill>
                  <a:srgbClr val="660066"/>
                </a:solidFill>
                <a:latin typeface="Lato Regular"/>
                <a:cs typeface="Lato Regular"/>
              </a:rPr>
              <a:t>0.44</a:t>
            </a:r>
            <a:r>
              <a:rPr lang="en-US" sz="2400" dirty="0">
                <a:latin typeface="Lato Regular"/>
                <a:cs typeface="Lato Regular"/>
              </a:rPr>
              <a:t> </a:t>
            </a:r>
          </a:p>
        </p:txBody>
      </p:sp>
      <p:sp>
        <p:nvSpPr>
          <p:cNvPr id="31" name="TextBox 30"/>
          <p:cNvSpPr txBox="1"/>
          <p:nvPr/>
        </p:nvSpPr>
        <p:spPr>
          <a:xfrm>
            <a:off x="4342874" y="4364108"/>
            <a:ext cx="197209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1/1</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a:t>
            </a: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32" name="TextBox 31"/>
          <p:cNvSpPr txBox="1"/>
          <p:nvPr/>
        </p:nvSpPr>
        <p:spPr>
          <a:xfrm>
            <a:off x="4644028" y="2607310"/>
            <a:ext cx="4305258" cy="561885"/>
          </a:xfrm>
          <a:prstGeom prst="rect">
            <a:avLst/>
          </a:prstGeom>
          <a:noFill/>
        </p:spPr>
        <p:txBody>
          <a:bodyPr wrap="square" rtlCol="0">
            <a:spAutoFit/>
          </a:bodyPr>
          <a:lstStyle/>
          <a:p>
            <a:pPr>
              <a:lnSpc>
                <a:spcPct val="120000"/>
              </a:lnSpc>
            </a:pPr>
            <a:r>
              <a:rPr lang="en-US" sz="2000" dirty="0">
                <a:latin typeface="Lato Regular"/>
                <a:cs typeface="Lato Regular"/>
              </a:rPr>
              <a:t>1 </a:t>
            </a:r>
            <a:r>
              <a:rPr lang="mr-IN" sz="2000" dirty="0">
                <a:latin typeface="Lato Regular"/>
                <a:cs typeface="Lato Regular"/>
              </a:rPr>
              <a:t>–</a:t>
            </a:r>
            <a:r>
              <a:rPr lang="en-US" sz="2000" dirty="0">
                <a:latin typeface="Lato Regular"/>
                <a:cs typeface="Lato Regular"/>
              </a:rPr>
              <a:t> [ (</a:t>
            </a:r>
            <a:r>
              <a:rPr lang="en-US" sz="2000" dirty="0">
                <a:solidFill>
                  <a:srgbClr val="72CFDF"/>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a:t>
            </a:r>
            <a:r>
              <a:rPr lang="mr-IN" sz="2000" dirty="0">
                <a:latin typeface="Lato Regular"/>
                <a:cs typeface="Lato Regular"/>
              </a:rPr>
              <a:t>–</a:t>
            </a:r>
            <a:r>
              <a:rPr lang="en-US" sz="2000" dirty="0">
                <a:latin typeface="Lato Regular"/>
                <a:cs typeface="Lato Regular"/>
              </a:rPr>
              <a:t> (</a:t>
            </a:r>
            <a:r>
              <a:rPr lang="en-US" sz="2000" dirty="0">
                <a:solidFill>
                  <a:srgbClr val="008000"/>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 </a:t>
            </a:r>
            <a:r>
              <a:rPr lang="en-US" sz="2800" dirty="0">
                <a:latin typeface="Lato Regular"/>
                <a:cs typeface="Lato Regular"/>
              </a:rPr>
              <a:t>= </a:t>
            </a:r>
            <a:r>
              <a:rPr lang="en-US" sz="2800" dirty="0">
                <a:solidFill>
                  <a:srgbClr val="FF6600"/>
                </a:solidFill>
                <a:latin typeface="Lato Regular"/>
                <a:cs typeface="Lato Regular"/>
              </a:rPr>
              <a:t>0.5</a:t>
            </a:r>
            <a:r>
              <a:rPr lang="en-US" sz="2800" dirty="0">
                <a:latin typeface="Lato Regular"/>
                <a:cs typeface="Lato Regular"/>
              </a:rPr>
              <a:t> </a:t>
            </a:r>
          </a:p>
        </p:txBody>
      </p:sp>
      <p:cxnSp>
        <p:nvCxnSpPr>
          <p:cNvPr id="33" name="Straight Connector 32"/>
          <p:cNvCxnSpPr>
            <a:cxnSpLocks noChangeShapeType="1"/>
          </p:cNvCxnSpPr>
          <p:nvPr/>
        </p:nvCxnSpPr>
        <p:spPr bwMode="auto">
          <a:xfrm flipH="1">
            <a:off x="2686690" y="3174702"/>
            <a:ext cx="978669"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cxnSp>
        <p:nvCxnSpPr>
          <p:cNvPr id="34" name="Straight Connector 33"/>
          <p:cNvCxnSpPr>
            <a:cxnSpLocks noChangeShapeType="1"/>
          </p:cNvCxnSpPr>
          <p:nvPr/>
        </p:nvCxnSpPr>
        <p:spPr bwMode="auto">
          <a:xfrm>
            <a:off x="3665359" y="3174702"/>
            <a:ext cx="821531"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sp>
        <p:nvSpPr>
          <p:cNvPr id="35" name="Rectangle 34"/>
          <p:cNvSpPr/>
          <p:nvPr/>
        </p:nvSpPr>
        <p:spPr>
          <a:xfrm>
            <a:off x="2894810" y="5513036"/>
            <a:ext cx="9439313" cy="553998"/>
          </a:xfrm>
          <a:prstGeom prst="rect">
            <a:avLst/>
          </a:prstGeom>
        </p:spPr>
        <p:txBody>
          <a:bodyPr wrap="square">
            <a:spAutoFit/>
          </a:bodyPr>
          <a:lstStyle/>
          <a:p>
            <a:pPr>
              <a:defRPr/>
            </a:pPr>
            <a:r>
              <a:rPr lang="en-US" sz="3000" dirty="0">
                <a:latin typeface="Lato Regular"/>
                <a:cs typeface="Lato Regular"/>
              </a:rPr>
              <a:t>Gini Impurity  = </a:t>
            </a:r>
            <a:r>
              <a:rPr lang="en-US" sz="3000" dirty="0">
                <a:solidFill>
                  <a:srgbClr val="FF6600"/>
                </a:solidFill>
                <a:latin typeface="Lato Regular"/>
                <a:cs typeface="Lato Regular"/>
              </a:rPr>
              <a:t>0.5 </a:t>
            </a:r>
            <a:r>
              <a:rPr lang="mr-IN" sz="3000" dirty="0">
                <a:latin typeface="Lato Regular"/>
                <a:cs typeface="Lato Regular"/>
              </a:rPr>
              <a:t>–</a:t>
            </a:r>
            <a:r>
              <a:rPr lang="en-US" sz="3000" dirty="0">
                <a:latin typeface="Lato Regular"/>
                <a:cs typeface="Lato Regular"/>
              </a:rPr>
              <a:t> ((3/4 * </a:t>
            </a:r>
            <a:r>
              <a:rPr lang="en-US" sz="3000" dirty="0">
                <a:solidFill>
                  <a:srgbClr val="660066"/>
                </a:solidFill>
                <a:latin typeface="Lato Regular"/>
                <a:cs typeface="Lato Regular"/>
              </a:rPr>
              <a:t>0.44</a:t>
            </a:r>
            <a:r>
              <a:rPr lang="en-US" sz="3000" dirty="0">
                <a:latin typeface="Lato Regular"/>
                <a:cs typeface="Lato Regular"/>
              </a:rPr>
              <a:t>) + (1/4 * </a:t>
            </a:r>
            <a:r>
              <a:rPr lang="en-US" sz="3000" dirty="0">
                <a:solidFill>
                  <a:srgbClr val="660066"/>
                </a:solidFill>
                <a:latin typeface="Lato Regular"/>
                <a:cs typeface="Lato Regular"/>
              </a:rPr>
              <a:t>0</a:t>
            </a:r>
            <a:r>
              <a:rPr lang="en-US" sz="3000" dirty="0">
                <a:latin typeface="Lato Regular"/>
                <a:cs typeface="Lato Regular"/>
              </a:rPr>
              <a:t>)) = 0.19</a:t>
            </a:r>
          </a:p>
        </p:txBody>
      </p:sp>
      <p:sp>
        <p:nvSpPr>
          <p:cNvPr id="36" name="TextBox 35"/>
          <p:cNvSpPr txBox="1"/>
          <p:nvPr/>
        </p:nvSpPr>
        <p:spPr>
          <a:xfrm>
            <a:off x="7389725" y="4384668"/>
            <a:ext cx="2384692" cy="461665"/>
          </a:xfrm>
          <a:prstGeom prst="rect">
            <a:avLst/>
          </a:prstGeom>
          <a:noFill/>
        </p:spPr>
        <p:txBody>
          <a:bodyPr wrap="none" rtlCol="0">
            <a:spAutoFit/>
          </a:bodyPr>
          <a:lstStyle/>
          <a:p>
            <a:r>
              <a:rPr lang="en-US" sz="2400" dirty="0">
                <a:solidFill>
                  <a:schemeClr val="accent1"/>
                </a:solidFill>
                <a:latin typeface="Calibri" panose="020F0502020204030204" pitchFamily="34" charset="0"/>
                <a:cs typeface="Calibri" panose="020F0502020204030204" pitchFamily="34" charset="0"/>
              </a:rPr>
              <a:t>weighted</a:t>
            </a:r>
            <a:r>
              <a:rPr lang="en-US" sz="2000" b="1" i="1" dirty="0">
                <a:solidFill>
                  <a:srgbClr val="FF6600"/>
                </a:solidFill>
                <a:latin typeface="Lato Light"/>
                <a:cs typeface="Lato Light"/>
              </a:rPr>
              <a:t> </a:t>
            </a:r>
            <a:r>
              <a:rPr lang="en-US" sz="2400" dirty="0">
                <a:solidFill>
                  <a:schemeClr val="accent1"/>
                </a:solidFill>
                <a:latin typeface="Calibri" panose="020F0502020204030204" pitchFamily="34" charset="0"/>
                <a:cs typeface="Calibri" panose="020F0502020204030204" pitchFamily="34" charset="0"/>
              </a:rPr>
              <a:t>average</a:t>
            </a:r>
          </a:p>
        </p:txBody>
      </p:sp>
      <p:sp>
        <p:nvSpPr>
          <p:cNvPr id="37" name="Left Brace 36"/>
          <p:cNvSpPr/>
          <p:nvPr/>
        </p:nvSpPr>
        <p:spPr>
          <a:xfrm rot="5400000">
            <a:off x="8348045" y="3548825"/>
            <a:ext cx="468052" cy="3492388"/>
          </a:xfrm>
          <a:prstGeom prst="leftBrace">
            <a:avLst>
              <a:gd name="adj1" fmla="val 140022"/>
              <a:gd name="adj2" fmla="val 50342"/>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Tree>
    <p:extLst>
      <p:ext uri="{BB962C8B-B14F-4D97-AF65-F5344CB8AC3E}">
        <p14:creationId xmlns:p14="http://schemas.microsoft.com/office/powerpoint/2010/main" val="156517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Regression/MSE</a:t>
            </a:r>
          </a:p>
        </p:txBody>
      </p:sp>
      <p:sp>
        <p:nvSpPr>
          <p:cNvPr id="3" name="Content Placeholder 2"/>
          <p:cNvSpPr>
            <a:spLocks noGrp="1"/>
          </p:cNvSpPr>
          <p:nvPr>
            <p:ph idx="1"/>
          </p:nvPr>
        </p:nvSpPr>
        <p:spPr>
          <a:xfrm>
            <a:off x="0" y="731520"/>
            <a:ext cx="10515600" cy="5016137"/>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31</a:t>
            </a:fld>
            <a:endParaRPr lang="en-US" dirty="0"/>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Works to identify the split point in the data set that minimizes </a:t>
            </a:r>
            <a:r>
              <a:rPr lang="en-US" b="1" dirty="0"/>
              <a:t>mean squared error (MSE)</a:t>
            </a:r>
            <a:r>
              <a:rPr lang="en-US" dirty="0"/>
              <a:t> point</a:t>
            </a:r>
          </a:p>
          <a:p>
            <a:r>
              <a:rPr lang="en-US" dirty="0"/>
              <a:t> The average of each of the groups is the term that minimizes the mean squared error</a:t>
            </a:r>
          </a:p>
          <a:p>
            <a:pPr lvl="1"/>
            <a:r>
              <a:rPr lang="en-US" dirty="0"/>
              <a:t>   MSE – is the average of the difference between the prediction and actual values</a:t>
            </a:r>
          </a:p>
          <a:p>
            <a:pPr lvl="1"/>
            <a:endParaRPr lang="en-US" dirty="0"/>
          </a:p>
          <a:p>
            <a:pPr lvl="1"/>
            <a:endParaRPr lang="en-US" dirty="0"/>
          </a:p>
          <a:p>
            <a:pPr lvl="1"/>
            <a:endParaRPr lang="en-US" dirty="0"/>
          </a:p>
          <a:p>
            <a:pPr lvl="1"/>
            <a:endParaRPr lang="en-US" dirty="0"/>
          </a:p>
          <a:p>
            <a:r>
              <a:rPr lang="en-US" dirty="0"/>
              <a:t> The decision tree algorithm searches through all variables and all possible split points to identify the point that minimizes error</a:t>
            </a:r>
          </a:p>
        </p:txBody>
      </p:sp>
      <p:pic>
        <p:nvPicPr>
          <p:cNvPr id="4" name="Picture 3"/>
          <p:cNvPicPr>
            <a:picLocks noChangeAspect="1"/>
          </p:cNvPicPr>
          <p:nvPr/>
        </p:nvPicPr>
        <p:blipFill>
          <a:blip r:embed="rId2"/>
          <a:stretch>
            <a:fillRect/>
          </a:stretch>
        </p:blipFill>
        <p:spPr>
          <a:xfrm>
            <a:off x="4505926" y="3281362"/>
            <a:ext cx="2371123" cy="1090613"/>
          </a:xfrm>
          <a:prstGeom prst="rect">
            <a:avLst/>
          </a:prstGeom>
        </p:spPr>
      </p:pic>
    </p:spTree>
    <p:extLst>
      <p:ext uri="{BB962C8B-B14F-4D97-AF65-F5344CB8AC3E}">
        <p14:creationId xmlns:p14="http://schemas.microsoft.com/office/powerpoint/2010/main" val="3200247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89" y="908436"/>
            <a:ext cx="11769357" cy="6126479"/>
          </a:xfrm>
          <a:prstGeom prst="rect">
            <a:avLst/>
          </a:prstGeom>
        </p:spPr>
      </p:pic>
      <p:sp>
        <p:nvSpPr>
          <p:cNvPr id="2" name="Title 1"/>
          <p:cNvSpPr>
            <a:spLocks noGrp="1"/>
          </p:cNvSpPr>
          <p:nvPr>
            <p:ph type="title"/>
          </p:nvPr>
        </p:nvSpPr>
        <p:spPr/>
        <p:txBody>
          <a:bodyPr/>
          <a:lstStyle/>
          <a:p>
            <a:r>
              <a:rPr lang="en-US" dirty="0"/>
              <a:t>Practice…Poll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32</a:t>
            </a:fld>
            <a:endParaRPr lang="en-US"/>
          </a:p>
        </p:txBody>
      </p:sp>
      <p:sp>
        <p:nvSpPr>
          <p:cNvPr id="6" name="Right Arrow 5"/>
          <p:cNvSpPr/>
          <p:nvPr/>
        </p:nvSpPr>
        <p:spPr>
          <a:xfrm rot="19035686">
            <a:off x="7091639" y="3505788"/>
            <a:ext cx="1254822"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24587" y="827634"/>
            <a:ext cx="4886528" cy="2364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300" dirty="0">
                <a:hlinkClick r:id="rId3"/>
              </a:rPr>
              <a:t>https://www.sli.do/</a:t>
            </a:r>
            <a:endParaRPr lang="en-US" sz="2300" dirty="0"/>
          </a:p>
          <a:p>
            <a:pPr marL="0" indent="0" algn="ctr">
              <a:buNone/>
            </a:pPr>
            <a:r>
              <a:rPr lang="en-US" sz="2300" dirty="0"/>
              <a:t>Use #</a:t>
            </a:r>
            <a:r>
              <a:rPr lang="en-US" dirty="0"/>
              <a:t> 68881</a:t>
            </a:r>
            <a:endParaRPr lang="en-US" sz="2300" dirty="0"/>
          </a:p>
          <a:p>
            <a:pPr marL="0" indent="0" algn="ctr">
              <a:buNone/>
            </a:pPr>
            <a:r>
              <a:rPr lang="en-US" sz="2300" dirty="0"/>
              <a:t>Or </a:t>
            </a:r>
          </a:p>
          <a:p>
            <a:pPr marL="0" indent="0" algn="ctr">
              <a:buNone/>
            </a:pPr>
            <a:r>
              <a:rPr lang="en-US" sz="2300" dirty="0"/>
              <a:t>https://app.sli.do/event/tyl2nmrk</a:t>
            </a:r>
          </a:p>
          <a:p>
            <a:pPr marL="0" indent="0" algn="ctr">
              <a:buFont typeface="Wingdings" panose="05000000000000000000" pitchFamily="2" charset="2"/>
              <a:buNone/>
            </a:pPr>
            <a:endParaRPr lang="en-US" sz="2300" dirty="0"/>
          </a:p>
        </p:txBody>
      </p:sp>
      <p:sp>
        <p:nvSpPr>
          <p:cNvPr id="8" name="Rectangle 7"/>
          <p:cNvSpPr/>
          <p:nvPr/>
        </p:nvSpPr>
        <p:spPr>
          <a:xfrm>
            <a:off x="80554" y="5733143"/>
            <a:ext cx="9209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89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Overfitting and Hyper-parameters</a:t>
            </a:r>
          </a:p>
        </p:txBody>
      </p:sp>
      <p:sp>
        <p:nvSpPr>
          <p:cNvPr id="3" name="Content Placeholder 2"/>
          <p:cNvSpPr>
            <a:spLocks noGrp="1"/>
          </p:cNvSpPr>
          <p:nvPr>
            <p:ph idx="1"/>
          </p:nvPr>
        </p:nvSpPr>
        <p:spPr>
          <a:xfrm>
            <a:off x="0" y="956374"/>
            <a:ext cx="10515600" cy="2416414"/>
          </a:xfrm>
        </p:spPr>
        <p:txBody>
          <a:bodyPr>
            <a:normAutofit/>
          </a:bodyPr>
          <a:lstStyle/>
          <a:p>
            <a:r>
              <a:rPr lang="en-US" dirty="0"/>
              <a:t> Decision trees are often prone to overfitting, one solution is to utilize the hyper-parameters to control how the tree grows</a:t>
            </a:r>
          </a:p>
          <a:p>
            <a:pPr marL="0" indent="0">
              <a:buNone/>
            </a:pPr>
            <a:endParaRPr lang="en-US" sz="1400" dirty="0"/>
          </a:p>
          <a:p>
            <a:r>
              <a:rPr lang="en-US" dirty="0"/>
              <a:t> Another option is to use an ensemble method via bagging or what’s known as Random Forest</a:t>
            </a:r>
          </a:p>
        </p:txBody>
      </p:sp>
      <p:sp>
        <p:nvSpPr>
          <p:cNvPr id="5" name="Slide Number Placeholder 4"/>
          <p:cNvSpPr>
            <a:spLocks noGrp="1"/>
          </p:cNvSpPr>
          <p:nvPr>
            <p:ph type="sldNum" sz="quarter" idx="12"/>
          </p:nvPr>
        </p:nvSpPr>
        <p:spPr/>
        <p:txBody>
          <a:bodyPr/>
          <a:lstStyle/>
          <a:p>
            <a:fld id="{5ACD0CF0-90CC-9C41-A77B-2776398A8C8B}" type="slidenum">
              <a:rPr lang="en-US" smtClean="0"/>
              <a:t>33</a:t>
            </a:fld>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85E38C-CEF2-4316-86CF-9ED917B48D4E}"/>
                  </a:ext>
                </a:extLst>
              </p14:cNvPr>
              <p14:cNvContentPartPr/>
              <p14:nvPr/>
            </p14:nvContentPartPr>
            <p14:xfrm>
              <a:off x="3441440" y="-965640"/>
              <a:ext cx="360" cy="360"/>
            </p14:xfrm>
          </p:contentPart>
        </mc:Choice>
        <mc:Fallback xmlns="">
          <p:pic>
            <p:nvPicPr>
              <p:cNvPr id="4" name="Ink 3">
                <a:extLst>
                  <a:ext uri="{FF2B5EF4-FFF2-40B4-BE49-F238E27FC236}">
                    <a16:creationId xmlns:a16="http://schemas.microsoft.com/office/drawing/2014/main" id="{0085E38C-CEF2-4316-86CF-9ED917B48D4E}"/>
                  </a:ext>
                </a:extLst>
              </p:cNvPr>
              <p:cNvPicPr/>
              <p:nvPr/>
            </p:nvPicPr>
            <p:blipFill>
              <a:blip r:embed="rId3"/>
              <a:stretch>
                <a:fillRect/>
              </a:stretch>
            </p:blipFill>
            <p:spPr>
              <a:xfrm>
                <a:off x="3423800" y="-983640"/>
                <a:ext cx="36000" cy="36000"/>
              </a:xfrm>
              <a:prstGeom prst="rect">
                <a:avLst/>
              </a:prstGeom>
            </p:spPr>
          </p:pic>
        </mc:Fallback>
      </mc:AlternateContent>
    </p:spTree>
    <p:extLst>
      <p:ext uri="{BB962C8B-B14F-4D97-AF65-F5344CB8AC3E}">
        <p14:creationId xmlns:p14="http://schemas.microsoft.com/office/powerpoint/2010/main" val="2929424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0"/>
            <a:ext cx="10515600" cy="6531429"/>
          </a:xfrm>
        </p:spPr>
        <p:txBody>
          <a:bodyPr>
            <a:noAutofit/>
          </a:bodyPr>
          <a:lstStyle/>
          <a:p>
            <a:r>
              <a:rPr lang="en-US" sz="2400" dirty="0"/>
              <a:t> </a:t>
            </a:r>
            <a:r>
              <a:rPr lang="en-US" sz="2400" b="1" dirty="0"/>
              <a:t>Minimum samples for a node split</a:t>
            </a:r>
            <a:r>
              <a:rPr lang="en-US" sz="2400" dirty="0"/>
              <a:t> Minimum number of samples (or observations) which are required in a node to be considered for splitting. Higher values prevent a model from learning relations which might be highly specific to the particular sample. It should be tuned using cross validation.</a:t>
            </a:r>
          </a:p>
          <a:p>
            <a:pPr marL="0" indent="0">
              <a:buNone/>
            </a:pPr>
            <a:endParaRPr lang="en-US" sz="2400" dirty="0"/>
          </a:p>
          <a:p>
            <a:r>
              <a:rPr lang="en-US" sz="2400" b="1" dirty="0"/>
              <a:t> Minimum samples for a terminal node (leaf)</a:t>
            </a:r>
            <a:r>
              <a:rPr lang="en-US" sz="2400" dirty="0"/>
              <a:t> The minimum number of samples (or observations) required in a terminal node or leaf. For imbalanced class problems, a lower value should be used since regions dominant with samples belonging to minority class will be much smaller in number.</a:t>
            </a:r>
          </a:p>
          <a:p>
            <a:pPr marL="0" indent="0">
              <a:buNone/>
            </a:pPr>
            <a:endParaRPr lang="en-US" sz="2400" dirty="0"/>
          </a:p>
          <a:p>
            <a:r>
              <a:rPr lang="en-US" sz="2400" b="1" dirty="0"/>
              <a:t> Maximum depth of tree (vertical depth)</a:t>
            </a:r>
            <a:r>
              <a:rPr lang="en-US" sz="2400" dirty="0"/>
              <a:t> The maximum depth of trees, lower values prevent a model from learning relations which might be highly specific to the particular sample. It should be tuned using cross validation.</a:t>
            </a:r>
          </a:p>
          <a:p>
            <a:endParaRPr lang="en-US" sz="2400" dirty="0"/>
          </a:p>
          <a:p>
            <a:pPr lvl="1"/>
            <a:endParaRPr lang="en-US" sz="1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34</a:t>
            </a:fld>
            <a:endParaRPr lang="en-US" dirty="0"/>
          </a:p>
        </p:txBody>
      </p:sp>
    </p:spTree>
    <p:extLst>
      <p:ext uri="{BB962C8B-B14F-4D97-AF65-F5344CB8AC3E}">
        <p14:creationId xmlns:p14="http://schemas.microsoft.com/office/powerpoint/2010/main" val="29500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1"/>
            <a:ext cx="10515600" cy="4005942"/>
          </a:xfrm>
        </p:spPr>
        <p:txBody>
          <a:bodyPr>
            <a:normAutofit/>
          </a:bodyPr>
          <a:lstStyle/>
          <a:p>
            <a:r>
              <a:rPr lang="en-US" sz="2400" dirty="0"/>
              <a:t> </a:t>
            </a:r>
            <a:r>
              <a:rPr lang="en-US" sz="2400" b="1" dirty="0"/>
              <a:t>Maximum number of terminal nodes</a:t>
            </a:r>
            <a:r>
              <a:rPr lang="en-US" sz="2400" dirty="0"/>
              <a:t> Also referred as </a:t>
            </a:r>
            <a:r>
              <a:rPr lang="en-US" sz="2400" i="1" dirty="0"/>
              <a:t>number of leaves</a:t>
            </a:r>
            <a:r>
              <a:rPr lang="en-US" sz="2400" dirty="0"/>
              <a:t>. Since binary trees are created, a depth of </a:t>
            </a:r>
            <a:r>
              <a:rPr lang="en-US" sz="2400" i="1" dirty="0"/>
              <a:t>n</a:t>
            </a:r>
            <a:r>
              <a:rPr lang="en-US" sz="2400" dirty="0"/>
              <a:t> would produce a maximum of 2^n leaves.</a:t>
            </a:r>
          </a:p>
          <a:p>
            <a:pPr marL="0" indent="0">
              <a:buNone/>
            </a:pPr>
            <a:endParaRPr lang="en-US" sz="2400" dirty="0"/>
          </a:p>
          <a:p>
            <a:r>
              <a:rPr lang="en-US" sz="2400" b="1" dirty="0"/>
              <a:t> Maximum features to consider for split</a:t>
            </a:r>
            <a:r>
              <a:rPr lang="en-US" sz="2400" dirty="0"/>
              <a:t> The number of features to consider (selected randomly) while searching for a best split. A typical value is the square root of total number of available features. A higher number typically leads to over-fitting but is dependent on the problem as well.</a:t>
            </a:r>
          </a:p>
        </p:txBody>
      </p:sp>
      <p:sp>
        <p:nvSpPr>
          <p:cNvPr id="5" name="Slide Number Placeholder 4"/>
          <p:cNvSpPr>
            <a:spLocks noGrp="1"/>
          </p:cNvSpPr>
          <p:nvPr>
            <p:ph type="sldNum" sz="quarter" idx="12"/>
          </p:nvPr>
        </p:nvSpPr>
        <p:spPr/>
        <p:txBody>
          <a:bodyPr/>
          <a:lstStyle/>
          <a:p>
            <a:fld id="{5ACD0CF0-90CC-9C41-A77B-2776398A8C8B}" type="slidenum">
              <a:rPr lang="en-US" smtClean="0"/>
              <a:t>35</a:t>
            </a:fld>
            <a:endParaRPr lang="en-US" dirty="0"/>
          </a:p>
        </p:txBody>
      </p:sp>
    </p:spTree>
    <p:extLst>
      <p:ext uri="{BB962C8B-B14F-4D97-AF65-F5344CB8AC3E}">
        <p14:creationId xmlns:p14="http://schemas.microsoft.com/office/powerpoint/2010/main" val="18066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36</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523999" y="731520"/>
            <a:ext cx="9625013"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37</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Definitions</a:t>
            </a:r>
          </a:p>
        </p:txBody>
      </p:sp>
      <p:sp>
        <p:nvSpPr>
          <p:cNvPr id="3" name="Content Placeholder 2"/>
          <p:cNvSpPr>
            <a:spLocks noGrp="1"/>
          </p:cNvSpPr>
          <p:nvPr>
            <p:ph idx="1"/>
          </p:nvPr>
        </p:nvSpPr>
        <p:spPr>
          <a:xfrm>
            <a:off x="0" y="731520"/>
            <a:ext cx="10515600" cy="5016137"/>
          </a:xfrm>
        </p:spPr>
        <p:txBody>
          <a:bodyPr>
            <a:normAutofit/>
          </a:bodyPr>
          <a:lstStyle/>
          <a:p>
            <a:r>
              <a:rPr lang="en-US" dirty="0"/>
              <a:t> Overfitting – model becomes overly complex and as a result is predicting noise or the space between features (random error) instead of the true relationship. It is in theory possible to create a leaf node for every data point. </a:t>
            </a:r>
            <a:endParaRPr lang="en-US" sz="2400" dirty="0"/>
          </a:p>
          <a:p>
            <a:r>
              <a:rPr lang="en-US" dirty="0"/>
              <a:t> Ensemble methods – Process of running numerous models and codifying them using a decision rule to choose the optimal model result – example is majority vote on feature inclusion</a:t>
            </a:r>
            <a:endParaRPr lang="en-US" sz="2400" dirty="0"/>
          </a:p>
          <a:p>
            <a:r>
              <a:rPr lang="en-US" dirty="0"/>
              <a:t> Heuristic algorithms – approaches designed for operational efficiency generating an approximation to the ideal result but does not guarantee the best model</a:t>
            </a:r>
          </a:p>
          <a:p>
            <a:pPr lvl="1"/>
            <a:endParaRPr lang="en-US" sz="2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38</a:t>
            </a:fld>
            <a:endParaRPr lang="en-US" dirty="0"/>
          </a:p>
        </p:txBody>
      </p:sp>
    </p:spTree>
    <p:extLst>
      <p:ext uri="{BB962C8B-B14F-4D97-AF65-F5344CB8AC3E}">
        <p14:creationId xmlns:p14="http://schemas.microsoft.com/office/powerpoint/2010/main" val="16360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8"/>
            <a:ext cx="11900052" cy="5071271"/>
          </a:xfrm>
        </p:spPr>
        <p:txBody>
          <a:bodyPr>
            <a:normAutofit lnSpcReduction="10000"/>
          </a:bodyPr>
          <a:lstStyle/>
          <a:p>
            <a:pPr marL="0" indent="0">
              <a:buNone/>
            </a:pPr>
            <a:r>
              <a:rPr lang="en-US" dirty="0"/>
              <a:t>A standard error is by definition the standard deviation of the sampling distribution of a parameter estimate, generated by repeated sampling. </a:t>
            </a:r>
          </a:p>
          <a:p>
            <a:pPr marL="0" indent="0">
              <a:buNone/>
            </a:pPr>
            <a:endParaRPr lang="en-US" dirty="0"/>
          </a:p>
          <a:p>
            <a:pPr marL="0" indent="0">
              <a:buNone/>
            </a:pPr>
            <a:r>
              <a:rPr lang="en-US" dirty="0" err="1"/>
              <a:t>xerror</a:t>
            </a:r>
            <a:r>
              <a:rPr lang="en-US" dirty="0"/>
              <a:t> reflects the mean of the sample means (of the errors) from the ten folds; </a:t>
            </a:r>
          </a:p>
          <a:p>
            <a:pPr marL="0" indent="0">
              <a:buNone/>
            </a:pPr>
            <a:endParaRPr lang="en-US" dirty="0"/>
          </a:p>
          <a:p>
            <a:pPr marL="0" indent="0">
              <a:buNone/>
            </a:pPr>
            <a:r>
              <a:rPr lang="en-US" dirty="0" err="1"/>
              <a:t>xstd</a:t>
            </a:r>
            <a:r>
              <a:rPr lang="en-US" dirty="0"/>
              <a:t> reflects the standard deviation of the sample means (of the errors) from the ten folds. Thus, </a:t>
            </a:r>
            <a:r>
              <a:rPr lang="en-US" dirty="0" err="1"/>
              <a:t>xstd</a:t>
            </a:r>
            <a:r>
              <a:rPr lang="en-US" dirty="0"/>
              <a:t> is a standard deviation of sample means, which is also known as the standard error of the mean.</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238960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Example</a:t>
            </a:r>
          </a:p>
        </p:txBody>
      </p:sp>
      <p:sp>
        <p:nvSpPr>
          <p:cNvPr id="5" name="Slide Number Placeholder 4"/>
          <p:cNvSpPr>
            <a:spLocks noGrp="1"/>
          </p:cNvSpPr>
          <p:nvPr>
            <p:ph type="sldNum" sz="quarter" idx="12"/>
          </p:nvPr>
        </p:nvSpPr>
        <p:spPr/>
        <p:txBody>
          <a:bodyPr/>
          <a:lstStyle/>
          <a:p>
            <a:fld id="{5ACD0CF0-90CC-9C41-A77B-2776398A8C8B}"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89" y="967876"/>
            <a:ext cx="8806265" cy="5753599"/>
          </a:xfrm>
          <a:prstGeom prst="rect">
            <a:avLst/>
          </a:prstGeom>
        </p:spPr>
      </p:pic>
      <p:sp>
        <p:nvSpPr>
          <p:cNvPr id="9" name="Right Arrow 8"/>
          <p:cNvSpPr/>
          <p:nvPr/>
        </p:nvSpPr>
        <p:spPr>
          <a:xfrm rot="5400000">
            <a:off x="2917419" y="314665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65579" y="1206229"/>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487366" y="960594"/>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a:t>
            </a:r>
          </a:p>
        </p:txBody>
      </p:sp>
      <p:sp>
        <p:nvSpPr>
          <p:cNvPr id="12" name="Right Arrow 11"/>
          <p:cNvSpPr/>
          <p:nvPr/>
        </p:nvSpPr>
        <p:spPr>
          <a:xfrm rot="1845685">
            <a:off x="3950242" y="2782110"/>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822644" y="2013625"/>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Nodes</a:t>
            </a:r>
          </a:p>
        </p:txBody>
      </p:sp>
      <p:sp>
        <p:nvSpPr>
          <p:cNvPr id="14" name="Right Arrow 13"/>
          <p:cNvSpPr/>
          <p:nvPr/>
        </p:nvSpPr>
        <p:spPr>
          <a:xfrm rot="10800000">
            <a:off x="7253891" y="172179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9045895">
            <a:off x="7711173" y="2453133"/>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19774" y="1641529"/>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Edges</a:t>
            </a:r>
          </a:p>
        </p:txBody>
      </p:sp>
      <p:sp>
        <p:nvSpPr>
          <p:cNvPr id="17" name="Right Arrow 16"/>
          <p:cNvSpPr/>
          <p:nvPr/>
        </p:nvSpPr>
        <p:spPr>
          <a:xfrm rot="16200000">
            <a:off x="3419441" y="5969674"/>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2449625" y="5957005"/>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554546" y="6057922"/>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Nodes</a:t>
            </a:r>
          </a:p>
        </p:txBody>
      </p:sp>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D37DFB16-DC50-43D5-9D05-6B4C89A3D5C9}"/>
                  </a:ext>
                </a:extLst>
              </p14:cNvPr>
              <p14:cNvContentPartPr/>
              <p14:nvPr/>
            </p14:nvContentPartPr>
            <p14:xfrm>
              <a:off x="10062561" y="3286364"/>
              <a:ext cx="8640" cy="50040"/>
            </p14:xfrm>
          </p:contentPart>
        </mc:Choice>
        <mc:Fallback xmlns="">
          <p:pic>
            <p:nvPicPr>
              <p:cNvPr id="27" name="Ink 26">
                <a:extLst>
                  <a:ext uri="{FF2B5EF4-FFF2-40B4-BE49-F238E27FC236}">
                    <a16:creationId xmlns:a16="http://schemas.microsoft.com/office/drawing/2014/main" id="{D37DFB16-DC50-43D5-9D05-6B4C89A3D5C9}"/>
                  </a:ext>
                </a:extLst>
              </p:cNvPr>
              <p:cNvPicPr/>
              <p:nvPr/>
            </p:nvPicPr>
            <p:blipFill>
              <a:blip r:embed="rId4"/>
              <a:stretch>
                <a:fillRect/>
              </a:stretch>
            </p:blipFill>
            <p:spPr>
              <a:xfrm>
                <a:off x="10053921" y="3277724"/>
                <a:ext cx="26280" cy="67680"/>
              </a:xfrm>
              <a:prstGeom prst="rect">
                <a:avLst/>
              </a:prstGeom>
            </p:spPr>
          </p:pic>
        </mc:Fallback>
      </mc:AlternateContent>
    </p:spTree>
    <p:extLst>
      <p:ext uri="{BB962C8B-B14F-4D97-AF65-F5344CB8AC3E}">
        <p14:creationId xmlns:p14="http://schemas.microsoft.com/office/powerpoint/2010/main" val="76672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1" y="731520"/>
            <a:ext cx="12069097" cy="5016137"/>
          </a:xfrm>
        </p:spPr>
        <p:txBody>
          <a:bodyPr>
            <a:normAutofit/>
          </a:bodyPr>
          <a:lstStyle/>
          <a:p>
            <a:r>
              <a:rPr lang="en-US" dirty="0"/>
              <a:t> Imbalanced classes often considers imbalanced to mean a minority class of 10% to 20%. In reality, datasets can get far more imbalanced than this, examples:</a:t>
            </a:r>
          </a:p>
          <a:p>
            <a:pPr marL="514350" indent="-514350">
              <a:buFont typeface="+mj-lt"/>
              <a:buAutoNum type="arabicPeriod"/>
            </a:pPr>
            <a:r>
              <a:rPr lang="en-US" dirty="0"/>
              <a:t>About 2% of credit card accounts are defrauded per year</a:t>
            </a:r>
            <a:r>
              <a:rPr lang="en-US" baseline="30000" dirty="0">
                <a:hlinkClick r:id="rId2"/>
              </a:rPr>
              <a:t>1</a:t>
            </a:r>
            <a:r>
              <a:rPr lang="en-US" dirty="0"/>
              <a:t>. (Most fraud detection domains are heavily imbalanced.)</a:t>
            </a:r>
          </a:p>
          <a:p>
            <a:pPr marL="514350" indent="-514350">
              <a:buFont typeface="+mj-lt"/>
              <a:buAutoNum type="arabicPeriod"/>
            </a:pPr>
            <a:r>
              <a:rPr lang="en-US" dirty="0"/>
              <a:t>Medical screening for a condition is usually performed on a large population of people without the condition, to detect a small minority with it (e.g., HIV prevalence in the USA is ~0.4%).</a:t>
            </a:r>
          </a:p>
          <a:p>
            <a:pPr marL="514350" indent="-514350">
              <a:buFont typeface="+mj-lt"/>
              <a:buAutoNum type="arabicPeriod"/>
            </a:pPr>
            <a:r>
              <a:rPr lang="en-US" dirty="0"/>
              <a:t>The conversion rates of online ads has been estimated to lie between 10</a:t>
            </a:r>
            <a:r>
              <a:rPr lang="en-US" baseline="30000" dirty="0"/>
              <a:t>-3</a:t>
            </a:r>
            <a:r>
              <a:rPr lang="en-US" dirty="0"/>
              <a:t> to 10</a:t>
            </a:r>
            <a:r>
              <a:rPr lang="en-US" baseline="30000" dirty="0"/>
              <a:t>-6</a:t>
            </a:r>
            <a:r>
              <a:rPr lang="en-US" dirty="0"/>
              <a:t>.</a:t>
            </a:r>
          </a:p>
          <a:p>
            <a:pPr marL="514350" indent="-514350">
              <a:buFont typeface="+mj-lt"/>
              <a:buAutoNum type="arabicPeriod"/>
            </a:pPr>
            <a:r>
              <a:rPr lang="en-US" dirty="0"/>
              <a:t>Factory production defect rates typically run about 0.1%.</a:t>
            </a:r>
          </a:p>
          <a:p>
            <a:pPr marL="514350" indent="-514350">
              <a:buFont typeface="+mj-lt"/>
              <a:buAutoNum type="arabicPeriod"/>
            </a:pPr>
            <a:r>
              <a:rPr lang="en-US" dirty="0"/>
              <a:t>Intrusion or threat detection, .0001% of network traffic </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40</a:t>
            </a:fld>
            <a:endParaRPr lang="en-US" dirty="0"/>
          </a:p>
        </p:txBody>
      </p:sp>
    </p:spTree>
    <p:extLst>
      <p:ext uri="{BB962C8B-B14F-4D97-AF65-F5344CB8AC3E}">
        <p14:creationId xmlns:p14="http://schemas.microsoft.com/office/powerpoint/2010/main" val="1463042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0" y="731521"/>
            <a:ext cx="11720052" cy="4015578"/>
          </a:xfrm>
        </p:spPr>
        <p:txBody>
          <a:bodyPr>
            <a:normAutofit/>
          </a:bodyPr>
          <a:lstStyle/>
          <a:p>
            <a:r>
              <a:rPr lang="en-US" dirty="0"/>
              <a:t> Working on real world problems will almost certainly include unbalanced datasets. Making standard algorithms function inefficiently.</a:t>
            </a:r>
          </a:p>
          <a:p>
            <a:pPr lvl="1"/>
            <a:r>
              <a:rPr lang="en-US" dirty="0"/>
              <a:t> Solution is to </a:t>
            </a:r>
            <a:r>
              <a:rPr lang="en-US" b="1" dirty="0"/>
              <a:t>oversample</a:t>
            </a:r>
            <a:r>
              <a:rPr lang="en-US" dirty="0"/>
              <a:t> the minority target or </a:t>
            </a:r>
            <a:r>
              <a:rPr lang="en-US" b="1" dirty="0"/>
              <a:t>under-sample</a:t>
            </a:r>
            <a:r>
              <a:rPr lang="en-US" dirty="0"/>
              <a:t> the majority to create a more balanced training dataset </a:t>
            </a:r>
          </a:p>
          <a:p>
            <a:r>
              <a:rPr lang="en-US" dirty="0"/>
              <a:t> </a:t>
            </a:r>
            <a:r>
              <a:rPr lang="en-US" b="1" dirty="0"/>
              <a:t>Oversampling </a:t>
            </a:r>
            <a:r>
              <a:rPr lang="en-US" dirty="0"/>
              <a:t>– Most commonly used, can result in a synthetic reduction in the variance associated with the variable but as a positive it essentially duplicates the number of errors, i.e. if there’s a single false positive and it’s included five times you get four additional errors.</a:t>
            </a:r>
          </a:p>
        </p:txBody>
      </p:sp>
      <p:sp>
        <p:nvSpPr>
          <p:cNvPr id="5" name="Slide Number Placeholder 4"/>
          <p:cNvSpPr>
            <a:spLocks noGrp="1"/>
          </p:cNvSpPr>
          <p:nvPr>
            <p:ph type="sldNum" sz="quarter" idx="12"/>
          </p:nvPr>
        </p:nvSpPr>
        <p:spPr/>
        <p:txBody>
          <a:bodyPr/>
          <a:lstStyle/>
          <a:p>
            <a:fld id="{5ACD0CF0-90CC-9C41-A77B-2776398A8C8B}" type="slidenum">
              <a:rPr lang="en-US" smtClean="0"/>
              <a:t>41</a:t>
            </a:fld>
            <a:endParaRPr lang="en-US" dirty="0"/>
          </a:p>
        </p:txBody>
      </p:sp>
    </p:spTree>
    <p:extLst>
      <p:ext uri="{BB962C8B-B14F-4D97-AF65-F5344CB8AC3E}">
        <p14:creationId xmlns:p14="http://schemas.microsoft.com/office/powerpoint/2010/main" val="2893065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81052"/>
            <a:ext cx="7141029" cy="535577"/>
          </a:xfrm>
        </p:spPr>
        <p:txBody>
          <a:bodyPr>
            <a:noAutofit/>
          </a:bodyPr>
          <a:lstStyle/>
          <a:p>
            <a:pPr algn="ctr"/>
            <a:r>
              <a:rPr lang="en-US" sz="3200" dirty="0"/>
              <a:t>Example in R</a:t>
            </a:r>
          </a:p>
        </p:txBody>
      </p:sp>
      <p:sp>
        <p:nvSpPr>
          <p:cNvPr id="5" name="Slide Number Placeholder 4"/>
          <p:cNvSpPr>
            <a:spLocks noGrp="1"/>
          </p:cNvSpPr>
          <p:nvPr>
            <p:ph type="sldNum" sz="quarter" idx="12"/>
          </p:nvPr>
        </p:nvSpPr>
        <p:spPr/>
        <p:txBody>
          <a:bodyPr/>
          <a:lstStyle/>
          <a:p>
            <a:fld id="{5ACD0CF0-90CC-9C41-A77B-2776398A8C8B}" type="slidenum">
              <a:rPr lang="en-US" smtClean="0"/>
              <a:t>42</a:t>
            </a:fld>
            <a:endParaRPr lang="en-US" dirty="0"/>
          </a:p>
        </p:txBody>
      </p:sp>
    </p:spTree>
    <p:extLst>
      <p:ext uri="{BB962C8B-B14F-4D97-AF65-F5344CB8AC3E}">
        <p14:creationId xmlns:p14="http://schemas.microsoft.com/office/powerpoint/2010/main" val="20616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7788071" y="1916832"/>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 Placeholder 1"/>
          <p:cNvSpPr>
            <a:spLocks noGrp="1"/>
          </p:cNvSpPr>
          <p:nvPr>
            <p:ph idx="1"/>
          </p:nvPr>
        </p:nvSpPr>
        <p:spPr>
          <a:xfrm>
            <a:off x="80553" y="1066868"/>
            <a:ext cx="11636829" cy="4351338"/>
          </a:xfrm>
        </p:spPr>
        <p:txBody>
          <a:bodyPr rtlCol="0">
            <a:normAutofit/>
          </a:bodyPr>
          <a:lstStyle/>
          <a:p>
            <a:pPr marL="457875" indent="-457200">
              <a:buFont typeface="+mj-lt"/>
              <a:buAutoNum type="arabicPeriod"/>
              <a:defRPr/>
            </a:pPr>
            <a:r>
              <a:rPr lang="en-US" dirty="0">
                <a:ea typeface="+mn-ea"/>
              </a:rPr>
              <a:t>What is the most important question </a:t>
            </a:r>
            <a:r>
              <a:rPr lang="en-US" dirty="0"/>
              <a:t>to move on to a second</a:t>
            </a:r>
            <a:r>
              <a:rPr lang="en-US" dirty="0">
                <a:ea typeface="+mn-ea"/>
              </a:rPr>
              <a:t> date?</a:t>
            </a:r>
            <a:br>
              <a:rPr lang="en-US" dirty="0">
                <a:ea typeface="+mn-ea"/>
              </a:rPr>
            </a:br>
            <a:r>
              <a:rPr lang="en-US" b="1" i="1" dirty="0">
                <a:solidFill>
                  <a:srgbClr val="72CFDF"/>
                </a:solidFill>
                <a:latin typeface="Lato Regular"/>
                <a:ea typeface="+mn-ea"/>
                <a:cs typeface="Lato Regular"/>
              </a:rPr>
              <a:t>The question with the most amount of relevant information.</a:t>
            </a:r>
          </a:p>
          <a:p>
            <a:pPr marL="675" indent="0">
              <a:buNone/>
              <a:defRPr/>
            </a:pPr>
            <a:r>
              <a:rPr lang="en-US" b="1" i="1" dirty="0">
                <a:solidFill>
                  <a:srgbClr val="72CFDF"/>
                </a:solidFill>
                <a:ea typeface="+mn-ea"/>
              </a:rPr>
              <a:t>		</a:t>
            </a:r>
          </a:p>
        </p:txBody>
      </p:sp>
      <p:sp>
        <p:nvSpPr>
          <p:cNvPr id="3" name="Title 2"/>
          <p:cNvSpPr>
            <a:spLocks noGrp="1"/>
          </p:cNvSpPr>
          <p:nvPr>
            <p:ph type="title"/>
          </p:nvPr>
        </p:nvSpPr>
        <p:spPr>
          <a:xfrm>
            <a:off x="80554" y="-55680"/>
            <a:ext cx="10840244" cy="850900"/>
          </a:xfrm>
        </p:spPr>
        <p:txBody>
          <a:bodyPr/>
          <a:lstStyle/>
          <a:p>
            <a:pPr>
              <a:defRPr/>
            </a:pPr>
            <a:r>
              <a:rPr lang="en-US" dirty="0"/>
              <a:t>Basics: Intuition</a:t>
            </a:r>
          </a:p>
        </p:txBody>
      </p:sp>
      <p:pic>
        <p:nvPicPr>
          <p:cNvPr id="129029"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1307468" y="2672916"/>
            <a:ext cx="3384624" cy="2016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379476" y="4821324"/>
            <a:ext cx="3240882" cy="1569660"/>
          </a:xfrm>
          <a:prstGeom prst="rect">
            <a:avLst/>
          </a:prstGeom>
        </p:spPr>
        <p:txBody>
          <a:bodyPr>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Are you married?</a:t>
            </a:r>
          </a:p>
        </p:txBody>
      </p:sp>
      <p:sp>
        <p:nvSpPr>
          <p:cNvPr id="7" name="Rectangle 6"/>
          <p:cNvSpPr/>
          <p:nvPr/>
        </p:nvSpPr>
        <p:spPr>
          <a:xfrm>
            <a:off x="7212124" y="4821324"/>
            <a:ext cx="4176464" cy="1569660"/>
          </a:xfrm>
          <a:prstGeom prst="rect">
            <a:avLst/>
          </a:prstGeom>
        </p:spPr>
        <p:txBody>
          <a:bodyPr wrap="square">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8" name="Rectangle 7"/>
          <p:cNvSpPr/>
          <p:nvPr/>
        </p:nvSpPr>
        <p:spPr>
          <a:xfrm>
            <a:off x="4997854" y="2564607"/>
            <a:ext cx="2196294" cy="3170099"/>
          </a:xfrm>
          <a:prstGeom prst="rect">
            <a:avLst/>
          </a:prstGeom>
        </p:spPr>
        <p:txBody>
          <a:bodyPr wrap="square">
            <a:spAutoFit/>
          </a:bodyPr>
          <a:lstStyle/>
          <a:p>
            <a:pPr marL="675" algn="ctr">
              <a:defRPr/>
            </a:pPr>
            <a:r>
              <a:rPr lang="en-US" sz="20000" cap="all" dirty="0">
                <a:latin typeface="League Gothic" pitchFamily="50" charset="0"/>
                <a:ea typeface="ヒラギノ角ゴ ProN W3" charset="0"/>
                <a:cs typeface="ヒラギノ角ゴ ProN W3" charset="0"/>
              </a:rPr>
              <a:t>&gt;</a:t>
            </a:r>
          </a:p>
        </p:txBody>
      </p:sp>
      <p:sp>
        <p:nvSpPr>
          <p:cNvPr id="10"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a:t>
            </a:fld>
            <a:endParaRPr lang="en-US" dirty="0">
              <a:latin typeface="Lato Light"/>
              <a:cs typeface="Lato Light"/>
            </a:endParaRPr>
          </a:p>
        </p:txBody>
      </p:sp>
    </p:spTree>
    <p:extLst>
      <p:ext uri="{BB962C8B-B14F-4D97-AF65-F5344CB8AC3E}">
        <p14:creationId xmlns:p14="http://schemas.microsoft.com/office/powerpoint/2010/main" val="23819078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rtlCol="0">
            <a:normAutofit/>
          </a:bodyPr>
          <a:lstStyle/>
          <a:p>
            <a:pPr marL="457875" indent="-457200">
              <a:buFont typeface="+mj-lt"/>
              <a:buAutoNum type="arabicPeriod" startAt="2"/>
              <a:defRPr/>
            </a:pPr>
            <a:r>
              <a:rPr lang="en-US" dirty="0">
                <a:ea typeface="+mn-ea"/>
              </a:rPr>
              <a:t>How do you combine questions?</a:t>
            </a:r>
            <a:br>
              <a:rPr lang="en-US" dirty="0">
                <a:ea typeface="+mn-ea"/>
              </a:rPr>
            </a:br>
            <a:r>
              <a:rPr lang="en-US" sz="2400" b="1" i="1" dirty="0">
                <a:solidFill>
                  <a:srgbClr val="72CFDF"/>
                </a:solidFill>
                <a:latin typeface="Lato Regular"/>
                <a:ea typeface="+mn-ea"/>
                <a:cs typeface="Lato Regular"/>
              </a:rPr>
              <a:t>Conditional on the first answer - select the next most important question for information gain.</a:t>
            </a:r>
          </a:p>
        </p:txBody>
      </p:sp>
      <p:sp>
        <p:nvSpPr>
          <p:cNvPr id="9" name="Title 8"/>
          <p:cNvSpPr>
            <a:spLocks noGrp="1"/>
          </p:cNvSpPr>
          <p:nvPr>
            <p:ph type="title"/>
          </p:nvPr>
        </p:nvSpPr>
        <p:spPr>
          <a:xfrm>
            <a:off x="80554" y="-45473"/>
            <a:ext cx="10840244" cy="850900"/>
          </a:xfrm>
        </p:spPr>
        <p:txBody>
          <a:bodyPr/>
          <a:lstStyle/>
          <a:p>
            <a:pPr>
              <a:defRPr/>
            </a:pPr>
            <a:r>
              <a:rPr lang="en-US" dirty="0"/>
              <a:t>Basics: Intuition</a:t>
            </a:r>
          </a:p>
        </p:txBody>
      </p:sp>
      <p:sp>
        <p:nvSpPr>
          <p:cNvPr id="5" name="Rectangle 4"/>
          <p:cNvSpPr/>
          <p:nvPr/>
        </p:nvSpPr>
        <p:spPr bwMode="auto">
          <a:xfrm>
            <a:off x="9565309" y="4374069"/>
            <a:ext cx="2304256" cy="1005681"/>
          </a:xfrm>
          <a:prstGeom prst="rect">
            <a:avLst/>
          </a:prstGeom>
          <a:solidFill>
            <a:schemeClr val="bg1">
              <a:lumMod val="75000"/>
              <a:alpha val="40000"/>
            </a:schemeClr>
          </a:solidFill>
          <a:ln>
            <a:noFill/>
          </a:ln>
          <a:effectLst/>
        </p:spPr>
        <p:txBody>
          <a:bodyPr anchor="ctr"/>
          <a:lstStyle/>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Belief in a blue colored sky?</a:t>
            </a:r>
            <a:endParaRPr lang="en-US" sz="2000" b="1" cap="all" dirty="0">
              <a:latin typeface="Lato Heavy" panose="020F0502020204030203" pitchFamily="34" charset="0"/>
              <a:ea typeface="Lato Heavy" panose="020F0502020204030203" pitchFamily="34" charset="0"/>
              <a:cs typeface="Lato Heavy" panose="020F0502020204030203" pitchFamily="34" charset="0"/>
            </a:endParaRPr>
          </a:p>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79" name="Rectangle 7"/>
          <p:cNvSpPr>
            <a:spLocks noChangeArrowheads="1"/>
          </p:cNvSpPr>
          <p:nvPr/>
        </p:nvSpPr>
        <p:spPr bwMode="auto">
          <a:xfrm>
            <a:off x="1617219" y="2729185"/>
            <a:ext cx="43072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1" name="Down Arrow 10"/>
          <p:cNvSpPr>
            <a:spLocks noChangeArrowheads="1"/>
          </p:cNvSpPr>
          <p:nvPr/>
        </p:nvSpPr>
        <p:spPr bwMode="auto">
          <a:xfrm rot="-2851389">
            <a:off x="3939209" y="3320762"/>
            <a:ext cx="383381" cy="1175544"/>
          </a:xfrm>
          <a:prstGeom prst="downArrow">
            <a:avLst>
              <a:gd name="adj1" fmla="val 50000"/>
              <a:gd name="adj2" fmla="val 50025"/>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1" name="Shape 103"/>
          <p:cNvSpPr txBox="1">
            <a:spLocks noChangeArrowheads="1"/>
          </p:cNvSpPr>
          <p:nvPr/>
        </p:nvSpPr>
        <p:spPr bwMode="auto">
          <a:xfrm>
            <a:off x="1619808" y="3582288"/>
            <a:ext cx="17264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2" name="Shape 103"/>
          <p:cNvSpPr txBox="1">
            <a:spLocks noChangeArrowheads="1"/>
          </p:cNvSpPr>
          <p:nvPr/>
        </p:nvSpPr>
        <p:spPr bwMode="auto">
          <a:xfrm>
            <a:off x="4057597" y="3446883"/>
            <a:ext cx="1181100"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131083" name="Rectangle 13"/>
          <p:cNvSpPr>
            <a:spLocks noChangeArrowheads="1"/>
          </p:cNvSpPr>
          <p:nvPr/>
        </p:nvSpPr>
        <p:spPr bwMode="auto">
          <a:xfrm>
            <a:off x="1825134"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
        <p:nvSpPr>
          <p:cNvPr id="131084" name="Rectangle 14"/>
          <p:cNvSpPr>
            <a:spLocks noChangeArrowheads="1"/>
          </p:cNvSpPr>
          <p:nvPr/>
        </p:nvSpPr>
        <p:spPr bwMode="auto">
          <a:xfrm>
            <a:off x="7921565" y="2558034"/>
            <a:ext cx="348595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7" name="Down Arrow 16"/>
          <p:cNvSpPr>
            <a:spLocks noChangeArrowheads="1"/>
          </p:cNvSpPr>
          <p:nvPr/>
        </p:nvSpPr>
        <p:spPr bwMode="auto">
          <a:xfrm rot="2670883">
            <a:off x="8735840" y="3285837"/>
            <a:ext cx="378619" cy="1175544"/>
          </a:xfrm>
          <a:prstGeom prst="downArrow">
            <a:avLst>
              <a:gd name="adj1" fmla="val 50000"/>
              <a:gd name="adj2" fmla="val 50036"/>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8" name="Down Arrow 17"/>
          <p:cNvSpPr>
            <a:spLocks noChangeArrowheads="1"/>
          </p:cNvSpPr>
          <p:nvPr/>
        </p:nvSpPr>
        <p:spPr bwMode="auto">
          <a:xfrm rot="-2851389">
            <a:off x="9772081" y="3259247"/>
            <a:ext cx="383381" cy="1174750"/>
          </a:xfrm>
          <a:prstGeom prst="downArrow">
            <a:avLst>
              <a:gd name="adj1" fmla="val 50000"/>
              <a:gd name="adj2" fmla="val 49992"/>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7" name="Shape 103"/>
          <p:cNvSpPr txBox="1">
            <a:spLocks noChangeArrowheads="1"/>
          </p:cNvSpPr>
          <p:nvPr/>
        </p:nvSpPr>
        <p:spPr bwMode="auto">
          <a:xfrm>
            <a:off x="7854380" y="3262719"/>
            <a:ext cx="1726406"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8" name="Shape 103"/>
          <p:cNvSpPr txBox="1">
            <a:spLocks noChangeArrowheads="1"/>
          </p:cNvSpPr>
          <p:nvPr/>
        </p:nvSpPr>
        <p:spPr bwMode="auto">
          <a:xfrm>
            <a:off x="9570865" y="3262719"/>
            <a:ext cx="11803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22" name="Rectangle 21"/>
          <p:cNvSpPr/>
          <p:nvPr/>
        </p:nvSpPr>
        <p:spPr>
          <a:xfrm>
            <a:off x="6124402" y="4018803"/>
            <a:ext cx="1476338" cy="1631216"/>
          </a:xfrm>
          <a:prstGeom prst="rect">
            <a:avLst/>
          </a:prstGeom>
        </p:spPr>
        <p:txBody>
          <a:bodyPr wrap="square">
            <a:spAutoFit/>
          </a:bodyPr>
          <a:lstStyle/>
          <a:p>
            <a:pPr marL="675" algn="ctr">
              <a:defRPr/>
            </a:pPr>
            <a:r>
              <a:rPr lang="en-US" sz="10000" cap="all" dirty="0">
                <a:latin typeface="League Gothic" pitchFamily="50" charset="0"/>
                <a:ea typeface="ヒラギノ角ゴ ProN W3" charset="0"/>
                <a:cs typeface="ヒラギノ角ゴ ProN W3" charset="0"/>
              </a:rPr>
              <a:t>&gt;</a:t>
            </a:r>
          </a:p>
        </p:txBody>
      </p:sp>
      <p:sp>
        <p:nvSpPr>
          <p:cNvPr id="131091" name="Rectangle 23"/>
          <p:cNvSpPr>
            <a:spLocks noChangeArrowheads="1"/>
          </p:cNvSpPr>
          <p:nvPr/>
        </p:nvSpPr>
        <p:spPr bwMode="auto">
          <a:xfrm>
            <a:off x="386384" y="2831812"/>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1</a:t>
            </a:r>
          </a:p>
        </p:txBody>
      </p:sp>
      <p:sp>
        <p:nvSpPr>
          <p:cNvPr id="131092" name="Rectangle 25"/>
          <p:cNvSpPr>
            <a:spLocks noChangeArrowheads="1"/>
          </p:cNvSpPr>
          <p:nvPr/>
        </p:nvSpPr>
        <p:spPr bwMode="auto">
          <a:xfrm>
            <a:off x="409402" y="4531231"/>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2</a:t>
            </a:r>
          </a:p>
        </p:txBody>
      </p:sp>
      <p:sp>
        <p:nvSpPr>
          <p:cNvPr id="28" name="Down Arrow 27"/>
          <p:cNvSpPr>
            <a:spLocks noChangeArrowheads="1"/>
          </p:cNvSpPr>
          <p:nvPr/>
        </p:nvSpPr>
        <p:spPr bwMode="auto">
          <a:xfrm rot="2670883">
            <a:off x="2907334" y="3349337"/>
            <a:ext cx="378619" cy="1175544"/>
          </a:xfrm>
          <a:prstGeom prst="downArrow">
            <a:avLst>
              <a:gd name="adj1" fmla="val 50000"/>
              <a:gd name="adj2" fmla="val 50037"/>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6" name="Rectangle 5"/>
          <p:cNvSpPr/>
          <p:nvPr/>
        </p:nvSpPr>
        <p:spPr bwMode="auto">
          <a:xfrm>
            <a:off x="3748010" y="4374862"/>
            <a:ext cx="2304256" cy="1004888"/>
          </a:xfrm>
          <a:prstGeom prst="rect">
            <a:avLst/>
          </a:prstGeom>
          <a:solidFill>
            <a:schemeClr val="bg1">
              <a:lumMod val="75000"/>
              <a:alpha val="40000"/>
            </a:schemeClr>
          </a:solidFill>
          <a:ln>
            <a:noFill/>
          </a:ln>
          <a:effectLst/>
        </p:spPr>
        <p:txBody>
          <a:bodyPr anchor="ctr"/>
          <a:lstStyle/>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6</a:t>
            </a:fld>
            <a:endParaRPr lang="en-US" dirty="0">
              <a:latin typeface="Lato Light"/>
              <a:cs typeface="Lato Light"/>
            </a:endParaRPr>
          </a:p>
        </p:txBody>
      </p:sp>
      <p:sp>
        <p:nvSpPr>
          <p:cNvPr id="24" name="Rectangle 13"/>
          <p:cNvSpPr>
            <a:spLocks noChangeArrowheads="1"/>
          </p:cNvSpPr>
          <p:nvPr/>
        </p:nvSpPr>
        <p:spPr bwMode="auto">
          <a:xfrm>
            <a:off x="7795605"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Tree>
    <p:extLst>
      <p:ext uri="{BB962C8B-B14F-4D97-AF65-F5344CB8AC3E}">
        <p14:creationId xmlns:p14="http://schemas.microsoft.com/office/powerpoint/2010/main" val="33303962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Placeholder 1"/>
          <p:cNvSpPr>
            <a:spLocks noGrp="1"/>
          </p:cNvSpPr>
          <p:nvPr>
            <p:ph idx="1"/>
          </p:nvPr>
        </p:nvSpPr>
        <p:spPr>
          <a:xfrm>
            <a:off x="80553" y="1066868"/>
            <a:ext cx="11926567" cy="4351338"/>
          </a:xfrm>
        </p:spPr>
        <p:txBody>
          <a:bodyPr/>
          <a:lstStyle/>
          <a:p>
            <a:pPr marL="457200" indent="-457200">
              <a:buFont typeface="Calibri" charset="0"/>
              <a:buAutoNum type="arabicPeriod" startAt="3"/>
            </a:pPr>
            <a:r>
              <a:rPr lang="en-US" altLang="en-US" dirty="0">
                <a:latin typeface="Lato Light" charset="0"/>
                <a:ea typeface="ＭＳ Ｐゴシック" charset="-128"/>
              </a:rPr>
              <a:t>When should you stop asking questions?</a:t>
            </a:r>
            <a:br>
              <a:rPr lang="en-US" altLang="en-US" dirty="0">
                <a:latin typeface="Lato Light" charset="0"/>
                <a:ea typeface="ＭＳ Ｐゴシック" charset="-128"/>
              </a:rPr>
            </a:br>
            <a:r>
              <a:rPr lang="en-US" altLang="en-US" b="1" i="1" dirty="0">
                <a:solidFill>
                  <a:srgbClr val="72CFDF"/>
                </a:solidFill>
                <a:latin typeface="Lato Regular"/>
                <a:ea typeface="ＭＳ Ｐゴシック" charset="-128"/>
                <a:cs typeface="Lato Regular"/>
              </a:rPr>
              <a:t>When the answer no longer provides additional relevant information.</a:t>
            </a:r>
          </a:p>
        </p:txBody>
      </p:sp>
      <p:sp>
        <p:nvSpPr>
          <p:cNvPr id="13" name="Title 12"/>
          <p:cNvSpPr>
            <a:spLocks noGrp="1"/>
          </p:cNvSpPr>
          <p:nvPr>
            <p:ph type="title"/>
          </p:nvPr>
        </p:nvSpPr>
        <p:spPr>
          <a:xfrm>
            <a:off x="0" y="-96591"/>
            <a:ext cx="10840244" cy="850900"/>
          </a:xfrm>
        </p:spPr>
        <p:txBody>
          <a:bodyPr/>
          <a:lstStyle/>
          <a:p>
            <a:pPr>
              <a:defRPr/>
            </a:pPr>
            <a:r>
              <a:rPr lang="en-US" dirty="0"/>
              <a:t>Basics: Intuition</a:t>
            </a:r>
          </a:p>
        </p:txBody>
      </p:sp>
      <p:sp>
        <p:nvSpPr>
          <p:cNvPr id="133126" name="Down Arrow 6"/>
          <p:cNvSpPr>
            <a:spLocks noChangeArrowheads="1"/>
          </p:cNvSpPr>
          <p:nvPr/>
        </p:nvSpPr>
        <p:spPr bwMode="auto">
          <a:xfrm rot="-7311048">
            <a:off x="5433219" y="2730501"/>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133128" name="Picture 2" descr="https://c1.staticflickr.com/3/2524/3717132043_8c5201be69_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65913" y="2499519"/>
            <a:ext cx="1338263"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9" name="Rectangle 9"/>
          <p:cNvSpPr>
            <a:spLocks noChangeArrowheads="1"/>
          </p:cNvSpPr>
          <p:nvPr/>
        </p:nvSpPr>
        <p:spPr bwMode="auto">
          <a:xfrm>
            <a:off x="8209268" y="2667794"/>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33130" name="Picture 5" descr="music, record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72064" y="4761148"/>
            <a:ext cx="1331453" cy="1332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31" name="Rectangle 11"/>
          <p:cNvSpPr>
            <a:spLocks noChangeArrowheads="1"/>
          </p:cNvSpPr>
          <p:nvPr/>
        </p:nvSpPr>
        <p:spPr bwMode="auto">
          <a:xfrm>
            <a:off x="8290627" y="4968875"/>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4" name="Picture 2"/>
          <p:cNvPicPr>
            <a:picLocks noChangeAspect="1" noChangeArrowheads="1"/>
          </p:cNvPicPr>
          <p:nvPr/>
        </p:nvPicPr>
        <p:blipFill>
          <a:blip r:embed="rId5">
            <a:alphaModFix amt="62000"/>
            <a:extLst>
              <a:ext uri="{28A0092B-C50C-407E-A947-70E740481C1C}">
                <a14:useLocalDpi xmlns:a14="http://schemas.microsoft.com/office/drawing/2010/main"/>
              </a:ext>
            </a:extLst>
          </a:blip>
          <a:srcRect/>
          <a:stretch>
            <a:fillRect/>
          </a:stretch>
        </p:blipFill>
        <p:spPr bwMode="auto">
          <a:xfrm>
            <a:off x="1271347" y="1989346"/>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14"/>
          <p:cNvSpPr/>
          <p:nvPr/>
        </p:nvSpPr>
        <p:spPr>
          <a:xfrm>
            <a:off x="695400" y="4893838"/>
            <a:ext cx="4176464" cy="1446550"/>
          </a:xfrm>
          <a:prstGeom prst="rect">
            <a:avLst/>
          </a:prstGeom>
        </p:spPr>
        <p:txBody>
          <a:bodyPr wrap="square">
            <a:spAutoFit/>
          </a:bodyPr>
          <a:lstStyle/>
          <a:p>
            <a:pPr marL="675" algn="ctr">
              <a:defRPr/>
            </a:pPr>
            <a:r>
              <a:rPr lang="en-US" sz="44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16" name="Down Arrow 6"/>
          <p:cNvSpPr>
            <a:spLocks noChangeArrowheads="1"/>
          </p:cNvSpPr>
          <p:nvPr/>
        </p:nvSpPr>
        <p:spPr bwMode="auto">
          <a:xfrm rot="7311048" flipV="1">
            <a:off x="5452221" y="3939455"/>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7</a:t>
            </a:fld>
            <a:endParaRPr lang="en-US" dirty="0">
              <a:latin typeface="Lato Light"/>
              <a:cs typeface="Lato Light"/>
            </a:endParaRPr>
          </a:p>
        </p:txBody>
      </p:sp>
    </p:spTree>
    <p:extLst>
      <p:ext uri="{BB962C8B-B14F-4D97-AF65-F5344CB8AC3E}">
        <p14:creationId xmlns:p14="http://schemas.microsoft.com/office/powerpoint/2010/main" val="20407179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Placeholder 1"/>
          <p:cNvSpPr>
            <a:spLocks noGrp="1"/>
          </p:cNvSpPr>
          <p:nvPr>
            <p:ph idx="1"/>
          </p:nvPr>
        </p:nvSpPr>
        <p:spPr>
          <a:xfrm>
            <a:off x="377578" y="1099268"/>
            <a:ext cx="7357239" cy="4788532"/>
          </a:xfrm>
        </p:spPr>
        <p:txBody>
          <a:bodyPr>
            <a:normAutofit/>
          </a:bodyPr>
          <a:lstStyle/>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1:</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Ask the question with the most amount of information, where </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most amount of information</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 is based on some objective criteria.</a:t>
            </a:r>
          </a:p>
          <a:p>
            <a:pPr eaLnBrk="1" hangingPunct="1"/>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2:</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Conditional on the first answer, select the next most important question.</a:t>
            </a:r>
            <a:br>
              <a:rPr lang="en-US" altLang="en-US" sz="2200" u="sng" dirty="0">
                <a:latin typeface="Lato Light" charset="0"/>
                <a:ea typeface="ＭＳ Ｐゴシック" charset="-128"/>
              </a:rPr>
            </a:br>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3:</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When the answer no longer provides additional information (no information gain), stop growing the branch.</a:t>
            </a:r>
          </a:p>
          <a:p>
            <a:pPr marL="0" indent="0" eaLnBrk="1" hangingPunct="1">
              <a:buNone/>
            </a:pPr>
            <a:endParaRPr lang="en-US" altLang="en-US" sz="1300"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4:</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Repeat steps 2 and 3 for each question branch.</a:t>
            </a:r>
            <a:br>
              <a:rPr lang="en-US" altLang="en-US" sz="2200" u="sng" dirty="0">
                <a:latin typeface="Lato Light" charset="0"/>
                <a:ea typeface="ＭＳ Ｐゴシック" charset="-128"/>
              </a:rPr>
            </a:br>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p:txBody>
      </p:sp>
      <p:sp>
        <p:nvSpPr>
          <p:cNvPr id="3" name="Title 2"/>
          <p:cNvSpPr>
            <a:spLocks noGrp="1"/>
          </p:cNvSpPr>
          <p:nvPr>
            <p:ph type="title"/>
          </p:nvPr>
        </p:nvSpPr>
        <p:spPr>
          <a:xfrm>
            <a:off x="0" y="-63656"/>
            <a:ext cx="10840244" cy="850900"/>
          </a:xfrm>
        </p:spPr>
        <p:txBody>
          <a:bodyPr/>
          <a:lstStyle/>
          <a:p>
            <a:pPr>
              <a:defRPr/>
            </a:pPr>
            <a:r>
              <a:rPr lang="en-US" dirty="0"/>
              <a:t>Basics: Building a tree in four steps</a:t>
            </a:r>
          </a:p>
        </p:txBody>
      </p:sp>
      <p:pic>
        <p:nvPicPr>
          <p:cNvPr id="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10056440" y="2924944"/>
            <a:ext cx="863915" cy="863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8909663" y="1448780"/>
            <a:ext cx="966758" cy="57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https://c1.staticflickr.com/3/2524/3717132043_8c5201be69_b.jpg"/>
          <p:cNvPicPr>
            <a:picLocks noChangeAspect="1" noChangeArrowheads="1"/>
          </p:cNvPicPr>
          <p:nvPr/>
        </p:nvPicPr>
        <p:blipFill>
          <a:blip r:embed="rId5" cstate="screen">
            <a:alphaModFix amt="50000"/>
            <a:extLst>
              <a:ext uri="{28A0092B-C50C-407E-A947-70E740481C1C}">
                <a14:useLocalDpi xmlns:a14="http://schemas.microsoft.com/office/drawing/2010/main"/>
              </a:ext>
            </a:extLst>
          </a:blip>
          <a:srcRect/>
          <a:stretch>
            <a:fillRect/>
          </a:stretch>
        </p:blipFill>
        <p:spPr bwMode="auto">
          <a:xfrm>
            <a:off x="11166413" y="4845268"/>
            <a:ext cx="654224" cy="648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music, record icon"/>
          <p:cNvPicPr>
            <a:picLocks noChangeAspect="1" noChangeArrowheads="1"/>
          </p:cNvPicPr>
          <p:nvPr/>
        </p:nvPicPr>
        <p:blipFill>
          <a:blip r:embed="rId6" cstate="screen">
            <a:alphaModFix amt="50000"/>
            <a:extLst>
              <a:ext uri="{28A0092B-C50C-407E-A947-70E740481C1C}">
                <a14:useLocalDpi xmlns:a14="http://schemas.microsoft.com/office/drawing/2010/main"/>
              </a:ext>
            </a:extLst>
          </a:blip>
          <a:srcRect/>
          <a:stretch>
            <a:fillRect/>
          </a:stretch>
        </p:blipFill>
        <p:spPr bwMode="auto">
          <a:xfrm>
            <a:off x="9114185" y="4833156"/>
            <a:ext cx="684076" cy="684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Down Arrow 6"/>
          <p:cNvSpPr>
            <a:spLocks noChangeArrowheads="1"/>
          </p:cNvSpPr>
          <p:nvPr/>
        </p:nvSpPr>
        <p:spPr bwMode="auto">
          <a:xfrm rot="19688952">
            <a:off x="971130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1" name="Down Arrow 6"/>
          <p:cNvSpPr>
            <a:spLocks noChangeArrowheads="1"/>
          </p:cNvSpPr>
          <p:nvPr/>
        </p:nvSpPr>
        <p:spPr bwMode="auto">
          <a:xfrm rot="1911048" flipH="1">
            <a:off x="863118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2" name="Down Arrow 6"/>
          <p:cNvSpPr>
            <a:spLocks noChangeArrowheads="1"/>
          </p:cNvSpPr>
          <p:nvPr/>
        </p:nvSpPr>
        <p:spPr bwMode="auto">
          <a:xfrm rot="19688952">
            <a:off x="1085728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3" name="Down Arrow 6"/>
          <p:cNvSpPr>
            <a:spLocks noChangeArrowheads="1"/>
          </p:cNvSpPr>
          <p:nvPr/>
        </p:nvSpPr>
        <p:spPr bwMode="auto">
          <a:xfrm rot="1911048" flipH="1">
            <a:off x="977716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4" name="Picture 3"/>
          <p:cNvPicPr>
            <a:picLocks noChangeAspect="1"/>
          </p:cNvPicPr>
          <p:nvPr/>
        </p:nvPicPr>
        <p:blipFill>
          <a:blip r:embed="rId7"/>
          <a:stretch>
            <a:fillRect/>
          </a:stretch>
        </p:blipFill>
        <p:spPr>
          <a:xfrm>
            <a:off x="7824192" y="2996952"/>
            <a:ext cx="802928" cy="802928"/>
          </a:xfrm>
          <a:prstGeom prst="rect">
            <a:avLst/>
          </a:prstGeom>
        </p:spPr>
      </p:pic>
      <p:sp>
        <p:nvSpPr>
          <p:cNvPr id="14"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8</a:t>
            </a:fld>
            <a:endParaRPr lang="en-US" dirty="0">
              <a:latin typeface="Lato Light"/>
              <a:cs typeface="Lato Light"/>
            </a:endParaRPr>
          </a:p>
        </p:txBody>
      </p:sp>
    </p:spTree>
    <p:extLst>
      <p:ext uri="{BB962C8B-B14F-4D97-AF65-F5344CB8AC3E}">
        <p14:creationId xmlns:p14="http://schemas.microsoft.com/office/powerpoint/2010/main" val="25837207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a:xfrm>
            <a:off x="470168" y="728523"/>
            <a:ext cx="10515600" cy="5624830"/>
          </a:xfrm>
        </p:spPr>
        <p:txBody>
          <a:bodyPr>
            <a:normAutofit fontScale="92500"/>
          </a:bodyPr>
          <a:lstStyle/>
          <a:p>
            <a:r>
              <a:rPr lang="en-US" dirty="0"/>
              <a:t> Decision trees are a hierarchical technique </a:t>
            </a:r>
          </a:p>
          <a:p>
            <a:pPr lvl="1"/>
            <a:r>
              <a:rPr lang="en-US" dirty="0"/>
              <a:t> Meaning that a series of decisions are made until a predetermined metric is met</a:t>
            </a:r>
          </a:p>
          <a:p>
            <a:pPr lvl="2"/>
            <a:r>
              <a:rPr lang="en-US" dirty="0"/>
              <a:t> Model is built such that a sequence of ordered decisions concerning values of data features results in assigning </a:t>
            </a:r>
            <a:r>
              <a:rPr lang="en-US" sz="2200" b="1" dirty="0"/>
              <a:t>class labels</a:t>
            </a:r>
          </a:p>
          <a:p>
            <a:pPr marL="914400" lvl="2" indent="0">
              <a:buNone/>
            </a:pPr>
            <a:endParaRPr lang="en-US" sz="1200" dirty="0"/>
          </a:p>
          <a:p>
            <a:r>
              <a:rPr lang="en-US" dirty="0"/>
              <a:t> Nonparametric</a:t>
            </a:r>
          </a:p>
          <a:p>
            <a:pPr lvl="1"/>
            <a:r>
              <a:rPr lang="en-US" dirty="0"/>
              <a:t> Number of parameters is not pre-determined as is the case with linear models that have pre-determine parameters thus limiting their </a:t>
            </a:r>
            <a:r>
              <a:rPr lang="en-US" b="1" dirty="0"/>
              <a:t>degrees of freedom</a:t>
            </a:r>
          </a:p>
          <a:p>
            <a:pPr lvl="1"/>
            <a:r>
              <a:rPr lang="en-US" dirty="0"/>
              <a:t> No assumptions need to be met concerning parameters or distributions</a:t>
            </a:r>
          </a:p>
          <a:p>
            <a:pPr marL="457200" lvl="1" indent="0">
              <a:buNone/>
            </a:pPr>
            <a:endParaRPr lang="en-US" sz="1500" dirty="0"/>
          </a:p>
          <a:p>
            <a:r>
              <a:rPr lang="en-US" dirty="0"/>
              <a:t> Best recognized through graphs produced</a:t>
            </a:r>
          </a:p>
          <a:p>
            <a:pPr lvl="1"/>
            <a:r>
              <a:rPr lang="en-US" dirty="0"/>
              <a:t> Type of Acyclic graph - are used to model probabilities, connectivity, and causality. A “graph” in this sense means a structure made from nodes and edges</a:t>
            </a:r>
          </a:p>
          <a:p>
            <a:pPr lvl="1"/>
            <a:r>
              <a:rPr lang="en-US" dirty="0"/>
              <a:t> Trees consist of nodes and edges defined by decisions rules applied to the data features</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17750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59454</TotalTime>
  <Words>3602</Words>
  <Application>Microsoft Office PowerPoint</Application>
  <PresentationFormat>Widescreen</PresentationFormat>
  <Paragraphs>507</Paragraphs>
  <Slides>42</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Gill Sans</vt:lpstr>
      <vt:lpstr>Lato Heavy</vt:lpstr>
      <vt:lpstr>Lato Light</vt:lpstr>
      <vt:lpstr>Lato Regular</vt:lpstr>
      <vt:lpstr>League Gothic</vt:lpstr>
      <vt:lpstr>Wingdings</vt:lpstr>
      <vt:lpstr>Office Theme</vt:lpstr>
      <vt:lpstr>Introduction to Decision Trees, Background and Application….Ensemble Overview  Brian Wright  </vt:lpstr>
      <vt:lpstr>Outline</vt:lpstr>
      <vt:lpstr>Basics: Graph Elements</vt:lpstr>
      <vt:lpstr>Basics: Graph Example</vt:lpstr>
      <vt:lpstr>Basics: Intuition</vt:lpstr>
      <vt:lpstr>Basics: Intuition</vt:lpstr>
      <vt:lpstr>Basics: Intuition</vt:lpstr>
      <vt:lpstr>Basics: Building a tree in four steps</vt:lpstr>
      <vt:lpstr>Basics</vt:lpstr>
      <vt:lpstr>Background</vt:lpstr>
      <vt:lpstr>Background </vt:lpstr>
      <vt:lpstr>Background: CART Algorithm and C4.5</vt:lpstr>
      <vt:lpstr>Advantages and Limitations</vt:lpstr>
      <vt:lpstr>Advantages </vt:lpstr>
      <vt:lpstr>Limitations</vt:lpstr>
      <vt:lpstr>Limitations</vt:lpstr>
      <vt:lpstr>Mathematical Approaches and Examples</vt:lpstr>
      <vt:lpstr>Mathematical Approaches: Node split criterion </vt:lpstr>
      <vt:lpstr>Tree Based Methods</vt:lpstr>
      <vt:lpstr>Mathematical Approaches: Classification, Entropy (C4.5)</vt:lpstr>
      <vt:lpstr>Mathematical Approaches: Classification, Entropy</vt:lpstr>
      <vt:lpstr>Mathematical Approaches: Classification, Entropy</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C4.5/C5.0 and Gains Ratio </vt:lpstr>
      <vt:lpstr>Mathematical Approaches: Information gain + entropy + gains ratio (C4.5)</vt:lpstr>
      <vt:lpstr>Mathematical Approaches: Classification, Gini Coefficient (CART)</vt:lpstr>
      <vt:lpstr>Mathematical Approaches: Regression/MSE</vt:lpstr>
      <vt:lpstr>Practice…Poll  </vt:lpstr>
      <vt:lpstr>Decision Trees: Overfitting and Hyper-parameters</vt:lpstr>
      <vt:lpstr>Decision Trees: Hyper-parameter tuning (Pruning)</vt:lpstr>
      <vt:lpstr>Decision Trees: Hyper-parameter tuning (Pruning)</vt:lpstr>
      <vt:lpstr>Cross- Validation</vt:lpstr>
      <vt:lpstr>Cross-Validation</vt:lpstr>
      <vt:lpstr>Decision Trees: Definitions</vt:lpstr>
      <vt:lpstr>Ensemble Methods</vt:lpstr>
      <vt:lpstr>Decision Trees: Balancing Dataset </vt:lpstr>
      <vt:lpstr>Decision Trees: Balancing Dataset </vt:lpstr>
      <vt:lpstr>Example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200</cp:revision>
  <dcterms:created xsi:type="dcterms:W3CDTF">2017-12-21T15:47:29Z</dcterms:created>
  <dcterms:modified xsi:type="dcterms:W3CDTF">2021-08-03T20:06:12Z</dcterms:modified>
</cp:coreProperties>
</file>