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0"/>
  </p:notesMasterIdLst>
  <p:handoutMasterIdLst>
    <p:handoutMasterId r:id="rId61"/>
  </p:handoutMasterIdLst>
  <p:sldIdLst>
    <p:sldId id="2391" r:id="rId2"/>
    <p:sldId id="2407" r:id="rId3"/>
    <p:sldId id="366" r:id="rId4"/>
    <p:sldId id="2437" r:id="rId5"/>
    <p:sldId id="2425" r:id="rId6"/>
    <p:sldId id="2372" r:id="rId7"/>
    <p:sldId id="2362" r:id="rId8"/>
    <p:sldId id="410" r:id="rId9"/>
    <p:sldId id="2360" r:id="rId10"/>
    <p:sldId id="2361" r:id="rId11"/>
    <p:sldId id="2375" r:id="rId12"/>
    <p:sldId id="2424" r:id="rId13"/>
    <p:sldId id="334" r:id="rId14"/>
    <p:sldId id="339" r:id="rId15"/>
    <p:sldId id="337" r:id="rId16"/>
    <p:sldId id="341" r:id="rId17"/>
    <p:sldId id="342" r:id="rId18"/>
    <p:sldId id="343" r:id="rId19"/>
    <p:sldId id="2453" r:id="rId20"/>
    <p:sldId id="2454" r:id="rId21"/>
    <p:sldId id="2438" r:id="rId22"/>
    <p:sldId id="2427" r:id="rId23"/>
    <p:sldId id="2441" r:id="rId24"/>
    <p:sldId id="2428" r:id="rId25"/>
    <p:sldId id="2445" r:id="rId26"/>
    <p:sldId id="2430" r:id="rId27"/>
    <p:sldId id="2446" r:id="rId28"/>
    <p:sldId id="2447" r:id="rId29"/>
    <p:sldId id="2451" r:id="rId30"/>
    <p:sldId id="2448" r:id="rId31"/>
    <p:sldId id="2452" r:id="rId32"/>
    <p:sldId id="2439" r:id="rId33"/>
    <p:sldId id="2463" r:id="rId34"/>
    <p:sldId id="2449" r:id="rId35"/>
    <p:sldId id="2455" r:id="rId36"/>
    <p:sldId id="2456" r:id="rId37"/>
    <p:sldId id="2431" r:id="rId38"/>
    <p:sldId id="2457" r:id="rId39"/>
    <p:sldId id="2458" r:id="rId40"/>
    <p:sldId id="2459" r:id="rId41"/>
    <p:sldId id="2462" r:id="rId42"/>
    <p:sldId id="365" r:id="rId43"/>
    <p:sldId id="364" r:id="rId44"/>
    <p:sldId id="2440" r:id="rId45"/>
    <p:sldId id="2450" r:id="rId46"/>
    <p:sldId id="2464" r:id="rId47"/>
    <p:sldId id="2465" r:id="rId48"/>
    <p:sldId id="2432" r:id="rId49"/>
    <p:sldId id="2436" r:id="rId50"/>
    <p:sldId id="626" r:id="rId51"/>
    <p:sldId id="2443" r:id="rId52"/>
    <p:sldId id="2442" r:id="rId53"/>
    <p:sldId id="2422" r:id="rId54"/>
    <p:sldId id="2377" r:id="rId55"/>
    <p:sldId id="2395" r:id="rId56"/>
    <p:sldId id="2400" r:id="rId57"/>
    <p:sldId id="2401" r:id="rId58"/>
    <p:sldId id="237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81" autoAdjust="0"/>
    <p:restoredTop sz="96311" autoAdjust="0"/>
  </p:normalViewPr>
  <p:slideViewPr>
    <p:cSldViewPr snapToGrid="0" snapToObjects="1">
      <p:cViewPr varScale="1">
        <p:scale>
          <a:sx n="107" d="100"/>
          <a:sy n="107" d="100"/>
        </p:scale>
        <p:origin x="72" y="72"/>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9/18/2023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55</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56</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57</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58</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6</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7</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9</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16</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3867841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28829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9/18/2023</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9/18/2023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9/18/2023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9/18/2023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9/18/2023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9/18/2023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9/18/2023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9/18/2023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9/18/2023</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ternetlivestats.com/twitter-statisti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ing.oreilly.com/search/?query=author%3A%22Saikat%20Dutt%22&amp;sort=relevance&amp;highlight=true" TargetMode="External"/><Relationship Id="rId2" Type="http://schemas.openxmlformats.org/officeDocument/2006/relationships/hyperlink" Target="https://learning.oreilly.com/search/?query=author%3A%22Subramanian%20Chandramouli%22&amp;sort=relevance&amp;highlight=true" TargetMode="External"/><Relationship Id="rId1" Type="http://schemas.openxmlformats.org/officeDocument/2006/relationships/slideLayout" Target="../slideLayouts/slideLayout2.xml"/><Relationship Id="rId4" Type="http://schemas.openxmlformats.org/officeDocument/2006/relationships/hyperlink" Target="https://learning.oreilly.com/search/?query=author%3A%22Amit%20Kumar%20Das%22&amp;sort=relevance&amp;highlight=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lang.com/what-is-r-matrix-create-access-edit-and-delete-matrix-in-r/" TargetMode="External"/><Relationship Id="rId2" Type="http://schemas.openxmlformats.org/officeDocument/2006/relationships/hyperlink" Target="https://r-lang.com/r-vector-how-to-create-access-and-modify-vector-element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11</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12</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hlinkClick r:id="rId2"/>
              </a:rPr>
              <a:t>Twitter Data Usage</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Below 5% is important why? </a:t>
            </a:r>
          </a:p>
          <a:p>
            <a:pPr marL="457200" lvl="1"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Chess: Deep Blue (IBM AI) searched some 200 million positions per second, Kasparov was searching not more than 5–10 positions probably, per second. Yet he played almost at the same level….why?</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14</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180760" y="770474"/>
            <a:ext cx="11537628"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17</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18</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B4EB-4A72-4DA9-ACEE-1D308D3585DF}"/>
              </a:ext>
            </a:extLst>
          </p:cNvPr>
          <p:cNvSpPr>
            <a:spLocks noGrp="1"/>
          </p:cNvSpPr>
          <p:nvPr>
            <p:ph type="title"/>
          </p:nvPr>
        </p:nvSpPr>
        <p:spPr>
          <a:xfrm>
            <a:off x="80554" y="1"/>
            <a:ext cx="11968424" cy="731520"/>
          </a:xfrm>
        </p:spPr>
        <p:txBody>
          <a:bodyPr vert="horz" lIns="91440" tIns="45720" rIns="91440" bIns="45720" rtlCol="0" anchor="ctr">
            <a:normAutofit/>
          </a:bodyPr>
          <a:lstStyle/>
          <a:p>
            <a:r>
              <a:rPr lang="en-US" dirty="0">
                <a:solidFill>
                  <a:srgbClr val="002060"/>
                </a:solidFill>
                <a:latin typeface="Times New Roman" panose="02020603050405020304" pitchFamily="18" charset="0"/>
                <a:cs typeface="Times New Roman" panose="02020603050405020304" pitchFamily="18" charset="0"/>
              </a:rPr>
              <a:t>How do machines learn?</a:t>
            </a:r>
          </a:p>
        </p:txBody>
      </p:sp>
      <p:sp>
        <p:nvSpPr>
          <p:cNvPr id="3" name="Content Placeholder 2">
            <a:extLst>
              <a:ext uri="{FF2B5EF4-FFF2-40B4-BE49-F238E27FC236}">
                <a16:creationId xmlns:a16="http://schemas.microsoft.com/office/drawing/2014/main" id="{EF6DA0BD-E586-40D5-8EB2-9E45B5B312CE}"/>
              </a:ext>
            </a:extLst>
          </p:cNvPr>
          <p:cNvSpPr>
            <a:spLocks noGrp="1"/>
          </p:cNvSpPr>
          <p:nvPr>
            <p:ph idx="1"/>
          </p:nvPr>
        </p:nvSpPr>
        <p:spPr>
          <a:xfrm>
            <a:off x="460382" y="765603"/>
            <a:ext cx="10515600" cy="4351338"/>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The basic machine learning process can be divided into three parts.</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Data Input: Past data or information is utilized as a basis for future decision-making</a:t>
            </a:r>
          </a:p>
          <a:p>
            <a:pPr lvl="1"/>
            <a:r>
              <a:rPr lang="en-US" sz="3200" dirty="0">
                <a:solidFill>
                  <a:srgbClr val="002060"/>
                </a:solidFill>
                <a:latin typeface="Times New Roman" panose="02020603050405020304" pitchFamily="18" charset="0"/>
                <a:cs typeface="Times New Roman" panose="02020603050405020304" pitchFamily="18" charset="0"/>
              </a:rPr>
              <a:t>  Abstraction: The input data is represented in a broader way through the underlying algorithm</a:t>
            </a:r>
          </a:p>
          <a:p>
            <a:pPr lvl="1"/>
            <a:r>
              <a:rPr lang="en-US" sz="3200" dirty="0">
                <a:solidFill>
                  <a:srgbClr val="002060"/>
                </a:solidFill>
                <a:latin typeface="Times New Roman" panose="02020603050405020304" pitchFamily="18" charset="0"/>
                <a:cs typeface="Times New Roman" panose="02020603050405020304" pitchFamily="18" charset="0"/>
              </a:rPr>
              <a:t>  Generalization: The abstracted representation is generalized to form a framework for making decisions</a:t>
            </a:r>
          </a:p>
          <a:p>
            <a:pPr>
              <a:buFont typeface="Wingdings" panose="05000000000000000000" pitchFamily="2" charset="2"/>
              <a:buChar char="v"/>
            </a:pPr>
            <a:endParaRPr lang="en-US" sz="3200" dirty="0"/>
          </a:p>
        </p:txBody>
      </p:sp>
      <p:sp>
        <p:nvSpPr>
          <p:cNvPr id="4" name="Slide Number Placeholder 3">
            <a:extLst>
              <a:ext uri="{FF2B5EF4-FFF2-40B4-BE49-F238E27FC236}">
                <a16:creationId xmlns:a16="http://schemas.microsoft.com/office/drawing/2014/main" id="{53EB977B-F126-4F73-9EA4-D63C7693D85E}"/>
              </a:ext>
            </a:extLst>
          </p:cNvPr>
          <p:cNvSpPr>
            <a:spLocks noGrp="1"/>
          </p:cNvSpPr>
          <p:nvPr>
            <p:ph type="sldNum" sz="quarter" idx="12"/>
          </p:nvPr>
        </p:nvSpPr>
        <p:spPr/>
        <p:txBody>
          <a:bodyPr/>
          <a:lstStyle/>
          <a:p>
            <a:fld id="{5ACD0CF0-90CC-9C41-A77B-2776398A8C8B}" type="slidenum">
              <a:rPr lang="en-US" smtClean="0"/>
              <a:pPr/>
              <a:t>19</a:t>
            </a:fld>
            <a:endParaRPr lang="en-US"/>
          </a:p>
        </p:txBody>
      </p:sp>
      <p:sp>
        <p:nvSpPr>
          <p:cNvPr id="5" name="TextBox 4">
            <a:extLst>
              <a:ext uri="{FF2B5EF4-FFF2-40B4-BE49-F238E27FC236}">
                <a16:creationId xmlns:a16="http://schemas.microsoft.com/office/drawing/2014/main" id="{2F265792-4812-40F4-BBC6-1AD707E36E35}"/>
              </a:ext>
            </a:extLst>
          </p:cNvPr>
          <p:cNvSpPr txBox="1"/>
          <p:nvPr/>
        </p:nvSpPr>
        <p:spPr>
          <a:xfrm>
            <a:off x="253218" y="5791132"/>
            <a:ext cx="11099409" cy="646331"/>
          </a:xfrm>
          <a:prstGeom prst="rect">
            <a:avLst/>
          </a:prstGeom>
          <a:noFill/>
        </p:spPr>
        <p:txBody>
          <a:bodyPr wrap="square" rtlCol="0">
            <a:spAutoFit/>
          </a:bodyPr>
          <a:lstStyle/>
          <a:p>
            <a:r>
              <a:rPr lang="en-US" dirty="0"/>
              <a:t>(reference Introduction to ML by </a:t>
            </a:r>
            <a:r>
              <a:rPr lang="en-US" dirty="0">
                <a:hlinkClick r:id="rId2"/>
              </a:rPr>
              <a:t>Subramanian </a:t>
            </a:r>
            <a:r>
              <a:rPr lang="en-US" dirty="0" err="1">
                <a:hlinkClick r:id="rId2"/>
              </a:rPr>
              <a:t>Chandramouli</a:t>
            </a:r>
            <a:r>
              <a:rPr lang="en-US" dirty="0"/>
              <a:t>, </a:t>
            </a:r>
            <a:r>
              <a:rPr lang="en-US" dirty="0" err="1">
                <a:hlinkClick r:id="rId3"/>
              </a:rPr>
              <a:t>Saikat</a:t>
            </a:r>
            <a:r>
              <a:rPr lang="en-US" dirty="0">
                <a:hlinkClick r:id="rId3"/>
              </a:rPr>
              <a:t> </a:t>
            </a:r>
            <a:r>
              <a:rPr lang="en-US" dirty="0" err="1">
                <a:hlinkClick r:id="rId3"/>
              </a:rPr>
              <a:t>Dutt</a:t>
            </a:r>
            <a:r>
              <a:rPr lang="en-US" dirty="0"/>
              <a:t>, </a:t>
            </a:r>
            <a:r>
              <a:rPr lang="en-US" dirty="0">
                <a:hlinkClick r:id="rId4"/>
              </a:rPr>
              <a:t>Amit Kumar Das</a:t>
            </a:r>
            <a:r>
              <a:rPr lang="en-US" dirty="0"/>
              <a:t> (https://learning.oreilly.com/library/view/machine-learning/9789389588132/xhtml/chapter001.xhtml#ch1_1)</a:t>
            </a:r>
          </a:p>
        </p:txBody>
      </p:sp>
    </p:spTree>
    <p:extLst>
      <p:ext uri="{BB962C8B-B14F-4D97-AF65-F5344CB8AC3E}">
        <p14:creationId xmlns:p14="http://schemas.microsoft.com/office/powerpoint/2010/main" val="124040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06B3DE-AFD2-4135-A3E3-D4A19796E064}"/>
              </a:ext>
            </a:extLst>
          </p:cNvPr>
          <p:cNvSpPr>
            <a:spLocks noGrp="1"/>
          </p:cNvSpPr>
          <p:nvPr>
            <p:ph type="sldNum" sz="quarter" idx="12"/>
          </p:nvPr>
        </p:nvSpPr>
        <p:spPr/>
        <p:txBody>
          <a:bodyPr/>
          <a:lstStyle/>
          <a:p>
            <a:fld id="{5ACD0CF0-90CC-9C41-A77B-2776398A8C8B}" type="slidenum">
              <a:rPr lang="en-US" smtClean="0"/>
              <a:pPr/>
              <a:t>20</a:t>
            </a:fld>
            <a:endParaRPr lang="en-US"/>
          </a:p>
        </p:txBody>
      </p:sp>
      <p:pic>
        <p:nvPicPr>
          <p:cNvPr id="6" name="Picture 5" descr="A picture containing text&#10;&#10;Description automatically generated">
            <a:extLst>
              <a:ext uri="{FF2B5EF4-FFF2-40B4-BE49-F238E27FC236}">
                <a16:creationId xmlns:a16="http://schemas.microsoft.com/office/drawing/2014/main" id="{77C10472-D418-410D-9968-4AF70ACF18B2}"/>
              </a:ext>
            </a:extLst>
          </p:cNvPr>
          <p:cNvPicPr>
            <a:picLocks noChangeAspect="1"/>
          </p:cNvPicPr>
          <p:nvPr/>
        </p:nvPicPr>
        <p:blipFill>
          <a:blip r:embed="rId2"/>
          <a:stretch>
            <a:fillRect/>
          </a:stretch>
        </p:blipFill>
        <p:spPr>
          <a:xfrm>
            <a:off x="1580621" y="2011679"/>
            <a:ext cx="9262757" cy="2131256"/>
          </a:xfrm>
          <a:prstGeom prst="rect">
            <a:avLst/>
          </a:prstGeom>
        </p:spPr>
      </p:pic>
    </p:spTree>
    <p:extLst>
      <p:ext uri="{BB962C8B-B14F-4D97-AF65-F5344CB8AC3E}">
        <p14:creationId xmlns:p14="http://schemas.microsoft.com/office/powerpoint/2010/main" val="255770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616449"/>
            <a:ext cx="10515600" cy="6105025"/>
          </a:xfrm>
        </p:spPr>
        <p:txBody>
          <a:bodyPr>
            <a:normAutofit fontScale="70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types and data 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and (Summary Stats and Visuals)</a:t>
            </a:r>
          </a:p>
          <a:p>
            <a:pPr lvl="1"/>
            <a:r>
              <a:rPr lang="en-US" dirty="0"/>
              <a:t> Cross Validation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253765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4286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183724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dirty="0"/>
              <a:t> </a:t>
            </a:r>
            <a:r>
              <a:rPr lang="en-US" b="1" dirty="0"/>
              <a:t>Classification</a:t>
            </a:r>
            <a:r>
              <a:rPr lang="en-US" dirty="0"/>
              <a:t> is the process of developing a model to predict whether a target variable is in defined categories.  This is driven by having either a binary or multi-level categorical variable as the target variable. </a:t>
            </a:r>
          </a:p>
          <a:p>
            <a:pPr lvl="2"/>
            <a:r>
              <a:rPr lang="en-US" sz="2400" dirty="0"/>
              <a:t> Examples: </a:t>
            </a:r>
          </a:p>
          <a:p>
            <a:pPr lvl="3"/>
            <a:r>
              <a:rPr lang="en-US" sz="2000" dirty="0"/>
              <a:t> Predicting whether someone is male, or female based on 1,000s of pictures.</a:t>
            </a:r>
          </a:p>
          <a:p>
            <a:pPr lvl="3"/>
            <a:r>
              <a:rPr lang="en-US" sz="2000" dirty="0"/>
              <a:t> Predicting whether a team will have a winning season or not based on player performance </a:t>
            </a:r>
          </a:p>
          <a:p>
            <a:pPr lvl="3"/>
            <a:r>
              <a:rPr lang="en-US" sz="2000" dirty="0"/>
              <a:t> Predicting whether a person will default on a loan or not</a:t>
            </a:r>
          </a:p>
          <a:p>
            <a:pPr lvl="2"/>
            <a:r>
              <a:rPr lang="en-US" sz="2400" dirty="0"/>
              <a:t> Key point: The predications of the model are not binary (1s or 0s) but are given as </a:t>
            </a:r>
            <a:r>
              <a:rPr lang="en-US" sz="2400" b="1" dirty="0"/>
              <a:t>percentages</a:t>
            </a:r>
            <a:r>
              <a:rPr lang="en-US" sz="2400" dirty="0"/>
              <a:t> indicating the likelihood that any one row of data belongs to any one category.  In the case of target variables with multiple categories each row will get the same number of percent predictions as categories.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32790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3320144"/>
          </a:xfrm>
        </p:spPr>
        <p:txBody>
          <a:bodyPr>
            <a:normAutofit/>
          </a:bodyPr>
          <a:lstStyle/>
          <a:p>
            <a:r>
              <a:rPr lang="en-US" sz="3200" b="1" dirty="0"/>
              <a:t> Regression</a:t>
            </a:r>
            <a:r>
              <a:rPr lang="en-US" sz="3200" dirty="0"/>
              <a:t> is the process of developing a model to predict a specific number or range of numbers. This is driven by having a continuous variable as the target variable for the model</a:t>
            </a:r>
          </a:p>
          <a:p>
            <a:pPr lvl="2"/>
            <a:r>
              <a:rPr lang="en-US" sz="2800" dirty="0"/>
              <a:t> Examples: </a:t>
            </a:r>
          </a:p>
          <a:p>
            <a:pPr lvl="3"/>
            <a:r>
              <a:rPr lang="en-US" sz="2400" dirty="0"/>
              <a:t> Predicting the score given the players playing a game. </a:t>
            </a:r>
          </a:p>
          <a:p>
            <a:pPr lvl="3"/>
            <a:r>
              <a:rPr lang="en-US" sz="2400" dirty="0"/>
              <a:t> Predicting an amount of rain given weather conditions </a:t>
            </a:r>
          </a:p>
          <a:p>
            <a:pPr lvl="3"/>
            <a:r>
              <a:rPr lang="en-US" sz="2400" dirty="0"/>
              <a:t> Predicting a persons weight based on various personal statistics</a:t>
            </a:r>
          </a:p>
          <a:p>
            <a:pPr lvl="3"/>
            <a:endParaRPr lang="en-US" sz="2000"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184258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are you willing to accept?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35204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Data Brainstorming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37289" y="565779"/>
            <a:ext cx="10515600" cy="6017901"/>
          </a:xfrm>
        </p:spPr>
        <p:txBody>
          <a:bodyPr vert="horz" lIns="91440" tIns="45720" rIns="91440" bIns="45720" rtlCol="0" anchor="ctr">
            <a:normAutofit/>
          </a:bodyPr>
          <a:lstStyle/>
          <a:p>
            <a:pPr marL="457200" lvl="1" indent="0">
              <a:buNone/>
            </a:pPr>
            <a:endParaRPr lang="en-US" sz="2800" dirty="0"/>
          </a:p>
          <a:p>
            <a:pPr lvl="1"/>
            <a:r>
              <a:rPr lang="en-US" sz="2800" dirty="0"/>
              <a:t> Data to Concept – Does the data available support the algo target and goal</a:t>
            </a:r>
          </a:p>
          <a:p>
            <a:pPr lvl="2"/>
            <a:r>
              <a:rPr lang="en-US" sz="2400" dirty="0"/>
              <a:t> How difficult is the data to gather?</a:t>
            </a:r>
          </a:p>
          <a:p>
            <a:pPr lvl="2"/>
            <a:r>
              <a:rPr lang="en-US" sz="2400" dirty="0"/>
              <a:t> Is the data large enough? </a:t>
            </a:r>
          </a:p>
          <a:p>
            <a:pPr lvl="2"/>
            <a:r>
              <a:rPr lang="en-US" sz="2400" dirty="0"/>
              <a:t> What is the rate of change of the data? </a:t>
            </a:r>
          </a:p>
          <a:p>
            <a:pPr lvl="2"/>
            <a:r>
              <a:rPr lang="en-US" sz="2400" dirty="0"/>
              <a:t> Do we believe this is the correct source and data content to address the problem?</a:t>
            </a:r>
          </a:p>
          <a:p>
            <a:pPr marL="914400" lvl="2" indent="0">
              <a:buNone/>
            </a:pPr>
            <a:endParaRPr lang="en-US" sz="2400" dirty="0"/>
          </a:p>
          <a:p>
            <a:pPr lvl="1"/>
            <a:r>
              <a:rPr lang="en-US" sz="2800" dirty="0"/>
              <a:t> Learning Difficulty – How complex or vague is the target variable? </a:t>
            </a:r>
          </a:p>
          <a:p>
            <a:pPr lvl="2"/>
            <a:r>
              <a:rPr lang="en-US" sz="2400" dirty="0"/>
              <a:t> Are there imbalances in the classes?</a:t>
            </a:r>
          </a:p>
          <a:p>
            <a:pPr lvl="2"/>
            <a:r>
              <a:rPr lang="en-US" sz="2400" dirty="0"/>
              <a:t> Does the data clearly link to the problem? </a:t>
            </a:r>
          </a:p>
          <a:p>
            <a:pPr lvl="2"/>
            <a:r>
              <a:rPr lang="en-US" sz="2400" dirty="0"/>
              <a:t> Has this data been used in the past, to what success?</a:t>
            </a:r>
          </a:p>
          <a:p>
            <a:pPr lvl="2"/>
            <a:r>
              <a:rPr lang="en-US" sz="2400" dirty="0"/>
              <a:t> Is the target difficult to measure or break into smaller components?  </a:t>
            </a:r>
          </a:p>
          <a:p>
            <a:pPr lvl="2"/>
            <a:r>
              <a:rPr lang="en-US" sz="2400" dirty="0"/>
              <a:t> What risk level are you willing to accept given the question?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31</a:t>
            </a:fld>
            <a:endParaRPr lang="en-US"/>
          </a:p>
        </p:txBody>
      </p:sp>
    </p:spTree>
    <p:extLst>
      <p:ext uri="{BB962C8B-B14F-4D97-AF65-F5344CB8AC3E}">
        <p14:creationId xmlns:p14="http://schemas.microsoft.com/office/powerpoint/2010/main" val="3363658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32</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33</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75684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5916545"/>
          </a:xfrm>
        </p:spPr>
        <p:txBody>
          <a:bodyPr>
            <a:normAutofit fontScale="70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Phase – 2 Data Prep and Problem Exploration</a:t>
            </a:r>
          </a:p>
          <a:p>
            <a:pPr lvl="1"/>
            <a:r>
              <a:rPr lang="en-US" b="1" dirty="0"/>
              <a:t>Variable types and data types</a:t>
            </a:r>
          </a:p>
          <a:p>
            <a:pPr lvl="1"/>
            <a:r>
              <a:rPr lang="en-US" b="1" dirty="0"/>
              <a:t> Baseline – prevalence</a:t>
            </a:r>
          </a:p>
          <a:p>
            <a:pPr lvl="1"/>
            <a:r>
              <a:rPr lang="en-US" b="1" dirty="0"/>
              <a:t> Scaling and/or Normalizing Data/One-Hot Encoding</a:t>
            </a:r>
          </a:p>
          <a:p>
            <a:pPr lvl="1"/>
            <a:r>
              <a:rPr lang="en-US" b="1" dirty="0"/>
              <a:t> Missing Data </a:t>
            </a:r>
          </a:p>
          <a:p>
            <a:pPr lvl="1"/>
            <a:r>
              <a:rPr lang="en-US" b="1" dirty="0"/>
              <a:t> Data Partitioning/Sampling </a:t>
            </a:r>
          </a:p>
          <a:p>
            <a:pPr lvl="1"/>
            <a:r>
              <a:rPr lang="en-US" b="1" dirty="0"/>
              <a:t> EDA (Summary Stats and Visuals)</a:t>
            </a:r>
          </a:p>
          <a:p>
            <a:pPr lvl="1"/>
            <a:r>
              <a:rPr lang="en-US" b="1" dirty="0"/>
              <a:t> Cross Validation </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34</a:t>
            </a:fld>
            <a:endParaRPr lang="en-US"/>
          </a:p>
        </p:txBody>
      </p:sp>
    </p:spTree>
    <p:extLst>
      <p:ext uri="{BB962C8B-B14F-4D97-AF65-F5344CB8AC3E}">
        <p14:creationId xmlns:p14="http://schemas.microsoft.com/office/powerpoint/2010/main" val="1767199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38141"/>
            <a:ext cx="11609422" cy="6183334"/>
          </a:xfrm>
        </p:spPr>
        <p:txBody>
          <a:bodyPr>
            <a:normAutofit/>
          </a:bodyPr>
          <a:lstStyle/>
          <a:p>
            <a:r>
              <a:rPr lang="en-US" dirty="0"/>
              <a:t> Variable Types</a:t>
            </a:r>
          </a:p>
          <a:p>
            <a:pPr lvl="1"/>
            <a:r>
              <a:rPr lang="en-US" dirty="0"/>
              <a:t> List - </a:t>
            </a:r>
            <a:r>
              <a:rPr lang="en-US" dirty="0">
                <a:effectLst/>
              </a:rPr>
              <a:t>A list is </a:t>
            </a:r>
            <a:r>
              <a:rPr lang="en-US" dirty="0"/>
              <a:t>an object </a:t>
            </a:r>
            <a:r>
              <a:rPr lang="en-US" dirty="0">
                <a:effectLst/>
              </a:rPr>
              <a:t>containing different types of elements inside it like vectors, functions, and even another list inside it.</a:t>
            </a:r>
            <a:endParaRPr lang="en-US" sz="2800" dirty="0"/>
          </a:p>
          <a:p>
            <a:pPr lvl="1"/>
            <a:r>
              <a:rPr lang="en-US" dirty="0"/>
              <a:t> Vector - A </a:t>
            </a:r>
            <a:r>
              <a:rPr lang="en-US" dirty="0">
                <a:hlinkClick r:id="rId2"/>
              </a:rPr>
              <a:t>vector</a:t>
            </a:r>
            <a:r>
              <a:rPr lang="en-US" dirty="0"/>
              <a:t> is a series of data items of the same basic type (from above)</a:t>
            </a:r>
          </a:p>
          <a:p>
            <a:pPr lvl="1"/>
            <a:r>
              <a:rPr lang="en-US" dirty="0"/>
              <a:t> Array - is a </a:t>
            </a:r>
            <a:r>
              <a:rPr lang="en-US" b="1" dirty="0"/>
              <a:t>list</a:t>
            </a:r>
            <a:r>
              <a:rPr lang="en-US" dirty="0"/>
              <a:t> or </a:t>
            </a:r>
            <a:r>
              <a:rPr lang="en-US" b="1" dirty="0"/>
              <a:t>vector </a:t>
            </a:r>
            <a:r>
              <a:rPr lang="en-US" dirty="0"/>
              <a:t>with two or more dimensions</a:t>
            </a:r>
          </a:p>
          <a:p>
            <a:pPr lvl="1"/>
            <a:r>
              <a:rPr lang="en-US" dirty="0"/>
              <a:t> Matrix - A </a:t>
            </a:r>
            <a:r>
              <a:rPr lang="en-US" dirty="0">
                <a:hlinkClick r:id="rId3"/>
              </a:rPr>
              <a:t>matrix</a:t>
            </a:r>
            <a:r>
              <a:rPr lang="en-US" dirty="0"/>
              <a:t> is a two-dimensional rectangular data structure, created through the use of matrix function. Usually numeric, can’t have different data types, think of it as many vectors </a:t>
            </a:r>
          </a:p>
          <a:p>
            <a:pPr lvl="1"/>
            <a:r>
              <a:rPr lang="en-US" dirty="0"/>
              <a:t> </a:t>
            </a:r>
            <a:r>
              <a:rPr lang="en-US" dirty="0" err="1"/>
              <a:t>Dataframe</a:t>
            </a:r>
            <a:r>
              <a:rPr lang="en-US" dirty="0"/>
              <a:t> – A two dimensional object that can contain multiple variable types </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35</a:t>
            </a:fld>
            <a:endParaRPr lang="en-US"/>
          </a:p>
        </p:txBody>
      </p:sp>
    </p:spTree>
    <p:extLst>
      <p:ext uri="{BB962C8B-B14F-4D97-AF65-F5344CB8AC3E}">
        <p14:creationId xmlns:p14="http://schemas.microsoft.com/office/powerpoint/2010/main" val="3639795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38141"/>
            <a:ext cx="11609422" cy="6183334"/>
          </a:xfrm>
        </p:spPr>
        <p:txBody>
          <a:bodyPr>
            <a:normAutofit/>
          </a:bodyPr>
          <a:lstStyle/>
          <a:p>
            <a:r>
              <a:rPr lang="en-US" dirty="0"/>
              <a:t> Some useful variable and data type, these are pandas functions </a:t>
            </a:r>
          </a:p>
          <a:p>
            <a:pPr lvl="1"/>
            <a:r>
              <a:rPr lang="en-US" dirty="0"/>
              <a:t> x.info()</a:t>
            </a:r>
          </a:p>
          <a:p>
            <a:pPr lvl="1"/>
            <a:r>
              <a:rPr lang="en-US" dirty="0"/>
              <a:t> </a:t>
            </a:r>
            <a:r>
              <a:rPr lang="en-US" dirty="0" err="1"/>
              <a:t>x.dtypes</a:t>
            </a:r>
            <a:r>
              <a:rPr lang="en-US" dirty="0"/>
              <a:t>()</a:t>
            </a:r>
          </a:p>
          <a:p>
            <a:pPr lvl="1"/>
            <a:r>
              <a:rPr lang="en-US" dirty="0"/>
              <a:t> </a:t>
            </a:r>
            <a:r>
              <a:rPr lang="en-US" dirty="0" err="1"/>
              <a:t>x.shape</a:t>
            </a:r>
            <a:r>
              <a:rPr lang="en-US" dirty="0"/>
              <a:t>()</a:t>
            </a:r>
          </a:p>
          <a:p>
            <a:pPr lvl="1"/>
            <a:r>
              <a:rPr lang="en-US" dirty="0"/>
              <a:t> </a:t>
            </a:r>
            <a:r>
              <a:rPr lang="en-US" dirty="0" err="1"/>
              <a:t>x.describe</a:t>
            </a:r>
            <a:endParaRPr lang="en-US" dirty="0"/>
          </a:p>
          <a:p>
            <a:pPr marL="457200" lvl="1" indent="0">
              <a:buNone/>
            </a:pPr>
            <a:r>
              <a:rPr lang="en-US" dirty="0"/>
              <a:t> </a:t>
            </a:r>
          </a:p>
          <a:p>
            <a:pPr marL="457200" lvl="1" indent="0">
              <a:buNone/>
            </a:pPr>
            <a:endParaRPr lang="en-US" dirty="0"/>
          </a:p>
          <a:p>
            <a:pPr marL="457200" lvl="1" indent="0">
              <a:buNone/>
            </a:pPr>
            <a:r>
              <a:rPr lang="en-US" dirty="0"/>
              <a:t>Open up </a:t>
            </a:r>
            <a:r>
              <a:rPr lang="en-US" dirty="0" err="1"/>
              <a:t>VScode</a:t>
            </a:r>
            <a:r>
              <a:rPr lang="en-US" dirty="0"/>
              <a:t> and try these functions out on the any dataset, just to get used to the output and how it can be used. </a:t>
            </a:r>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36</a:t>
            </a:fld>
            <a:endParaRPr lang="en-US"/>
          </a:p>
        </p:txBody>
      </p:sp>
    </p:spTree>
    <p:extLst>
      <p:ext uri="{BB962C8B-B14F-4D97-AF65-F5344CB8AC3E}">
        <p14:creationId xmlns:p14="http://schemas.microsoft.com/office/powerpoint/2010/main" val="1904067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lvl="1"/>
            <a:r>
              <a:rPr lang="en-US" dirty="0"/>
              <a:t>  The proportion of a particular population found to be in the positive class at a specific time. “Positive class” in this example is the class to which we are trying to learn. Percentage split across classes of our target variable.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1229894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Scaling and/or Normalizing Data/One-Hot Encoding</a:t>
            </a:r>
          </a:p>
          <a:p>
            <a:pPr lvl="1"/>
            <a:r>
              <a:rPr lang="en-US" dirty="0"/>
              <a:t> Many DS approaches require the data to be normalized or placed into a standard format so comparison between variables is possible. </a:t>
            </a:r>
          </a:p>
          <a:p>
            <a:pPr lvl="1"/>
            <a:r>
              <a:rPr lang="en-US" dirty="0"/>
              <a:t> For factor variables this measure creating individual columns for each level that are logical or Boolean 1s and 0s. </a:t>
            </a:r>
          </a:p>
          <a:p>
            <a:pPr lvl="1"/>
            <a:r>
              <a:rPr lang="en-US" dirty="0"/>
              <a:t> We will mostly use a min max scaler that will maintain the variance of the values but re-calculate them to be between 1 and 0. </a:t>
            </a:r>
          </a:p>
          <a:p>
            <a:pPr marL="457200" lvl="1"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3664852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Missing Data </a:t>
            </a:r>
          </a:p>
          <a:p>
            <a:pPr lvl="1"/>
            <a:r>
              <a:rPr lang="en-US" dirty="0"/>
              <a:t> Large area of study concerning missing data. Here we just need to be aware of how to check for missing data and quick solutions </a:t>
            </a:r>
          </a:p>
          <a:p>
            <a:pPr lvl="1"/>
            <a:r>
              <a:rPr lang="en-US" dirty="0"/>
              <a:t> Python comes with several functions/packages that handle missing data </a:t>
            </a:r>
          </a:p>
          <a:p>
            <a:pPr lvl="1"/>
            <a:r>
              <a:rPr lang="en-US" dirty="0"/>
              <a:t> First you need to try to detect if there are patterns of missing data, is it random or not. If you detect patterns than you have to develop a strategy to deal with that issue. </a:t>
            </a:r>
          </a:p>
          <a:p>
            <a:pPr lvl="3"/>
            <a:r>
              <a:rPr lang="en-US" dirty="0"/>
              <a:t> MCAR – missing completely at random</a:t>
            </a:r>
          </a:p>
          <a:p>
            <a:pPr lvl="3"/>
            <a:r>
              <a:rPr lang="en-US" dirty="0"/>
              <a:t> MNAR  - missing not at random</a:t>
            </a:r>
          </a:p>
          <a:p>
            <a:pPr lvl="2"/>
            <a:r>
              <a:rPr lang="en-US" dirty="0"/>
              <a:t> Start with the info() function on a data frame </a:t>
            </a:r>
          </a:p>
          <a:p>
            <a:pPr lvl="3"/>
            <a:r>
              <a:rPr lang="en-US" dirty="0"/>
              <a:t> Load in the beaches </a:t>
            </a:r>
            <a:r>
              <a:rPr lang="en-US" dirty="0" err="1"/>
              <a:t>dataframe</a:t>
            </a:r>
            <a:r>
              <a:rPr lang="en-US" dirty="0"/>
              <a:t> from the data file and find the columns that have missing data using the summary function</a:t>
            </a:r>
          </a:p>
          <a:p>
            <a:pPr lvl="3"/>
            <a:r>
              <a:rPr lang="en-US" dirty="0"/>
              <a:t> Generally variables with more the about 5%-10% missing values should be deleted or imputation needs to occur </a:t>
            </a:r>
          </a:p>
          <a:p>
            <a:pPr marL="457200" lvl="1"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180223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Missing Data </a:t>
            </a:r>
          </a:p>
          <a:p>
            <a:pPr lvl="1"/>
            <a:r>
              <a:rPr lang="en-US" dirty="0"/>
              <a:t>We can use pandas functions to help understand the missing data </a:t>
            </a:r>
          </a:p>
          <a:p>
            <a:pPr lvl="2"/>
            <a:r>
              <a:rPr lang="en-US" dirty="0"/>
              <a:t> </a:t>
            </a:r>
            <a:r>
              <a:rPr lang="en-US" dirty="0" err="1"/>
              <a:t>x.isna</a:t>
            </a:r>
            <a:r>
              <a:rPr lang="en-US" dirty="0"/>
              <a:t>()</a:t>
            </a:r>
          </a:p>
          <a:p>
            <a:pPr lvl="2"/>
            <a:r>
              <a:rPr lang="en-US" dirty="0" err="1"/>
              <a:t>x.notna</a:t>
            </a:r>
            <a:r>
              <a:rPr lang="en-US" dirty="0"/>
              <a:t>()</a:t>
            </a:r>
          </a:p>
          <a:p>
            <a:pPr lvl="2"/>
            <a:endParaRPr lang="en-US" dirty="0"/>
          </a:p>
          <a:p>
            <a:pPr lvl="1"/>
            <a:r>
              <a:rPr lang="en-US" dirty="0"/>
              <a:t> We can also use search functions (</a:t>
            </a:r>
            <a:r>
              <a:rPr lang="en-US" dirty="0" err="1"/>
              <a:t>iloc,loc</a:t>
            </a:r>
            <a:r>
              <a:rPr lang="en-US" dirty="0"/>
              <a:t>, etc.) in combination with the above indexing functions to locate and remove </a:t>
            </a:r>
            <a:r>
              <a:rPr lang="en-US" dirty="0" err="1"/>
              <a:t>nas</a:t>
            </a:r>
            <a:r>
              <a:rPr lang="en-US" dirty="0"/>
              <a:t>, what is the code below doing? </a:t>
            </a:r>
          </a:p>
          <a:p>
            <a:pPr lvl="2"/>
            <a:r>
              <a:rPr lang="en-US" dirty="0"/>
              <a:t> </a:t>
            </a:r>
            <a:r>
              <a:rPr lang="en-US" b="0" dirty="0" err="1">
                <a:solidFill>
                  <a:srgbClr val="C6C6C6"/>
                </a:solidFill>
                <a:effectLst/>
                <a:latin typeface="Consolas" panose="020B0609020204030204" pitchFamily="49" charset="0"/>
              </a:rPr>
              <a:t>x.loc</a:t>
            </a:r>
            <a:r>
              <a:rPr lang="en-US" b="0" dirty="0">
                <a:solidFill>
                  <a:srgbClr val="C6C6C6"/>
                </a:solidFill>
                <a:effectLst/>
                <a:latin typeface="Consolas" panose="020B0609020204030204" pitchFamily="49" charset="0"/>
              </a:rPr>
              <a:t>[</a:t>
            </a:r>
            <a:r>
              <a:rPr lang="en-US" b="0" dirty="0" err="1">
                <a:solidFill>
                  <a:srgbClr val="C6C6C6"/>
                </a:solidFill>
                <a:effectLst/>
                <a:latin typeface="Consolas" panose="020B0609020204030204" pitchFamily="49" charset="0"/>
              </a:rPr>
              <a:t>x.notna</a:t>
            </a:r>
            <a:r>
              <a:rPr lang="en-US" b="0" dirty="0">
                <a:solidFill>
                  <a:srgbClr val="C6C6C6"/>
                </a:solidFill>
                <a:effectLst/>
                <a:latin typeface="Consolas" panose="020B0609020204030204" pitchFamily="49" charset="0"/>
              </a:rPr>
              <a:t>().all(</a:t>
            </a:r>
            <a:r>
              <a:rPr lang="en-US" b="0" dirty="0">
                <a:solidFill>
                  <a:srgbClr val="E99C42"/>
                </a:solidFill>
                <a:effectLst/>
                <a:latin typeface="Consolas" panose="020B0609020204030204" pitchFamily="49" charset="0"/>
              </a:rPr>
              <a:t>axis</a:t>
            </a:r>
            <a:r>
              <a:rPr lang="en-US" b="0" dirty="0">
                <a:solidFill>
                  <a:srgbClr val="E8364F"/>
                </a:solidFill>
                <a:effectLst/>
                <a:latin typeface="Consolas" panose="020B0609020204030204" pitchFamily="49" charset="0"/>
              </a:rPr>
              <a:t>=</a:t>
            </a:r>
            <a:r>
              <a:rPr lang="en-US" b="0" dirty="0">
                <a:solidFill>
                  <a:srgbClr val="D3C970"/>
                </a:solidFill>
                <a:effectLst/>
                <a:latin typeface="Consolas" panose="020B0609020204030204" pitchFamily="49" charset="0"/>
              </a:rPr>
              <a:t>'columns’</a:t>
            </a:r>
            <a:r>
              <a:rPr lang="en-US" b="0" dirty="0">
                <a:solidFill>
                  <a:srgbClr val="C6C6C6"/>
                </a:solidFill>
                <a:effectLst/>
                <a:latin typeface="Consolas" panose="020B0609020204030204" pitchFamily="49" charset="0"/>
              </a:rPr>
              <a:t>)]</a:t>
            </a:r>
          </a:p>
          <a:p>
            <a:pPr marL="914400" lvl="2"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40</a:t>
            </a:fld>
            <a:endParaRPr lang="en-US"/>
          </a:p>
        </p:txBody>
      </p:sp>
    </p:spTree>
    <p:extLst>
      <p:ext uri="{BB962C8B-B14F-4D97-AF65-F5344CB8AC3E}">
        <p14:creationId xmlns:p14="http://schemas.microsoft.com/office/powerpoint/2010/main" val="2665073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6020257"/>
          </a:xfrm>
        </p:spPr>
        <p:txBody>
          <a:bodyPr>
            <a:normAutofit/>
          </a:bodyPr>
          <a:lstStyle/>
          <a:p>
            <a:r>
              <a:rPr lang="en-US" dirty="0"/>
              <a:t> Partitioning and Sampling</a:t>
            </a:r>
          </a:p>
          <a:p>
            <a:pPr lvl="1"/>
            <a:r>
              <a:rPr lang="en-US" dirty="0"/>
              <a:t> We need to split our data into three sections (in most cases) to build machine learning models </a:t>
            </a:r>
          </a:p>
          <a:p>
            <a:pPr lvl="1"/>
            <a:r>
              <a:rPr lang="en-US" dirty="0"/>
              <a:t> Training – What we use to build the original model </a:t>
            </a:r>
          </a:p>
          <a:p>
            <a:pPr lvl="1"/>
            <a:r>
              <a:rPr lang="en-US" dirty="0"/>
              <a:t> Tune – Data used to evaluate initial outputs of a model after it’s been modified (example: changing the k in </a:t>
            </a:r>
            <a:r>
              <a:rPr lang="en-US" dirty="0" err="1"/>
              <a:t>kNN</a:t>
            </a:r>
            <a:r>
              <a:rPr lang="en-US" dirty="0"/>
              <a:t>) (Feature Engineering)</a:t>
            </a:r>
          </a:p>
          <a:p>
            <a:pPr lvl="1"/>
            <a:r>
              <a:rPr lang="en-US" dirty="0"/>
              <a:t> Test – Very last step to evaluate the quality of the model after training and tune</a:t>
            </a:r>
          </a:p>
          <a:p>
            <a:pPr lvl="1"/>
            <a:endParaRPr lang="en-US" dirty="0"/>
          </a:p>
          <a:p>
            <a:r>
              <a:rPr lang="en-US" dirty="0"/>
              <a:t> The function we will be using throughout the course will be the </a:t>
            </a:r>
            <a:r>
              <a:rPr lang="en-US" b="0" dirty="0" err="1">
                <a:solidFill>
                  <a:srgbClr val="C6C6C6"/>
                </a:solidFill>
                <a:effectLst/>
                <a:latin typeface="Consolas" panose="020B0609020204030204" pitchFamily="49" charset="0"/>
              </a:rPr>
              <a:t>train_test_split</a:t>
            </a:r>
            <a:r>
              <a:rPr lang="en-US" b="0" dirty="0">
                <a:solidFill>
                  <a:srgbClr val="C6C6C6"/>
                </a:solidFill>
                <a:effectLst/>
                <a:latin typeface="Consolas" panose="020B0609020204030204" pitchFamily="49" charset="0"/>
              </a:rPr>
              <a:t> </a:t>
            </a:r>
            <a:r>
              <a:rPr lang="en-US" dirty="0"/>
              <a:t>function in the </a:t>
            </a:r>
            <a:r>
              <a:rPr lang="en-US" dirty="0" err="1"/>
              <a:t>sklearn</a:t>
            </a:r>
            <a:r>
              <a:rPr lang="en-US" dirty="0"/>
              <a:t> package. </a:t>
            </a:r>
          </a:p>
          <a:p>
            <a:pPr lvl="1"/>
            <a:r>
              <a:rPr lang="en-US" dirty="0"/>
              <a:t> Need to make sure to use the target variable to do stratified sampling, otherwise we could create imbalances in our samples.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41</a:t>
            </a:fld>
            <a:endParaRPr lang="en-US"/>
          </a:p>
        </p:txBody>
      </p:sp>
    </p:spTree>
    <p:extLst>
      <p:ext uri="{BB962C8B-B14F-4D97-AF65-F5344CB8AC3E}">
        <p14:creationId xmlns:p14="http://schemas.microsoft.com/office/powerpoint/2010/main" val="4059643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42</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071905" y="731520"/>
            <a:ext cx="10077108"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43</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44</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45</a:t>
            </a:fld>
            <a:endParaRPr lang="en-US"/>
          </a:p>
        </p:txBody>
      </p:sp>
      <p:sp>
        <p:nvSpPr>
          <p:cNvPr id="7" name="Content Placeholder 2">
            <a:extLst>
              <a:ext uri="{FF2B5EF4-FFF2-40B4-BE49-F238E27FC236}">
                <a16:creationId xmlns:a16="http://schemas.microsoft.com/office/drawing/2014/main" id="{1827A8F6-5323-4897-8DA6-CD147498590C}"/>
              </a:ext>
            </a:extLst>
          </p:cNvPr>
          <p:cNvSpPr>
            <a:spLocks noGrp="1"/>
          </p:cNvSpPr>
          <p:nvPr>
            <p:ph idx="1"/>
          </p:nvPr>
        </p:nvSpPr>
        <p:spPr>
          <a:xfrm>
            <a:off x="80554" y="535987"/>
            <a:ext cx="10515600" cy="5916545"/>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a:t>
            </a:r>
            <a:r>
              <a:rPr lang="en-US" dirty="0"/>
              <a:t>Phase – 2 Data Prep and Problem Exploration</a:t>
            </a:r>
          </a:p>
          <a:p>
            <a:pPr lvl="1"/>
            <a:r>
              <a:rPr lang="en-US" dirty="0"/>
              <a:t>Variable types and data types</a:t>
            </a:r>
          </a:p>
          <a:p>
            <a:pPr lvl="1"/>
            <a:r>
              <a:rPr lang="en-US" dirty="0"/>
              <a:t> Baseline – prevalence</a:t>
            </a:r>
          </a:p>
          <a:p>
            <a:pPr lvl="1"/>
            <a:r>
              <a:rPr lang="en-US" dirty="0"/>
              <a:t> Scaling and/or Normalizing Data/One-Hot Encoding</a:t>
            </a:r>
          </a:p>
          <a:p>
            <a:pPr lvl="1"/>
            <a:r>
              <a:rPr lang="en-US" dirty="0"/>
              <a:t> Missing Data </a:t>
            </a:r>
          </a:p>
          <a:p>
            <a:pPr lvl="1"/>
            <a:r>
              <a:rPr lang="en-US" dirty="0"/>
              <a:t> Data Partitioning/Sampling </a:t>
            </a:r>
          </a:p>
          <a:p>
            <a:pPr lvl="1"/>
            <a:r>
              <a:rPr lang="en-US" dirty="0"/>
              <a:t> EDA (Summary Stats and Visuals)</a:t>
            </a:r>
          </a:p>
          <a:p>
            <a:pPr lvl="1"/>
            <a:r>
              <a:rPr lang="en-US" dirty="0"/>
              <a:t> Cross Validation </a:t>
            </a:r>
          </a:p>
          <a:p>
            <a:r>
              <a:rPr lang="en-US" b="1" dirty="0"/>
              <a:t> Phase – 3 – Solution Model Development</a:t>
            </a:r>
          </a:p>
          <a:p>
            <a:pPr lvl="1"/>
            <a:r>
              <a:rPr lang="en-US" b="1" dirty="0"/>
              <a:t> Parameters versus Hyperparameters</a:t>
            </a:r>
          </a:p>
          <a:p>
            <a:pPr lvl="1"/>
            <a:r>
              <a:rPr lang="en-US" b="1" dirty="0"/>
              <a:t> Thresholding </a:t>
            </a:r>
          </a:p>
          <a:p>
            <a:pPr lvl="1"/>
            <a:r>
              <a:rPr lang="en-US" b="1" dirty="0"/>
              <a:t> Feature Engineering</a:t>
            </a:r>
          </a:p>
          <a:p>
            <a:pPr lvl="1"/>
            <a:r>
              <a:rPr lang="en-US" b="1" dirty="0"/>
              <a:t> Bias versus Variance Tradeoff </a:t>
            </a:r>
          </a:p>
          <a:p>
            <a:pPr lvl="1"/>
            <a:r>
              <a:rPr lang="en-US" b="1" dirty="0"/>
              <a:t> Model Evaluation/Model Building Process - </a:t>
            </a:r>
            <a:r>
              <a:rPr lang="en-US" b="1" dirty="0" err="1"/>
              <a:t>kNN</a:t>
            </a:r>
            <a:endParaRPr lang="en-US" b="1" dirty="0"/>
          </a:p>
          <a:p>
            <a:endParaRPr lang="en-US" dirty="0"/>
          </a:p>
        </p:txBody>
      </p:sp>
    </p:spTree>
    <p:extLst>
      <p:ext uri="{BB962C8B-B14F-4D97-AF65-F5344CB8AC3E}">
        <p14:creationId xmlns:p14="http://schemas.microsoft.com/office/powerpoint/2010/main" val="361727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46</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187388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Parameters versus Hyperparameters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47</a:t>
            </a:fld>
            <a:endParaRPr lang="en-US"/>
          </a:p>
        </p:txBody>
      </p:sp>
    </p:spTree>
    <p:extLst>
      <p:ext uri="{BB962C8B-B14F-4D97-AF65-F5344CB8AC3E}">
        <p14:creationId xmlns:p14="http://schemas.microsoft.com/office/powerpoint/2010/main" val="4164795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48</a:t>
            </a:fld>
            <a:endParaRPr lang="en-US"/>
          </a:p>
        </p:txBody>
      </p:sp>
    </p:spTree>
    <p:extLst>
      <p:ext uri="{BB962C8B-B14F-4D97-AF65-F5344CB8AC3E}">
        <p14:creationId xmlns:p14="http://schemas.microsoft.com/office/powerpoint/2010/main" val="33075378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a:t>
            </a:r>
          </a:p>
          <a:p>
            <a:r>
              <a:rPr lang="en-US" dirty="0"/>
              <a:t> We will see different examples of this throughout the rest of the class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49</a:t>
            </a:fld>
            <a:endParaRPr lang="en-US"/>
          </a:p>
        </p:txBody>
      </p:sp>
    </p:spTree>
    <p:extLst>
      <p:ext uri="{BB962C8B-B14F-4D97-AF65-F5344CB8AC3E}">
        <p14:creationId xmlns:p14="http://schemas.microsoft.com/office/powerpoint/2010/main" val="17324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50</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2099635"/>
          </a:xfrm>
        </p:spPr>
        <p:txBody>
          <a:bodyPr>
            <a:normAutofit/>
          </a:bodyPr>
          <a:lstStyle/>
          <a:p>
            <a:r>
              <a:rPr lang="en-US" dirty="0"/>
              <a:t> Model Evaluation – The metrics you use to assess model quality. There are a ton of this measures, and we are dedicating an entire week to the exploring these further.  I’ll show some examples in the code for this week. </a:t>
            </a:r>
          </a:p>
          <a:p>
            <a:pPr lvl="1"/>
            <a:r>
              <a:rPr lang="en-US" dirty="0"/>
              <a:t> Everything is evaluation</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51</a:t>
            </a:fld>
            <a:endParaRPr lang="en-US"/>
          </a:p>
        </p:txBody>
      </p:sp>
      <p:grpSp>
        <p:nvGrpSpPr>
          <p:cNvPr id="41" name="Group 40">
            <a:extLst>
              <a:ext uri="{FF2B5EF4-FFF2-40B4-BE49-F238E27FC236}">
                <a16:creationId xmlns:a16="http://schemas.microsoft.com/office/drawing/2014/main" id="{8E130FDB-D1BC-4CF8-859B-B0A0E37B4E8A}"/>
              </a:ext>
            </a:extLst>
          </p:cNvPr>
          <p:cNvGrpSpPr/>
          <p:nvPr/>
        </p:nvGrpSpPr>
        <p:grpSpPr>
          <a:xfrm>
            <a:off x="2196290" y="3046063"/>
            <a:ext cx="7999820" cy="3541432"/>
            <a:chOff x="1509846" y="967986"/>
            <a:chExt cx="9197315" cy="5388364"/>
          </a:xfrm>
        </p:grpSpPr>
        <p:sp>
          <p:nvSpPr>
            <p:cNvPr id="5" name="Rectangle: Rounded Corners 4">
              <a:extLst>
                <a:ext uri="{FF2B5EF4-FFF2-40B4-BE49-F238E27FC236}">
                  <a16:creationId xmlns:a16="http://schemas.microsoft.com/office/drawing/2014/main" id="{CBAA898E-F0C8-4F93-9E3C-B03E14EEA34E}"/>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 name="Rectangle: Rounded Corners 5">
              <a:extLst>
                <a:ext uri="{FF2B5EF4-FFF2-40B4-BE49-F238E27FC236}">
                  <a16:creationId xmlns:a16="http://schemas.microsoft.com/office/drawing/2014/main" id="{5A14C708-8548-4CB0-A633-056E3AB586A0}"/>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Rounded Corners 6">
              <a:extLst>
                <a:ext uri="{FF2B5EF4-FFF2-40B4-BE49-F238E27FC236}">
                  <a16:creationId xmlns:a16="http://schemas.microsoft.com/office/drawing/2014/main" id="{E8A6F577-928C-4499-A400-8C331D22F536}"/>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8" name="Rectangle: Rounded Corners 7">
              <a:extLst>
                <a:ext uri="{FF2B5EF4-FFF2-40B4-BE49-F238E27FC236}">
                  <a16:creationId xmlns:a16="http://schemas.microsoft.com/office/drawing/2014/main" id="{3E635FD8-DA99-4E4C-9AE6-FEB8DECD3108}"/>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Arrow: Right 8">
              <a:extLst>
                <a:ext uri="{FF2B5EF4-FFF2-40B4-BE49-F238E27FC236}">
                  <a16:creationId xmlns:a16="http://schemas.microsoft.com/office/drawing/2014/main" id="{CCAC6279-9F8E-4B9A-8DB5-03729A4F915F}"/>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0" name="Arrow: Right 9">
              <a:extLst>
                <a:ext uri="{FF2B5EF4-FFF2-40B4-BE49-F238E27FC236}">
                  <a16:creationId xmlns:a16="http://schemas.microsoft.com/office/drawing/2014/main" id="{3FC1601B-5487-4771-B389-BD62AF1F2803}"/>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1" name="Rectangle: Rounded Corners 10">
              <a:extLst>
                <a:ext uri="{FF2B5EF4-FFF2-40B4-BE49-F238E27FC236}">
                  <a16:creationId xmlns:a16="http://schemas.microsoft.com/office/drawing/2014/main" id="{1C533F6D-674D-4F1F-9FC5-F5D74E449A0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12" name="Rectangle: Rounded Corners 11">
              <a:extLst>
                <a:ext uri="{FF2B5EF4-FFF2-40B4-BE49-F238E27FC236}">
                  <a16:creationId xmlns:a16="http://schemas.microsoft.com/office/drawing/2014/main" id="{F8958758-AAEC-4652-8D39-C1E563E91CBE}"/>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13" name="Rectangle: Rounded Corners 12">
              <a:extLst>
                <a:ext uri="{FF2B5EF4-FFF2-40B4-BE49-F238E27FC236}">
                  <a16:creationId xmlns:a16="http://schemas.microsoft.com/office/drawing/2014/main" id="{8918EA52-0687-4600-9433-0F2B4679D07C}"/>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4" name="Rectangle: Rounded Corners 13">
              <a:extLst>
                <a:ext uri="{FF2B5EF4-FFF2-40B4-BE49-F238E27FC236}">
                  <a16:creationId xmlns:a16="http://schemas.microsoft.com/office/drawing/2014/main" id="{698BBC15-1D5D-48EB-80C0-A5B7FCE0669D}"/>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dirty="0"/>
                <a:t>Initial Model</a:t>
              </a:r>
            </a:p>
            <a:p>
              <a:pPr algn="ctr"/>
              <a:r>
                <a:rPr lang="en-US" sz="1200" b="1" dirty="0"/>
                <a:t>Evaluation</a:t>
              </a:r>
            </a:p>
          </p:txBody>
        </p:sp>
        <p:sp>
          <p:nvSpPr>
            <p:cNvPr id="15" name="Rectangle: Rounded Corners 14">
              <a:extLst>
                <a:ext uri="{FF2B5EF4-FFF2-40B4-BE49-F238E27FC236}">
                  <a16:creationId xmlns:a16="http://schemas.microsoft.com/office/drawing/2014/main" id="{DECD25F2-32CE-4BA2-8A60-10F0A8453959}"/>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Data Understanding - EDA</a:t>
              </a:r>
            </a:p>
          </p:txBody>
        </p:sp>
        <p:sp>
          <p:nvSpPr>
            <p:cNvPr id="16" name="Rectangle: Rounded Corners 15">
              <a:extLst>
                <a:ext uri="{FF2B5EF4-FFF2-40B4-BE49-F238E27FC236}">
                  <a16:creationId xmlns:a16="http://schemas.microsoft.com/office/drawing/2014/main" id="{CD4EBABC-599F-4956-BF8B-0CBFE1B1DA60}"/>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b="1" dirty="0"/>
                <a:t>Initial Model(s) Building</a:t>
              </a:r>
            </a:p>
          </p:txBody>
        </p:sp>
        <p:sp>
          <p:nvSpPr>
            <p:cNvPr id="17" name="Rectangle: Rounded Corners 16">
              <a:extLst>
                <a:ext uri="{FF2B5EF4-FFF2-40B4-BE49-F238E27FC236}">
                  <a16:creationId xmlns:a16="http://schemas.microsoft.com/office/drawing/2014/main" id="{92C413C3-8F83-4068-A5C0-E12B80777F0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Evaluation Criteria/Value Metric </a:t>
              </a:r>
            </a:p>
          </p:txBody>
        </p:sp>
        <p:sp>
          <p:nvSpPr>
            <p:cNvPr id="18" name="Rectangle: Rounded Corners 17">
              <a:extLst>
                <a:ext uri="{FF2B5EF4-FFF2-40B4-BE49-F238E27FC236}">
                  <a16:creationId xmlns:a16="http://schemas.microsoft.com/office/drawing/2014/main" id="{92125C68-17DC-4029-955B-5F1BA7625CEF}"/>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000" b="1" dirty="0"/>
                <a:t>Model Creation &amp; Training </a:t>
              </a:r>
            </a:p>
          </p:txBody>
        </p:sp>
        <p:sp>
          <p:nvSpPr>
            <p:cNvPr id="19" name="Rectangle: Rounded Corners 18">
              <a:extLst>
                <a:ext uri="{FF2B5EF4-FFF2-40B4-BE49-F238E27FC236}">
                  <a16:creationId xmlns:a16="http://schemas.microsoft.com/office/drawing/2014/main" id="{212213E3-B4A9-4475-8B99-EC6FC3024D7D}"/>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b="1" dirty="0"/>
                <a:t>Feature Engineering and Evaluation</a:t>
              </a:r>
            </a:p>
          </p:txBody>
        </p:sp>
        <p:sp>
          <p:nvSpPr>
            <p:cNvPr id="20" name="Rectangle: Rounded Corners 19">
              <a:extLst>
                <a:ext uri="{FF2B5EF4-FFF2-40B4-BE49-F238E27FC236}">
                  <a16:creationId xmlns:a16="http://schemas.microsoft.com/office/drawing/2014/main" id="{C4DCB56E-D74C-466C-A962-F5C6E67D9C51}"/>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FF1DF4B6-C463-4EA4-AE0C-6A53109BC29F}"/>
                </a:ext>
              </a:extLst>
            </p:cNvPr>
            <p:cNvCxnSpPr>
              <a:stCxn id="19" idx="3"/>
              <a:endCxn id="18"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Connector: Elbow 21">
              <a:extLst>
                <a:ext uri="{FF2B5EF4-FFF2-40B4-BE49-F238E27FC236}">
                  <a16:creationId xmlns:a16="http://schemas.microsoft.com/office/drawing/2014/main" id="{AEC3EDCA-C88A-4224-B4D8-E418B9115D9F}"/>
                </a:ext>
              </a:extLst>
            </p:cNvPr>
            <p:cNvCxnSpPr>
              <a:stCxn id="18" idx="1"/>
              <a:endCxn id="19"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3" name="Connector: Elbow 22">
              <a:extLst>
                <a:ext uri="{FF2B5EF4-FFF2-40B4-BE49-F238E27FC236}">
                  <a16:creationId xmlns:a16="http://schemas.microsoft.com/office/drawing/2014/main" id="{5164912E-CFEE-479C-B72D-77C1E9B79E7C}"/>
                </a:ext>
              </a:extLst>
            </p:cNvPr>
            <p:cNvCxnSpPr>
              <a:stCxn id="16" idx="2"/>
              <a:endCxn id="14"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4" name="Connector: Elbow 23">
              <a:extLst>
                <a:ext uri="{FF2B5EF4-FFF2-40B4-BE49-F238E27FC236}">
                  <a16:creationId xmlns:a16="http://schemas.microsoft.com/office/drawing/2014/main" id="{E59A2849-565C-4569-B807-9D0EFE4B3F95}"/>
                </a:ext>
              </a:extLst>
            </p:cNvPr>
            <p:cNvCxnSpPr>
              <a:stCxn id="14" idx="0"/>
              <a:endCxn id="16"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25" name="Rectangle: Rounded Corners 24">
              <a:extLst>
                <a:ext uri="{FF2B5EF4-FFF2-40B4-BE49-F238E27FC236}">
                  <a16:creationId xmlns:a16="http://schemas.microsoft.com/office/drawing/2014/main" id="{4BF83A45-2B05-466F-A0DF-989BEB3A8724}"/>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26" name="Rectangle: Rounded Corners 25">
              <a:extLst>
                <a:ext uri="{FF2B5EF4-FFF2-40B4-BE49-F238E27FC236}">
                  <a16:creationId xmlns:a16="http://schemas.microsoft.com/office/drawing/2014/main" id="{5D30EFC7-00BA-49E8-BA16-7AB60F5AC078}"/>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27" name="Rectangle: Rounded Corners 26">
              <a:extLst>
                <a:ext uri="{FF2B5EF4-FFF2-40B4-BE49-F238E27FC236}">
                  <a16:creationId xmlns:a16="http://schemas.microsoft.com/office/drawing/2014/main" id="{4AB6BE32-92A4-4CF1-A675-0E7FA04A3E18}"/>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00" b="1" dirty="0"/>
                <a:t>Model Performance – Evaluation Value Metric</a:t>
              </a:r>
            </a:p>
          </p:txBody>
        </p:sp>
        <p:sp>
          <p:nvSpPr>
            <p:cNvPr id="28" name="Rectangle: Rounded Corners 27">
              <a:extLst>
                <a:ext uri="{FF2B5EF4-FFF2-40B4-BE49-F238E27FC236}">
                  <a16:creationId xmlns:a16="http://schemas.microsoft.com/office/drawing/2014/main" id="{4FD46162-B890-41E8-B83C-AC8CB1EA77B2}"/>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29" name="Arrow: Curved Right 28">
              <a:extLst>
                <a:ext uri="{FF2B5EF4-FFF2-40B4-BE49-F238E27FC236}">
                  <a16:creationId xmlns:a16="http://schemas.microsoft.com/office/drawing/2014/main" id="{845E1185-190A-4425-B1C2-D949023C4339}"/>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0" name="Arrow: Curved Right 29">
              <a:extLst>
                <a:ext uri="{FF2B5EF4-FFF2-40B4-BE49-F238E27FC236}">
                  <a16:creationId xmlns:a16="http://schemas.microsoft.com/office/drawing/2014/main" id="{94C0D116-6E7C-4B9A-906C-4AB2F013C6AC}"/>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31" name="Connector: Elbow 30">
              <a:extLst>
                <a:ext uri="{FF2B5EF4-FFF2-40B4-BE49-F238E27FC236}">
                  <a16:creationId xmlns:a16="http://schemas.microsoft.com/office/drawing/2014/main" id="{2111C249-6D0E-4553-AC7C-42BF004F1042}"/>
                </a:ext>
              </a:extLst>
            </p:cNvPr>
            <p:cNvCxnSpPr>
              <a:stCxn id="20" idx="3"/>
              <a:endCxn id="18"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2" name="Connector: Elbow 31">
              <a:extLst>
                <a:ext uri="{FF2B5EF4-FFF2-40B4-BE49-F238E27FC236}">
                  <a16:creationId xmlns:a16="http://schemas.microsoft.com/office/drawing/2014/main" id="{0A1FFD0B-E8E3-49A2-8788-9CEC1F39F22D}"/>
                </a:ext>
              </a:extLst>
            </p:cNvPr>
            <p:cNvCxnSpPr>
              <a:stCxn id="18" idx="1"/>
              <a:endCxn id="20"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Rectangle: Rounded Corners 32">
              <a:extLst>
                <a:ext uri="{FF2B5EF4-FFF2-40B4-BE49-F238E27FC236}">
                  <a16:creationId xmlns:a16="http://schemas.microsoft.com/office/drawing/2014/main" id="{F0B30532-E13E-4F86-AB5B-88567FF76D49}"/>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34" name="Arrow: Right 33">
              <a:extLst>
                <a:ext uri="{FF2B5EF4-FFF2-40B4-BE49-F238E27FC236}">
                  <a16:creationId xmlns:a16="http://schemas.microsoft.com/office/drawing/2014/main" id="{7F707E17-E54A-488F-BFE6-6CB551583C38}"/>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Isosceles Triangle 34">
              <a:extLst>
                <a:ext uri="{FF2B5EF4-FFF2-40B4-BE49-F238E27FC236}">
                  <a16:creationId xmlns:a16="http://schemas.microsoft.com/office/drawing/2014/main" id="{9B0A461F-6F3C-4CAA-AD3D-1EA28F1ECB5B}"/>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36" name="Isosceles Triangle 35">
              <a:extLst>
                <a:ext uri="{FF2B5EF4-FFF2-40B4-BE49-F238E27FC236}">
                  <a16:creationId xmlns:a16="http://schemas.microsoft.com/office/drawing/2014/main" id="{DBAE530A-85DB-4C8D-8921-E4AC4A2CCD9F}"/>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37" name="Isosceles Triangle 36">
              <a:extLst>
                <a:ext uri="{FF2B5EF4-FFF2-40B4-BE49-F238E27FC236}">
                  <a16:creationId xmlns:a16="http://schemas.microsoft.com/office/drawing/2014/main" id="{17F3EE3A-8C8C-4AED-929F-AB5FF18A2FCC}"/>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38" name="Isosceles Triangle 37">
              <a:extLst>
                <a:ext uri="{FF2B5EF4-FFF2-40B4-BE49-F238E27FC236}">
                  <a16:creationId xmlns:a16="http://schemas.microsoft.com/office/drawing/2014/main" id="{8B9B1CFA-174F-4CB2-BCC5-555147B1782A}"/>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39" name="TextBox 38">
              <a:extLst>
                <a:ext uri="{FF2B5EF4-FFF2-40B4-BE49-F238E27FC236}">
                  <a16:creationId xmlns:a16="http://schemas.microsoft.com/office/drawing/2014/main" id="{90382EEF-66E9-4504-965A-BA8C817348F6}"/>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40" name="Arrow: Right 39">
              <a:extLst>
                <a:ext uri="{FF2B5EF4-FFF2-40B4-BE49-F238E27FC236}">
                  <a16:creationId xmlns:a16="http://schemas.microsoft.com/office/drawing/2014/main" id="{2E078AB0-F751-490A-A156-8EA20323DC77}"/>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1353548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52</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53</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54</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57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58</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6</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7</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9</a:t>
            </a:fld>
            <a:endParaRPr lang="en-US" dirty="0"/>
          </a:p>
        </p:txBody>
      </p:sp>
    </p:spTree>
    <p:extLst>
      <p:ext uri="{BB962C8B-B14F-4D97-AF65-F5344CB8AC3E}">
        <p14:creationId xmlns:p14="http://schemas.microsoft.com/office/powerpoint/2010/main" val="1587074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46398</TotalTime>
  <Words>4124</Words>
  <Application>Microsoft Office PowerPoint</Application>
  <PresentationFormat>Widescreen</PresentationFormat>
  <Paragraphs>533</Paragraphs>
  <Slides>58</Slides>
  <Notes>13</Notes>
  <HiddenSlides>2</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58</vt:i4>
      </vt:variant>
    </vt:vector>
  </HeadingPairs>
  <TitlesOfParts>
    <vt:vector size="75" baseType="lpstr">
      <vt:lpstr>Aharoni</vt:lpstr>
      <vt:lpstr>Amatic SC Regular</vt:lpstr>
      <vt:lpstr>Arial</vt:lpstr>
      <vt:lpstr>Calibri</vt:lpstr>
      <vt:lpstr>Calibri Light</vt:lpstr>
      <vt:lpstr>Consolas</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How do machines learn?</vt:lpstr>
      <vt:lpstr>PowerPoint Presentation</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Classification versus Regression </vt:lpstr>
      <vt:lpstr>Overview of Key ML Methods/Terms: Probabilistic Interpretation </vt:lpstr>
      <vt:lpstr>Overview of Key ML Methods/Terms: Data Brainstorming </vt:lpstr>
      <vt:lpstr>PowerPoint Presentation</vt:lpstr>
      <vt:lpstr>Brian’s Version of Data Science Lifecycle</vt:lpstr>
      <vt:lpstr>Overview of SOME Key ML Methods/Terms </vt:lpstr>
      <vt:lpstr>Overview of Key ML Methods/Terms </vt:lpstr>
      <vt:lpstr>Overview of Key ML Methods/Terms </vt:lpstr>
      <vt:lpstr>Overview of Key ML Methods/Terms </vt:lpstr>
      <vt:lpstr>Overview of Key ML Methods/Terms </vt:lpstr>
      <vt:lpstr>Overview of Key ML Methods/Terms </vt:lpstr>
      <vt:lpstr>Overview of Key ML Methods/Terms </vt:lpstr>
      <vt:lpstr>Overview of Key ML Methods/Terms </vt:lpstr>
      <vt:lpstr>Cross- Validation</vt:lpstr>
      <vt:lpstr>Cross-Validation</vt:lpstr>
      <vt:lpstr>PowerPoint Presentation</vt:lpstr>
      <vt:lpstr>Overview of SOME Key ML Methods/Terms </vt:lpstr>
      <vt:lpstr>Brian’s Version of Data Science Lifecycle</vt:lpstr>
      <vt:lpstr>Overview of Key ML Methods/Terms </vt:lpstr>
      <vt:lpstr>Overview of Key ML Methods/Terms </vt:lpstr>
      <vt:lpstr>Overview of Key ML Methods/Terms </vt:lpstr>
      <vt:lpstr>Bias Versus Variance </vt:lpstr>
      <vt:lpstr>Overview of Key ML Methods/Terms </vt:lpstr>
      <vt:lpstr>PowerPoint Presentation</vt:lpstr>
      <vt:lpstr>PowerPoint Presentation</vt:lpstr>
      <vt:lpstr>PowerPoint Presentation</vt:lpstr>
      <vt:lpstr>Bookings.com</vt:lpstr>
      <vt:lpstr>Bookings.com</vt:lpstr>
      <vt:lpstr>Machine Learning Overview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101</cp:revision>
  <dcterms:created xsi:type="dcterms:W3CDTF">2020-08-13T20:04:25Z</dcterms:created>
  <dcterms:modified xsi:type="dcterms:W3CDTF">2023-09-18T14:54:28Z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