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8"/>
  </p:notesMasterIdLst>
  <p:handoutMasterIdLst>
    <p:handoutMasterId r:id="rId59"/>
  </p:handoutMasterIdLst>
  <p:sldIdLst>
    <p:sldId id="2391" r:id="rId2"/>
    <p:sldId id="2407" r:id="rId3"/>
    <p:sldId id="366" r:id="rId4"/>
    <p:sldId id="2437" r:id="rId5"/>
    <p:sldId id="2425" r:id="rId6"/>
    <p:sldId id="2372" r:id="rId7"/>
    <p:sldId id="2362" r:id="rId8"/>
    <p:sldId id="410" r:id="rId9"/>
    <p:sldId id="2360" r:id="rId10"/>
    <p:sldId id="2361" r:id="rId11"/>
    <p:sldId id="2375" r:id="rId12"/>
    <p:sldId id="2424" r:id="rId13"/>
    <p:sldId id="334" r:id="rId14"/>
    <p:sldId id="339" r:id="rId15"/>
    <p:sldId id="337" r:id="rId16"/>
    <p:sldId id="341" r:id="rId17"/>
    <p:sldId id="342" r:id="rId18"/>
    <p:sldId id="343" r:id="rId19"/>
    <p:sldId id="2453" r:id="rId20"/>
    <p:sldId id="2454" r:id="rId21"/>
    <p:sldId id="2438" r:id="rId22"/>
    <p:sldId id="2427" r:id="rId23"/>
    <p:sldId id="2441" r:id="rId24"/>
    <p:sldId id="2428" r:id="rId25"/>
    <p:sldId id="2445" r:id="rId26"/>
    <p:sldId id="2430" r:id="rId27"/>
    <p:sldId id="2446" r:id="rId28"/>
    <p:sldId id="2447" r:id="rId29"/>
    <p:sldId id="2451" r:id="rId30"/>
    <p:sldId id="2448" r:id="rId31"/>
    <p:sldId id="2452" r:id="rId32"/>
    <p:sldId id="2439" r:id="rId33"/>
    <p:sldId id="2463" r:id="rId34"/>
    <p:sldId id="2449" r:id="rId35"/>
    <p:sldId id="2455" r:id="rId36"/>
    <p:sldId id="2456" r:id="rId37"/>
    <p:sldId id="2431" r:id="rId38"/>
    <p:sldId id="2457" r:id="rId39"/>
    <p:sldId id="2458" r:id="rId40"/>
    <p:sldId id="2459" r:id="rId41"/>
    <p:sldId id="2462" r:id="rId42"/>
    <p:sldId id="365" r:id="rId43"/>
    <p:sldId id="364" r:id="rId44"/>
    <p:sldId id="2440" r:id="rId45"/>
    <p:sldId id="2450" r:id="rId46"/>
    <p:sldId id="2436" r:id="rId47"/>
    <p:sldId id="2432" r:id="rId48"/>
    <p:sldId id="2443" r:id="rId49"/>
    <p:sldId id="626" r:id="rId50"/>
    <p:sldId id="2442" r:id="rId51"/>
    <p:sldId id="2422" r:id="rId52"/>
    <p:sldId id="2377" r:id="rId53"/>
    <p:sldId id="2395" r:id="rId54"/>
    <p:sldId id="2400" r:id="rId55"/>
    <p:sldId id="2401" r:id="rId56"/>
    <p:sldId id="2373"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an Wright" initials="BW" lastIdx="1" clrIdx="0">
    <p:extLst>
      <p:ext uri="{19B8F6BF-5375-455C-9EA6-DF929625EA0E}">
        <p15:presenceInfo xmlns:p15="http://schemas.microsoft.com/office/powerpoint/2012/main" userId="96d5632f86e1cb8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81" autoAdjust="0"/>
    <p:restoredTop sz="96311" autoAdjust="0"/>
  </p:normalViewPr>
  <p:slideViewPr>
    <p:cSldViewPr snapToGrid="0" snapToObjects="1">
      <p:cViewPr varScale="1">
        <p:scale>
          <a:sx n="80" d="100"/>
          <a:sy n="80" d="100"/>
        </p:scale>
        <p:origin x="75" y="231"/>
      </p:cViewPr>
      <p:guideLst/>
    </p:cSldViewPr>
  </p:slideViewPr>
  <p:notesTextViewPr>
    <p:cViewPr>
      <p:scale>
        <a:sx n="1" d="1"/>
        <a:sy n="1" d="1"/>
      </p:scale>
      <p:origin x="0" y="0"/>
    </p:cViewPr>
  </p:notesTextViewPr>
  <p:sorterViewPr>
    <p:cViewPr>
      <p:scale>
        <a:sx n="20" d="100"/>
        <a:sy n="20" d="100"/>
      </p:scale>
      <p:origin x="0" y="0"/>
    </p:cViewPr>
  </p:sorterViewPr>
  <p:notesViewPr>
    <p:cSldViewPr snapToGrid="0" snapToObjects="1">
      <p:cViewPr varScale="1">
        <p:scale>
          <a:sx n="88" d="100"/>
          <a:sy n="88" d="100"/>
        </p:scale>
        <p:origin x="2919" y="45"/>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160A0F-9B86-4581-85D6-AE4500F6A801}" type="datetimeFigureOut">
              <a:rPr lang="en-US" smtClean="0"/>
              <a:t>2/17/2022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88EA2F-1134-4583-A821-02C27420F81F}" type="slidenum">
              <a:rPr lang="en-US" smtClean="0"/>
              <a:t>‹#›</a:t>
            </a:fld>
            <a:endParaRPr lang="en-US"/>
          </a:p>
        </p:txBody>
      </p:sp>
    </p:spTree>
    <p:extLst>
      <p:ext uri="{BB962C8B-B14F-4D97-AF65-F5344CB8AC3E}">
        <p14:creationId xmlns:p14="http://schemas.microsoft.com/office/powerpoint/2010/main" val="103138262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15T12:43:15.642"/>
    </inkml:context>
    <inkml:brush xml:id="br0">
      <inkml:brushProperty name="width" value="0.1" units="cm"/>
      <inkml:brushProperty name="height" value="0.1" units="cm"/>
      <inkml:brushProperty name="color" value="#CC912C"/>
      <inkml:brushProperty name="ignorePressure" value="1"/>
      <inkml:brushProperty name="inkEffects" value="gold"/>
      <inkml:brushProperty name="anchorX" value="2942.06055"/>
      <inkml:brushProperty name="anchorY" value="-494.04648"/>
      <inkml:brushProperty name="scaleFactor" value="0.5"/>
    </inkml:brush>
  </inkml:definitions>
  <inkml:trace contextRef="#ctx0" brushRef="#br0">0 1,'0'0,"0"0</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1-02-02T14:54:00.316"/>
    </inkml:context>
    <inkml:brush xml:id="br0">
      <inkml:brushProperty name="width" value="0.05292" units="cm"/>
      <inkml:brushProperty name="height" value="0.05292" units="cm"/>
      <inkml:brushProperty name="color" value="#FF0000"/>
    </inkml:brush>
  </inkml:definitions>
  <inkml:trace contextRef="#ctx0" brushRef="#br0">23082 8202 2019 0,'0'0'44'0,"0"0"10"0,0-6 2 0,0-4 0 0,0 1-44 0,0 9-12 0,0 0 0 0,0 0 0 15,0-9 10-15,0 9 0 0,0 0 0 0,7 0 0 31,0 3-10-31,0 0 0 0,4 0 0 0,0 3 0 0,-1 4 0 0,1 5-17 0,-1 14 4 0,-3 2 1 16,4 3 12-16,-4 1 0 0,-3 3 0 0,3 2 0 16,-4 4 0-1,-3 0 0-15,0 6 0 0,-3 0 0 0,-1-3 0 16,1 1 0-16,-1-1 0 0,-3-7 0 16,3 1 8-16,-3-6 2 0,0-4 0 0,0 0 0 0,4-6-10 15,-1 0 10-15,1-9-10 0,3 0 10 0,-4-4 8 0,4-2 2 0,4-4 0 0,-4-6 0 0,0 0 28 0,7-9 7 16,3-1 1-16,4-9 0 15,1-3-13-15,9-3-3 0,1-6 0 0,7-3 0 0,3-7-40 16,7 0 0-16,11-3-11 0,4-3 3 0,13-3 8 16,8 0 12-16,7 0-2 0,6-7-1 15,15-2-9-15,7-1 8 0,7 0-8 0,0 1 8 0,3-1-8 0,8 4 0 16,-4-4 9-16,0 1-9 16,-4-1-15-16,-3 1-7 0,-3 2-2 0,-8 4 0 15,-7 3 24-15,1-1 8 0,-8 4 0 0,-3 4 0 16,-4 5 36-16,-4 0 6 0,-2-3 2 0,-5 4 0 0,1-1-10 0,-8 4-2 0,-3 6 0 0,-7-1 0 31,-3 4 4-31,-4 3 0 0,-4 0 0 0,-3 7 0 16,-4-1-36-16,-3 3-8 0,-4 4 0 0,4-4 0 0,-3 4 0 0,-5 0 0 15,1-1 0-15,-4 7 0 16,-3-3-94-16,0 3-21 16,-4-4-4-16,-4 1-682 0,-2 0-137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BE458A-CC06-48BE-991B-B3ACDD14B597}" type="datetimeFigureOut">
              <a:rPr lang="en-US" smtClean="0"/>
              <a:t>2/17/2022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459E79-B3EA-453E-BDBA-60E25D7173B4}" type="slidenum">
              <a:rPr lang="en-US" smtClean="0"/>
              <a:t>‹#›</a:t>
            </a:fld>
            <a:endParaRPr lang="en-US"/>
          </a:p>
        </p:txBody>
      </p:sp>
    </p:spTree>
    <p:extLst>
      <p:ext uri="{BB962C8B-B14F-4D97-AF65-F5344CB8AC3E}">
        <p14:creationId xmlns:p14="http://schemas.microsoft.com/office/powerpoint/2010/main" val="567530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224f804e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g6224f804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Mimic a human, often a group to learn processes</a:t>
            </a:r>
            <a:r>
              <a:rPr lang="en-US" baseline="0" dirty="0"/>
              <a:t>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53</a:t>
            </a:fld>
            <a:endParaRPr lang="en-US"/>
          </a:p>
        </p:txBody>
      </p:sp>
    </p:spTree>
    <p:extLst>
      <p:ext uri="{BB962C8B-B14F-4D97-AF65-F5344CB8AC3E}">
        <p14:creationId xmlns:p14="http://schemas.microsoft.com/office/powerpoint/2010/main" val="657499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Mimic a human, often a group to learn processes</a:t>
            </a:r>
            <a:r>
              <a:rPr lang="en-US" baseline="0" dirty="0"/>
              <a:t>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54</a:t>
            </a:fld>
            <a:endParaRPr lang="en-US"/>
          </a:p>
        </p:txBody>
      </p:sp>
    </p:spTree>
    <p:extLst>
      <p:ext uri="{BB962C8B-B14F-4D97-AF65-F5344CB8AC3E}">
        <p14:creationId xmlns:p14="http://schemas.microsoft.com/office/powerpoint/2010/main" val="2880069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Mimic a human, often a group to learn processes</a:t>
            </a:r>
            <a:r>
              <a:rPr lang="en-US" baseline="0" dirty="0"/>
              <a:t>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55</a:t>
            </a:fld>
            <a:endParaRPr lang="en-US"/>
          </a:p>
        </p:txBody>
      </p:sp>
    </p:spTree>
    <p:extLst>
      <p:ext uri="{BB962C8B-B14F-4D97-AF65-F5344CB8AC3E}">
        <p14:creationId xmlns:p14="http://schemas.microsoft.com/office/powerpoint/2010/main" val="2601564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459E79-B3EA-453E-BDBA-60E25D7173B4}" type="slidenum">
              <a:rPr lang="en-US" smtClean="0"/>
              <a:t>56</a:t>
            </a:fld>
            <a:endParaRPr lang="en-US"/>
          </a:p>
        </p:txBody>
      </p:sp>
    </p:spTree>
    <p:extLst>
      <p:ext uri="{BB962C8B-B14F-4D97-AF65-F5344CB8AC3E}">
        <p14:creationId xmlns:p14="http://schemas.microsoft.com/office/powerpoint/2010/main" val="29061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C8954D-4B71-4AE8-B395-7CB8EB04A644}" type="slidenum">
              <a:rPr lang="en-US" smtClean="0"/>
              <a:t>3</a:t>
            </a:fld>
            <a:endParaRPr lang="en-US"/>
          </a:p>
        </p:txBody>
      </p:sp>
    </p:spTree>
    <p:extLst>
      <p:ext uri="{BB962C8B-B14F-4D97-AF65-F5344CB8AC3E}">
        <p14:creationId xmlns:p14="http://schemas.microsoft.com/office/powerpoint/2010/main" val="99408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459E79-B3EA-453E-BDBA-60E25D7173B4}" type="slidenum">
              <a:rPr lang="en-US" smtClean="0"/>
              <a:t>6</a:t>
            </a:fld>
            <a:endParaRPr lang="en-US"/>
          </a:p>
        </p:txBody>
      </p:sp>
    </p:spTree>
    <p:extLst>
      <p:ext uri="{BB962C8B-B14F-4D97-AF65-F5344CB8AC3E}">
        <p14:creationId xmlns:p14="http://schemas.microsoft.com/office/powerpoint/2010/main" val="2400676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39B329-E67A-6D49-B442-03542797CA5D}" type="slidenum">
              <a:rPr lang="en-US" smtClean="0"/>
              <a:pPr/>
              <a:t>7</a:t>
            </a:fld>
            <a:endParaRPr lang="en-US" dirty="0"/>
          </a:p>
        </p:txBody>
      </p:sp>
    </p:spTree>
    <p:extLst>
      <p:ext uri="{BB962C8B-B14F-4D97-AF65-F5344CB8AC3E}">
        <p14:creationId xmlns:p14="http://schemas.microsoft.com/office/powerpoint/2010/main" val="2693345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course, we will be doing two main types of data</a:t>
            </a:r>
            <a:r>
              <a:rPr lang="en-US" baseline="0" dirty="0"/>
              <a:t> analysis:</a:t>
            </a:r>
          </a:p>
          <a:p>
            <a:endParaRPr lang="en-US" baseline="0" dirty="0"/>
          </a:p>
          <a:p>
            <a:r>
              <a:rPr lang="en-US" baseline="0" dirty="0"/>
              <a:t>Supervised machine learning refers to when we know what outputs are available to us, so we can put them into categories that we define before we run any analysis. For example, if we want to know what some of the best quality wines are, we have a list of wines (our inputs) and we can also create categories of wine (bad, good, great). Then, we run the list through our algorithm and it will automatically put them into the predefined categories. </a:t>
            </a:r>
          </a:p>
          <a:p>
            <a:endParaRPr lang="en-US" baseline="0" dirty="0"/>
          </a:p>
          <a:p>
            <a:r>
              <a:rPr lang="en-US" baseline="0" dirty="0"/>
              <a:t>Both classification and regression are supervised machine learning.</a:t>
            </a:r>
            <a:endParaRPr lang="en-US" dirty="0"/>
          </a:p>
        </p:txBody>
      </p:sp>
      <p:sp>
        <p:nvSpPr>
          <p:cNvPr id="4" name="Slide Number Placeholder 3"/>
          <p:cNvSpPr>
            <a:spLocks noGrp="1"/>
          </p:cNvSpPr>
          <p:nvPr>
            <p:ph type="sldNum" sz="quarter" idx="10"/>
          </p:nvPr>
        </p:nvSpPr>
        <p:spPr/>
        <p:txBody>
          <a:bodyPr/>
          <a:lstStyle/>
          <a:p>
            <a:fld id="{4A39B329-E67A-6D49-B442-03542797CA5D}" type="slidenum">
              <a:rPr lang="en-US" smtClean="0"/>
              <a:pPr/>
              <a:t>9</a:t>
            </a:fld>
            <a:endParaRPr lang="en-US" dirty="0"/>
          </a:p>
        </p:txBody>
      </p:sp>
    </p:spTree>
    <p:extLst>
      <p:ext uri="{BB962C8B-B14F-4D97-AF65-F5344CB8AC3E}">
        <p14:creationId xmlns:p14="http://schemas.microsoft.com/office/powerpoint/2010/main" val="2274904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a:t>
            </a:r>
            <a:r>
              <a:rPr lang="en-US" baseline="0" dirty="0"/>
              <a:t> hand, we have unsupervised machine learning. </a:t>
            </a:r>
          </a:p>
          <a:p>
            <a:endParaRPr lang="en-US" baseline="0" dirty="0"/>
          </a:p>
          <a:p>
            <a:r>
              <a:rPr lang="en-US" baseline="0" dirty="0"/>
              <a:t>In this case, we don’t actually know what categories we want the output to be in. So we focus on organizing and dividing the data in such a way as to show us something meaningful about the data that we might not have considered before.</a:t>
            </a:r>
          </a:p>
          <a:p>
            <a:endParaRPr lang="en-US" baseline="0" dirty="0"/>
          </a:p>
          <a:p>
            <a:r>
              <a:rPr lang="en-US" baseline="0" dirty="0"/>
              <a:t>Let’s assume that we have the same wine list, but in this case, we’re not sure what type of output we want. We can create categories (by region, by year, price range, type) to find out which wines cluster together, and then analyze it to find new patterns and insights.</a:t>
            </a:r>
            <a:endParaRPr lang="en-US" dirty="0"/>
          </a:p>
        </p:txBody>
      </p:sp>
      <p:sp>
        <p:nvSpPr>
          <p:cNvPr id="4" name="Slide Number Placeholder 3"/>
          <p:cNvSpPr>
            <a:spLocks noGrp="1"/>
          </p:cNvSpPr>
          <p:nvPr>
            <p:ph type="sldNum" sz="quarter" idx="10"/>
          </p:nvPr>
        </p:nvSpPr>
        <p:spPr/>
        <p:txBody>
          <a:bodyPr/>
          <a:lstStyle/>
          <a:p>
            <a:fld id="{4A39B329-E67A-6D49-B442-03542797CA5D}" type="slidenum">
              <a:rPr lang="en-US" smtClean="0"/>
              <a:pPr/>
              <a:t>10</a:t>
            </a:fld>
            <a:endParaRPr lang="en-US" dirty="0"/>
          </a:p>
        </p:txBody>
      </p:sp>
    </p:spTree>
    <p:extLst>
      <p:ext uri="{BB962C8B-B14F-4D97-AF65-F5344CB8AC3E}">
        <p14:creationId xmlns:p14="http://schemas.microsoft.com/office/powerpoint/2010/main" val="915154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Mimic a human, often a group to learn processes</a:t>
            </a:r>
            <a:r>
              <a:rPr lang="en-US" baseline="0" dirty="0"/>
              <a:t>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16</a:t>
            </a:fld>
            <a:endParaRPr lang="en-US"/>
          </a:p>
        </p:txBody>
      </p:sp>
    </p:spTree>
    <p:extLst>
      <p:ext uri="{BB962C8B-B14F-4D97-AF65-F5344CB8AC3E}">
        <p14:creationId xmlns:p14="http://schemas.microsoft.com/office/powerpoint/2010/main" val="3876972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Often we don’t know because humans don’t have the answer</a:t>
            </a:r>
          </a:p>
        </p:txBody>
      </p:sp>
      <p:sp>
        <p:nvSpPr>
          <p:cNvPr id="4" name="Slide Number Placeholder 3"/>
          <p:cNvSpPr>
            <a:spLocks noGrp="1"/>
          </p:cNvSpPr>
          <p:nvPr>
            <p:ph type="sldNum" sz="quarter" idx="10"/>
          </p:nvPr>
        </p:nvSpPr>
        <p:spPr/>
        <p:txBody>
          <a:bodyPr/>
          <a:lstStyle/>
          <a:p>
            <a:fld id="{72459E79-B3EA-453E-BDBA-60E25D7173B4}" type="slidenum">
              <a:rPr lang="en-US" smtClean="0"/>
              <a:t>17</a:t>
            </a:fld>
            <a:endParaRPr lang="en-US"/>
          </a:p>
        </p:txBody>
      </p:sp>
    </p:spTree>
    <p:extLst>
      <p:ext uri="{BB962C8B-B14F-4D97-AF65-F5344CB8AC3E}">
        <p14:creationId xmlns:p14="http://schemas.microsoft.com/office/powerpoint/2010/main" val="3867841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Often we don’t know because humans don’t have the answer</a:t>
            </a:r>
          </a:p>
        </p:txBody>
      </p:sp>
      <p:sp>
        <p:nvSpPr>
          <p:cNvPr id="4" name="Slide Number Placeholder 3"/>
          <p:cNvSpPr>
            <a:spLocks noGrp="1"/>
          </p:cNvSpPr>
          <p:nvPr>
            <p:ph type="sldNum" sz="quarter" idx="10"/>
          </p:nvPr>
        </p:nvSpPr>
        <p:spPr/>
        <p:txBody>
          <a:bodyPr/>
          <a:lstStyle/>
          <a:p>
            <a:fld id="{72459E79-B3EA-453E-BDBA-60E25D7173B4}" type="slidenum">
              <a:rPr lang="en-US" smtClean="0"/>
              <a:t>18</a:t>
            </a:fld>
            <a:endParaRPr lang="en-US"/>
          </a:p>
        </p:txBody>
      </p:sp>
    </p:spTree>
    <p:extLst>
      <p:ext uri="{BB962C8B-B14F-4D97-AF65-F5344CB8AC3E}">
        <p14:creationId xmlns:p14="http://schemas.microsoft.com/office/powerpoint/2010/main" val="328829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4896394" y="6356349"/>
            <a:ext cx="2743200" cy="365125"/>
          </a:xfrm>
        </p:spPr>
        <p:txBody>
          <a:bodyPr/>
          <a:lstStyle/>
          <a:p>
            <a:fld id="{04C01D68-98F0-4413-A543-950947CC53F4}" type="datetime1">
              <a:rPr lang="en-US" smtClean="0"/>
              <a:t>2/17/2022</a:t>
            </a:fld>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6336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166586-FB24-4278-9591-82C4BBCDCA89}" type="datetime1">
              <a:rPr lang="en-US" smtClean="0"/>
              <a:t>2/17/2022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608580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A5CA0D-3537-42D6-B0CE-3FBC0D012150}" type="datetime1">
              <a:rPr lang="en-US" smtClean="0"/>
              <a:t>2/17/2022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094933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917987" y="132835"/>
            <a:ext cx="10341684" cy="715304"/>
          </a:xfrm>
          <a:prstGeom prst="rect">
            <a:avLst/>
          </a:prstGeom>
        </p:spPr>
        <p:txBody>
          <a:bodyPr/>
          <a:lstStyle>
            <a:lvl1pPr algn="ctr">
              <a:defRPr sz="300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4851959" y="6355833"/>
            <a:ext cx="2473739" cy="369332"/>
          </a:xfrm>
          <a:prstGeom prst="rect">
            <a:avLst/>
          </a:prstGeom>
          <a:noFill/>
        </p:spPr>
        <p:txBody>
          <a:bodyPr wrap="square" rtlCol="0">
            <a:spAutoFit/>
          </a:bodyPr>
          <a:lstStyle/>
          <a:p>
            <a:pPr algn="ctr"/>
            <a:fld id="{6C8DB460-5AC8-4C2B-B119-CDD21F954625}" type="slidenum">
              <a:rPr lang="en-US" sz="1800" smtClean="0">
                <a:solidFill>
                  <a:srgbClr val="002060"/>
                </a:solidFill>
                <a:latin typeface="+mj-lt"/>
                <a:cs typeface="Arial" panose="020B0604020202020204" pitchFamily="34" charset="0"/>
              </a:rPr>
              <a:pPr algn="ctr"/>
              <a:t>‹#›</a:t>
            </a:fld>
            <a:endParaRPr lang="en-US" sz="1800" dirty="0">
              <a:solidFill>
                <a:srgbClr val="002060"/>
              </a:solidFill>
              <a:latin typeface="+mj-lt"/>
              <a:cs typeface="Arial" panose="020B0604020202020204" pitchFamily="34" charset="0"/>
            </a:endParaRPr>
          </a:p>
        </p:txBody>
      </p:sp>
      <p:sp>
        <p:nvSpPr>
          <p:cNvPr id="9" name="Rectangle 8"/>
          <p:cNvSpPr/>
          <p:nvPr userDrawn="1"/>
        </p:nvSpPr>
        <p:spPr>
          <a:xfrm>
            <a:off x="0" y="5459897"/>
            <a:ext cx="12192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Tree>
    <p:extLst>
      <p:ext uri="{BB962C8B-B14F-4D97-AF65-F5344CB8AC3E}">
        <p14:creationId xmlns:p14="http://schemas.microsoft.com/office/powerpoint/2010/main" val="2442932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0" y="2528900"/>
            <a:ext cx="10837204" cy="340983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12"/>
          <p:cNvSpPr>
            <a:spLocks noGrp="1"/>
          </p:cNvSpPr>
          <p:nvPr>
            <p:ph type="body" sz="quarter" idx="15" hasCustomPrompt="1"/>
          </p:nvPr>
        </p:nvSpPr>
        <p:spPr>
          <a:xfrm>
            <a:off x="695401" y="1465387"/>
            <a:ext cx="10837204" cy="991505"/>
          </a:xfrm>
          <a:prstGeom prst="rect">
            <a:avLst/>
          </a:prstGeom>
          <a:noFill/>
        </p:spPr>
        <p:txBody>
          <a:bodyPr vert="horz" anchor="ctr" anchorCtr="0"/>
          <a:lstStyle>
            <a:lvl1pPr marL="0" indent="0" algn="ctr">
              <a:lnSpc>
                <a:spcPct val="90000"/>
              </a:lnSpc>
              <a:buNone/>
              <a:defRPr sz="2800">
                <a:solidFill>
                  <a:srgbClr val="72CFDF"/>
                </a:solidFill>
                <a:latin typeface="Utopia" panose="02020500000000000000" pitchFamily="18" charset="0"/>
                <a:ea typeface="Lato" panose="020F0502020204030203" pitchFamily="34" charset="0"/>
                <a:cs typeface="Lato" panose="020F0502020204030203" pitchFamily="34" charset="0"/>
              </a:defRPr>
            </a:lvl1pPr>
            <a:lvl2pPr>
              <a:defRPr>
                <a:latin typeface="Amatic SC Regular"/>
                <a:cs typeface="Amatic SC Regular"/>
              </a:defRPr>
            </a:lvl2pPr>
            <a:lvl3pPr>
              <a:defRPr>
                <a:latin typeface="Amatic SC Regular"/>
                <a:cs typeface="Amatic SC Regular"/>
              </a:defRPr>
            </a:lvl3pPr>
            <a:lvl4pPr>
              <a:defRPr>
                <a:latin typeface="Amatic SC Regular"/>
                <a:cs typeface="Amatic SC Regular"/>
              </a:defRPr>
            </a:lvl4pPr>
            <a:lvl5pPr>
              <a:defRPr>
                <a:latin typeface="Amatic SC Regular"/>
                <a:cs typeface="Amatic SC Regular"/>
              </a:defRPr>
            </a:lvl5pPr>
          </a:lstStyle>
          <a:p>
            <a:pPr lvl="0"/>
            <a:r>
              <a:rPr lang="en-US" dirty="0"/>
              <a:t>CLICK TO EDIT MASTER TEXT STYLES</a:t>
            </a:r>
          </a:p>
        </p:txBody>
      </p:sp>
      <p:sp>
        <p:nvSpPr>
          <p:cNvPr id="7" name="Title 1"/>
          <p:cNvSpPr>
            <a:spLocks noGrp="1"/>
          </p:cNvSpPr>
          <p:nvPr>
            <p:ph type="title"/>
          </p:nvPr>
        </p:nvSpPr>
        <p:spPr>
          <a:xfrm>
            <a:off x="692150" y="237840"/>
            <a:ext cx="10840454" cy="850900"/>
          </a:xfrm>
          <a:prstGeom prst="rect">
            <a:avLst/>
          </a:prstGeom>
        </p:spPr>
        <p:txBody>
          <a:bodyPr anchor="b" anchorCtr="0"/>
          <a:lstStyle>
            <a:lvl1pPr>
              <a:defRPr sz="4800" b="1" spc="150">
                <a:solidFill>
                  <a:srgbClr val="333333"/>
                </a:solidFill>
                <a:effectLst/>
                <a:latin typeface="Lato Heavy" panose="020F0502020204030203" pitchFamily="34" charset="0"/>
                <a:ea typeface="Lato Heavy" panose="020F0502020204030203" pitchFamily="34" charset="0"/>
                <a:cs typeface="Lato Heavy" panose="020F0502020204030203" pitchFamily="34" charset="0"/>
              </a:defRPr>
            </a:lvl1pPr>
          </a:lstStyle>
          <a:p>
            <a:r>
              <a:rPr lang="en-US" dirty="0"/>
              <a:t>Click to edit Master title style</a:t>
            </a:r>
          </a:p>
        </p:txBody>
      </p:sp>
      <p:sp>
        <p:nvSpPr>
          <p:cNvPr id="6" name="Slide Number Placeholder 5"/>
          <p:cNvSpPr>
            <a:spLocks noGrp="1"/>
          </p:cNvSpPr>
          <p:nvPr>
            <p:ph type="sldNum" sz="quarter" idx="4"/>
          </p:nvPr>
        </p:nvSpPr>
        <p:spPr>
          <a:xfrm>
            <a:off x="9331106" y="6494594"/>
            <a:ext cx="2844800" cy="365125"/>
          </a:xfrm>
          <a:prstGeom prst="rect">
            <a:avLst/>
          </a:prstGeom>
        </p:spPr>
        <p:txBody>
          <a:bodyPr/>
          <a:lstStyle>
            <a:lvl1pPr algn="r">
              <a:defRPr sz="1800">
                <a:latin typeface="Lato Light"/>
                <a:cs typeface="Lato Light"/>
              </a:defRPr>
            </a:lvl1pPr>
          </a:lstStyle>
          <a:p>
            <a:fld id="{A2644288-DBB5-B146-A4C9-3FE617AA0A71}" type="slidenum">
              <a:rPr lang="en-US" smtClean="0"/>
              <a:pPr/>
              <a:t>‹#›</a:t>
            </a:fld>
            <a:endParaRPr lang="en-US" dirty="0"/>
          </a:p>
        </p:txBody>
      </p:sp>
    </p:spTree>
    <p:extLst>
      <p:ext uri="{BB962C8B-B14F-4D97-AF65-F5344CB8AC3E}">
        <p14:creationId xmlns:p14="http://schemas.microsoft.com/office/powerpoint/2010/main" val="447733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Areas">
    <p:spTree>
      <p:nvGrpSpPr>
        <p:cNvPr id="1" name=""/>
        <p:cNvGrpSpPr/>
        <p:nvPr/>
      </p:nvGrpSpPr>
      <p:grpSpPr>
        <a:xfrm>
          <a:off x="0" y="0"/>
          <a:ext cx="0" cy="0"/>
          <a:chOff x="0" y="0"/>
          <a:chExt cx="0" cy="0"/>
        </a:xfrm>
      </p:grpSpPr>
      <p:sp>
        <p:nvSpPr>
          <p:cNvPr id="12" name="Title 11"/>
          <p:cNvSpPr>
            <a:spLocks noGrp="1"/>
          </p:cNvSpPr>
          <p:nvPr>
            <p:ph type="title"/>
          </p:nvPr>
        </p:nvSpPr>
        <p:spPr>
          <a:xfrm>
            <a:off x="917987" y="570156"/>
            <a:ext cx="10341684" cy="1054250"/>
          </a:xfrm>
          <a:prstGeom prst="rect">
            <a:avLst/>
          </a:prstGeom>
        </p:spPr>
        <p:txBody>
          <a:bodyPr/>
          <a:lstStyle>
            <a:lvl1pPr>
              <a:defRPr sz="4300" b="1">
                <a:solidFill>
                  <a:srgbClr val="595959"/>
                </a:solidFill>
                <a:latin typeface="Arial"/>
                <a:cs typeface="Arial"/>
              </a:defRPr>
            </a:lvl1pPr>
          </a:lstStyle>
          <a:p>
            <a:r>
              <a:rPr lang="en-US"/>
              <a:t>Click to edit Master title style</a:t>
            </a:r>
            <a:endParaRPr lang="en-US" dirty="0"/>
          </a:p>
        </p:txBody>
      </p:sp>
      <p:sp>
        <p:nvSpPr>
          <p:cNvPr id="8" name="Content Placeholder 7"/>
          <p:cNvSpPr>
            <a:spLocks noGrp="1"/>
          </p:cNvSpPr>
          <p:nvPr>
            <p:ph sz="quarter" idx="13"/>
          </p:nvPr>
        </p:nvSpPr>
        <p:spPr>
          <a:xfrm>
            <a:off x="914400" y="1845482"/>
            <a:ext cx="5071872"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0" name="Content Placeholder 9"/>
          <p:cNvSpPr>
            <a:spLocks noGrp="1"/>
          </p:cNvSpPr>
          <p:nvPr>
            <p:ph sz="quarter" idx="14"/>
          </p:nvPr>
        </p:nvSpPr>
        <p:spPr>
          <a:xfrm>
            <a:off x="6193535" y="1845482"/>
            <a:ext cx="5071872"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5" name="TextBox 4">
            <a:extLst>
              <a:ext uri="{FF2B5EF4-FFF2-40B4-BE49-F238E27FC236}">
                <a16:creationId xmlns:a16="http://schemas.microsoft.com/office/drawing/2014/main" id="{23348F2E-56D7-4783-BAD3-21D3D207EEC0}"/>
              </a:ext>
            </a:extLst>
          </p:cNvPr>
          <p:cNvSpPr txBox="1"/>
          <p:nvPr userDrawn="1"/>
        </p:nvSpPr>
        <p:spPr>
          <a:xfrm>
            <a:off x="4851959" y="6355833"/>
            <a:ext cx="2473739" cy="369332"/>
          </a:xfrm>
          <a:prstGeom prst="rect">
            <a:avLst/>
          </a:prstGeom>
          <a:noFill/>
        </p:spPr>
        <p:txBody>
          <a:bodyPr wrap="square" rtlCol="0">
            <a:spAutoFit/>
          </a:bodyPr>
          <a:lstStyle/>
          <a:p>
            <a:pPr algn="ctr"/>
            <a:fld id="{6C8DB460-5AC8-4C2B-B119-CDD21F954625}" type="slidenum">
              <a:rPr lang="en-US" sz="1800" smtClean="0">
                <a:solidFill>
                  <a:srgbClr val="002060"/>
                </a:solidFill>
                <a:latin typeface="+mj-lt"/>
                <a:cs typeface="Arial" panose="020B0604020202020204" pitchFamily="34" charset="0"/>
              </a:rPr>
              <a:pPr algn="ctr"/>
              <a:t>‹#›</a:t>
            </a:fld>
            <a:endParaRPr lang="en-US" sz="1800" dirty="0">
              <a:solidFill>
                <a:srgbClr val="002060"/>
              </a:solidFill>
              <a:latin typeface="+mj-lt"/>
              <a:cs typeface="Arial" panose="020B0604020202020204" pitchFamily="34" charset="0"/>
            </a:endParaRPr>
          </a:p>
        </p:txBody>
      </p:sp>
    </p:spTree>
    <p:extLst>
      <p:ext uri="{BB962C8B-B14F-4D97-AF65-F5344CB8AC3E}">
        <p14:creationId xmlns:p14="http://schemas.microsoft.com/office/powerpoint/2010/main" val="1681447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554" y="1"/>
            <a:ext cx="10515600" cy="731520"/>
          </a:xfrm>
        </p:spPr>
        <p:txBody>
          <a:bodyPr>
            <a:normAutofit/>
          </a:bodyPr>
          <a:lstStyle>
            <a:lvl1pPr>
              <a:defRPr sz="2800" b="1"/>
            </a:lvl1pPr>
          </a:lstStyle>
          <a:p>
            <a:r>
              <a:rPr lang="en-US" dirty="0"/>
              <a:t>Click to edit Master title style</a:t>
            </a:r>
          </a:p>
        </p:txBody>
      </p:sp>
      <p:sp>
        <p:nvSpPr>
          <p:cNvPr id="3" name="Content Placeholder 2"/>
          <p:cNvSpPr>
            <a:spLocks noGrp="1"/>
          </p:cNvSpPr>
          <p:nvPr>
            <p:ph idx="1"/>
          </p:nvPr>
        </p:nvSpPr>
        <p:spPr>
          <a:xfrm>
            <a:off x="80554" y="1066868"/>
            <a:ext cx="10515600" cy="4351338"/>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v"/>
              <a:defRPr/>
            </a:lvl2pPr>
            <a:lvl3pPr marL="1143000" indent="-228600">
              <a:buFont typeface="Wingdings" panose="05000000000000000000" pitchFamily="2" charset="2"/>
              <a:buChar char="Ø"/>
              <a:defRPr/>
            </a:lvl3pPr>
            <a:lvl4pPr marL="1600200" indent="-228600">
              <a:buFont typeface="Wingdings" panose="05000000000000000000" pitchFamily="2" charset="2"/>
              <a:buChar char="v"/>
              <a:defRPr/>
            </a:lvl4pPr>
            <a:lvl5pPr marL="2057400" indent="-228600">
              <a:buFont typeface="Wingdings" panose="05000000000000000000" pitchFamily="2" charset="2"/>
              <a:buChar char="Ø"/>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9106711" y="6356350"/>
            <a:ext cx="2743200" cy="365125"/>
          </a:xfrm>
          <a:prstGeom prst="rect">
            <a:avLst/>
          </a:prstGeom>
        </p:spPr>
        <p:txBody>
          <a:bodyPr/>
          <a:lstStyle>
            <a:lvl1pPr algn="r">
              <a:defRPr>
                <a:solidFill>
                  <a:schemeClr val="accent1"/>
                </a:solidFill>
              </a:defRPr>
            </a:lvl1pPr>
          </a:lstStyle>
          <a:p>
            <a:fld id="{5ACD0CF0-90CC-9C41-A77B-2776398A8C8B}" type="slidenum">
              <a:rPr lang="en-US" smtClean="0"/>
              <a:pPr/>
              <a:t>‹#›</a:t>
            </a:fld>
            <a:endParaRPr lang="en-US"/>
          </a:p>
        </p:txBody>
      </p:sp>
    </p:spTree>
    <p:extLst>
      <p:ext uri="{BB962C8B-B14F-4D97-AF65-F5344CB8AC3E}">
        <p14:creationId xmlns:p14="http://schemas.microsoft.com/office/powerpoint/2010/main" val="49296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B3EDF1-F613-4DA2-A80A-754A6940B2FC}" type="datetime1">
              <a:rPr lang="en-US" smtClean="0"/>
              <a:t>2/17/2022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35415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3B0033-72B4-4535-88FF-3AD028C99723}" type="datetime1">
              <a:rPr lang="en-US" smtClean="0"/>
              <a:t>2/17/2022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64242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B2EC89-E834-484E-B15B-8A782CBE7E42}" type="datetime1">
              <a:rPr lang="en-US" smtClean="0"/>
              <a:t>2/17/2022</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41115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BFDB64-FBD6-4851-B5A5-2376FDD55407}" type="datetime1">
              <a:rPr lang="en-US" smtClean="0"/>
              <a:t>2/17/2022</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744502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6691A-4010-4E41-AAA5-8BA8423BEAFA}" type="datetime1">
              <a:rPr lang="en-US" smtClean="0"/>
              <a:t>2/17/2022</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53587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A26292-8CED-46F0-BBB1-1BA0D2A33D09}" type="datetime1">
              <a:rPr lang="en-US" smtClean="0"/>
              <a:t>2/17/2022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43648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1AD9AB-7BFD-44AF-B1FE-05602162B8C3}" type="datetime1">
              <a:rPr lang="en-US" smtClean="0"/>
              <a:t>2/17/2022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92843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887686" y="635544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570EF-A0EC-4C7C-9082-FFE56C4913AF}" type="datetime1">
              <a:rPr lang="en-US" smtClean="0"/>
              <a:t>2/17/2022</a:t>
            </a:fld>
            <a:endParaRPr lang="en-US"/>
          </a:p>
        </p:txBody>
      </p:sp>
    </p:spTree>
    <p:extLst>
      <p:ext uri="{BB962C8B-B14F-4D97-AF65-F5344CB8AC3E}">
        <p14:creationId xmlns:p14="http://schemas.microsoft.com/office/powerpoint/2010/main" val="180048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7" r:id="rId12"/>
    <p:sldLayoutId id="2147483678" r:id="rId13"/>
    <p:sldLayoutId id="2147483679" r:id="rId14"/>
  </p:sldLayoutIdLst>
  <p:hf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a:buChar char="•"/>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44.png"/><Relationship Id="rId4" Type="http://schemas.openxmlformats.org/officeDocument/2006/relationships/customXml" Target="../ink/ink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internetlivestats.com/twitter-statistic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learning.oreilly.com/search/?query=author%3A%22Saikat%20Dutt%22&amp;sort=relevance&amp;highlight=true" TargetMode="External"/><Relationship Id="rId2" Type="http://schemas.openxmlformats.org/officeDocument/2006/relationships/hyperlink" Target="https://learning.oreilly.com/search/?query=author%3A%22Subramanian%20Chandramouli%22&amp;sort=relevance&amp;highlight=true" TargetMode="External"/><Relationship Id="rId1" Type="http://schemas.openxmlformats.org/officeDocument/2006/relationships/slideLayout" Target="../slideLayouts/slideLayout2.xml"/><Relationship Id="rId4" Type="http://schemas.openxmlformats.org/officeDocument/2006/relationships/hyperlink" Target="https://learning.oreilly.com/search/?query=author%3A%22Amit%20Kumar%20Das%22&amp;sort=relevance&amp;highlight=tru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50.png"/><Relationship Id="rId4" Type="http://schemas.openxmlformats.org/officeDocument/2006/relationships/customXml" Target="../ink/ink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r-lang.com/what-is-r-matrix-create-access-edit-and-delete-matrix-in-r/" TargetMode="External"/><Relationship Id="rId2" Type="http://schemas.openxmlformats.org/officeDocument/2006/relationships/hyperlink" Target="https://r-lang.com/r-vector-how-to-create-access-and-modify-vector-element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a:off x="1052237" y="998275"/>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2400"/>
          </a:p>
        </p:txBody>
      </p:sp>
      <p:sp>
        <p:nvSpPr>
          <p:cNvPr id="130" name="Google Shape;130;p25"/>
          <p:cNvSpPr/>
          <p:nvPr/>
        </p:nvSpPr>
        <p:spPr>
          <a:xfrm>
            <a:off x="2616725" y="5350951"/>
            <a:ext cx="919200" cy="796400"/>
          </a:xfrm>
          <a:prstGeom prst="hexagon">
            <a:avLst>
              <a:gd name="adj" fmla="val 25000"/>
              <a:gd name="vf" fmla="val 115470"/>
            </a:avLst>
          </a:prstGeom>
          <a:noFill/>
          <a:ln w="9525" cap="flat" cmpd="sng">
            <a:solidFill>
              <a:srgbClr val="FFDD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1" name="Google Shape;131;p25"/>
          <p:cNvSpPr/>
          <p:nvPr/>
        </p:nvSpPr>
        <p:spPr>
          <a:xfrm>
            <a:off x="10320600" y="5350937"/>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2" name="Google Shape;132;p25"/>
          <p:cNvSpPr/>
          <p:nvPr/>
        </p:nvSpPr>
        <p:spPr>
          <a:xfrm>
            <a:off x="11106325" y="5803837"/>
            <a:ext cx="919200" cy="796400"/>
          </a:xfrm>
          <a:prstGeom prst="hexagon">
            <a:avLst>
              <a:gd name="adj" fmla="val 25000"/>
              <a:gd name="vf" fmla="val 115470"/>
            </a:avLst>
          </a:prstGeom>
          <a:noFill/>
          <a:ln w="9525" cap="flat" cmpd="sng">
            <a:solidFill>
              <a:srgbClr val="A9A8A9"/>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3" name="Google Shape;133;p25"/>
          <p:cNvSpPr/>
          <p:nvPr/>
        </p:nvSpPr>
        <p:spPr>
          <a:xfrm>
            <a:off x="232012" y="545375"/>
            <a:ext cx="919200" cy="796400"/>
          </a:xfrm>
          <a:prstGeom prst="hexagon">
            <a:avLst>
              <a:gd name="adj" fmla="val 25000"/>
              <a:gd name="vf" fmla="val 115470"/>
            </a:avLst>
          </a:prstGeom>
          <a:noFill/>
          <a:ln w="9525" cap="flat" cmpd="sng">
            <a:solidFill>
              <a:srgbClr val="FFDD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4" name="Google Shape;134;p25"/>
          <p:cNvSpPr/>
          <p:nvPr/>
        </p:nvSpPr>
        <p:spPr>
          <a:xfrm>
            <a:off x="1052237" y="92475"/>
            <a:ext cx="919200" cy="796400"/>
          </a:xfrm>
          <a:prstGeom prst="hexagon">
            <a:avLst>
              <a:gd name="adj" fmla="val 25000"/>
              <a:gd name="vf" fmla="val 115470"/>
            </a:avLst>
          </a:prstGeom>
          <a:noFill/>
          <a:ln w="9525" cap="flat" cmpd="sng">
            <a:solidFill>
              <a:srgbClr val="25CAD3"/>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5" name="Google Shape;135;p25"/>
          <p:cNvSpPr/>
          <p:nvPr/>
        </p:nvSpPr>
        <p:spPr>
          <a:xfrm>
            <a:off x="1796500" y="5808975"/>
            <a:ext cx="919200" cy="796400"/>
          </a:xfrm>
          <a:prstGeom prst="hexagon">
            <a:avLst>
              <a:gd name="adj" fmla="val 25000"/>
              <a:gd name="vf" fmla="val 115470"/>
            </a:avLst>
          </a:prstGeom>
          <a:noFill/>
          <a:ln w="9525" cap="flat" cmpd="sng">
            <a:solidFill>
              <a:srgbClr val="25CAD3"/>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6" name="Google Shape;136;p25"/>
          <p:cNvSpPr/>
          <p:nvPr/>
        </p:nvSpPr>
        <p:spPr>
          <a:xfrm>
            <a:off x="103825" y="5803837"/>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7" name="Google Shape;137;p25"/>
          <p:cNvSpPr/>
          <p:nvPr/>
        </p:nvSpPr>
        <p:spPr>
          <a:xfrm>
            <a:off x="1000251" y="4443525"/>
            <a:ext cx="919200" cy="796400"/>
          </a:xfrm>
          <a:prstGeom prst="hexagon">
            <a:avLst>
              <a:gd name="adj" fmla="val 25000"/>
              <a:gd name="vf" fmla="val 115470"/>
            </a:avLst>
          </a:prstGeom>
          <a:noFill/>
          <a:ln w="9525" cap="flat" cmpd="sng">
            <a:solidFill>
              <a:srgbClr val="A9A8A9"/>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8" name="Google Shape;138;p25"/>
          <p:cNvSpPr/>
          <p:nvPr/>
        </p:nvSpPr>
        <p:spPr>
          <a:xfrm>
            <a:off x="10167575" y="92475"/>
            <a:ext cx="919200" cy="796400"/>
          </a:xfrm>
          <a:prstGeom prst="hexagon">
            <a:avLst>
              <a:gd name="adj" fmla="val 25000"/>
              <a:gd name="vf" fmla="val 115470"/>
            </a:avLst>
          </a:prstGeom>
          <a:noFill/>
          <a:ln w="9525" cap="flat" cmpd="sng">
            <a:solidFill>
              <a:srgbClr val="25CAD3"/>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9" name="Google Shape;139;p25"/>
          <p:cNvSpPr/>
          <p:nvPr/>
        </p:nvSpPr>
        <p:spPr>
          <a:xfrm>
            <a:off x="180025" y="4011900"/>
            <a:ext cx="919200" cy="796400"/>
          </a:xfrm>
          <a:prstGeom prst="hexagon">
            <a:avLst>
              <a:gd name="adj" fmla="val 25000"/>
              <a:gd name="vf" fmla="val 115470"/>
            </a:avLst>
          </a:prstGeom>
          <a:noFill/>
          <a:ln w="9525" cap="flat" cmpd="sng">
            <a:solidFill>
              <a:srgbClr val="25CAD3"/>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40" name="Google Shape;140;p25"/>
          <p:cNvSpPr/>
          <p:nvPr/>
        </p:nvSpPr>
        <p:spPr>
          <a:xfrm>
            <a:off x="10969200" y="545375"/>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41" name="Google Shape;141;p25"/>
          <p:cNvSpPr/>
          <p:nvPr/>
        </p:nvSpPr>
        <p:spPr>
          <a:xfrm>
            <a:off x="10167575" y="1904075"/>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42" name="Google Shape;142;p25"/>
          <p:cNvSpPr/>
          <p:nvPr/>
        </p:nvSpPr>
        <p:spPr>
          <a:xfrm>
            <a:off x="10969200" y="1480100"/>
            <a:ext cx="919200" cy="796400"/>
          </a:xfrm>
          <a:prstGeom prst="hexagon">
            <a:avLst>
              <a:gd name="adj" fmla="val 25000"/>
              <a:gd name="vf" fmla="val 115470"/>
            </a:avLst>
          </a:prstGeom>
          <a:noFill/>
          <a:ln w="9525" cap="flat" cmpd="sng">
            <a:solidFill>
              <a:srgbClr val="A9A8A9"/>
            </a:solidFill>
            <a:prstDash val="solid"/>
            <a:round/>
            <a:headEnd type="none" w="sm" len="sm"/>
            <a:tailEnd type="none" w="sm" len="sm"/>
          </a:ln>
        </p:spPr>
        <p:txBody>
          <a:bodyPr spcFirstLastPara="1" wrap="square" lIns="91433" tIns="91433" rIns="91433" bIns="91433" anchor="ctr" anchorCtr="0">
            <a:noAutofit/>
          </a:bodyPr>
          <a:lstStyle/>
          <a:p>
            <a:endParaRPr sz="1467"/>
          </a:p>
        </p:txBody>
      </p:sp>
      <p:pic>
        <p:nvPicPr>
          <p:cNvPr id="143" name="Google Shape;143;p25"/>
          <p:cNvPicPr preferRelativeResize="0"/>
          <p:nvPr/>
        </p:nvPicPr>
        <p:blipFill>
          <a:blip r:embed="rId3">
            <a:alphaModFix/>
          </a:blip>
          <a:stretch>
            <a:fillRect/>
          </a:stretch>
        </p:blipFill>
        <p:spPr>
          <a:xfrm>
            <a:off x="4305336" y="5803837"/>
            <a:ext cx="4288089" cy="796200"/>
          </a:xfrm>
          <a:prstGeom prst="rect">
            <a:avLst/>
          </a:prstGeom>
          <a:noFill/>
          <a:ln>
            <a:noFill/>
          </a:ln>
        </p:spPr>
      </p:pic>
      <p:sp>
        <p:nvSpPr>
          <p:cNvPr id="144" name="Google Shape;144;p25"/>
          <p:cNvSpPr txBox="1"/>
          <p:nvPr/>
        </p:nvSpPr>
        <p:spPr>
          <a:xfrm>
            <a:off x="2207825" y="1114547"/>
            <a:ext cx="6959863" cy="3485880"/>
          </a:xfrm>
          <a:prstGeom prst="rect">
            <a:avLst/>
          </a:prstGeom>
          <a:noFill/>
          <a:ln>
            <a:noFill/>
          </a:ln>
        </p:spPr>
        <p:txBody>
          <a:bodyPr spcFirstLastPara="1" wrap="square" lIns="121900" tIns="121900" rIns="121900" bIns="121900" anchor="ctr" anchorCtr="0">
            <a:noAutofit/>
          </a:bodyPr>
          <a:lstStyle/>
          <a:p>
            <a:pPr algn="ctr"/>
            <a:r>
              <a:rPr lang="en-US" sz="3200" dirty="0">
                <a:solidFill>
                  <a:srgbClr val="002060"/>
                </a:solidFill>
                <a:latin typeface="Times New Roman"/>
                <a:ea typeface="Times New Roman"/>
                <a:cs typeface="Times New Roman"/>
                <a:sym typeface="Times New Roman"/>
              </a:rPr>
              <a:t>Machine Learning Overview</a:t>
            </a:r>
          </a:p>
          <a:p>
            <a:pPr algn="ctr"/>
            <a:endParaRPr lang="en-US" sz="3200" dirty="0">
              <a:solidFill>
                <a:srgbClr val="002060"/>
              </a:solidFill>
              <a:latin typeface="Times New Roman"/>
              <a:ea typeface="Times New Roman"/>
              <a:cs typeface="Times New Roman"/>
              <a:sym typeface="Times New Roman"/>
            </a:endParaRPr>
          </a:p>
          <a:p>
            <a:pPr algn="ctr"/>
            <a:r>
              <a:rPr lang="en-US" sz="3200" dirty="0">
                <a:solidFill>
                  <a:srgbClr val="002060"/>
                </a:solidFill>
                <a:latin typeface="Times New Roman"/>
                <a:ea typeface="Times New Roman"/>
                <a:cs typeface="Times New Roman"/>
                <a:sym typeface="Times New Roman"/>
              </a:rPr>
              <a:t>Brian Wright,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695401" y="1700808"/>
            <a:ext cx="10837204" cy="991505"/>
          </a:xfrm>
        </p:spPr>
        <p:txBody>
          <a:bodyPr/>
          <a:lstStyle/>
          <a:p>
            <a:r>
              <a:rPr lang="en-US" b="1" dirty="0">
                <a:latin typeface="Lato Bold"/>
                <a:cs typeface="Lato Bold"/>
              </a:rPr>
              <a:t>The data inputs </a:t>
            </a:r>
            <a:r>
              <a:rPr lang="en-US" b="1" i="1" dirty="0">
                <a:latin typeface="Lato Bold"/>
                <a:cs typeface="Lato Bold"/>
              </a:rPr>
              <a:t>(x)</a:t>
            </a:r>
            <a:r>
              <a:rPr lang="en-US" b="1" dirty="0">
                <a:latin typeface="Lato Bold"/>
                <a:cs typeface="Lato Bold"/>
              </a:rPr>
              <a:t>  have no target outputs </a:t>
            </a:r>
            <a:r>
              <a:rPr lang="en-US" b="1" i="1" dirty="0">
                <a:latin typeface="Lato Bold"/>
                <a:cs typeface="Lato Bold"/>
              </a:rPr>
              <a:t>(y)</a:t>
            </a:r>
          </a:p>
          <a:p>
            <a:endParaRPr lang="en-US" dirty="0"/>
          </a:p>
        </p:txBody>
      </p:sp>
      <p:sp>
        <p:nvSpPr>
          <p:cNvPr id="3" name="Title 2"/>
          <p:cNvSpPr>
            <a:spLocks noGrp="1"/>
          </p:cNvSpPr>
          <p:nvPr>
            <p:ph type="title"/>
          </p:nvPr>
        </p:nvSpPr>
        <p:spPr/>
        <p:txBody>
          <a:bodyPr/>
          <a:lstStyle/>
          <a:p>
            <a:r>
              <a:rPr lang="en-US" dirty="0"/>
              <a:t>Unsupervised machine learning</a:t>
            </a:r>
          </a:p>
        </p:txBody>
      </p:sp>
      <p:sp>
        <p:nvSpPr>
          <p:cNvPr id="4" name="Shape 63"/>
          <p:cNvSpPr txBox="1"/>
          <p:nvPr/>
        </p:nvSpPr>
        <p:spPr>
          <a:xfrm>
            <a:off x="587388" y="3212976"/>
            <a:ext cx="1908212" cy="830983"/>
          </a:xfrm>
          <a:prstGeom prst="rect">
            <a:avLst/>
          </a:prstGeom>
          <a:noFill/>
          <a:ln>
            <a:noFill/>
          </a:ln>
        </p:spPr>
        <p:txBody>
          <a:bodyPr wrap="square" lIns="45713" tIns="45713" rIns="45713" bIns="45713" anchor="ctr" anchorCtr="0">
            <a:spAutoFit/>
          </a:bodyPr>
          <a:lstStyle/>
          <a:p>
            <a:pPr algn="ctr"/>
            <a:r>
              <a:rPr lang="en" sz="2400"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Input </a:t>
            </a:r>
            <a:r>
              <a:rPr lang="en" sz="2400" i="1"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rPr>
              <a:t>x:</a:t>
            </a:r>
          </a:p>
          <a:p>
            <a:pPr algn="ct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Voter</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5" name="Shape 64"/>
          <p:cNvSpPr txBox="1"/>
          <p:nvPr/>
        </p:nvSpPr>
        <p:spPr>
          <a:xfrm>
            <a:off x="9192344" y="3212976"/>
            <a:ext cx="2660764" cy="1200314"/>
          </a:xfrm>
          <a:prstGeom prst="rect">
            <a:avLst/>
          </a:prstGeom>
          <a:noFill/>
          <a:ln>
            <a:noFill/>
          </a:ln>
        </p:spPr>
        <p:txBody>
          <a:bodyPr wrap="square" lIns="45713" tIns="45713" rIns="45713" bIns="45713" anchor="ctr" anchorCtr="0">
            <a:spAutoFit/>
          </a:bodyPr>
          <a:lstStyle/>
          <a:p>
            <a:pPr algn="ctr"/>
            <a:r>
              <a:rPr lang="en" sz="2400"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Output </a:t>
            </a:r>
            <a:r>
              <a:rPr lang="en" sz="2400" i="1"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rPr>
              <a:t>y:</a:t>
            </a:r>
          </a:p>
          <a:p>
            <a:pPr algn="ctr"/>
            <a:r>
              <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Not </a:t>
            </a: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g</a:t>
            </a:r>
            <a:r>
              <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iven</a:t>
            </a:r>
            <a:endPar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a:p>
            <a:pPr algn="ct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(to be discovered)</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9" name="Shape 79"/>
          <p:cNvSpPr txBox="1"/>
          <p:nvPr/>
        </p:nvSpPr>
        <p:spPr>
          <a:xfrm>
            <a:off x="6528048" y="2132857"/>
            <a:ext cx="2448272" cy="3170084"/>
          </a:xfrm>
          <a:prstGeom prst="rect">
            <a:avLst/>
          </a:prstGeom>
          <a:noFill/>
          <a:ln w="9525" cap="flat">
            <a:noFill/>
            <a:prstDash val="solid"/>
            <a:round/>
            <a:headEnd type="none" w="med" len="med"/>
            <a:tailEnd type="none" w="med" len="med"/>
          </a:ln>
        </p:spPr>
        <p:txBody>
          <a:bodyPr wrap="square" lIns="45713" tIns="45713" rIns="45713" bIns="45713" anchor="ctr" anchorCtr="0">
            <a:spAutoFit/>
          </a:bodyPr>
          <a:lstStyle/>
          <a:p>
            <a:pPr algn="ctr"/>
            <a:r>
              <a:rPr lang="en" sz="20000" dirty="0">
                <a:solidFill>
                  <a:schemeClr val="dk1"/>
                </a:solidFill>
                <a:latin typeface="Lato Black" panose="020F0502020204030203" pitchFamily="34" charset="0"/>
                <a:ea typeface="Lato Black" panose="020F0502020204030203" pitchFamily="34" charset="0"/>
                <a:cs typeface="Lato Black" panose="020F0502020204030203" pitchFamily="34" charset="0"/>
                <a:sym typeface="Roboto Condensed"/>
              </a:rPr>
              <a:t>?</a:t>
            </a:r>
          </a:p>
        </p:txBody>
      </p:sp>
      <p:sp>
        <p:nvSpPr>
          <p:cNvPr id="10" name="Rectangle 9"/>
          <p:cNvSpPr/>
          <p:nvPr/>
        </p:nvSpPr>
        <p:spPr>
          <a:xfrm>
            <a:off x="623392" y="5731063"/>
            <a:ext cx="6254486" cy="261610"/>
          </a:xfrm>
          <a:prstGeom prst="rect">
            <a:avLst/>
          </a:prstGeom>
        </p:spPr>
        <p:txBody>
          <a:bodyPr wrap="square">
            <a:spAutoFit/>
          </a:bodyPr>
          <a:lstStyle/>
          <a:p>
            <a:r>
              <a:rPr lang="en-US" sz="1100" dirty="0">
                <a:latin typeface="Lato Light" panose="020F0502020204030203" pitchFamily="34" charset="0"/>
                <a:ea typeface="Lato Light" panose="020F0502020204030203" pitchFamily="34" charset="0"/>
                <a:cs typeface="Lato Light" panose="020F0502020204030203" pitchFamily="34" charset="0"/>
              </a:rPr>
              <a:t>We want to impose structure on the inputs </a:t>
            </a:r>
            <a:r>
              <a:rPr lang="en-US" sz="1100" b="1" i="1" dirty="0">
                <a:latin typeface="Lato Light" panose="020F0502020204030203" pitchFamily="34" charset="0"/>
                <a:ea typeface="Lato Light" panose="020F0502020204030203" pitchFamily="34" charset="0"/>
                <a:cs typeface="Lato Light" panose="020F0502020204030203" pitchFamily="34" charset="0"/>
              </a:rPr>
              <a:t>(x)</a:t>
            </a:r>
            <a:r>
              <a:rPr lang="en-US" sz="1100" dirty="0">
                <a:latin typeface="Lato Light" panose="020F0502020204030203" pitchFamily="34" charset="0"/>
                <a:ea typeface="Lato Light" panose="020F0502020204030203" pitchFamily="34" charset="0"/>
                <a:cs typeface="Lato Light" panose="020F0502020204030203" pitchFamily="34" charset="0"/>
              </a:rPr>
              <a:t> to say something meaningful about the data</a:t>
            </a:r>
          </a:p>
        </p:txBody>
      </p:sp>
      <p:sp>
        <p:nvSpPr>
          <p:cNvPr id="12" name="Slide Number Placeholder 2"/>
          <p:cNvSpPr>
            <a:spLocks noGrp="1"/>
          </p:cNvSpPr>
          <p:nvPr>
            <p:ph type="sldNum" sz="quarter" idx="4"/>
          </p:nvPr>
        </p:nvSpPr>
        <p:spPr>
          <a:xfrm>
            <a:off x="9331106" y="6494594"/>
            <a:ext cx="2844800" cy="365125"/>
          </a:xfrm>
          <a:prstGeom prst="rect">
            <a:avLst/>
          </a:prstGeom>
        </p:spPr>
        <p:txBody>
          <a:bodyPr/>
          <a:lstStyle/>
          <a:p>
            <a:pPr algn="r"/>
            <a:fld id="{A2644288-DBB5-B146-A4C9-3FE617AA0A71}" type="slidenum">
              <a:rPr lang="en-US"/>
              <a:pPr algn="r"/>
              <a:t>10</a:t>
            </a:fld>
            <a:endParaRPr lang="en-US" dirty="0"/>
          </a:p>
        </p:txBody>
      </p:sp>
      <p:cxnSp>
        <p:nvCxnSpPr>
          <p:cNvPr id="11" name="Shape 67"/>
          <p:cNvCxnSpPr/>
          <p:nvPr/>
        </p:nvCxnSpPr>
        <p:spPr>
          <a:xfrm>
            <a:off x="5087888" y="3897052"/>
            <a:ext cx="1396907" cy="0"/>
          </a:xfrm>
          <a:prstGeom prst="straightConnector1">
            <a:avLst/>
          </a:prstGeom>
          <a:noFill/>
          <a:ln w="127000" cap="flat">
            <a:solidFill>
              <a:srgbClr val="000000"/>
            </a:solidFill>
            <a:prstDash val="solid"/>
            <a:round/>
            <a:headEnd type="none" w="lg" len="lg"/>
            <a:tailEnd type="stealth" w="lg" len="lg"/>
          </a:ln>
        </p:spPr>
      </p:cxnSp>
      <p:pic>
        <p:nvPicPr>
          <p:cNvPr id="8" name="Picture 7"/>
          <p:cNvPicPr>
            <a:picLocks noChangeAspect="1"/>
          </p:cNvPicPr>
          <p:nvPr/>
        </p:nvPicPr>
        <p:blipFill rotWithShape="1">
          <a:blip r:embed="rId3"/>
          <a:srcRect b="12548"/>
          <a:stretch/>
        </p:blipFill>
        <p:spPr>
          <a:xfrm>
            <a:off x="2603612" y="2996952"/>
            <a:ext cx="1800200" cy="1784230"/>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0AA22551-1572-4078-BE70-5B04C2FB9F73}"/>
                  </a:ext>
                </a:extLst>
              </p14:cNvPr>
              <p14:cNvContentPartPr/>
              <p14:nvPr/>
            </p14:nvContentPartPr>
            <p14:xfrm>
              <a:off x="8309520" y="2567880"/>
              <a:ext cx="1339200" cy="684360"/>
            </p14:xfrm>
          </p:contentPart>
        </mc:Choice>
        <mc:Fallback xmlns="">
          <p:pic>
            <p:nvPicPr>
              <p:cNvPr id="6" name="Ink 5">
                <a:extLst>
                  <a:ext uri="{FF2B5EF4-FFF2-40B4-BE49-F238E27FC236}">
                    <a16:creationId xmlns:a16="http://schemas.microsoft.com/office/drawing/2014/main" id="{0AA22551-1572-4078-BE70-5B04C2FB9F73}"/>
                  </a:ext>
                </a:extLst>
              </p:cNvPr>
              <p:cNvPicPr/>
              <p:nvPr/>
            </p:nvPicPr>
            <p:blipFill>
              <a:blip r:embed="rId5"/>
              <a:stretch>
                <a:fillRect/>
              </a:stretch>
            </p:blipFill>
            <p:spPr>
              <a:xfrm>
                <a:off x="8300160" y="2558520"/>
                <a:ext cx="1357920" cy="703080"/>
              </a:xfrm>
              <a:prstGeom prst="rect">
                <a:avLst/>
              </a:prstGeom>
            </p:spPr>
          </p:pic>
        </mc:Fallback>
      </mc:AlternateContent>
    </p:spTree>
    <p:extLst>
      <p:ext uri="{BB962C8B-B14F-4D97-AF65-F5344CB8AC3E}">
        <p14:creationId xmlns:p14="http://schemas.microsoft.com/office/powerpoint/2010/main" val="1975417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1CDD1BA3-A74B-4BA0-B5A1-EF24A5755E52}"/>
              </a:ext>
            </a:extLst>
          </p:cNvPr>
          <p:cNvPicPr>
            <a:picLocks noChangeAspect="1"/>
          </p:cNvPicPr>
          <p:nvPr/>
        </p:nvPicPr>
        <p:blipFill>
          <a:blip r:embed="rId2"/>
          <a:stretch>
            <a:fillRect/>
          </a:stretch>
        </p:blipFill>
        <p:spPr>
          <a:xfrm>
            <a:off x="2138363" y="73147"/>
            <a:ext cx="7049439" cy="6648328"/>
          </a:xfrm>
          <a:prstGeom prst="rect">
            <a:avLst/>
          </a:prstGeom>
        </p:spPr>
      </p:pic>
      <p:sp>
        <p:nvSpPr>
          <p:cNvPr id="5" name="Slide Number Placeholder 4">
            <a:extLst>
              <a:ext uri="{FF2B5EF4-FFF2-40B4-BE49-F238E27FC236}">
                <a16:creationId xmlns:a16="http://schemas.microsoft.com/office/drawing/2014/main" id="{A3582E00-1EF9-4A0D-A8C3-D3F71D098047}"/>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A2644288-DBB5-B146-A4C9-3FE617AA0A71}" type="slidenum">
              <a:rPr lang="en-US" sz="1200" smtClean="0">
                <a:solidFill>
                  <a:schemeClr val="tx1">
                    <a:tint val="75000"/>
                  </a:schemeClr>
                </a:solidFill>
                <a:latin typeface="+mn-lt"/>
                <a:cs typeface="+mn-cs"/>
              </a:rPr>
              <a:pPr>
                <a:spcAft>
                  <a:spcPts val="600"/>
                </a:spcAft>
              </a:pPr>
              <a:t>11</a:t>
            </a:fld>
            <a:endParaRPr lang="en-US" sz="1200">
              <a:solidFill>
                <a:schemeClr val="tx1">
                  <a:tint val="75000"/>
                </a:schemeClr>
              </a:solidFill>
              <a:latin typeface="+mn-lt"/>
              <a:cs typeface="+mn-cs"/>
            </a:endParaRPr>
          </a:p>
        </p:txBody>
      </p:sp>
    </p:spTree>
    <p:extLst>
      <p:ext uri="{BB962C8B-B14F-4D97-AF65-F5344CB8AC3E}">
        <p14:creationId xmlns:p14="http://schemas.microsoft.com/office/powerpoint/2010/main" val="3454705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9FFE13-F397-4340-AE28-9AE96E56F414}"/>
              </a:ext>
            </a:extLst>
          </p:cNvPr>
          <p:cNvSpPr>
            <a:spLocks noGrp="1"/>
          </p:cNvSpPr>
          <p:nvPr>
            <p:ph type="sldNum" sz="quarter" idx="12"/>
          </p:nvPr>
        </p:nvSpPr>
        <p:spPr/>
        <p:txBody>
          <a:bodyPr/>
          <a:lstStyle/>
          <a:p>
            <a:fld id="{5ACD0CF0-90CC-9C41-A77B-2776398A8C8B}" type="slidenum">
              <a:rPr lang="en-US" smtClean="0"/>
              <a:pPr/>
              <a:t>12</a:t>
            </a:fld>
            <a:endParaRPr lang="en-US"/>
          </a:p>
        </p:txBody>
      </p:sp>
      <p:sp>
        <p:nvSpPr>
          <p:cNvPr id="5" name="Rectangle 4">
            <a:extLst>
              <a:ext uri="{FF2B5EF4-FFF2-40B4-BE49-F238E27FC236}">
                <a16:creationId xmlns:a16="http://schemas.microsoft.com/office/drawing/2014/main" id="{BBD9ADDE-BA09-449C-A1B4-28422D7C76D2}"/>
              </a:ext>
            </a:extLst>
          </p:cNvPr>
          <p:cNvSpPr/>
          <p:nvPr/>
        </p:nvSpPr>
        <p:spPr>
          <a:xfrm>
            <a:off x="1504950" y="2334186"/>
            <a:ext cx="9315450" cy="1839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3200" b="1" dirty="0">
                <a:solidFill>
                  <a:schemeClr val="bg1"/>
                </a:solidFill>
                <a:latin typeface="Aharoni" panose="02010803020104030203" pitchFamily="2" charset="-79"/>
                <a:cs typeface="Aharoni" panose="02010803020104030203" pitchFamily="2" charset="-79"/>
              </a:rPr>
              <a:t>Machine Learning is a general use technology what does that mean?</a:t>
            </a:r>
          </a:p>
        </p:txBody>
      </p:sp>
    </p:spTree>
    <p:extLst>
      <p:ext uri="{BB962C8B-B14F-4D97-AF65-F5344CB8AC3E}">
        <p14:creationId xmlns:p14="http://schemas.microsoft.com/office/powerpoint/2010/main" val="1367715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89" y="761548"/>
            <a:ext cx="10515600"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A </a:t>
            </a:r>
            <a:r>
              <a:rPr lang="en-US" b="1" dirty="0">
                <a:solidFill>
                  <a:srgbClr val="C00000"/>
                </a:solidFill>
                <a:latin typeface="Times New Roman" panose="02020603050405020304" pitchFamily="18" charset="0"/>
                <a:cs typeface="Times New Roman" panose="02020603050405020304" pitchFamily="18" charset="0"/>
              </a:rPr>
              <a:t>general-purpose technology</a:t>
            </a:r>
            <a:r>
              <a:rPr lang="en-US" dirty="0">
                <a:solidFill>
                  <a:srgbClr val="C0000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or</a:t>
            </a:r>
            <a:r>
              <a:rPr lang="en-US" dirty="0">
                <a:solidFill>
                  <a:srgbClr val="C00000"/>
                </a:solidFill>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GPT</a:t>
            </a:r>
            <a:r>
              <a:rPr lang="en-US" dirty="0">
                <a:solidFill>
                  <a:srgbClr val="C0000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is a term coined to describe a new method of producing and inventing that is important enough to have a protracted aggregate impact.</a:t>
            </a:r>
          </a:p>
          <a:p>
            <a:pPr marL="0" indent="0">
              <a:buNone/>
            </a:pPr>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 Similar to electricity or the internet, in that it can be applied across domains and work to improve market outcomes. </a:t>
            </a:r>
          </a:p>
        </p:txBody>
      </p:sp>
      <p:sp>
        <p:nvSpPr>
          <p:cNvPr id="5" name="Slide Number Placeholder 4"/>
          <p:cNvSpPr>
            <a:spLocks noGrp="1"/>
          </p:cNvSpPr>
          <p:nvPr>
            <p:ph type="sldNum" sz="quarter" idx="12"/>
          </p:nvPr>
        </p:nvSpPr>
        <p:spPr/>
        <p:txBody>
          <a:bodyPr/>
          <a:lstStyle/>
          <a:p>
            <a:fld id="{5ACD0CF0-90CC-9C41-A77B-2776398A8C8B}" type="slidenum">
              <a:rPr lang="en-US" smtClean="0"/>
              <a:t>13</a:t>
            </a:fld>
            <a:endParaRPr lang="en-US" dirty="0"/>
          </a:p>
        </p:txBody>
      </p:sp>
    </p:spTree>
    <p:extLst>
      <p:ext uri="{BB962C8B-B14F-4D97-AF65-F5344CB8AC3E}">
        <p14:creationId xmlns:p14="http://schemas.microsoft.com/office/powerpoint/2010/main" val="2683212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54" y="1"/>
            <a:ext cx="10515600" cy="523874"/>
          </a:xfrm>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229411" y="731521"/>
            <a:ext cx="10515600" cy="5734502"/>
          </a:xfrm>
        </p:spPr>
        <p:txBody>
          <a:bodyPr>
            <a:normAutofit/>
          </a:bodyPr>
          <a:lstStyle/>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hlinkClick r:id="rId2"/>
              </a:rPr>
              <a:t>Twitter Data Usage</a:t>
            </a:r>
            <a:endParaRPr lang="en-US" dirty="0">
              <a:solidFill>
                <a:srgbClr val="002060"/>
              </a:solidFill>
              <a:latin typeface="Times New Roman" panose="02020603050405020304" pitchFamily="18" charset="0"/>
              <a:cs typeface="Times New Roman" panose="02020603050405020304" pitchFamily="18" charset="0"/>
            </a:endParaRPr>
          </a:p>
          <a:p>
            <a:pPr marL="0" indent="0">
              <a:buNone/>
            </a:pPr>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 Error rates on ImageNet (10,000 labelled images) have been driven down from 30% in 2010 to less than 3% today. </a:t>
            </a:r>
          </a:p>
          <a:p>
            <a:pPr lvl="1"/>
            <a:r>
              <a:rPr lang="en-US" dirty="0">
                <a:solidFill>
                  <a:srgbClr val="002060"/>
                </a:solidFill>
                <a:latin typeface="Times New Roman" panose="02020603050405020304" pitchFamily="18" charset="0"/>
                <a:cs typeface="Times New Roman" panose="02020603050405020304" pitchFamily="18" charset="0"/>
              </a:rPr>
              <a:t> Below 5% is important why? </a:t>
            </a:r>
          </a:p>
          <a:p>
            <a:pPr marL="457200" lvl="1" indent="0">
              <a:buNone/>
            </a:pPr>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 Chess: Deep Blue (IBM AI) searched some 200 million positions per second, Kasparov was searching not more than 5–10 positions probably, per second. Yet he played almost at the same level….why?</a:t>
            </a:r>
          </a:p>
        </p:txBody>
      </p:sp>
      <p:sp>
        <p:nvSpPr>
          <p:cNvPr id="5" name="Slide Number Placeholder 4"/>
          <p:cNvSpPr>
            <a:spLocks noGrp="1"/>
          </p:cNvSpPr>
          <p:nvPr>
            <p:ph type="sldNum" sz="quarter" idx="12"/>
          </p:nvPr>
        </p:nvSpPr>
        <p:spPr/>
        <p:txBody>
          <a:bodyPr/>
          <a:lstStyle/>
          <a:p>
            <a:fld id="{5ACD0CF0-90CC-9C41-A77B-2776398A8C8B}" type="slidenum">
              <a:rPr lang="en-US" smtClean="0">
                <a:solidFill>
                  <a:srgbClr val="002060"/>
                </a:solidFill>
                <a:latin typeface="Times New Roman" panose="02020603050405020304" pitchFamily="18" charset="0"/>
                <a:cs typeface="Times New Roman" panose="02020603050405020304" pitchFamily="18" charset="0"/>
              </a:rPr>
              <a:t>14</a:t>
            </a:fld>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307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89" y="761548"/>
            <a:ext cx="12074960" cy="5863090"/>
          </a:xfrm>
        </p:spPr>
        <p:txBody>
          <a:bodyPr>
            <a:noAutofit/>
          </a:bodyPr>
          <a:lstStyle/>
          <a:p>
            <a:r>
              <a:rPr lang="en-US" sz="2900" dirty="0">
                <a:solidFill>
                  <a:srgbClr val="002060"/>
                </a:solidFill>
                <a:latin typeface="Times New Roman" panose="02020603050405020304" pitchFamily="18" charset="0"/>
                <a:cs typeface="Times New Roman" panose="02020603050405020304" pitchFamily="18" charset="0"/>
              </a:rPr>
              <a:t> However, before we all turn into robots consider two important facts: </a:t>
            </a:r>
          </a:p>
          <a:p>
            <a:pPr marL="914400" lvl="1" indent="-457200">
              <a:buFont typeface="+mj-lt"/>
              <a:buAutoNum type="arabicPeriod"/>
            </a:pPr>
            <a:r>
              <a:rPr lang="en-US" sz="2900" dirty="0">
                <a:solidFill>
                  <a:srgbClr val="002060"/>
                </a:solidFill>
                <a:latin typeface="Times New Roman" panose="02020603050405020304" pitchFamily="18" charset="0"/>
                <a:cs typeface="Times New Roman" panose="02020603050405020304" pitchFamily="18" charset="0"/>
              </a:rPr>
              <a:t>We remain remarkably far away from what would be consider a similar general intelligence that can be compared to humans</a:t>
            </a:r>
          </a:p>
          <a:p>
            <a:pPr marL="971550" lvl="1" indent="-514350">
              <a:buFont typeface="+mj-lt"/>
              <a:buAutoNum type="arabicPeriod"/>
            </a:pPr>
            <a:r>
              <a:rPr lang="en-US" sz="2900" dirty="0">
                <a:solidFill>
                  <a:srgbClr val="002060"/>
                </a:solidFill>
                <a:latin typeface="Times New Roman" panose="02020603050405020304" pitchFamily="18" charset="0"/>
                <a:cs typeface="Times New Roman" panose="02020603050405020304" pitchFamily="18" charset="0"/>
              </a:rPr>
              <a:t>Machines cannot do the full range of tasks that humans can do</a:t>
            </a:r>
          </a:p>
          <a:p>
            <a:pPr marL="457200" lvl="1" indent="0">
              <a:buNone/>
            </a:pPr>
            <a:endParaRPr lang="en-US" sz="2900" dirty="0">
              <a:solidFill>
                <a:srgbClr val="002060"/>
              </a:solidFill>
              <a:latin typeface="Times New Roman" panose="02020603050405020304" pitchFamily="18" charset="0"/>
              <a:cs typeface="Times New Roman" panose="02020603050405020304" pitchFamily="18" charset="0"/>
            </a:endParaRPr>
          </a:p>
          <a:p>
            <a:pPr marL="0" indent="0" algn="ctr">
              <a:buNone/>
            </a:pPr>
            <a:r>
              <a:rPr lang="en-US" sz="2900" dirty="0">
                <a:solidFill>
                  <a:srgbClr val="002060"/>
                </a:solidFill>
                <a:latin typeface="Times New Roman" panose="02020603050405020304" pitchFamily="18" charset="0"/>
                <a:cs typeface="Times New Roman" panose="02020603050405020304" pitchFamily="18" charset="0"/>
              </a:rPr>
              <a:t>We can then refer to jobs or activities that might be good cases for Machine Learning as </a:t>
            </a:r>
            <a:r>
              <a:rPr lang="en-US" sz="2900" dirty="0">
                <a:solidFill>
                  <a:srgbClr val="C00000"/>
                </a:solidFill>
                <a:latin typeface="Times New Roman" panose="02020603050405020304" pitchFamily="18" charset="0"/>
                <a:cs typeface="Times New Roman" panose="02020603050405020304" pitchFamily="18" charset="0"/>
              </a:rPr>
              <a:t>SML</a:t>
            </a:r>
            <a:r>
              <a:rPr lang="en-US" sz="2900" dirty="0">
                <a:solidFill>
                  <a:srgbClr val="002060"/>
                </a:solidFill>
                <a:latin typeface="Times New Roman" panose="02020603050405020304" pitchFamily="18" charset="0"/>
                <a:cs typeface="Times New Roman" panose="02020603050405020304" pitchFamily="18" charset="0"/>
              </a:rPr>
              <a:t> or Suitable for Machine Learning</a:t>
            </a:r>
          </a:p>
          <a:p>
            <a:pPr marL="0" indent="0">
              <a:buNone/>
            </a:pPr>
            <a:endParaRPr lang="en-US" sz="29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15</a:t>
            </a:fld>
            <a:endParaRPr lang="en-US"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8023F26-915E-46E6-BA45-131753776FD6}"/>
              </a:ext>
            </a:extLst>
          </p:cNvPr>
          <p:cNvSpPr/>
          <p:nvPr/>
        </p:nvSpPr>
        <p:spPr>
          <a:xfrm>
            <a:off x="1375803" y="4895850"/>
            <a:ext cx="9248775" cy="1495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3200" b="1" dirty="0">
                <a:solidFill>
                  <a:schemeClr val="bg1"/>
                </a:solidFill>
                <a:latin typeface="Aharoni" panose="02010803020104030203" pitchFamily="2" charset="-79"/>
                <a:cs typeface="Aharoni" panose="02010803020104030203" pitchFamily="2" charset="-79"/>
              </a:rPr>
              <a:t>What are examples of tasks that might be SML and how do we know if our organizations are ready?</a:t>
            </a:r>
          </a:p>
        </p:txBody>
      </p:sp>
    </p:spTree>
    <p:extLst>
      <p:ext uri="{BB962C8B-B14F-4D97-AF65-F5344CB8AC3E}">
        <p14:creationId xmlns:p14="http://schemas.microsoft.com/office/powerpoint/2010/main" val="989562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180760" y="770474"/>
            <a:ext cx="11537628"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Successful implementation of ML requires very </a:t>
            </a:r>
            <a:r>
              <a:rPr lang="en-US" sz="3200" b="1" dirty="0">
                <a:solidFill>
                  <a:srgbClr val="C00000"/>
                </a:solidFill>
                <a:latin typeface="Times New Roman" panose="02020603050405020304" pitchFamily="18" charset="0"/>
                <a:cs typeface="Times New Roman" panose="02020603050405020304" pitchFamily="18" charset="0"/>
              </a:rPr>
              <a:t>detailed specifications </a:t>
            </a:r>
            <a:r>
              <a:rPr lang="en-US" sz="3200" dirty="0">
                <a:solidFill>
                  <a:srgbClr val="002060"/>
                </a:solidFill>
                <a:latin typeface="Times New Roman" panose="02020603050405020304" pitchFamily="18" charset="0"/>
                <a:cs typeface="Times New Roman" panose="02020603050405020304" pitchFamily="18" charset="0"/>
              </a:rPr>
              <a:t>on what is to be learned and data to support that learning activity. </a:t>
            </a:r>
          </a:p>
          <a:p>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Including the development of engineering features through a series of </a:t>
            </a:r>
            <a:r>
              <a:rPr lang="en-US" sz="3200" b="1" dirty="0">
                <a:solidFill>
                  <a:srgbClr val="C00000"/>
                </a:solidFill>
                <a:latin typeface="Times New Roman" panose="02020603050405020304" pitchFamily="18" charset="0"/>
                <a:cs typeface="Times New Roman" panose="02020603050405020304" pitchFamily="18" charset="0"/>
              </a:rPr>
              <a:t>trial-and-error </a:t>
            </a:r>
            <a:r>
              <a:rPr lang="en-US" sz="3200" dirty="0">
                <a:solidFill>
                  <a:srgbClr val="002060"/>
                </a:solidFill>
                <a:latin typeface="Times New Roman" panose="02020603050405020304" pitchFamily="18" charset="0"/>
                <a:cs typeface="Times New Roman" panose="02020603050405020304" pitchFamily="18" charset="0"/>
              </a:rPr>
              <a:t>and.. </a:t>
            </a:r>
          </a:p>
          <a:p>
            <a:pPr marL="0" indent="0">
              <a:buNone/>
            </a:pPr>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Then most importantly embedding these products into </a:t>
            </a:r>
            <a:r>
              <a:rPr lang="en-US" sz="3200" b="1" dirty="0">
                <a:solidFill>
                  <a:srgbClr val="C00000"/>
                </a:solidFill>
                <a:latin typeface="Times New Roman" panose="02020603050405020304" pitchFamily="18" charset="0"/>
                <a:cs typeface="Times New Roman" panose="02020603050405020304" pitchFamily="18" charset="0"/>
              </a:rPr>
              <a:t>normal business operations</a:t>
            </a:r>
            <a:r>
              <a:rPr lang="en-US" sz="3200" b="1" dirty="0">
                <a:solidFill>
                  <a:srgbClr val="002060"/>
                </a:solidFill>
                <a:latin typeface="Times New Roman" panose="02020603050405020304" pitchFamily="18" charset="0"/>
                <a:cs typeface="Times New Roman" panose="02020603050405020304" pitchFamily="18" charset="0"/>
              </a:rPr>
              <a:t> </a:t>
            </a:r>
            <a:r>
              <a:rPr lang="en-US" sz="3200" dirty="0">
                <a:solidFill>
                  <a:srgbClr val="002060"/>
                </a:solidFill>
                <a:latin typeface="Times New Roman" panose="02020603050405020304" pitchFamily="18" charset="0"/>
                <a:cs typeface="Times New Roman" panose="02020603050405020304" pitchFamily="18" charset="0"/>
              </a:rPr>
              <a:t>in such a way that efficiencies can be realized.</a:t>
            </a:r>
          </a:p>
          <a:p>
            <a:pPr marL="457200" lvl="1"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16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162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89" y="761548"/>
            <a:ext cx="11800664" cy="5959927"/>
          </a:xfrm>
        </p:spPr>
        <p:txBody>
          <a:bodyPr>
            <a:normAutofit lnSpcReduction="10000"/>
          </a:bodyPr>
          <a:lstStyle/>
          <a:p>
            <a:r>
              <a:rPr lang="en-US" dirty="0">
                <a:solidFill>
                  <a:srgbClr val="002060"/>
                </a:solidFill>
                <a:latin typeface="Times New Roman" panose="02020603050405020304" pitchFamily="18" charset="0"/>
                <a:cs typeface="Times New Roman" panose="02020603050405020304" pitchFamily="18" charset="0"/>
              </a:rPr>
              <a:t> What tasks are most suitable for ML to take over: </a:t>
            </a:r>
          </a:p>
          <a:p>
            <a:pPr lvl="1"/>
            <a:r>
              <a:rPr lang="en-US" dirty="0">
                <a:solidFill>
                  <a:srgbClr val="002060"/>
                </a:solidFill>
                <a:latin typeface="Times New Roman" panose="02020603050405020304" pitchFamily="18" charset="0"/>
                <a:cs typeface="Times New Roman" panose="02020603050405020304" pitchFamily="18" charset="0"/>
              </a:rPr>
              <a:t> Most recent successes are predicated on </a:t>
            </a:r>
            <a:r>
              <a:rPr lang="en-US" b="1" dirty="0">
                <a:solidFill>
                  <a:srgbClr val="C00000"/>
                </a:solidFill>
                <a:latin typeface="Times New Roman" panose="02020603050405020304" pitchFamily="18" charset="0"/>
                <a:cs typeface="Times New Roman" panose="02020603050405020304" pitchFamily="18" charset="0"/>
              </a:rPr>
              <a:t>supervised learning </a:t>
            </a:r>
          </a:p>
          <a:p>
            <a:pPr lvl="1"/>
            <a:r>
              <a:rPr lang="en-US" dirty="0">
                <a:solidFill>
                  <a:srgbClr val="002060"/>
                </a:solidFill>
                <a:latin typeface="Times New Roman" panose="02020603050405020304" pitchFamily="18" charset="0"/>
                <a:cs typeface="Times New Roman" panose="02020603050405020304" pitchFamily="18" charset="0"/>
              </a:rPr>
              <a:t> Competency is narrow as compared to the complexity of </a:t>
            </a:r>
            <a:r>
              <a:rPr lang="en-US" b="1" dirty="0">
                <a:solidFill>
                  <a:srgbClr val="C00000"/>
                </a:solidFill>
                <a:latin typeface="Times New Roman" panose="02020603050405020304" pitchFamily="18" charset="0"/>
                <a:cs typeface="Times New Roman" panose="02020603050405020304" pitchFamily="18" charset="0"/>
              </a:rPr>
              <a:t>human</a:t>
            </a:r>
            <a:r>
              <a:rPr lang="en-US" dirty="0">
                <a:solidFill>
                  <a:srgbClr val="002060"/>
                </a:solidFill>
                <a:latin typeface="Times New Roman" panose="02020603050405020304" pitchFamily="18" charset="0"/>
                <a:cs typeface="Times New Roman" panose="02020603050405020304" pitchFamily="18" charset="0"/>
              </a:rPr>
              <a:t> decision making  </a:t>
            </a:r>
          </a:p>
          <a:p>
            <a:pPr marL="514350" indent="-514350">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Learning a function that maps well-defined </a:t>
            </a:r>
            <a:r>
              <a:rPr lang="en-US" b="1" dirty="0">
                <a:solidFill>
                  <a:srgbClr val="C00000"/>
                </a:solidFill>
                <a:latin typeface="Times New Roman" panose="02020603050405020304" pitchFamily="18" charset="0"/>
                <a:cs typeface="Times New Roman" panose="02020603050405020304" pitchFamily="18" charset="0"/>
              </a:rPr>
              <a:t>inputs</a:t>
            </a:r>
            <a:r>
              <a:rPr lang="en-US" dirty="0">
                <a:solidFill>
                  <a:srgbClr val="002060"/>
                </a:solidFill>
                <a:latin typeface="Times New Roman" panose="02020603050405020304" pitchFamily="18" charset="0"/>
                <a:cs typeface="Times New Roman" panose="02020603050405020304" pitchFamily="18" charset="0"/>
              </a:rPr>
              <a:t> to well-defined </a:t>
            </a:r>
            <a:r>
              <a:rPr lang="en-US" b="1" dirty="0">
                <a:solidFill>
                  <a:srgbClr val="C00000"/>
                </a:solidFill>
                <a:latin typeface="Times New Roman" panose="02020603050405020304" pitchFamily="18" charset="0"/>
                <a:cs typeface="Times New Roman" panose="02020603050405020304" pitchFamily="18" charset="0"/>
              </a:rPr>
              <a:t>outputs</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If can predict Y given any value of X – still might not produce the actual causal effect</a:t>
            </a:r>
          </a:p>
          <a:p>
            <a:pPr marL="514350" indent="-514350">
              <a:buFont typeface="+mj-lt"/>
              <a:buAutoNum type="arabicPeriod"/>
            </a:pPr>
            <a:r>
              <a:rPr lang="en-US" b="1" dirty="0">
                <a:solidFill>
                  <a:srgbClr val="C00000"/>
                </a:solidFill>
                <a:latin typeface="Times New Roman" panose="02020603050405020304" pitchFamily="18" charset="0"/>
                <a:cs typeface="Times New Roman" panose="02020603050405020304" pitchFamily="18" charset="0"/>
              </a:rPr>
              <a:t>Large</a:t>
            </a:r>
            <a:r>
              <a:rPr lang="en-US" dirty="0">
                <a:solidFill>
                  <a:srgbClr val="002060"/>
                </a:solidFill>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Data</a:t>
            </a:r>
            <a:r>
              <a:rPr lang="en-US" dirty="0">
                <a:solidFill>
                  <a:srgbClr val="002060"/>
                </a:solidFill>
                <a:latin typeface="Times New Roman" panose="02020603050405020304" pitchFamily="18" charset="0"/>
                <a:cs typeface="Times New Roman" panose="02020603050405020304" pitchFamily="18" charset="0"/>
              </a:rPr>
              <a:t> is present or can be created containing input-output pairs</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The more training data available the more arcuate the model</a:t>
            </a:r>
          </a:p>
          <a:p>
            <a:pPr marL="514350" indent="-514350">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Task provides </a:t>
            </a:r>
            <a:r>
              <a:rPr lang="en-US" b="1" dirty="0">
                <a:solidFill>
                  <a:srgbClr val="C00000"/>
                </a:solidFill>
                <a:latin typeface="Times New Roman" panose="02020603050405020304" pitchFamily="18" charset="0"/>
                <a:cs typeface="Times New Roman" panose="02020603050405020304" pitchFamily="18" charset="0"/>
              </a:rPr>
              <a:t>clear feedback </a:t>
            </a:r>
            <a:r>
              <a:rPr lang="en-US" dirty="0">
                <a:solidFill>
                  <a:srgbClr val="002060"/>
                </a:solidFill>
                <a:latin typeface="Times New Roman" panose="02020603050405020304" pitchFamily="18" charset="0"/>
                <a:cs typeface="Times New Roman" panose="02020603050405020304" pitchFamily="18" charset="0"/>
              </a:rPr>
              <a:t>with well definable goals and metrics </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If we know what to achieve – (optimize flight patterns not a single flight)</a:t>
            </a:r>
          </a:p>
          <a:p>
            <a:pPr marL="514350" indent="-514350">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 Where </a:t>
            </a:r>
            <a:r>
              <a:rPr lang="en-US" b="1" dirty="0">
                <a:solidFill>
                  <a:srgbClr val="C00000"/>
                </a:solidFill>
                <a:latin typeface="Times New Roman" panose="02020603050405020304" pitchFamily="18" charset="0"/>
                <a:cs typeface="Times New Roman" panose="02020603050405020304" pitchFamily="18" charset="0"/>
              </a:rPr>
              <a:t>reasoning</a:t>
            </a:r>
            <a:r>
              <a:rPr lang="en-US" dirty="0">
                <a:solidFill>
                  <a:srgbClr val="002060"/>
                </a:solidFill>
                <a:latin typeface="Times New Roman" panose="02020603050405020304" pitchFamily="18" charset="0"/>
                <a:cs typeface="Times New Roman" panose="02020603050405020304" pitchFamily="18" charset="0"/>
              </a:rPr>
              <a:t> and diverse background knowledge is not necessary</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Good at empirical associations but terrible at decision making that requires common sense of historical knowledge</a:t>
            </a:r>
          </a:p>
          <a:p>
            <a:pPr marL="514350" indent="-514350">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No need for </a:t>
            </a:r>
            <a:r>
              <a:rPr lang="en-US" b="1" dirty="0">
                <a:solidFill>
                  <a:srgbClr val="C00000"/>
                </a:solidFill>
                <a:latin typeface="Times New Roman" panose="02020603050405020304" pitchFamily="18" charset="0"/>
                <a:cs typeface="Times New Roman" panose="02020603050405020304" pitchFamily="18" charset="0"/>
              </a:rPr>
              <a:t>why</a:t>
            </a:r>
            <a:r>
              <a:rPr lang="en-US" dirty="0">
                <a:solidFill>
                  <a:srgbClr val="002060"/>
                </a:solidFill>
                <a:latin typeface="Times New Roman" panose="02020603050405020304" pitchFamily="18" charset="0"/>
                <a:cs typeface="Times New Roman" panose="02020603050405020304" pitchFamily="18" charset="0"/>
              </a:rPr>
              <a:t> the decision was made to be clear</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NN could use millions numerical weights</a:t>
            </a:r>
          </a:p>
        </p:txBody>
      </p:sp>
      <p:sp>
        <p:nvSpPr>
          <p:cNvPr id="5" name="Slide Number Placeholder 4"/>
          <p:cNvSpPr>
            <a:spLocks noGrp="1"/>
          </p:cNvSpPr>
          <p:nvPr>
            <p:ph type="sldNum" sz="quarter" idx="12"/>
          </p:nvPr>
        </p:nvSpPr>
        <p:spPr/>
        <p:txBody>
          <a:bodyPr/>
          <a:lstStyle/>
          <a:p>
            <a:fld id="{5ACD0CF0-90CC-9C41-A77B-2776398A8C8B}" type="slidenum">
              <a:rPr lang="en-US" smtClean="0">
                <a:solidFill>
                  <a:srgbClr val="002060"/>
                </a:solidFill>
                <a:latin typeface="Times New Roman" panose="02020603050405020304" pitchFamily="18" charset="0"/>
                <a:cs typeface="Times New Roman" panose="02020603050405020304" pitchFamily="18" charset="0"/>
              </a:rPr>
              <a:t>17</a:t>
            </a:fld>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32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 calcmode="lin" valueType="num">
                                      <p:cBhvr additive="base">
                                        <p:cTn id="4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 calcmode="lin" valueType="num">
                                      <p:cBhvr additive="base">
                                        <p:cTn id="5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89" y="761548"/>
            <a:ext cx="11800664" cy="5959927"/>
          </a:xfrm>
        </p:spPr>
        <p:txBody>
          <a:bodyPr>
            <a:normAutofit/>
          </a:bodyPr>
          <a:lstStyle/>
          <a:p>
            <a:pPr marL="514350" indent="-514350">
              <a:buFont typeface="+mj-lt"/>
              <a:buAutoNum type="arabicPeriod" startAt="6"/>
            </a:pPr>
            <a:r>
              <a:rPr lang="en-US" dirty="0">
                <a:solidFill>
                  <a:srgbClr val="002060"/>
                </a:solidFill>
                <a:latin typeface="Times New Roman" panose="02020603050405020304" pitchFamily="18" charset="0"/>
                <a:cs typeface="Times New Roman" panose="02020603050405020304" pitchFamily="18" charset="0"/>
              </a:rPr>
              <a:t>A tolerance for error or sub-optimal solutions</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ML use probabilistic outputs which means some error is always assumed</a:t>
            </a:r>
          </a:p>
          <a:p>
            <a:pPr marL="514350" indent="-514350">
              <a:buFont typeface="+mj-lt"/>
              <a:buAutoNum type="arabicPeriod" startAt="7"/>
            </a:pPr>
            <a:r>
              <a:rPr lang="en-US" dirty="0">
                <a:solidFill>
                  <a:srgbClr val="002060"/>
                </a:solidFill>
                <a:latin typeface="Times New Roman" panose="02020603050405020304" pitchFamily="18" charset="0"/>
                <a:cs typeface="Times New Roman" panose="02020603050405020304" pitchFamily="18" charset="0"/>
              </a:rPr>
              <a:t>Function of item being learned should not </a:t>
            </a:r>
            <a:r>
              <a:rPr lang="en-US" b="1" dirty="0">
                <a:solidFill>
                  <a:srgbClr val="C00000"/>
                </a:solidFill>
                <a:latin typeface="Times New Roman" panose="02020603050405020304" pitchFamily="18" charset="0"/>
                <a:cs typeface="Times New Roman" panose="02020603050405020304" pitchFamily="18" charset="0"/>
              </a:rPr>
              <a:t>change rapidly </a:t>
            </a:r>
            <a:r>
              <a:rPr lang="en-US" dirty="0">
                <a:solidFill>
                  <a:srgbClr val="002060"/>
                </a:solidFill>
                <a:latin typeface="Times New Roman" panose="02020603050405020304" pitchFamily="18" charset="0"/>
                <a:cs typeface="Times New Roman" panose="02020603050405020304" pitchFamily="18" charset="0"/>
              </a:rPr>
              <a:t>over time</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Work best when the distribution of future test examples is the same roughly as the training set over time</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If not the case systems need to be in place to refresh algorithms </a:t>
            </a:r>
          </a:p>
        </p:txBody>
      </p:sp>
      <p:sp>
        <p:nvSpPr>
          <p:cNvPr id="5" name="Slide Number Placeholder 4"/>
          <p:cNvSpPr>
            <a:spLocks noGrp="1"/>
          </p:cNvSpPr>
          <p:nvPr>
            <p:ph type="sldNum" sz="quarter" idx="12"/>
          </p:nvPr>
        </p:nvSpPr>
        <p:spPr/>
        <p:txBody>
          <a:bodyPr/>
          <a:lstStyle/>
          <a:p>
            <a:fld id="{5ACD0CF0-90CC-9C41-A77B-2776398A8C8B}" type="slidenum">
              <a:rPr lang="en-US" smtClean="0">
                <a:solidFill>
                  <a:srgbClr val="002060"/>
                </a:solidFill>
                <a:latin typeface="Times New Roman" panose="02020603050405020304" pitchFamily="18" charset="0"/>
                <a:cs typeface="Times New Roman" panose="02020603050405020304" pitchFamily="18" charset="0"/>
              </a:rPr>
              <a:t>18</a:t>
            </a:fld>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412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DB4EB-4A72-4DA9-ACEE-1D308D3585DF}"/>
              </a:ext>
            </a:extLst>
          </p:cNvPr>
          <p:cNvSpPr>
            <a:spLocks noGrp="1"/>
          </p:cNvSpPr>
          <p:nvPr>
            <p:ph type="title"/>
          </p:nvPr>
        </p:nvSpPr>
        <p:spPr>
          <a:xfrm>
            <a:off x="80554" y="1"/>
            <a:ext cx="11968424" cy="731520"/>
          </a:xfrm>
        </p:spPr>
        <p:txBody>
          <a:bodyPr vert="horz" lIns="91440" tIns="45720" rIns="91440" bIns="45720" rtlCol="0" anchor="ctr">
            <a:normAutofit/>
          </a:bodyPr>
          <a:lstStyle/>
          <a:p>
            <a:r>
              <a:rPr lang="en-US" dirty="0">
                <a:solidFill>
                  <a:srgbClr val="002060"/>
                </a:solidFill>
                <a:latin typeface="Times New Roman" panose="02020603050405020304" pitchFamily="18" charset="0"/>
                <a:cs typeface="Times New Roman" panose="02020603050405020304" pitchFamily="18" charset="0"/>
              </a:rPr>
              <a:t>How do machines learn?</a:t>
            </a:r>
          </a:p>
        </p:txBody>
      </p:sp>
      <p:sp>
        <p:nvSpPr>
          <p:cNvPr id="3" name="Content Placeholder 2">
            <a:extLst>
              <a:ext uri="{FF2B5EF4-FFF2-40B4-BE49-F238E27FC236}">
                <a16:creationId xmlns:a16="http://schemas.microsoft.com/office/drawing/2014/main" id="{EF6DA0BD-E586-40D5-8EB2-9E45B5B312CE}"/>
              </a:ext>
            </a:extLst>
          </p:cNvPr>
          <p:cNvSpPr>
            <a:spLocks noGrp="1"/>
          </p:cNvSpPr>
          <p:nvPr>
            <p:ph idx="1"/>
          </p:nvPr>
        </p:nvSpPr>
        <p:spPr>
          <a:xfrm>
            <a:off x="460382" y="765603"/>
            <a:ext cx="10515600" cy="4351338"/>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The basic machine learning process can be divided into three parts.</a:t>
            </a:r>
          </a:p>
          <a:p>
            <a:pPr lvl="1"/>
            <a:r>
              <a:rPr lang="en-US" sz="2800" dirty="0">
                <a:solidFill>
                  <a:srgbClr val="002060"/>
                </a:solidFill>
                <a:latin typeface="Times New Roman" panose="02020603050405020304" pitchFamily="18" charset="0"/>
                <a:cs typeface="Times New Roman" panose="02020603050405020304" pitchFamily="18" charset="0"/>
              </a:rPr>
              <a:t> </a:t>
            </a:r>
            <a:r>
              <a:rPr lang="en-US" sz="3200" dirty="0">
                <a:solidFill>
                  <a:srgbClr val="002060"/>
                </a:solidFill>
                <a:latin typeface="Times New Roman" panose="02020603050405020304" pitchFamily="18" charset="0"/>
                <a:cs typeface="Times New Roman" panose="02020603050405020304" pitchFamily="18" charset="0"/>
              </a:rPr>
              <a:t>Data Input: Past data or information is utilized as a basis for future decision-making</a:t>
            </a:r>
          </a:p>
          <a:p>
            <a:pPr lvl="1"/>
            <a:r>
              <a:rPr lang="en-US" sz="3200" dirty="0">
                <a:solidFill>
                  <a:srgbClr val="002060"/>
                </a:solidFill>
                <a:latin typeface="Times New Roman" panose="02020603050405020304" pitchFamily="18" charset="0"/>
                <a:cs typeface="Times New Roman" panose="02020603050405020304" pitchFamily="18" charset="0"/>
              </a:rPr>
              <a:t>  Abstraction: The input data is represented in a broader way through the underlying algorithm</a:t>
            </a:r>
          </a:p>
          <a:p>
            <a:pPr lvl="1"/>
            <a:r>
              <a:rPr lang="en-US" sz="3200" dirty="0">
                <a:solidFill>
                  <a:srgbClr val="002060"/>
                </a:solidFill>
                <a:latin typeface="Times New Roman" panose="02020603050405020304" pitchFamily="18" charset="0"/>
                <a:cs typeface="Times New Roman" panose="02020603050405020304" pitchFamily="18" charset="0"/>
              </a:rPr>
              <a:t>  Generalization: The abstracted representation is generalized to form a framework for making decisions</a:t>
            </a:r>
          </a:p>
          <a:p>
            <a:pPr>
              <a:buFont typeface="Wingdings" panose="05000000000000000000" pitchFamily="2" charset="2"/>
              <a:buChar char="v"/>
            </a:pPr>
            <a:endParaRPr lang="en-US" sz="3200" dirty="0"/>
          </a:p>
        </p:txBody>
      </p:sp>
      <p:sp>
        <p:nvSpPr>
          <p:cNvPr id="4" name="Slide Number Placeholder 3">
            <a:extLst>
              <a:ext uri="{FF2B5EF4-FFF2-40B4-BE49-F238E27FC236}">
                <a16:creationId xmlns:a16="http://schemas.microsoft.com/office/drawing/2014/main" id="{53EB977B-F126-4F73-9EA4-D63C7693D85E}"/>
              </a:ext>
            </a:extLst>
          </p:cNvPr>
          <p:cNvSpPr>
            <a:spLocks noGrp="1"/>
          </p:cNvSpPr>
          <p:nvPr>
            <p:ph type="sldNum" sz="quarter" idx="12"/>
          </p:nvPr>
        </p:nvSpPr>
        <p:spPr/>
        <p:txBody>
          <a:bodyPr/>
          <a:lstStyle/>
          <a:p>
            <a:fld id="{5ACD0CF0-90CC-9C41-A77B-2776398A8C8B}" type="slidenum">
              <a:rPr lang="en-US" smtClean="0"/>
              <a:pPr/>
              <a:t>19</a:t>
            </a:fld>
            <a:endParaRPr lang="en-US"/>
          </a:p>
        </p:txBody>
      </p:sp>
      <p:sp>
        <p:nvSpPr>
          <p:cNvPr id="5" name="TextBox 4">
            <a:extLst>
              <a:ext uri="{FF2B5EF4-FFF2-40B4-BE49-F238E27FC236}">
                <a16:creationId xmlns:a16="http://schemas.microsoft.com/office/drawing/2014/main" id="{2F265792-4812-40F4-BBC6-1AD707E36E35}"/>
              </a:ext>
            </a:extLst>
          </p:cNvPr>
          <p:cNvSpPr txBox="1"/>
          <p:nvPr/>
        </p:nvSpPr>
        <p:spPr>
          <a:xfrm>
            <a:off x="253218" y="5791132"/>
            <a:ext cx="11099409" cy="646331"/>
          </a:xfrm>
          <a:prstGeom prst="rect">
            <a:avLst/>
          </a:prstGeom>
          <a:noFill/>
        </p:spPr>
        <p:txBody>
          <a:bodyPr wrap="square" rtlCol="0">
            <a:spAutoFit/>
          </a:bodyPr>
          <a:lstStyle/>
          <a:p>
            <a:r>
              <a:rPr lang="en-US" dirty="0"/>
              <a:t>(reference Introduction to ML by </a:t>
            </a:r>
            <a:r>
              <a:rPr lang="en-US" dirty="0">
                <a:hlinkClick r:id="rId2"/>
              </a:rPr>
              <a:t>Subramanian </a:t>
            </a:r>
            <a:r>
              <a:rPr lang="en-US" dirty="0" err="1">
                <a:hlinkClick r:id="rId2"/>
              </a:rPr>
              <a:t>Chandramouli</a:t>
            </a:r>
            <a:r>
              <a:rPr lang="en-US" dirty="0"/>
              <a:t>, </a:t>
            </a:r>
            <a:r>
              <a:rPr lang="en-US" dirty="0" err="1">
                <a:hlinkClick r:id="rId3"/>
              </a:rPr>
              <a:t>Saikat</a:t>
            </a:r>
            <a:r>
              <a:rPr lang="en-US" dirty="0">
                <a:hlinkClick r:id="rId3"/>
              </a:rPr>
              <a:t> </a:t>
            </a:r>
            <a:r>
              <a:rPr lang="en-US" dirty="0" err="1">
                <a:hlinkClick r:id="rId3"/>
              </a:rPr>
              <a:t>Dutt</a:t>
            </a:r>
            <a:r>
              <a:rPr lang="en-US" dirty="0"/>
              <a:t>, </a:t>
            </a:r>
            <a:r>
              <a:rPr lang="en-US" dirty="0">
                <a:hlinkClick r:id="rId4"/>
              </a:rPr>
              <a:t>Amit Kumar Das</a:t>
            </a:r>
            <a:r>
              <a:rPr lang="en-US" dirty="0"/>
              <a:t> (https://learning.oreilly.com/library/view/machine-learning/9789389588132/xhtml/chapter001.xhtml#ch1_1)</a:t>
            </a:r>
          </a:p>
        </p:txBody>
      </p:sp>
    </p:spTree>
    <p:extLst>
      <p:ext uri="{BB962C8B-B14F-4D97-AF65-F5344CB8AC3E}">
        <p14:creationId xmlns:p14="http://schemas.microsoft.com/office/powerpoint/2010/main" val="1240406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92047E6C-6715-426C-A211-24190871C084}"/>
              </a:ext>
            </a:extLst>
          </p:cNvPr>
          <p:cNvSpPr>
            <a:spLocks noGrp="1"/>
          </p:cNvSpPr>
          <p:nvPr>
            <p:ph type="title"/>
          </p:nvPr>
        </p:nvSpPr>
        <p:spPr>
          <a:xfrm>
            <a:off x="1026190" y="129415"/>
            <a:ext cx="10515600" cy="731520"/>
          </a:xfrm>
        </p:spPr>
        <p:txBody>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Themes</a:t>
            </a:r>
          </a:p>
        </p:txBody>
      </p:sp>
      <p:sp>
        <p:nvSpPr>
          <p:cNvPr id="3" name="Rectangle 2">
            <a:extLst>
              <a:ext uri="{FF2B5EF4-FFF2-40B4-BE49-F238E27FC236}">
                <a16:creationId xmlns:a16="http://schemas.microsoft.com/office/drawing/2014/main" id="{38208AF5-BD02-48FF-A8F9-588555427821}"/>
              </a:ext>
            </a:extLst>
          </p:cNvPr>
          <p:cNvSpPr/>
          <p:nvPr/>
        </p:nvSpPr>
        <p:spPr>
          <a:xfrm>
            <a:off x="2133601" y="962026"/>
            <a:ext cx="8434387" cy="94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haroni" panose="020B0604020202020204" pitchFamily="2" charset="-79"/>
                <a:cs typeface="Aharoni" panose="020B0604020202020204" pitchFamily="2" charset="-79"/>
              </a:rPr>
              <a:t>Machine Learning Lifecycle</a:t>
            </a:r>
          </a:p>
        </p:txBody>
      </p:sp>
      <p:sp>
        <p:nvSpPr>
          <p:cNvPr id="4" name="Rectangle 3">
            <a:extLst>
              <a:ext uri="{FF2B5EF4-FFF2-40B4-BE49-F238E27FC236}">
                <a16:creationId xmlns:a16="http://schemas.microsoft.com/office/drawing/2014/main" id="{929390F1-1D43-4820-AE12-B85ED7F349A2}"/>
              </a:ext>
            </a:extLst>
          </p:cNvPr>
          <p:cNvSpPr/>
          <p:nvPr/>
        </p:nvSpPr>
        <p:spPr>
          <a:xfrm>
            <a:off x="2133599" y="2633663"/>
            <a:ext cx="8434387" cy="94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haroni" panose="020B0604020202020204" pitchFamily="2" charset="-79"/>
                <a:cs typeface="Aharoni" panose="020B0604020202020204" pitchFamily="2" charset="-79"/>
              </a:rPr>
              <a:t>Are you ready for Machine Learning?</a:t>
            </a:r>
          </a:p>
        </p:txBody>
      </p:sp>
      <p:sp>
        <p:nvSpPr>
          <p:cNvPr id="6" name="Rectangle 5">
            <a:extLst>
              <a:ext uri="{FF2B5EF4-FFF2-40B4-BE49-F238E27FC236}">
                <a16:creationId xmlns:a16="http://schemas.microsoft.com/office/drawing/2014/main" id="{1B678477-FFA9-4D02-A4BE-4691A1FB4479}"/>
              </a:ext>
            </a:extLst>
          </p:cNvPr>
          <p:cNvSpPr/>
          <p:nvPr/>
        </p:nvSpPr>
        <p:spPr>
          <a:xfrm>
            <a:off x="2133599" y="4305300"/>
            <a:ext cx="8434387" cy="94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haroni" panose="020B0604020202020204" pitchFamily="2" charset="-79"/>
                <a:cs typeface="Aharoni" panose="020B0604020202020204" pitchFamily="2" charset="-79"/>
              </a:rPr>
              <a:t>Terms and Phases </a:t>
            </a:r>
          </a:p>
        </p:txBody>
      </p:sp>
    </p:spTree>
    <p:extLst>
      <p:ext uri="{BB962C8B-B14F-4D97-AF65-F5344CB8AC3E}">
        <p14:creationId xmlns:p14="http://schemas.microsoft.com/office/powerpoint/2010/main" val="142176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306B3DE-AFD2-4135-A3E3-D4A19796E064}"/>
              </a:ext>
            </a:extLst>
          </p:cNvPr>
          <p:cNvSpPr>
            <a:spLocks noGrp="1"/>
          </p:cNvSpPr>
          <p:nvPr>
            <p:ph type="sldNum" sz="quarter" idx="12"/>
          </p:nvPr>
        </p:nvSpPr>
        <p:spPr/>
        <p:txBody>
          <a:bodyPr/>
          <a:lstStyle/>
          <a:p>
            <a:fld id="{5ACD0CF0-90CC-9C41-A77B-2776398A8C8B}" type="slidenum">
              <a:rPr lang="en-US" smtClean="0"/>
              <a:pPr/>
              <a:t>20</a:t>
            </a:fld>
            <a:endParaRPr lang="en-US"/>
          </a:p>
        </p:txBody>
      </p:sp>
      <p:pic>
        <p:nvPicPr>
          <p:cNvPr id="6" name="Picture 5" descr="A picture containing text&#10;&#10;Description automatically generated">
            <a:extLst>
              <a:ext uri="{FF2B5EF4-FFF2-40B4-BE49-F238E27FC236}">
                <a16:creationId xmlns:a16="http://schemas.microsoft.com/office/drawing/2014/main" id="{77C10472-D418-410D-9968-4AF70ACF18B2}"/>
              </a:ext>
            </a:extLst>
          </p:cNvPr>
          <p:cNvPicPr>
            <a:picLocks noChangeAspect="1"/>
          </p:cNvPicPr>
          <p:nvPr/>
        </p:nvPicPr>
        <p:blipFill>
          <a:blip r:embed="rId2"/>
          <a:stretch>
            <a:fillRect/>
          </a:stretch>
        </p:blipFill>
        <p:spPr>
          <a:xfrm>
            <a:off x="1580621" y="2011679"/>
            <a:ext cx="9262757" cy="2131256"/>
          </a:xfrm>
          <a:prstGeom prst="rect">
            <a:avLst/>
          </a:prstGeom>
        </p:spPr>
      </p:pic>
    </p:spTree>
    <p:extLst>
      <p:ext uri="{BB962C8B-B14F-4D97-AF65-F5344CB8AC3E}">
        <p14:creationId xmlns:p14="http://schemas.microsoft.com/office/powerpoint/2010/main" val="2557705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42E0818F-CD6E-45C5-ABA2-960684890CF9}"/>
              </a:ext>
            </a:extLst>
          </p:cNvPr>
          <p:cNvSpPr/>
          <p:nvPr/>
        </p:nvSpPr>
        <p:spPr>
          <a:xfrm>
            <a:off x="3540456" y="3091967"/>
            <a:ext cx="4604335" cy="3264383"/>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2" name="Rectangle: Rounded Corners 51">
            <a:extLst>
              <a:ext uri="{FF2B5EF4-FFF2-40B4-BE49-F238E27FC236}">
                <a16:creationId xmlns:a16="http://schemas.microsoft.com/office/drawing/2014/main" id="{4ED2D0C8-F68D-4FB1-AA0D-29F8D819674D}"/>
              </a:ext>
            </a:extLst>
          </p:cNvPr>
          <p:cNvSpPr/>
          <p:nvPr/>
        </p:nvSpPr>
        <p:spPr>
          <a:xfrm>
            <a:off x="8775076" y="1142304"/>
            <a:ext cx="1932085" cy="3242848"/>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1" name="Rectangle: Rounded Corners 50">
            <a:extLst>
              <a:ext uri="{FF2B5EF4-FFF2-40B4-BE49-F238E27FC236}">
                <a16:creationId xmlns:a16="http://schemas.microsoft.com/office/drawing/2014/main" id="{098843CF-3A52-4B55-90E5-136E81C4C4CC}"/>
              </a:ext>
            </a:extLst>
          </p:cNvPr>
          <p:cNvSpPr/>
          <p:nvPr/>
        </p:nvSpPr>
        <p:spPr>
          <a:xfrm rot="5400000">
            <a:off x="5231523" y="-750951"/>
            <a:ext cx="1405238" cy="5098172"/>
          </a:xfrm>
          <a:prstGeom prst="roundRect">
            <a:avLst/>
          </a:prstGeom>
          <a:solidFill>
            <a:schemeClr val="accent4">
              <a:lumMod val="40000"/>
              <a:lumOff val="6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0" name="Rectangle: Rounded Corners 49">
            <a:extLst>
              <a:ext uri="{FF2B5EF4-FFF2-40B4-BE49-F238E27FC236}">
                <a16:creationId xmlns:a16="http://schemas.microsoft.com/office/drawing/2014/main" id="{AA7BA40F-38D8-422D-BC17-A1B79BC8FF91}"/>
              </a:ext>
            </a:extLst>
          </p:cNvPr>
          <p:cNvSpPr/>
          <p:nvPr/>
        </p:nvSpPr>
        <p:spPr>
          <a:xfrm>
            <a:off x="1509846" y="1095517"/>
            <a:ext cx="1699259" cy="4008110"/>
          </a:xfrm>
          <a:prstGeom prst="roundRect">
            <a:avLst/>
          </a:prstGeom>
          <a:solidFill>
            <a:schemeClr val="accent4">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0" name="Arrow: Right 39">
            <a:extLst>
              <a:ext uri="{FF2B5EF4-FFF2-40B4-BE49-F238E27FC236}">
                <a16:creationId xmlns:a16="http://schemas.microsoft.com/office/drawing/2014/main" id="{3DB45FFC-CB0C-496A-87DC-6C31C1D25335}"/>
              </a:ext>
            </a:extLst>
          </p:cNvPr>
          <p:cNvSpPr/>
          <p:nvPr/>
        </p:nvSpPr>
        <p:spPr>
          <a:xfrm>
            <a:off x="1568078" y="1696628"/>
            <a:ext cx="7264604" cy="252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1" name="Arrow: Right 40">
            <a:extLst>
              <a:ext uri="{FF2B5EF4-FFF2-40B4-BE49-F238E27FC236}">
                <a16:creationId xmlns:a16="http://schemas.microsoft.com/office/drawing/2014/main" id="{1F266BDD-9682-4E5C-8F12-DF3CA91EABF0}"/>
              </a:ext>
            </a:extLst>
          </p:cNvPr>
          <p:cNvSpPr/>
          <p:nvPr/>
        </p:nvSpPr>
        <p:spPr>
          <a:xfrm rot="16200000">
            <a:off x="966848" y="3447437"/>
            <a:ext cx="2790838" cy="236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a:extLst>
              <a:ext uri="{FF2B5EF4-FFF2-40B4-BE49-F238E27FC236}">
                <a16:creationId xmlns:a16="http://schemas.microsoft.com/office/drawing/2014/main" id="{8BE68CD8-005F-40A5-A672-48E7D4D9863A}"/>
              </a:ext>
            </a:extLst>
          </p:cNvPr>
          <p:cNvSpPr>
            <a:spLocks noGrp="1"/>
          </p:cNvSpPr>
          <p:nvPr>
            <p:ph type="title"/>
          </p:nvPr>
        </p:nvSpPr>
        <p:spPr>
          <a:xfrm>
            <a:off x="1036708" y="-8394"/>
            <a:ext cx="9709248" cy="731520"/>
          </a:xfrm>
        </p:spPr>
        <p:txBody>
          <a:bodyPr/>
          <a:lstStyle/>
          <a:p>
            <a:pPr algn="ctr"/>
            <a:r>
              <a:rPr lang="en-US" dirty="0">
                <a:latin typeface="Aharoni" panose="02010803020104030203" pitchFamily="2" charset="-79"/>
                <a:cs typeface="Aharoni" panose="02010803020104030203" pitchFamily="2" charset="-79"/>
              </a:rPr>
              <a:t>Brian’s Version of Data Science Lifecycle</a:t>
            </a:r>
          </a:p>
        </p:txBody>
      </p:sp>
      <p:sp>
        <p:nvSpPr>
          <p:cNvPr id="4" name="Slide Number Placeholder 3">
            <a:extLst>
              <a:ext uri="{FF2B5EF4-FFF2-40B4-BE49-F238E27FC236}">
                <a16:creationId xmlns:a16="http://schemas.microsoft.com/office/drawing/2014/main" id="{383701AC-B6F2-46AD-A8C8-58A5866B969D}"/>
              </a:ext>
            </a:extLst>
          </p:cNvPr>
          <p:cNvSpPr>
            <a:spLocks noGrp="1"/>
          </p:cNvSpPr>
          <p:nvPr>
            <p:ph type="sldNum" sz="quarter" idx="12"/>
          </p:nvPr>
        </p:nvSpPr>
        <p:spPr/>
        <p:txBody>
          <a:bodyPr/>
          <a:lstStyle/>
          <a:p>
            <a:fld id="{5ACD0CF0-90CC-9C41-A77B-2776398A8C8B}" type="slidenum">
              <a:rPr lang="en-US" smtClean="0"/>
              <a:pPr/>
              <a:t>21</a:t>
            </a:fld>
            <a:endParaRPr lang="en-US" dirty="0"/>
          </a:p>
        </p:txBody>
      </p:sp>
      <p:sp>
        <p:nvSpPr>
          <p:cNvPr id="7" name="Rectangle: Rounded Corners 6">
            <a:extLst>
              <a:ext uri="{FF2B5EF4-FFF2-40B4-BE49-F238E27FC236}">
                <a16:creationId xmlns:a16="http://schemas.microsoft.com/office/drawing/2014/main" id="{8132E6D0-5FFE-4E6C-B597-CB362A1D87B6}"/>
              </a:ext>
            </a:extLst>
          </p:cNvPr>
          <p:cNvSpPr/>
          <p:nvPr/>
        </p:nvSpPr>
        <p:spPr>
          <a:xfrm>
            <a:off x="1561929" y="3346410"/>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Question ID</a:t>
            </a:r>
          </a:p>
        </p:txBody>
      </p:sp>
      <p:sp>
        <p:nvSpPr>
          <p:cNvPr id="8" name="Rectangle: Rounded Corners 7">
            <a:extLst>
              <a:ext uri="{FF2B5EF4-FFF2-40B4-BE49-F238E27FC236}">
                <a16:creationId xmlns:a16="http://schemas.microsoft.com/office/drawing/2014/main" id="{18974549-313B-4C60-9BCE-BDFEB28E1CEF}"/>
              </a:ext>
            </a:extLst>
          </p:cNvPr>
          <p:cNvSpPr/>
          <p:nvPr/>
        </p:nvSpPr>
        <p:spPr>
          <a:xfrm>
            <a:off x="1561929" y="4295535"/>
            <a:ext cx="1610940" cy="667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Business Understanding</a:t>
            </a:r>
          </a:p>
        </p:txBody>
      </p:sp>
      <p:sp>
        <p:nvSpPr>
          <p:cNvPr id="9" name="Rectangle: Rounded Corners 8">
            <a:extLst>
              <a:ext uri="{FF2B5EF4-FFF2-40B4-BE49-F238E27FC236}">
                <a16:creationId xmlns:a16="http://schemas.microsoft.com/office/drawing/2014/main" id="{EE604398-D55E-4AC2-9A50-01A9084A912E}"/>
              </a:ext>
            </a:extLst>
          </p:cNvPr>
          <p:cNvSpPr/>
          <p:nvPr/>
        </p:nvSpPr>
        <p:spPr>
          <a:xfrm>
            <a:off x="1538049" y="1476029"/>
            <a:ext cx="1610940" cy="667451"/>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Data Acquisition/ Representation</a:t>
            </a:r>
          </a:p>
        </p:txBody>
      </p:sp>
      <p:sp>
        <p:nvSpPr>
          <p:cNvPr id="11" name="Rectangle: Rounded Corners 10">
            <a:extLst>
              <a:ext uri="{FF2B5EF4-FFF2-40B4-BE49-F238E27FC236}">
                <a16:creationId xmlns:a16="http://schemas.microsoft.com/office/drawing/2014/main" id="{A6258711-E7C8-4F91-A98B-A681D3EB9BAE}"/>
              </a:ext>
            </a:extLst>
          </p:cNvPr>
          <p:cNvSpPr/>
          <p:nvPr/>
        </p:nvSpPr>
        <p:spPr>
          <a:xfrm>
            <a:off x="6872288" y="1504779"/>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Initial Model</a:t>
            </a:r>
          </a:p>
          <a:p>
            <a:pPr algn="ctr"/>
            <a:r>
              <a:rPr lang="en-US" b="1" dirty="0"/>
              <a:t>Evaluation</a:t>
            </a:r>
          </a:p>
        </p:txBody>
      </p:sp>
      <p:sp>
        <p:nvSpPr>
          <p:cNvPr id="12" name="Rectangle: Rounded Corners 11">
            <a:extLst>
              <a:ext uri="{FF2B5EF4-FFF2-40B4-BE49-F238E27FC236}">
                <a16:creationId xmlns:a16="http://schemas.microsoft.com/office/drawing/2014/main" id="{A6F9BAF6-781F-473F-9EDC-37AE1902159A}"/>
              </a:ext>
            </a:extLst>
          </p:cNvPr>
          <p:cNvSpPr/>
          <p:nvPr/>
        </p:nvSpPr>
        <p:spPr>
          <a:xfrm>
            <a:off x="3385056" y="1493434"/>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Data Understanding - EDA</a:t>
            </a:r>
          </a:p>
        </p:txBody>
      </p:sp>
      <p:sp>
        <p:nvSpPr>
          <p:cNvPr id="15" name="Rectangle: Rounded Corners 14">
            <a:extLst>
              <a:ext uri="{FF2B5EF4-FFF2-40B4-BE49-F238E27FC236}">
                <a16:creationId xmlns:a16="http://schemas.microsoft.com/office/drawing/2014/main" id="{B2D07150-68D8-4102-BDA6-D5DE4F3374BA}"/>
              </a:ext>
            </a:extLst>
          </p:cNvPr>
          <p:cNvSpPr/>
          <p:nvPr/>
        </p:nvSpPr>
        <p:spPr>
          <a:xfrm>
            <a:off x="5171947" y="1493433"/>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Initial Model(s) Building</a:t>
            </a:r>
          </a:p>
        </p:txBody>
      </p:sp>
      <p:sp>
        <p:nvSpPr>
          <p:cNvPr id="16" name="Rectangle: Rounded Corners 15">
            <a:extLst>
              <a:ext uri="{FF2B5EF4-FFF2-40B4-BE49-F238E27FC236}">
                <a16:creationId xmlns:a16="http://schemas.microsoft.com/office/drawing/2014/main" id="{EB58804A-3DBD-4112-B504-0642C765F24B}"/>
              </a:ext>
            </a:extLst>
          </p:cNvPr>
          <p:cNvSpPr/>
          <p:nvPr/>
        </p:nvSpPr>
        <p:spPr>
          <a:xfrm>
            <a:off x="1538049" y="2445704"/>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Evaluation Criteria/Value Metric </a:t>
            </a:r>
          </a:p>
        </p:txBody>
      </p:sp>
      <p:sp>
        <p:nvSpPr>
          <p:cNvPr id="17" name="Rectangle: Rounded Corners 16">
            <a:extLst>
              <a:ext uri="{FF2B5EF4-FFF2-40B4-BE49-F238E27FC236}">
                <a16:creationId xmlns:a16="http://schemas.microsoft.com/office/drawing/2014/main" id="{065FA721-959C-41C6-A252-DA46782D635D}"/>
              </a:ext>
            </a:extLst>
          </p:cNvPr>
          <p:cNvSpPr/>
          <p:nvPr/>
        </p:nvSpPr>
        <p:spPr>
          <a:xfrm>
            <a:off x="8832682" y="1504779"/>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Model Creation &amp; Training </a:t>
            </a:r>
          </a:p>
        </p:txBody>
      </p:sp>
      <p:sp>
        <p:nvSpPr>
          <p:cNvPr id="18" name="Rectangle: Rounded Corners 17">
            <a:extLst>
              <a:ext uri="{FF2B5EF4-FFF2-40B4-BE49-F238E27FC236}">
                <a16:creationId xmlns:a16="http://schemas.microsoft.com/office/drawing/2014/main" id="{1C6F63F8-239D-42C8-B09E-5FEF25B5514E}"/>
              </a:ext>
            </a:extLst>
          </p:cNvPr>
          <p:cNvSpPr/>
          <p:nvPr/>
        </p:nvSpPr>
        <p:spPr>
          <a:xfrm>
            <a:off x="8890914" y="2369737"/>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Feature Engineering and Evaluation</a:t>
            </a:r>
          </a:p>
        </p:txBody>
      </p:sp>
      <p:sp>
        <p:nvSpPr>
          <p:cNvPr id="19" name="Rectangle: Rounded Corners 18">
            <a:extLst>
              <a:ext uri="{FF2B5EF4-FFF2-40B4-BE49-F238E27FC236}">
                <a16:creationId xmlns:a16="http://schemas.microsoft.com/office/drawing/2014/main" id="{32BDDAD9-B118-4A34-A882-B57BD4A1F47C}"/>
              </a:ext>
            </a:extLst>
          </p:cNvPr>
          <p:cNvSpPr/>
          <p:nvPr/>
        </p:nvSpPr>
        <p:spPr>
          <a:xfrm>
            <a:off x="8907208" y="3329558"/>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Final Model Development</a:t>
            </a:r>
          </a:p>
        </p:txBody>
      </p:sp>
      <p:cxnSp>
        <p:nvCxnSpPr>
          <p:cNvPr id="21" name="Connector: Elbow 20">
            <a:extLst>
              <a:ext uri="{FF2B5EF4-FFF2-40B4-BE49-F238E27FC236}">
                <a16:creationId xmlns:a16="http://schemas.microsoft.com/office/drawing/2014/main" id="{D03B33D7-D401-4E81-A692-337E50ED4C5C}"/>
              </a:ext>
            </a:extLst>
          </p:cNvPr>
          <p:cNvCxnSpPr>
            <a:stCxn id="18" idx="3"/>
            <a:endCxn id="17" idx="3"/>
          </p:cNvCxnSpPr>
          <p:nvPr/>
        </p:nvCxnSpPr>
        <p:spPr>
          <a:xfrm flipH="1" flipV="1">
            <a:off x="10443622" y="1838505"/>
            <a:ext cx="58232" cy="900899"/>
          </a:xfrm>
          <a:prstGeom prst="bentConnector3">
            <a:avLst>
              <a:gd name="adj1" fmla="val -392568"/>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Connector: Elbow 22">
            <a:extLst>
              <a:ext uri="{FF2B5EF4-FFF2-40B4-BE49-F238E27FC236}">
                <a16:creationId xmlns:a16="http://schemas.microsoft.com/office/drawing/2014/main" id="{2DBAA230-32B8-4994-8182-FFF941A80462}"/>
              </a:ext>
            </a:extLst>
          </p:cNvPr>
          <p:cNvCxnSpPr>
            <a:stCxn id="17" idx="1"/>
            <a:endCxn id="18" idx="1"/>
          </p:cNvCxnSpPr>
          <p:nvPr/>
        </p:nvCxnSpPr>
        <p:spPr>
          <a:xfrm rot="10800000" flipH="1" flipV="1">
            <a:off x="8832682" y="1838504"/>
            <a:ext cx="58232" cy="900899"/>
          </a:xfrm>
          <a:prstGeom prst="bentConnector3">
            <a:avLst>
              <a:gd name="adj1" fmla="val -392568"/>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Connector: Elbow 25">
            <a:extLst>
              <a:ext uri="{FF2B5EF4-FFF2-40B4-BE49-F238E27FC236}">
                <a16:creationId xmlns:a16="http://schemas.microsoft.com/office/drawing/2014/main" id="{24B78FA5-50B6-43F8-AA56-774F960AC137}"/>
              </a:ext>
            </a:extLst>
          </p:cNvPr>
          <p:cNvCxnSpPr>
            <a:stCxn id="15" idx="2"/>
            <a:endCxn id="11" idx="2"/>
          </p:cNvCxnSpPr>
          <p:nvPr/>
        </p:nvCxnSpPr>
        <p:spPr>
          <a:xfrm rot="16200000" flipH="1">
            <a:off x="6821914" y="1316386"/>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Connector: Elbow 27">
            <a:extLst>
              <a:ext uri="{FF2B5EF4-FFF2-40B4-BE49-F238E27FC236}">
                <a16:creationId xmlns:a16="http://schemas.microsoft.com/office/drawing/2014/main" id="{A9738A36-AEF1-49F1-9FDA-54CBB1FE9184}"/>
              </a:ext>
            </a:extLst>
          </p:cNvPr>
          <p:cNvCxnSpPr>
            <a:stCxn id="11" idx="0"/>
            <a:endCxn id="15" idx="0"/>
          </p:cNvCxnSpPr>
          <p:nvPr/>
        </p:nvCxnSpPr>
        <p:spPr>
          <a:xfrm rot="16200000" flipV="1">
            <a:off x="6821915" y="648935"/>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sp>
        <p:nvSpPr>
          <p:cNvPr id="32" name="Rectangle: Rounded Corners 31">
            <a:extLst>
              <a:ext uri="{FF2B5EF4-FFF2-40B4-BE49-F238E27FC236}">
                <a16:creationId xmlns:a16="http://schemas.microsoft.com/office/drawing/2014/main" id="{7762EAC7-0534-462B-BF89-010FE3796A4E}"/>
              </a:ext>
            </a:extLst>
          </p:cNvPr>
          <p:cNvSpPr/>
          <p:nvPr/>
        </p:nvSpPr>
        <p:spPr>
          <a:xfrm>
            <a:off x="4974433" y="3197530"/>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Model Deployment</a:t>
            </a:r>
          </a:p>
        </p:txBody>
      </p:sp>
      <p:sp>
        <p:nvSpPr>
          <p:cNvPr id="33" name="Rectangle: Rounded Corners 32">
            <a:extLst>
              <a:ext uri="{FF2B5EF4-FFF2-40B4-BE49-F238E27FC236}">
                <a16:creationId xmlns:a16="http://schemas.microsoft.com/office/drawing/2014/main" id="{B8D773ED-BBB4-4D56-83F2-A1DD2BCA9394}"/>
              </a:ext>
            </a:extLst>
          </p:cNvPr>
          <p:cNvSpPr/>
          <p:nvPr/>
        </p:nvSpPr>
        <p:spPr>
          <a:xfrm>
            <a:off x="3910013" y="4002571"/>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Data Drift Analysis</a:t>
            </a:r>
          </a:p>
        </p:txBody>
      </p:sp>
      <p:sp>
        <p:nvSpPr>
          <p:cNvPr id="34" name="Rectangle: Rounded Corners 33">
            <a:extLst>
              <a:ext uri="{FF2B5EF4-FFF2-40B4-BE49-F238E27FC236}">
                <a16:creationId xmlns:a16="http://schemas.microsoft.com/office/drawing/2014/main" id="{BD2906E5-25C0-4280-97C2-3444F49130A1}"/>
              </a:ext>
            </a:extLst>
          </p:cNvPr>
          <p:cNvSpPr/>
          <p:nvPr/>
        </p:nvSpPr>
        <p:spPr>
          <a:xfrm>
            <a:off x="5896193" y="4002570"/>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50" b="1" dirty="0"/>
              <a:t>Model Performance – Evaluation Value Metric</a:t>
            </a:r>
          </a:p>
        </p:txBody>
      </p:sp>
      <p:sp>
        <p:nvSpPr>
          <p:cNvPr id="35" name="Rectangle: Rounded Corners 34">
            <a:extLst>
              <a:ext uri="{FF2B5EF4-FFF2-40B4-BE49-F238E27FC236}">
                <a16:creationId xmlns:a16="http://schemas.microsoft.com/office/drawing/2014/main" id="{F1CB4373-20C3-40C5-8781-053279E57E6B}"/>
              </a:ext>
            </a:extLst>
          </p:cNvPr>
          <p:cNvSpPr/>
          <p:nvPr/>
        </p:nvSpPr>
        <p:spPr>
          <a:xfrm>
            <a:off x="4934760" y="4908915"/>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t>Model Drift Analysis – Model Evaluation</a:t>
            </a:r>
          </a:p>
        </p:txBody>
      </p:sp>
      <p:sp>
        <p:nvSpPr>
          <p:cNvPr id="38" name="Arrow: Curved Right 37">
            <a:extLst>
              <a:ext uri="{FF2B5EF4-FFF2-40B4-BE49-F238E27FC236}">
                <a16:creationId xmlns:a16="http://schemas.microsoft.com/office/drawing/2014/main" id="{E111F11C-F617-422A-8C4A-4F846F548F57}"/>
              </a:ext>
            </a:extLst>
          </p:cNvPr>
          <p:cNvSpPr/>
          <p:nvPr/>
        </p:nvSpPr>
        <p:spPr>
          <a:xfrm>
            <a:off x="3626403" y="3351120"/>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Arrow: Curved Right 38">
            <a:extLst>
              <a:ext uri="{FF2B5EF4-FFF2-40B4-BE49-F238E27FC236}">
                <a16:creationId xmlns:a16="http://schemas.microsoft.com/office/drawing/2014/main" id="{213230FB-7561-4448-94DA-BE1AD0838BEA}"/>
              </a:ext>
            </a:extLst>
          </p:cNvPr>
          <p:cNvSpPr/>
          <p:nvPr/>
        </p:nvSpPr>
        <p:spPr>
          <a:xfrm rot="10800000">
            <a:off x="6761325" y="3243739"/>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cxnSp>
        <p:nvCxnSpPr>
          <p:cNvPr id="43" name="Connector: Elbow 42">
            <a:extLst>
              <a:ext uri="{FF2B5EF4-FFF2-40B4-BE49-F238E27FC236}">
                <a16:creationId xmlns:a16="http://schemas.microsoft.com/office/drawing/2014/main" id="{755CCE56-32CD-46D1-B9AD-3D3246BDEB1C}"/>
              </a:ext>
            </a:extLst>
          </p:cNvPr>
          <p:cNvCxnSpPr>
            <a:stCxn id="19" idx="3"/>
            <a:endCxn id="17" idx="3"/>
          </p:cNvCxnSpPr>
          <p:nvPr/>
        </p:nvCxnSpPr>
        <p:spPr>
          <a:xfrm flipH="1" flipV="1">
            <a:off x="10443622" y="1838505"/>
            <a:ext cx="74526" cy="1860720"/>
          </a:xfrm>
          <a:prstGeom prst="bentConnector3">
            <a:avLst>
              <a:gd name="adj1" fmla="val -306739"/>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6" name="Connector: Elbow 45">
            <a:extLst>
              <a:ext uri="{FF2B5EF4-FFF2-40B4-BE49-F238E27FC236}">
                <a16:creationId xmlns:a16="http://schemas.microsoft.com/office/drawing/2014/main" id="{E2368AD1-A24A-479B-BD33-C29C95EEB6AC}"/>
              </a:ext>
            </a:extLst>
          </p:cNvPr>
          <p:cNvCxnSpPr>
            <a:stCxn id="17" idx="1"/>
            <a:endCxn id="19" idx="1"/>
          </p:cNvCxnSpPr>
          <p:nvPr/>
        </p:nvCxnSpPr>
        <p:spPr>
          <a:xfrm rot="10800000" flipH="1" flipV="1">
            <a:off x="8832682" y="1838505"/>
            <a:ext cx="74526" cy="1860720"/>
          </a:xfrm>
          <a:prstGeom prst="bentConnector3">
            <a:avLst>
              <a:gd name="adj1" fmla="val -306739"/>
            </a:avLst>
          </a:prstGeom>
          <a:ln>
            <a:tailEnd type="triangle"/>
          </a:ln>
        </p:spPr>
        <p:style>
          <a:lnRef idx="2">
            <a:schemeClr val="accent4"/>
          </a:lnRef>
          <a:fillRef idx="0">
            <a:schemeClr val="accent4"/>
          </a:fillRef>
          <a:effectRef idx="1">
            <a:schemeClr val="accent4"/>
          </a:effectRef>
          <a:fontRef idx="minor">
            <a:schemeClr val="tx1"/>
          </a:fontRef>
        </p:style>
      </p:cxnSp>
      <p:sp>
        <p:nvSpPr>
          <p:cNvPr id="48" name="Rectangle: Rounded Corners 47">
            <a:extLst>
              <a:ext uri="{FF2B5EF4-FFF2-40B4-BE49-F238E27FC236}">
                <a16:creationId xmlns:a16="http://schemas.microsoft.com/office/drawing/2014/main" id="{972E2C95-AEB8-4319-AF0F-3DFD1D1A5AF2}"/>
              </a:ext>
            </a:extLst>
          </p:cNvPr>
          <p:cNvSpPr/>
          <p:nvPr/>
        </p:nvSpPr>
        <p:spPr>
          <a:xfrm>
            <a:off x="3649491" y="5851342"/>
            <a:ext cx="4386263" cy="292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Reports – Dashboards - Products </a:t>
            </a:r>
          </a:p>
        </p:txBody>
      </p:sp>
      <p:sp>
        <p:nvSpPr>
          <p:cNvPr id="49" name="Arrow: Right 48">
            <a:extLst>
              <a:ext uri="{FF2B5EF4-FFF2-40B4-BE49-F238E27FC236}">
                <a16:creationId xmlns:a16="http://schemas.microsoft.com/office/drawing/2014/main" id="{F441B986-4D0A-48D7-B51A-912713EA2640}"/>
              </a:ext>
            </a:extLst>
          </p:cNvPr>
          <p:cNvSpPr/>
          <p:nvPr/>
        </p:nvSpPr>
        <p:spPr>
          <a:xfrm rot="10800000">
            <a:off x="8181672" y="3347571"/>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2" name="TextBox 61">
            <a:extLst>
              <a:ext uri="{FF2B5EF4-FFF2-40B4-BE49-F238E27FC236}">
                <a16:creationId xmlns:a16="http://schemas.microsoft.com/office/drawing/2014/main" id="{915A5A45-6E4B-4AF2-8B9D-0EEE6331031F}"/>
              </a:ext>
            </a:extLst>
          </p:cNvPr>
          <p:cNvSpPr txBox="1"/>
          <p:nvPr/>
        </p:nvSpPr>
        <p:spPr>
          <a:xfrm>
            <a:off x="0" y="2701240"/>
            <a:ext cx="1472423"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1: Idea Development </a:t>
            </a:r>
          </a:p>
        </p:txBody>
      </p:sp>
      <p:sp>
        <p:nvSpPr>
          <p:cNvPr id="63" name="TextBox 62">
            <a:extLst>
              <a:ext uri="{FF2B5EF4-FFF2-40B4-BE49-F238E27FC236}">
                <a16:creationId xmlns:a16="http://schemas.microsoft.com/office/drawing/2014/main" id="{A4DCC781-F002-49C5-A0C3-0CB8C15B9DF6}"/>
              </a:ext>
            </a:extLst>
          </p:cNvPr>
          <p:cNvSpPr txBox="1"/>
          <p:nvPr/>
        </p:nvSpPr>
        <p:spPr>
          <a:xfrm>
            <a:off x="10653864" y="2232659"/>
            <a:ext cx="1502474" cy="92333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3: Solution Development </a:t>
            </a:r>
          </a:p>
        </p:txBody>
      </p:sp>
      <p:sp>
        <p:nvSpPr>
          <p:cNvPr id="64" name="TextBox 63">
            <a:extLst>
              <a:ext uri="{FF2B5EF4-FFF2-40B4-BE49-F238E27FC236}">
                <a16:creationId xmlns:a16="http://schemas.microsoft.com/office/drawing/2014/main" id="{9847CC13-65DE-48A4-9DFB-B9E4328C26A4}"/>
              </a:ext>
            </a:extLst>
          </p:cNvPr>
          <p:cNvSpPr txBox="1"/>
          <p:nvPr/>
        </p:nvSpPr>
        <p:spPr>
          <a:xfrm>
            <a:off x="3059825" y="610931"/>
            <a:ext cx="5748634" cy="43088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200" b="1" dirty="0">
                <a:ln/>
                <a:solidFill>
                  <a:schemeClr val="accent3"/>
                </a:solidFill>
              </a:rPr>
              <a:t>Phase 2: Data Prep and Problem Exploration</a:t>
            </a:r>
          </a:p>
        </p:txBody>
      </p:sp>
      <p:sp>
        <p:nvSpPr>
          <p:cNvPr id="65" name="TextBox 64">
            <a:extLst>
              <a:ext uri="{FF2B5EF4-FFF2-40B4-BE49-F238E27FC236}">
                <a16:creationId xmlns:a16="http://schemas.microsoft.com/office/drawing/2014/main" id="{E543883D-31C4-4521-BFBF-51022A2D9EFB}"/>
              </a:ext>
            </a:extLst>
          </p:cNvPr>
          <p:cNvSpPr txBox="1"/>
          <p:nvPr/>
        </p:nvSpPr>
        <p:spPr>
          <a:xfrm>
            <a:off x="4335917" y="6314458"/>
            <a:ext cx="3171216"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4: Solution Deployment   </a:t>
            </a:r>
          </a:p>
        </p:txBody>
      </p:sp>
      <p:pic>
        <p:nvPicPr>
          <p:cNvPr id="66" name="Picture 2">
            <a:extLst>
              <a:ext uri="{FF2B5EF4-FFF2-40B4-BE49-F238E27FC236}">
                <a16:creationId xmlns:a16="http://schemas.microsoft.com/office/drawing/2014/main" id="{42D08057-CF3F-489B-B3EF-8800A76FBC5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0356" y="5217300"/>
            <a:ext cx="1562706" cy="1526605"/>
          </a:xfrm>
          <a:prstGeom prst="rect">
            <a:avLst/>
          </a:prstGeom>
          <a:noFill/>
          <a:extLst>
            <a:ext uri="{909E8E84-426E-40DD-AFC4-6F175D3DCCD1}">
              <a14:hiddenFill xmlns:a14="http://schemas.microsoft.com/office/drawing/2010/main">
                <a:solidFill>
                  <a:srgbClr val="FFFFFF"/>
                </a:solidFill>
              </a14:hiddenFill>
            </a:ext>
          </a:extLst>
        </p:spPr>
      </p:pic>
      <p:sp>
        <p:nvSpPr>
          <p:cNvPr id="67" name="Isosceles Triangle 66">
            <a:extLst>
              <a:ext uri="{FF2B5EF4-FFF2-40B4-BE49-F238E27FC236}">
                <a16:creationId xmlns:a16="http://schemas.microsoft.com/office/drawing/2014/main" id="{F8E1FB28-FD4F-4F3C-AEF8-039679795EEA}"/>
              </a:ext>
            </a:extLst>
          </p:cNvPr>
          <p:cNvSpPr/>
          <p:nvPr/>
        </p:nvSpPr>
        <p:spPr>
          <a:xfrm>
            <a:off x="2814189" y="967986"/>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G1</a:t>
            </a:r>
          </a:p>
        </p:txBody>
      </p:sp>
      <p:sp>
        <p:nvSpPr>
          <p:cNvPr id="68" name="Isosceles Triangle 67">
            <a:extLst>
              <a:ext uri="{FF2B5EF4-FFF2-40B4-BE49-F238E27FC236}">
                <a16:creationId xmlns:a16="http://schemas.microsoft.com/office/drawing/2014/main" id="{847ED309-922A-4087-AB10-789FAB35C691}"/>
              </a:ext>
            </a:extLst>
          </p:cNvPr>
          <p:cNvSpPr/>
          <p:nvPr/>
        </p:nvSpPr>
        <p:spPr>
          <a:xfrm>
            <a:off x="8144791" y="984504"/>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G2</a:t>
            </a:r>
          </a:p>
        </p:txBody>
      </p:sp>
      <p:sp>
        <p:nvSpPr>
          <p:cNvPr id="69" name="Isosceles Triangle 68">
            <a:extLst>
              <a:ext uri="{FF2B5EF4-FFF2-40B4-BE49-F238E27FC236}">
                <a16:creationId xmlns:a16="http://schemas.microsoft.com/office/drawing/2014/main" id="{31A322F4-21E7-4CE5-9E22-02BFB5D15DDE}"/>
              </a:ext>
            </a:extLst>
          </p:cNvPr>
          <p:cNvSpPr/>
          <p:nvPr/>
        </p:nvSpPr>
        <p:spPr>
          <a:xfrm>
            <a:off x="7998225" y="3767332"/>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G3</a:t>
            </a:r>
          </a:p>
        </p:txBody>
      </p:sp>
      <p:sp>
        <p:nvSpPr>
          <p:cNvPr id="70" name="Isosceles Triangle 69">
            <a:extLst>
              <a:ext uri="{FF2B5EF4-FFF2-40B4-BE49-F238E27FC236}">
                <a16:creationId xmlns:a16="http://schemas.microsoft.com/office/drawing/2014/main" id="{6D1BE310-BC41-470D-AD36-58CCF1EB11ED}"/>
              </a:ext>
            </a:extLst>
          </p:cNvPr>
          <p:cNvSpPr/>
          <p:nvPr/>
        </p:nvSpPr>
        <p:spPr>
          <a:xfrm>
            <a:off x="8772917" y="5356102"/>
            <a:ext cx="449108" cy="2532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p>
        </p:txBody>
      </p:sp>
      <p:sp>
        <p:nvSpPr>
          <p:cNvPr id="71" name="TextBox 70">
            <a:extLst>
              <a:ext uri="{FF2B5EF4-FFF2-40B4-BE49-F238E27FC236}">
                <a16:creationId xmlns:a16="http://schemas.microsoft.com/office/drawing/2014/main" id="{042CCCD2-1920-4C9B-9B9C-702286FED74D}"/>
              </a:ext>
            </a:extLst>
          </p:cNvPr>
          <p:cNvSpPr txBox="1"/>
          <p:nvPr/>
        </p:nvSpPr>
        <p:spPr>
          <a:xfrm>
            <a:off x="9222025" y="5173486"/>
            <a:ext cx="1025060" cy="646331"/>
          </a:xfrm>
          <a:prstGeom prst="rect">
            <a:avLst/>
          </a:prstGeom>
          <a:noFill/>
        </p:spPr>
        <p:txBody>
          <a:bodyPr wrap="square" rtlCol="0">
            <a:spAutoFit/>
          </a:bodyPr>
          <a:lstStyle/>
          <a:p>
            <a:pPr algn="ctr"/>
            <a:r>
              <a:rPr lang="en-US" b="1" dirty="0"/>
              <a:t>Gate Reviews</a:t>
            </a:r>
          </a:p>
        </p:txBody>
      </p:sp>
      <p:sp>
        <p:nvSpPr>
          <p:cNvPr id="75" name="Arrow: Right 74">
            <a:extLst>
              <a:ext uri="{FF2B5EF4-FFF2-40B4-BE49-F238E27FC236}">
                <a16:creationId xmlns:a16="http://schemas.microsoft.com/office/drawing/2014/main" id="{94F676AE-C1D1-433F-8AEF-EF6C6E713409}"/>
              </a:ext>
            </a:extLst>
          </p:cNvPr>
          <p:cNvSpPr/>
          <p:nvPr/>
        </p:nvSpPr>
        <p:spPr>
          <a:xfrm rot="10800000">
            <a:off x="3266095" y="3311949"/>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3542398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a:t>
            </a:r>
            <a:r>
              <a:rPr lang="en-US" u="sng" dirty="0"/>
              <a:t>SOME</a:t>
            </a:r>
            <a:r>
              <a:rPr lang="en-US" dirty="0"/>
              <a:t>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616449"/>
            <a:ext cx="10515600" cy="6105025"/>
          </a:xfrm>
        </p:spPr>
        <p:txBody>
          <a:bodyPr>
            <a:normAutofit fontScale="70000" lnSpcReduction="20000"/>
          </a:bodyPr>
          <a:lstStyle/>
          <a:p>
            <a:r>
              <a:rPr lang="en-US" dirty="0"/>
              <a:t> Phase – 1 Idea Development </a:t>
            </a:r>
          </a:p>
          <a:p>
            <a:pPr lvl="1"/>
            <a:r>
              <a:rPr lang="en-US" dirty="0"/>
              <a:t> Prediction versus Inference </a:t>
            </a:r>
          </a:p>
          <a:p>
            <a:pPr lvl="1"/>
            <a:r>
              <a:rPr lang="en-US" dirty="0"/>
              <a:t> Independent Metric for Business Value</a:t>
            </a:r>
          </a:p>
          <a:p>
            <a:pPr lvl="1"/>
            <a:r>
              <a:rPr lang="en-US" dirty="0"/>
              <a:t> Target Variable and features </a:t>
            </a:r>
          </a:p>
          <a:p>
            <a:pPr lvl="1"/>
            <a:r>
              <a:rPr lang="en-US" dirty="0"/>
              <a:t> Classification versus Regression</a:t>
            </a:r>
          </a:p>
          <a:p>
            <a:pPr lvl="1"/>
            <a:r>
              <a:rPr lang="en-US" dirty="0"/>
              <a:t> Probabilistic Interpretation</a:t>
            </a:r>
          </a:p>
          <a:p>
            <a:pPr lvl="1"/>
            <a:r>
              <a:rPr lang="en-US" dirty="0"/>
              <a:t> Data acquisition/gathering   </a:t>
            </a:r>
          </a:p>
          <a:p>
            <a:r>
              <a:rPr lang="en-US" dirty="0"/>
              <a:t> Phase – 2 Data Prep and Problem Exploration</a:t>
            </a:r>
          </a:p>
          <a:p>
            <a:pPr lvl="1"/>
            <a:r>
              <a:rPr lang="en-US" dirty="0"/>
              <a:t> Variable types and data types</a:t>
            </a:r>
          </a:p>
          <a:p>
            <a:pPr lvl="1"/>
            <a:r>
              <a:rPr lang="en-US" dirty="0"/>
              <a:t> Scaling and/or Normalizing Data/One-Hot Encoding</a:t>
            </a:r>
          </a:p>
          <a:p>
            <a:pPr lvl="1"/>
            <a:r>
              <a:rPr lang="en-US" dirty="0"/>
              <a:t> Missing Data </a:t>
            </a:r>
          </a:p>
          <a:p>
            <a:pPr lvl="1"/>
            <a:r>
              <a:rPr lang="en-US" dirty="0"/>
              <a:t> Baseline – prevalence</a:t>
            </a:r>
          </a:p>
          <a:p>
            <a:pPr lvl="1"/>
            <a:r>
              <a:rPr lang="en-US" dirty="0"/>
              <a:t> Data Partitioning/Sampling </a:t>
            </a:r>
          </a:p>
          <a:p>
            <a:pPr lvl="1"/>
            <a:r>
              <a:rPr lang="en-US" dirty="0"/>
              <a:t> EDA and (Summary Stats and Visuals)</a:t>
            </a:r>
          </a:p>
          <a:p>
            <a:pPr lvl="1"/>
            <a:r>
              <a:rPr lang="en-US" dirty="0"/>
              <a:t> Cross Validation </a:t>
            </a:r>
          </a:p>
          <a:p>
            <a:r>
              <a:rPr lang="en-US" dirty="0"/>
              <a:t> Phase – 3 – Solution Model Development</a:t>
            </a:r>
          </a:p>
          <a:p>
            <a:pPr lvl="1"/>
            <a:r>
              <a:rPr lang="en-US" dirty="0"/>
              <a:t> Parameters versus Hyperparameters</a:t>
            </a:r>
          </a:p>
          <a:p>
            <a:pPr lvl="1"/>
            <a:r>
              <a:rPr lang="en-US" dirty="0"/>
              <a:t> Thresholding </a:t>
            </a:r>
          </a:p>
          <a:p>
            <a:pPr lvl="1"/>
            <a:r>
              <a:rPr lang="en-US" dirty="0"/>
              <a:t> Feature Engineering</a:t>
            </a:r>
          </a:p>
          <a:p>
            <a:pPr lvl="1"/>
            <a:r>
              <a:rPr lang="en-US" dirty="0"/>
              <a:t> Bias versus Variance Tradeoff </a:t>
            </a:r>
          </a:p>
          <a:p>
            <a:pPr lvl="1"/>
            <a:r>
              <a:rPr lang="en-US" dirty="0"/>
              <a:t> Model Evaluation </a:t>
            </a:r>
          </a:p>
          <a:p>
            <a:pPr lvl="1"/>
            <a:r>
              <a:rPr lang="en-US" dirty="0"/>
              <a:t> Non-parametric modelling (random state)</a:t>
            </a:r>
          </a:p>
          <a:p>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22</a:t>
            </a:fld>
            <a:endParaRPr lang="en-US"/>
          </a:p>
        </p:txBody>
      </p:sp>
    </p:spTree>
    <p:extLst>
      <p:ext uri="{BB962C8B-B14F-4D97-AF65-F5344CB8AC3E}">
        <p14:creationId xmlns:p14="http://schemas.microsoft.com/office/powerpoint/2010/main" val="2340741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67221D-B766-40ED-A03A-19924A4D7306}"/>
              </a:ext>
            </a:extLst>
          </p:cNvPr>
          <p:cNvSpPr>
            <a:spLocks noGrp="1"/>
          </p:cNvSpPr>
          <p:nvPr>
            <p:ph type="sldNum" sz="quarter" idx="12"/>
          </p:nvPr>
        </p:nvSpPr>
        <p:spPr/>
        <p:txBody>
          <a:bodyPr/>
          <a:lstStyle/>
          <a:p>
            <a:fld id="{5ACD0CF0-90CC-9C41-A77B-2776398A8C8B}" type="slidenum">
              <a:rPr lang="en-US" smtClean="0"/>
              <a:pPr/>
              <a:t>23</a:t>
            </a:fld>
            <a:endParaRPr lang="en-US"/>
          </a:p>
        </p:txBody>
      </p:sp>
      <p:sp>
        <p:nvSpPr>
          <p:cNvPr id="6" name="TextBox 5">
            <a:extLst>
              <a:ext uri="{FF2B5EF4-FFF2-40B4-BE49-F238E27FC236}">
                <a16:creationId xmlns:a16="http://schemas.microsoft.com/office/drawing/2014/main" id="{DEBF97E3-23E0-4EDA-8855-C169847AD4CF}"/>
              </a:ext>
            </a:extLst>
          </p:cNvPr>
          <p:cNvSpPr txBox="1"/>
          <p:nvPr/>
        </p:nvSpPr>
        <p:spPr>
          <a:xfrm>
            <a:off x="2507381" y="2331421"/>
            <a:ext cx="5996539" cy="480131"/>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accent1"/>
                </a:solidFill>
                <a:latin typeface="+mj-lt"/>
                <a:ea typeface="+mj-ea"/>
                <a:cs typeface="+mj-cs"/>
              </a:defRPr>
            </a:lvl1pPr>
          </a:lstStyle>
          <a:p>
            <a:pPr algn="ctr"/>
            <a:r>
              <a:rPr lang="en-US" sz="4400" dirty="0">
                <a:latin typeface="+mn-lt"/>
              </a:rPr>
              <a:t>Phase I</a:t>
            </a:r>
          </a:p>
        </p:txBody>
      </p:sp>
    </p:spTree>
    <p:extLst>
      <p:ext uri="{BB962C8B-B14F-4D97-AF65-F5344CB8AC3E}">
        <p14:creationId xmlns:p14="http://schemas.microsoft.com/office/powerpoint/2010/main" val="707441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160619"/>
            <a:ext cx="10515600" cy="5248208"/>
          </a:xfrm>
        </p:spPr>
        <p:txBody>
          <a:bodyPr>
            <a:normAutofit/>
          </a:bodyPr>
          <a:lstStyle/>
          <a:p>
            <a:r>
              <a:rPr lang="en-US" dirty="0"/>
              <a:t> # Prediction versus Inference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24</a:t>
            </a:fld>
            <a:endParaRPr lang="en-US"/>
          </a:p>
        </p:txBody>
      </p:sp>
      <p:cxnSp>
        <p:nvCxnSpPr>
          <p:cNvPr id="10" name="Straight Arrow Connector 9">
            <a:extLst>
              <a:ext uri="{FF2B5EF4-FFF2-40B4-BE49-F238E27FC236}">
                <a16:creationId xmlns:a16="http://schemas.microsoft.com/office/drawing/2014/main" id="{D5F5AFB4-BDC4-4C29-BBDA-2DEB3A06938A}"/>
              </a:ext>
            </a:extLst>
          </p:cNvPr>
          <p:cNvCxnSpPr/>
          <p:nvPr/>
        </p:nvCxnSpPr>
        <p:spPr>
          <a:xfrm>
            <a:off x="1905856" y="5635375"/>
            <a:ext cx="70223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A2784F2-33FE-4CDA-BEDB-8F17CBB10B0F}"/>
              </a:ext>
            </a:extLst>
          </p:cNvPr>
          <p:cNvCxnSpPr/>
          <p:nvPr/>
        </p:nvCxnSpPr>
        <p:spPr>
          <a:xfrm flipV="1">
            <a:off x="1916131" y="1006867"/>
            <a:ext cx="0" cy="4628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22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160619"/>
            <a:ext cx="10515600" cy="5248208"/>
          </a:xfrm>
        </p:spPr>
        <p:txBody>
          <a:bodyPr>
            <a:normAutofit/>
          </a:bodyPr>
          <a:lstStyle/>
          <a:p>
            <a:r>
              <a:rPr lang="en-US" dirty="0"/>
              <a:t> # Prediction versus Inference</a:t>
            </a:r>
          </a:p>
          <a:p>
            <a:pPr lvl="1"/>
            <a:r>
              <a:rPr lang="en-US" dirty="0"/>
              <a:t> Goals of prediction are not centered on how the features are interacting or resulting in an event but are instead focused on the ability of the model to predicted an event. </a:t>
            </a:r>
          </a:p>
          <a:p>
            <a:pPr lvl="1"/>
            <a:r>
              <a:rPr lang="en-US" dirty="0"/>
              <a:t>  Almost all ML methods are focused on predication not causation or inference. </a:t>
            </a:r>
          </a:p>
          <a:p>
            <a:pPr lvl="1"/>
            <a:r>
              <a:rPr lang="en-US" dirty="0"/>
              <a:t> This is why model performance is based largely on how well a model predicts not necessarily how much individual variables are contributing to error reduction.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25</a:t>
            </a:fld>
            <a:endParaRPr lang="en-US"/>
          </a:p>
        </p:txBody>
      </p:sp>
    </p:spTree>
    <p:extLst>
      <p:ext uri="{BB962C8B-B14F-4D97-AF65-F5344CB8AC3E}">
        <p14:creationId xmlns:p14="http://schemas.microsoft.com/office/powerpoint/2010/main" val="2537658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Independent Metric for Business Value </a:t>
            </a:r>
          </a:p>
          <a:p>
            <a:pPr lvl="1"/>
            <a:r>
              <a:rPr lang="en-US" dirty="0"/>
              <a:t> A key part of building a solution using </a:t>
            </a:r>
            <a:r>
              <a:rPr lang="en-US" b="1" dirty="0"/>
              <a:t>Machine Learning Techniques </a:t>
            </a:r>
            <a:r>
              <a:rPr lang="en-US" dirty="0"/>
              <a:t>is having a metric that is independent of the model that can be used to determine if the model is providing value.  </a:t>
            </a:r>
          </a:p>
          <a:p>
            <a:pPr lvl="1"/>
            <a:endParaRPr lang="en-US" dirty="0"/>
          </a:p>
          <a:p>
            <a:pPr lvl="1"/>
            <a:r>
              <a:rPr lang="en-US" dirty="0"/>
              <a:t> Examples</a:t>
            </a:r>
          </a:p>
          <a:p>
            <a:pPr lvl="2"/>
            <a:r>
              <a:rPr lang="en-US" dirty="0"/>
              <a:t> Recommender Engine for Netflix: Number of user clicks</a:t>
            </a:r>
          </a:p>
          <a:p>
            <a:pPr lvl="2"/>
            <a:r>
              <a:rPr lang="en-US" dirty="0"/>
              <a:t> Spam Block Predictor: Number of viruses in the network </a:t>
            </a:r>
          </a:p>
          <a:p>
            <a:pPr lvl="2"/>
            <a:r>
              <a:rPr lang="en-US" dirty="0"/>
              <a:t> Market Clustering: Did sales increase</a:t>
            </a:r>
          </a:p>
          <a:p>
            <a:pPr lvl="2"/>
            <a:r>
              <a:rPr lang="en-US" dirty="0"/>
              <a:t> Others?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26</a:t>
            </a:fld>
            <a:endParaRPr lang="en-US"/>
          </a:p>
        </p:txBody>
      </p:sp>
    </p:spTree>
    <p:extLst>
      <p:ext uri="{BB962C8B-B14F-4D97-AF65-F5344CB8AC3E}">
        <p14:creationId xmlns:p14="http://schemas.microsoft.com/office/powerpoint/2010/main" val="428639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normAutofit/>
          </a:bodyPr>
          <a:lstStyle/>
          <a:p>
            <a:r>
              <a:rPr lang="en-US" dirty="0"/>
              <a:t>Overview of Key ML Methods/Terms: Target Variable versus Features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pPr marL="0" indent="0">
              <a:buNone/>
            </a:pPr>
            <a:endParaRPr lang="en-US" dirty="0"/>
          </a:p>
          <a:p>
            <a:pPr lvl="1"/>
            <a:r>
              <a:rPr lang="en-US" dirty="0"/>
              <a:t> </a:t>
            </a:r>
            <a:r>
              <a:rPr lang="en-US" b="1" dirty="0"/>
              <a:t>Target variable </a:t>
            </a:r>
            <a:r>
              <a:rPr lang="en-US" dirty="0"/>
              <a:t>– Is the variable that includes the patterns the machine learning algorithm is trying to learn.  It is the variable of interest and key to evaluating the model output.  </a:t>
            </a:r>
          </a:p>
          <a:p>
            <a:pPr lvl="2"/>
            <a:r>
              <a:rPr lang="en-US" dirty="0"/>
              <a:t> More simply it is the variable we are trying to predict.  </a:t>
            </a:r>
          </a:p>
          <a:p>
            <a:pPr marL="914400" lvl="2" indent="0">
              <a:buNone/>
            </a:pPr>
            <a:endParaRPr lang="en-US" dirty="0"/>
          </a:p>
          <a:p>
            <a:pPr lvl="1"/>
            <a:r>
              <a:rPr lang="en-US" dirty="0"/>
              <a:t> </a:t>
            </a:r>
            <a:r>
              <a:rPr lang="en-US" b="1" dirty="0"/>
              <a:t>Feature variables </a:t>
            </a:r>
            <a:r>
              <a:rPr lang="en-US" dirty="0"/>
              <a:t>– Are the variables the model will use to learn the patterns of the target variable. The process of feature engineering can result in additional features. </a:t>
            </a:r>
          </a:p>
          <a:p>
            <a:pPr lvl="2"/>
            <a:r>
              <a:rPr lang="en-US" dirty="0"/>
              <a:t> More simply these are the variables used for predicting the target</a:t>
            </a:r>
          </a:p>
          <a:p>
            <a:pPr lvl="1"/>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27</a:t>
            </a:fld>
            <a:endParaRPr lang="en-US"/>
          </a:p>
        </p:txBody>
      </p:sp>
    </p:spTree>
    <p:extLst>
      <p:ext uri="{BB962C8B-B14F-4D97-AF65-F5344CB8AC3E}">
        <p14:creationId xmlns:p14="http://schemas.microsoft.com/office/powerpoint/2010/main" val="1837246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normAutofit/>
          </a:bodyPr>
          <a:lstStyle/>
          <a:p>
            <a:r>
              <a:rPr lang="en-US" dirty="0"/>
              <a:t>Overview of Key ML Methods/Terms: Classification versus Regression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599447"/>
            <a:ext cx="10515600" cy="6122028"/>
          </a:xfrm>
        </p:spPr>
        <p:txBody>
          <a:bodyPr>
            <a:normAutofit/>
          </a:bodyPr>
          <a:lstStyle/>
          <a:p>
            <a:r>
              <a:rPr lang="en-US" dirty="0"/>
              <a:t> </a:t>
            </a:r>
            <a:r>
              <a:rPr lang="en-US" b="1" dirty="0"/>
              <a:t>Classification</a:t>
            </a:r>
            <a:r>
              <a:rPr lang="en-US" dirty="0"/>
              <a:t> is the process of developing a model to predict whether a target variable is in defined categories.  This is driven by having either a binary or multi-level categorical variable as the target variable. </a:t>
            </a:r>
          </a:p>
          <a:p>
            <a:pPr lvl="2"/>
            <a:r>
              <a:rPr lang="en-US" sz="2400" dirty="0"/>
              <a:t> Examples: </a:t>
            </a:r>
          </a:p>
          <a:p>
            <a:pPr lvl="3"/>
            <a:r>
              <a:rPr lang="en-US" sz="2000" dirty="0"/>
              <a:t> Predicting whether someone is male, or female based on 1,000s of pictures.</a:t>
            </a:r>
          </a:p>
          <a:p>
            <a:pPr lvl="3"/>
            <a:r>
              <a:rPr lang="en-US" sz="2000" dirty="0"/>
              <a:t> Predicting whether a team will have a winning season or not based on player performance </a:t>
            </a:r>
          </a:p>
          <a:p>
            <a:pPr lvl="3"/>
            <a:r>
              <a:rPr lang="en-US" sz="2000" dirty="0"/>
              <a:t> Predicting whether a person will default on a loan or not</a:t>
            </a:r>
          </a:p>
          <a:p>
            <a:pPr lvl="2"/>
            <a:r>
              <a:rPr lang="en-US" sz="2400" dirty="0"/>
              <a:t> Key point: The predications of the model are not binary (1s or 0s) but are given as </a:t>
            </a:r>
            <a:r>
              <a:rPr lang="en-US" sz="2400" b="1" dirty="0"/>
              <a:t>percentages</a:t>
            </a:r>
            <a:r>
              <a:rPr lang="en-US" sz="2400" dirty="0"/>
              <a:t> indicating the likelihood that any one row of data belongs to any one category.  In the case of target variables with multiple categories each row will get the same number of percent predictions as categories.</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28</a:t>
            </a:fld>
            <a:endParaRPr lang="en-US"/>
          </a:p>
        </p:txBody>
      </p:sp>
    </p:spTree>
    <p:extLst>
      <p:ext uri="{BB962C8B-B14F-4D97-AF65-F5344CB8AC3E}">
        <p14:creationId xmlns:p14="http://schemas.microsoft.com/office/powerpoint/2010/main" val="3279045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normAutofit/>
          </a:bodyPr>
          <a:lstStyle/>
          <a:p>
            <a:r>
              <a:rPr lang="en-US" dirty="0"/>
              <a:t>Overview of Key ML Methods/Terms: Classification versus Regression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599447"/>
            <a:ext cx="10515600" cy="3320144"/>
          </a:xfrm>
        </p:spPr>
        <p:txBody>
          <a:bodyPr>
            <a:normAutofit/>
          </a:bodyPr>
          <a:lstStyle/>
          <a:p>
            <a:r>
              <a:rPr lang="en-US" sz="3200" b="1" dirty="0"/>
              <a:t> Regression</a:t>
            </a:r>
            <a:r>
              <a:rPr lang="en-US" sz="3200" dirty="0"/>
              <a:t> is the process of developing a model to predict a specific number or range of numbers. This is driven by having a continuous variable as the target variable for the model</a:t>
            </a:r>
          </a:p>
          <a:p>
            <a:pPr lvl="2"/>
            <a:r>
              <a:rPr lang="en-US" sz="2800" dirty="0"/>
              <a:t> Examples: </a:t>
            </a:r>
          </a:p>
          <a:p>
            <a:pPr lvl="3"/>
            <a:r>
              <a:rPr lang="en-US" sz="2400" dirty="0"/>
              <a:t> Predicting the score given the players playing a game. </a:t>
            </a:r>
          </a:p>
          <a:p>
            <a:pPr lvl="3"/>
            <a:r>
              <a:rPr lang="en-US" sz="2400" dirty="0"/>
              <a:t> Predicting an amount of rain given weather conditions </a:t>
            </a:r>
          </a:p>
          <a:p>
            <a:pPr lvl="3"/>
            <a:r>
              <a:rPr lang="en-US" sz="2400" dirty="0"/>
              <a:t> Predicting a persons weight based on various personal statistics</a:t>
            </a:r>
          </a:p>
          <a:p>
            <a:pPr lvl="3"/>
            <a:endParaRPr lang="en-US" sz="2000"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29</a:t>
            </a:fld>
            <a:endParaRPr lang="en-US"/>
          </a:p>
        </p:txBody>
      </p:sp>
    </p:spTree>
    <p:extLst>
      <p:ext uri="{BB962C8B-B14F-4D97-AF65-F5344CB8AC3E}">
        <p14:creationId xmlns:p14="http://schemas.microsoft.com/office/powerpoint/2010/main" val="1842587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924" y="150669"/>
            <a:ext cx="2802493" cy="1986244"/>
          </a:xfrm>
        </p:spPr>
        <p:txBody>
          <a:bodyPr>
            <a:normAutofit/>
          </a:bodyPr>
          <a:lstStyle/>
          <a:p>
            <a:pPr marL="457200" lvl="1" indent="0" algn="l">
              <a:buNone/>
            </a:pPr>
            <a:r>
              <a:rPr lang="en-US" sz="2000" b="1" dirty="0">
                <a:solidFill>
                  <a:srgbClr val="002060"/>
                </a:solidFill>
              </a:rPr>
              <a:t>Engineering of Machine Learning Algos versus Software Development </a:t>
            </a:r>
            <a:endParaRPr lang="en-US" sz="1100" b="1" dirty="0">
              <a:solidFill>
                <a:srgbClr val="002060"/>
              </a:solidFill>
            </a:endParaRPr>
          </a:p>
        </p:txBody>
      </p:sp>
      <p:sp>
        <p:nvSpPr>
          <p:cNvPr id="7" name="Content Placeholder 2">
            <a:extLst>
              <a:ext uri="{FF2B5EF4-FFF2-40B4-BE49-F238E27FC236}">
                <a16:creationId xmlns:a16="http://schemas.microsoft.com/office/drawing/2014/main" id="{430F7D9A-2175-45CB-96C3-41835579C27F}"/>
              </a:ext>
            </a:extLst>
          </p:cNvPr>
          <p:cNvSpPr>
            <a:spLocks noGrp="1"/>
          </p:cNvSpPr>
          <p:nvPr>
            <p:ph sz="half" idx="1"/>
          </p:nvPr>
        </p:nvSpPr>
        <p:spPr>
          <a:xfrm>
            <a:off x="85809" y="604726"/>
            <a:ext cx="11485982" cy="5819764"/>
          </a:xfrm>
        </p:spPr>
        <p:txBody>
          <a:bodyPr>
            <a:normAutofit/>
          </a:bodyPr>
          <a:lstStyle/>
          <a:p>
            <a:pPr marL="857250" lvl="2" indent="0">
              <a:buNone/>
            </a:pPr>
            <a:endParaRPr lang="en-US" sz="2400" dirty="0">
              <a:solidFill>
                <a:srgbClr val="002060"/>
              </a:solidFill>
            </a:endParaRPr>
          </a:p>
          <a:p>
            <a:pPr marL="2228850" lvl="4" indent="-457200">
              <a:buFont typeface="Wingdings" panose="05000000000000000000" pitchFamily="2" charset="2"/>
              <a:buChar char="Ø"/>
            </a:pPr>
            <a:endParaRPr lang="en-US" sz="2400" dirty="0">
              <a:solidFill>
                <a:srgbClr val="002060"/>
              </a:solidFill>
            </a:endParaRPr>
          </a:p>
        </p:txBody>
      </p:sp>
      <p:pic>
        <p:nvPicPr>
          <p:cNvPr id="4" name="Picture 3" descr="Diagram&#10;&#10;Description automatically generated">
            <a:extLst>
              <a:ext uri="{FF2B5EF4-FFF2-40B4-BE49-F238E27FC236}">
                <a16:creationId xmlns:a16="http://schemas.microsoft.com/office/drawing/2014/main" id="{EC8FDB33-3A19-4F07-A32C-CF083C971162}"/>
              </a:ext>
            </a:extLst>
          </p:cNvPr>
          <p:cNvPicPr>
            <a:picLocks noChangeAspect="1"/>
          </p:cNvPicPr>
          <p:nvPr/>
        </p:nvPicPr>
        <p:blipFill>
          <a:blip r:embed="rId3"/>
          <a:stretch>
            <a:fillRect/>
          </a:stretch>
        </p:blipFill>
        <p:spPr>
          <a:xfrm>
            <a:off x="3402740" y="-158515"/>
            <a:ext cx="8919099" cy="3488123"/>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9" name="Ink 8">
                <a:extLst>
                  <a:ext uri="{FF2B5EF4-FFF2-40B4-BE49-F238E27FC236}">
                    <a16:creationId xmlns:a16="http://schemas.microsoft.com/office/drawing/2014/main" id="{8F65B71D-B3F4-4366-8754-07071FC56565}"/>
                  </a:ext>
                </a:extLst>
              </p14:cNvPr>
              <p14:cNvContentPartPr/>
              <p14:nvPr/>
            </p14:nvContentPartPr>
            <p14:xfrm>
              <a:off x="1952820" y="4337969"/>
              <a:ext cx="360" cy="360"/>
            </p14:xfrm>
          </p:contentPart>
        </mc:Choice>
        <mc:Fallback xmlns="">
          <p:pic>
            <p:nvPicPr>
              <p:cNvPr id="9" name="Ink 8">
                <a:extLst>
                  <a:ext uri="{FF2B5EF4-FFF2-40B4-BE49-F238E27FC236}">
                    <a16:creationId xmlns:a16="http://schemas.microsoft.com/office/drawing/2014/main" id="{8F65B71D-B3F4-4366-8754-07071FC56565}"/>
                  </a:ext>
                </a:extLst>
              </p:cNvPr>
              <p:cNvPicPr/>
              <p:nvPr/>
            </p:nvPicPr>
            <p:blipFill>
              <a:blip r:embed="rId5"/>
              <a:stretch>
                <a:fillRect/>
              </a:stretch>
            </p:blipFill>
            <p:spPr>
              <a:xfrm>
                <a:off x="1934820" y="4320329"/>
                <a:ext cx="36000" cy="36000"/>
              </a:xfrm>
              <a:prstGeom prst="rect">
                <a:avLst/>
              </a:prstGeom>
            </p:spPr>
          </p:pic>
        </mc:Fallback>
      </mc:AlternateContent>
      <p:pic>
        <p:nvPicPr>
          <p:cNvPr id="12" name="Picture 11" descr="Diagram&#10;&#10;Description automatically generated">
            <a:extLst>
              <a:ext uri="{FF2B5EF4-FFF2-40B4-BE49-F238E27FC236}">
                <a16:creationId xmlns:a16="http://schemas.microsoft.com/office/drawing/2014/main" id="{BF6FACD9-4A94-47BE-B61F-E0141C993C22}"/>
              </a:ext>
            </a:extLst>
          </p:cNvPr>
          <p:cNvPicPr>
            <a:picLocks noChangeAspect="1"/>
          </p:cNvPicPr>
          <p:nvPr/>
        </p:nvPicPr>
        <p:blipFill>
          <a:blip r:embed="rId6"/>
          <a:stretch>
            <a:fillRect/>
          </a:stretch>
        </p:blipFill>
        <p:spPr>
          <a:xfrm>
            <a:off x="202942" y="2744257"/>
            <a:ext cx="8523615" cy="4059347"/>
          </a:xfrm>
          <a:prstGeom prst="rect">
            <a:avLst/>
          </a:prstGeom>
        </p:spPr>
      </p:pic>
      <p:sp>
        <p:nvSpPr>
          <p:cNvPr id="38" name="TextBox 37">
            <a:extLst>
              <a:ext uri="{FF2B5EF4-FFF2-40B4-BE49-F238E27FC236}">
                <a16:creationId xmlns:a16="http://schemas.microsoft.com/office/drawing/2014/main" id="{24BB2D3A-BB37-47F7-8508-C303342CBE38}"/>
              </a:ext>
            </a:extLst>
          </p:cNvPr>
          <p:cNvSpPr txBox="1"/>
          <p:nvPr/>
        </p:nvSpPr>
        <p:spPr>
          <a:xfrm>
            <a:off x="8759388" y="6092067"/>
            <a:ext cx="3346803" cy="430887"/>
          </a:xfrm>
          <a:prstGeom prst="rect">
            <a:avLst/>
          </a:prstGeom>
          <a:noFill/>
        </p:spPr>
        <p:txBody>
          <a:bodyPr wrap="square" rtlCol="0">
            <a:spAutoFit/>
          </a:bodyPr>
          <a:lstStyle/>
          <a:p>
            <a:r>
              <a:rPr lang="en-US" sz="1100" dirty="0"/>
              <a:t>Source: https://towardsdatascience.com/stoend-to-end-data-science-life-cycle-6387523b5afc</a:t>
            </a:r>
          </a:p>
        </p:txBody>
      </p:sp>
    </p:spTree>
    <p:extLst>
      <p:ext uri="{BB962C8B-B14F-4D97-AF65-F5344CB8AC3E}">
        <p14:creationId xmlns:p14="http://schemas.microsoft.com/office/powerpoint/2010/main" val="799286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Probabilistic Interpretation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806490"/>
          </a:xfrm>
        </p:spPr>
        <p:txBody>
          <a:bodyPr>
            <a:normAutofit/>
          </a:bodyPr>
          <a:lstStyle/>
          <a:p>
            <a:r>
              <a:rPr lang="en-US" dirty="0"/>
              <a:t> A significant portion of this class will focus on building models for classification. Classification is a much more common machine learning goal versus regression. </a:t>
            </a:r>
          </a:p>
          <a:p>
            <a:r>
              <a:rPr lang="en-US" dirty="0"/>
              <a:t> We all know the range of values for probabilities, 0 to 100, the key to understanding these outputs is to think of them as </a:t>
            </a:r>
            <a:r>
              <a:rPr lang="en-US" b="1" dirty="0"/>
              <a:t>risk measures</a:t>
            </a:r>
            <a:r>
              <a:rPr lang="en-US" dirty="0"/>
              <a:t>, with 100 being no risk and 0 being all the risk! </a:t>
            </a:r>
          </a:p>
          <a:p>
            <a:r>
              <a:rPr lang="en-US" dirty="0"/>
              <a:t> How the outputs are used will depend on your question. </a:t>
            </a:r>
          </a:p>
          <a:p>
            <a:pPr lvl="1"/>
            <a:r>
              <a:rPr lang="en-US" dirty="0"/>
              <a:t> Example: How certain do you want to be that a drug is effective as compared to whether a customer will open a marketing email? The results could both yield 75% probabilities but is that high enough? </a:t>
            </a:r>
          </a:p>
          <a:p>
            <a:r>
              <a:rPr lang="en-US" dirty="0"/>
              <a:t> Could also think of the outputs as a quantification of uncertainty, the question becomes given your problem how much uncertainty are you willing to accept?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30</a:t>
            </a:fld>
            <a:endParaRPr lang="en-US"/>
          </a:p>
        </p:txBody>
      </p:sp>
    </p:spTree>
    <p:extLst>
      <p:ext uri="{BB962C8B-B14F-4D97-AF65-F5344CB8AC3E}">
        <p14:creationId xmlns:p14="http://schemas.microsoft.com/office/powerpoint/2010/main" val="3520486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Data Brainstorming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37289" y="565779"/>
            <a:ext cx="10515600" cy="6017901"/>
          </a:xfrm>
        </p:spPr>
        <p:txBody>
          <a:bodyPr vert="horz" lIns="91440" tIns="45720" rIns="91440" bIns="45720" rtlCol="0" anchor="ctr">
            <a:normAutofit/>
          </a:bodyPr>
          <a:lstStyle/>
          <a:p>
            <a:pPr marL="457200" lvl="1" indent="0">
              <a:buNone/>
            </a:pPr>
            <a:endParaRPr lang="en-US" sz="2800" dirty="0"/>
          </a:p>
          <a:p>
            <a:pPr lvl="1"/>
            <a:r>
              <a:rPr lang="en-US" sz="2800" dirty="0"/>
              <a:t> Data to Concept – Does the data available support the algo target and goal</a:t>
            </a:r>
          </a:p>
          <a:p>
            <a:pPr lvl="2"/>
            <a:r>
              <a:rPr lang="en-US" sz="2400" dirty="0"/>
              <a:t> How difficult is the data to gather?</a:t>
            </a:r>
          </a:p>
          <a:p>
            <a:pPr lvl="2"/>
            <a:r>
              <a:rPr lang="en-US" sz="2400" dirty="0"/>
              <a:t> Is the data large enough? </a:t>
            </a:r>
          </a:p>
          <a:p>
            <a:pPr lvl="2"/>
            <a:r>
              <a:rPr lang="en-US" sz="2400" dirty="0"/>
              <a:t> What is the rate of change of the data? </a:t>
            </a:r>
          </a:p>
          <a:p>
            <a:pPr lvl="2"/>
            <a:r>
              <a:rPr lang="en-US" sz="2400" dirty="0"/>
              <a:t> Do we believe this is the correct source and data content to address the problem?</a:t>
            </a:r>
          </a:p>
          <a:p>
            <a:pPr marL="914400" lvl="2" indent="0">
              <a:buNone/>
            </a:pPr>
            <a:endParaRPr lang="en-US" sz="2400" dirty="0"/>
          </a:p>
          <a:p>
            <a:pPr lvl="1"/>
            <a:r>
              <a:rPr lang="en-US" sz="2800" dirty="0"/>
              <a:t> Learning Difficulty – How complex or vague is the target variable? </a:t>
            </a:r>
          </a:p>
          <a:p>
            <a:pPr lvl="2"/>
            <a:r>
              <a:rPr lang="en-US" sz="2400" dirty="0"/>
              <a:t> Are there imbalances in the classes?</a:t>
            </a:r>
          </a:p>
          <a:p>
            <a:pPr lvl="2"/>
            <a:r>
              <a:rPr lang="en-US" sz="2400" dirty="0"/>
              <a:t> Does the data clearly link to the problem? </a:t>
            </a:r>
          </a:p>
          <a:p>
            <a:pPr lvl="2"/>
            <a:r>
              <a:rPr lang="en-US" sz="2400" dirty="0"/>
              <a:t> Has this data been used in the past, to what success?</a:t>
            </a:r>
          </a:p>
          <a:p>
            <a:pPr lvl="2"/>
            <a:r>
              <a:rPr lang="en-US" sz="2400" dirty="0"/>
              <a:t> Is the target difficult to measure or break into smaller components?  </a:t>
            </a:r>
          </a:p>
          <a:p>
            <a:pPr lvl="2"/>
            <a:r>
              <a:rPr lang="en-US" sz="2400" dirty="0"/>
              <a:t> What risk level are you willing to accept given the question?</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31</a:t>
            </a:fld>
            <a:endParaRPr lang="en-US"/>
          </a:p>
        </p:txBody>
      </p:sp>
    </p:spTree>
    <p:extLst>
      <p:ext uri="{BB962C8B-B14F-4D97-AF65-F5344CB8AC3E}">
        <p14:creationId xmlns:p14="http://schemas.microsoft.com/office/powerpoint/2010/main" val="3363658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67221D-B766-40ED-A03A-19924A4D7306}"/>
              </a:ext>
            </a:extLst>
          </p:cNvPr>
          <p:cNvSpPr>
            <a:spLocks noGrp="1"/>
          </p:cNvSpPr>
          <p:nvPr>
            <p:ph type="sldNum" sz="quarter" idx="12"/>
          </p:nvPr>
        </p:nvSpPr>
        <p:spPr/>
        <p:txBody>
          <a:bodyPr/>
          <a:lstStyle/>
          <a:p>
            <a:fld id="{5ACD0CF0-90CC-9C41-A77B-2776398A8C8B}" type="slidenum">
              <a:rPr lang="en-US" smtClean="0"/>
              <a:pPr/>
              <a:t>32</a:t>
            </a:fld>
            <a:endParaRPr lang="en-US"/>
          </a:p>
        </p:txBody>
      </p:sp>
      <p:sp>
        <p:nvSpPr>
          <p:cNvPr id="6" name="TextBox 5">
            <a:extLst>
              <a:ext uri="{FF2B5EF4-FFF2-40B4-BE49-F238E27FC236}">
                <a16:creationId xmlns:a16="http://schemas.microsoft.com/office/drawing/2014/main" id="{DEBF97E3-23E0-4EDA-8855-C169847AD4CF}"/>
              </a:ext>
            </a:extLst>
          </p:cNvPr>
          <p:cNvSpPr txBox="1"/>
          <p:nvPr/>
        </p:nvSpPr>
        <p:spPr>
          <a:xfrm>
            <a:off x="2507381" y="2331421"/>
            <a:ext cx="5996539" cy="480131"/>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accent1"/>
                </a:solidFill>
                <a:latin typeface="+mj-lt"/>
                <a:ea typeface="+mj-ea"/>
                <a:cs typeface="+mj-cs"/>
              </a:defRPr>
            </a:lvl1pPr>
          </a:lstStyle>
          <a:p>
            <a:pPr algn="ctr"/>
            <a:r>
              <a:rPr lang="en-US" sz="4400" dirty="0">
                <a:latin typeface="+mn-lt"/>
              </a:rPr>
              <a:t>Phase II</a:t>
            </a:r>
          </a:p>
        </p:txBody>
      </p:sp>
    </p:spTree>
    <p:extLst>
      <p:ext uri="{BB962C8B-B14F-4D97-AF65-F5344CB8AC3E}">
        <p14:creationId xmlns:p14="http://schemas.microsoft.com/office/powerpoint/2010/main" val="1901289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42E0818F-CD6E-45C5-ABA2-960684890CF9}"/>
              </a:ext>
            </a:extLst>
          </p:cNvPr>
          <p:cNvSpPr/>
          <p:nvPr/>
        </p:nvSpPr>
        <p:spPr>
          <a:xfrm>
            <a:off x="3540456" y="3091967"/>
            <a:ext cx="4604335" cy="3264383"/>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2" name="Rectangle: Rounded Corners 51">
            <a:extLst>
              <a:ext uri="{FF2B5EF4-FFF2-40B4-BE49-F238E27FC236}">
                <a16:creationId xmlns:a16="http://schemas.microsoft.com/office/drawing/2014/main" id="{4ED2D0C8-F68D-4FB1-AA0D-29F8D819674D}"/>
              </a:ext>
            </a:extLst>
          </p:cNvPr>
          <p:cNvSpPr/>
          <p:nvPr/>
        </p:nvSpPr>
        <p:spPr>
          <a:xfrm>
            <a:off x="8775076" y="1142304"/>
            <a:ext cx="1932085" cy="3242848"/>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1" name="Rectangle: Rounded Corners 50">
            <a:extLst>
              <a:ext uri="{FF2B5EF4-FFF2-40B4-BE49-F238E27FC236}">
                <a16:creationId xmlns:a16="http://schemas.microsoft.com/office/drawing/2014/main" id="{098843CF-3A52-4B55-90E5-136E81C4C4CC}"/>
              </a:ext>
            </a:extLst>
          </p:cNvPr>
          <p:cNvSpPr/>
          <p:nvPr/>
        </p:nvSpPr>
        <p:spPr>
          <a:xfrm rot="5400000">
            <a:off x="5231523" y="-750951"/>
            <a:ext cx="1405238" cy="5098172"/>
          </a:xfrm>
          <a:prstGeom prst="roundRect">
            <a:avLst/>
          </a:prstGeom>
          <a:solidFill>
            <a:schemeClr val="accent4">
              <a:lumMod val="40000"/>
              <a:lumOff val="6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0" name="Rectangle: Rounded Corners 49">
            <a:extLst>
              <a:ext uri="{FF2B5EF4-FFF2-40B4-BE49-F238E27FC236}">
                <a16:creationId xmlns:a16="http://schemas.microsoft.com/office/drawing/2014/main" id="{AA7BA40F-38D8-422D-BC17-A1B79BC8FF91}"/>
              </a:ext>
            </a:extLst>
          </p:cNvPr>
          <p:cNvSpPr/>
          <p:nvPr/>
        </p:nvSpPr>
        <p:spPr>
          <a:xfrm>
            <a:off x="1509846" y="1095517"/>
            <a:ext cx="1699259" cy="4008110"/>
          </a:xfrm>
          <a:prstGeom prst="roundRect">
            <a:avLst/>
          </a:prstGeom>
          <a:solidFill>
            <a:schemeClr val="accent4">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0" name="Arrow: Right 39">
            <a:extLst>
              <a:ext uri="{FF2B5EF4-FFF2-40B4-BE49-F238E27FC236}">
                <a16:creationId xmlns:a16="http://schemas.microsoft.com/office/drawing/2014/main" id="{3DB45FFC-CB0C-496A-87DC-6C31C1D25335}"/>
              </a:ext>
            </a:extLst>
          </p:cNvPr>
          <p:cNvSpPr/>
          <p:nvPr/>
        </p:nvSpPr>
        <p:spPr>
          <a:xfrm>
            <a:off x="1568078" y="1696628"/>
            <a:ext cx="7264604" cy="252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1" name="Arrow: Right 40">
            <a:extLst>
              <a:ext uri="{FF2B5EF4-FFF2-40B4-BE49-F238E27FC236}">
                <a16:creationId xmlns:a16="http://schemas.microsoft.com/office/drawing/2014/main" id="{1F266BDD-9682-4E5C-8F12-DF3CA91EABF0}"/>
              </a:ext>
            </a:extLst>
          </p:cNvPr>
          <p:cNvSpPr/>
          <p:nvPr/>
        </p:nvSpPr>
        <p:spPr>
          <a:xfrm rot="16200000">
            <a:off x="966848" y="3447437"/>
            <a:ext cx="2790838" cy="236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a:extLst>
              <a:ext uri="{FF2B5EF4-FFF2-40B4-BE49-F238E27FC236}">
                <a16:creationId xmlns:a16="http://schemas.microsoft.com/office/drawing/2014/main" id="{8BE68CD8-005F-40A5-A672-48E7D4D9863A}"/>
              </a:ext>
            </a:extLst>
          </p:cNvPr>
          <p:cNvSpPr>
            <a:spLocks noGrp="1"/>
          </p:cNvSpPr>
          <p:nvPr>
            <p:ph type="title"/>
          </p:nvPr>
        </p:nvSpPr>
        <p:spPr>
          <a:xfrm>
            <a:off x="1036708" y="-8394"/>
            <a:ext cx="9709248" cy="731520"/>
          </a:xfrm>
        </p:spPr>
        <p:txBody>
          <a:bodyPr/>
          <a:lstStyle/>
          <a:p>
            <a:pPr algn="ctr"/>
            <a:r>
              <a:rPr lang="en-US" dirty="0">
                <a:latin typeface="Aharoni" panose="02010803020104030203" pitchFamily="2" charset="-79"/>
                <a:cs typeface="Aharoni" panose="02010803020104030203" pitchFamily="2" charset="-79"/>
              </a:rPr>
              <a:t>Brian’s Version of Data Science Lifecycle</a:t>
            </a:r>
          </a:p>
        </p:txBody>
      </p:sp>
      <p:sp>
        <p:nvSpPr>
          <p:cNvPr id="4" name="Slide Number Placeholder 3">
            <a:extLst>
              <a:ext uri="{FF2B5EF4-FFF2-40B4-BE49-F238E27FC236}">
                <a16:creationId xmlns:a16="http://schemas.microsoft.com/office/drawing/2014/main" id="{383701AC-B6F2-46AD-A8C8-58A5866B969D}"/>
              </a:ext>
            </a:extLst>
          </p:cNvPr>
          <p:cNvSpPr>
            <a:spLocks noGrp="1"/>
          </p:cNvSpPr>
          <p:nvPr>
            <p:ph type="sldNum" sz="quarter" idx="12"/>
          </p:nvPr>
        </p:nvSpPr>
        <p:spPr/>
        <p:txBody>
          <a:bodyPr/>
          <a:lstStyle/>
          <a:p>
            <a:fld id="{5ACD0CF0-90CC-9C41-A77B-2776398A8C8B}" type="slidenum">
              <a:rPr lang="en-US" smtClean="0"/>
              <a:pPr/>
              <a:t>33</a:t>
            </a:fld>
            <a:endParaRPr lang="en-US" dirty="0"/>
          </a:p>
        </p:txBody>
      </p:sp>
      <p:sp>
        <p:nvSpPr>
          <p:cNvPr id="7" name="Rectangle: Rounded Corners 6">
            <a:extLst>
              <a:ext uri="{FF2B5EF4-FFF2-40B4-BE49-F238E27FC236}">
                <a16:creationId xmlns:a16="http://schemas.microsoft.com/office/drawing/2014/main" id="{8132E6D0-5FFE-4E6C-B597-CB362A1D87B6}"/>
              </a:ext>
            </a:extLst>
          </p:cNvPr>
          <p:cNvSpPr/>
          <p:nvPr/>
        </p:nvSpPr>
        <p:spPr>
          <a:xfrm>
            <a:off x="1561929" y="3346410"/>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Question ID</a:t>
            </a:r>
          </a:p>
        </p:txBody>
      </p:sp>
      <p:sp>
        <p:nvSpPr>
          <p:cNvPr id="8" name="Rectangle: Rounded Corners 7">
            <a:extLst>
              <a:ext uri="{FF2B5EF4-FFF2-40B4-BE49-F238E27FC236}">
                <a16:creationId xmlns:a16="http://schemas.microsoft.com/office/drawing/2014/main" id="{18974549-313B-4C60-9BCE-BDFEB28E1CEF}"/>
              </a:ext>
            </a:extLst>
          </p:cNvPr>
          <p:cNvSpPr/>
          <p:nvPr/>
        </p:nvSpPr>
        <p:spPr>
          <a:xfrm>
            <a:off x="1561929" y="4295535"/>
            <a:ext cx="1610940" cy="667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Business Understanding</a:t>
            </a:r>
          </a:p>
        </p:txBody>
      </p:sp>
      <p:sp>
        <p:nvSpPr>
          <p:cNvPr id="9" name="Rectangle: Rounded Corners 8">
            <a:extLst>
              <a:ext uri="{FF2B5EF4-FFF2-40B4-BE49-F238E27FC236}">
                <a16:creationId xmlns:a16="http://schemas.microsoft.com/office/drawing/2014/main" id="{EE604398-D55E-4AC2-9A50-01A9084A912E}"/>
              </a:ext>
            </a:extLst>
          </p:cNvPr>
          <p:cNvSpPr/>
          <p:nvPr/>
        </p:nvSpPr>
        <p:spPr>
          <a:xfrm>
            <a:off x="1538049" y="1476029"/>
            <a:ext cx="1610940" cy="667451"/>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Data Acquisition/ Representation</a:t>
            </a:r>
          </a:p>
        </p:txBody>
      </p:sp>
      <p:sp>
        <p:nvSpPr>
          <p:cNvPr id="11" name="Rectangle: Rounded Corners 10">
            <a:extLst>
              <a:ext uri="{FF2B5EF4-FFF2-40B4-BE49-F238E27FC236}">
                <a16:creationId xmlns:a16="http://schemas.microsoft.com/office/drawing/2014/main" id="{A6258711-E7C8-4F91-A98B-A681D3EB9BAE}"/>
              </a:ext>
            </a:extLst>
          </p:cNvPr>
          <p:cNvSpPr/>
          <p:nvPr/>
        </p:nvSpPr>
        <p:spPr>
          <a:xfrm>
            <a:off x="6872288" y="1504779"/>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Initial Model</a:t>
            </a:r>
          </a:p>
          <a:p>
            <a:pPr algn="ctr"/>
            <a:r>
              <a:rPr lang="en-US" b="1" dirty="0"/>
              <a:t>Evaluation</a:t>
            </a:r>
          </a:p>
        </p:txBody>
      </p:sp>
      <p:sp>
        <p:nvSpPr>
          <p:cNvPr id="12" name="Rectangle: Rounded Corners 11">
            <a:extLst>
              <a:ext uri="{FF2B5EF4-FFF2-40B4-BE49-F238E27FC236}">
                <a16:creationId xmlns:a16="http://schemas.microsoft.com/office/drawing/2014/main" id="{A6F9BAF6-781F-473F-9EDC-37AE1902159A}"/>
              </a:ext>
            </a:extLst>
          </p:cNvPr>
          <p:cNvSpPr/>
          <p:nvPr/>
        </p:nvSpPr>
        <p:spPr>
          <a:xfrm>
            <a:off x="3385056" y="1493434"/>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Data Understanding - EDA</a:t>
            </a:r>
          </a:p>
        </p:txBody>
      </p:sp>
      <p:sp>
        <p:nvSpPr>
          <p:cNvPr id="15" name="Rectangle: Rounded Corners 14">
            <a:extLst>
              <a:ext uri="{FF2B5EF4-FFF2-40B4-BE49-F238E27FC236}">
                <a16:creationId xmlns:a16="http://schemas.microsoft.com/office/drawing/2014/main" id="{B2D07150-68D8-4102-BDA6-D5DE4F3374BA}"/>
              </a:ext>
            </a:extLst>
          </p:cNvPr>
          <p:cNvSpPr/>
          <p:nvPr/>
        </p:nvSpPr>
        <p:spPr>
          <a:xfrm>
            <a:off x="5171947" y="1493433"/>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Initial Model(s) Building</a:t>
            </a:r>
          </a:p>
        </p:txBody>
      </p:sp>
      <p:sp>
        <p:nvSpPr>
          <p:cNvPr id="16" name="Rectangle: Rounded Corners 15">
            <a:extLst>
              <a:ext uri="{FF2B5EF4-FFF2-40B4-BE49-F238E27FC236}">
                <a16:creationId xmlns:a16="http://schemas.microsoft.com/office/drawing/2014/main" id="{EB58804A-3DBD-4112-B504-0642C765F24B}"/>
              </a:ext>
            </a:extLst>
          </p:cNvPr>
          <p:cNvSpPr/>
          <p:nvPr/>
        </p:nvSpPr>
        <p:spPr>
          <a:xfrm>
            <a:off x="1538049" y="2445704"/>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Evaluation Criteria/Value Metric </a:t>
            </a:r>
          </a:p>
        </p:txBody>
      </p:sp>
      <p:sp>
        <p:nvSpPr>
          <p:cNvPr id="17" name="Rectangle: Rounded Corners 16">
            <a:extLst>
              <a:ext uri="{FF2B5EF4-FFF2-40B4-BE49-F238E27FC236}">
                <a16:creationId xmlns:a16="http://schemas.microsoft.com/office/drawing/2014/main" id="{065FA721-959C-41C6-A252-DA46782D635D}"/>
              </a:ext>
            </a:extLst>
          </p:cNvPr>
          <p:cNvSpPr/>
          <p:nvPr/>
        </p:nvSpPr>
        <p:spPr>
          <a:xfrm>
            <a:off x="8832682" y="1504779"/>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Model Creation &amp; Training </a:t>
            </a:r>
          </a:p>
        </p:txBody>
      </p:sp>
      <p:sp>
        <p:nvSpPr>
          <p:cNvPr id="18" name="Rectangle: Rounded Corners 17">
            <a:extLst>
              <a:ext uri="{FF2B5EF4-FFF2-40B4-BE49-F238E27FC236}">
                <a16:creationId xmlns:a16="http://schemas.microsoft.com/office/drawing/2014/main" id="{1C6F63F8-239D-42C8-B09E-5FEF25B5514E}"/>
              </a:ext>
            </a:extLst>
          </p:cNvPr>
          <p:cNvSpPr/>
          <p:nvPr/>
        </p:nvSpPr>
        <p:spPr>
          <a:xfrm>
            <a:off x="8890914" y="2369737"/>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Feature Engineering and Evaluation</a:t>
            </a:r>
          </a:p>
        </p:txBody>
      </p:sp>
      <p:sp>
        <p:nvSpPr>
          <p:cNvPr id="19" name="Rectangle: Rounded Corners 18">
            <a:extLst>
              <a:ext uri="{FF2B5EF4-FFF2-40B4-BE49-F238E27FC236}">
                <a16:creationId xmlns:a16="http://schemas.microsoft.com/office/drawing/2014/main" id="{32BDDAD9-B118-4A34-A882-B57BD4A1F47C}"/>
              </a:ext>
            </a:extLst>
          </p:cNvPr>
          <p:cNvSpPr/>
          <p:nvPr/>
        </p:nvSpPr>
        <p:spPr>
          <a:xfrm>
            <a:off x="8907208" y="3329558"/>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Final Model Development</a:t>
            </a:r>
          </a:p>
        </p:txBody>
      </p:sp>
      <p:cxnSp>
        <p:nvCxnSpPr>
          <p:cNvPr id="21" name="Connector: Elbow 20">
            <a:extLst>
              <a:ext uri="{FF2B5EF4-FFF2-40B4-BE49-F238E27FC236}">
                <a16:creationId xmlns:a16="http://schemas.microsoft.com/office/drawing/2014/main" id="{D03B33D7-D401-4E81-A692-337E50ED4C5C}"/>
              </a:ext>
            </a:extLst>
          </p:cNvPr>
          <p:cNvCxnSpPr>
            <a:stCxn id="18" idx="3"/>
            <a:endCxn id="17" idx="3"/>
          </p:cNvCxnSpPr>
          <p:nvPr/>
        </p:nvCxnSpPr>
        <p:spPr>
          <a:xfrm flipH="1" flipV="1">
            <a:off x="10443622" y="1838505"/>
            <a:ext cx="58232" cy="900899"/>
          </a:xfrm>
          <a:prstGeom prst="bentConnector3">
            <a:avLst>
              <a:gd name="adj1" fmla="val -392568"/>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Connector: Elbow 22">
            <a:extLst>
              <a:ext uri="{FF2B5EF4-FFF2-40B4-BE49-F238E27FC236}">
                <a16:creationId xmlns:a16="http://schemas.microsoft.com/office/drawing/2014/main" id="{2DBAA230-32B8-4994-8182-FFF941A80462}"/>
              </a:ext>
            </a:extLst>
          </p:cNvPr>
          <p:cNvCxnSpPr>
            <a:stCxn id="17" idx="1"/>
            <a:endCxn id="18" idx="1"/>
          </p:cNvCxnSpPr>
          <p:nvPr/>
        </p:nvCxnSpPr>
        <p:spPr>
          <a:xfrm rot="10800000" flipH="1" flipV="1">
            <a:off x="8832682" y="1838504"/>
            <a:ext cx="58232" cy="900899"/>
          </a:xfrm>
          <a:prstGeom prst="bentConnector3">
            <a:avLst>
              <a:gd name="adj1" fmla="val -392568"/>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Connector: Elbow 25">
            <a:extLst>
              <a:ext uri="{FF2B5EF4-FFF2-40B4-BE49-F238E27FC236}">
                <a16:creationId xmlns:a16="http://schemas.microsoft.com/office/drawing/2014/main" id="{24B78FA5-50B6-43F8-AA56-774F960AC137}"/>
              </a:ext>
            </a:extLst>
          </p:cNvPr>
          <p:cNvCxnSpPr>
            <a:stCxn id="15" idx="2"/>
            <a:endCxn id="11" idx="2"/>
          </p:cNvCxnSpPr>
          <p:nvPr/>
        </p:nvCxnSpPr>
        <p:spPr>
          <a:xfrm rot="16200000" flipH="1">
            <a:off x="6821914" y="1316386"/>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Connector: Elbow 27">
            <a:extLst>
              <a:ext uri="{FF2B5EF4-FFF2-40B4-BE49-F238E27FC236}">
                <a16:creationId xmlns:a16="http://schemas.microsoft.com/office/drawing/2014/main" id="{A9738A36-AEF1-49F1-9FDA-54CBB1FE9184}"/>
              </a:ext>
            </a:extLst>
          </p:cNvPr>
          <p:cNvCxnSpPr>
            <a:stCxn id="11" idx="0"/>
            <a:endCxn id="15" idx="0"/>
          </p:cNvCxnSpPr>
          <p:nvPr/>
        </p:nvCxnSpPr>
        <p:spPr>
          <a:xfrm rot="16200000" flipV="1">
            <a:off x="6821915" y="648935"/>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sp>
        <p:nvSpPr>
          <p:cNvPr id="32" name="Rectangle: Rounded Corners 31">
            <a:extLst>
              <a:ext uri="{FF2B5EF4-FFF2-40B4-BE49-F238E27FC236}">
                <a16:creationId xmlns:a16="http://schemas.microsoft.com/office/drawing/2014/main" id="{7762EAC7-0534-462B-BF89-010FE3796A4E}"/>
              </a:ext>
            </a:extLst>
          </p:cNvPr>
          <p:cNvSpPr/>
          <p:nvPr/>
        </p:nvSpPr>
        <p:spPr>
          <a:xfrm>
            <a:off x="4974433" y="3197530"/>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Model Deployment</a:t>
            </a:r>
          </a:p>
        </p:txBody>
      </p:sp>
      <p:sp>
        <p:nvSpPr>
          <p:cNvPr id="33" name="Rectangle: Rounded Corners 32">
            <a:extLst>
              <a:ext uri="{FF2B5EF4-FFF2-40B4-BE49-F238E27FC236}">
                <a16:creationId xmlns:a16="http://schemas.microsoft.com/office/drawing/2014/main" id="{B8D773ED-BBB4-4D56-83F2-A1DD2BCA9394}"/>
              </a:ext>
            </a:extLst>
          </p:cNvPr>
          <p:cNvSpPr/>
          <p:nvPr/>
        </p:nvSpPr>
        <p:spPr>
          <a:xfrm>
            <a:off x="3910013" y="4002571"/>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Data Drift Analysis</a:t>
            </a:r>
          </a:p>
        </p:txBody>
      </p:sp>
      <p:sp>
        <p:nvSpPr>
          <p:cNvPr id="34" name="Rectangle: Rounded Corners 33">
            <a:extLst>
              <a:ext uri="{FF2B5EF4-FFF2-40B4-BE49-F238E27FC236}">
                <a16:creationId xmlns:a16="http://schemas.microsoft.com/office/drawing/2014/main" id="{BD2906E5-25C0-4280-97C2-3444F49130A1}"/>
              </a:ext>
            </a:extLst>
          </p:cNvPr>
          <p:cNvSpPr/>
          <p:nvPr/>
        </p:nvSpPr>
        <p:spPr>
          <a:xfrm>
            <a:off x="5896193" y="4002570"/>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50" b="1" dirty="0"/>
              <a:t>Model Performance – Evaluation Value Metric</a:t>
            </a:r>
          </a:p>
        </p:txBody>
      </p:sp>
      <p:sp>
        <p:nvSpPr>
          <p:cNvPr id="35" name="Rectangle: Rounded Corners 34">
            <a:extLst>
              <a:ext uri="{FF2B5EF4-FFF2-40B4-BE49-F238E27FC236}">
                <a16:creationId xmlns:a16="http://schemas.microsoft.com/office/drawing/2014/main" id="{F1CB4373-20C3-40C5-8781-053279E57E6B}"/>
              </a:ext>
            </a:extLst>
          </p:cNvPr>
          <p:cNvSpPr/>
          <p:nvPr/>
        </p:nvSpPr>
        <p:spPr>
          <a:xfrm>
            <a:off x="4934760" y="4908915"/>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t>Model Drift Analysis – Model Evaluation</a:t>
            </a:r>
          </a:p>
        </p:txBody>
      </p:sp>
      <p:sp>
        <p:nvSpPr>
          <p:cNvPr id="38" name="Arrow: Curved Right 37">
            <a:extLst>
              <a:ext uri="{FF2B5EF4-FFF2-40B4-BE49-F238E27FC236}">
                <a16:creationId xmlns:a16="http://schemas.microsoft.com/office/drawing/2014/main" id="{E111F11C-F617-422A-8C4A-4F846F548F57}"/>
              </a:ext>
            </a:extLst>
          </p:cNvPr>
          <p:cNvSpPr/>
          <p:nvPr/>
        </p:nvSpPr>
        <p:spPr>
          <a:xfrm>
            <a:off x="3626403" y="3351120"/>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Arrow: Curved Right 38">
            <a:extLst>
              <a:ext uri="{FF2B5EF4-FFF2-40B4-BE49-F238E27FC236}">
                <a16:creationId xmlns:a16="http://schemas.microsoft.com/office/drawing/2014/main" id="{213230FB-7561-4448-94DA-BE1AD0838BEA}"/>
              </a:ext>
            </a:extLst>
          </p:cNvPr>
          <p:cNvSpPr/>
          <p:nvPr/>
        </p:nvSpPr>
        <p:spPr>
          <a:xfrm rot="10800000">
            <a:off x="6761325" y="3243739"/>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cxnSp>
        <p:nvCxnSpPr>
          <p:cNvPr id="43" name="Connector: Elbow 42">
            <a:extLst>
              <a:ext uri="{FF2B5EF4-FFF2-40B4-BE49-F238E27FC236}">
                <a16:creationId xmlns:a16="http://schemas.microsoft.com/office/drawing/2014/main" id="{755CCE56-32CD-46D1-B9AD-3D3246BDEB1C}"/>
              </a:ext>
            </a:extLst>
          </p:cNvPr>
          <p:cNvCxnSpPr>
            <a:stCxn id="19" idx="3"/>
            <a:endCxn id="17" idx="3"/>
          </p:cNvCxnSpPr>
          <p:nvPr/>
        </p:nvCxnSpPr>
        <p:spPr>
          <a:xfrm flipH="1" flipV="1">
            <a:off x="10443622" y="1838505"/>
            <a:ext cx="74526" cy="1860720"/>
          </a:xfrm>
          <a:prstGeom prst="bentConnector3">
            <a:avLst>
              <a:gd name="adj1" fmla="val -306739"/>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6" name="Connector: Elbow 45">
            <a:extLst>
              <a:ext uri="{FF2B5EF4-FFF2-40B4-BE49-F238E27FC236}">
                <a16:creationId xmlns:a16="http://schemas.microsoft.com/office/drawing/2014/main" id="{E2368AD1-A24A-479B-BD33-C29C95EEB6AC}"/>
              </a:ext>
            </a:extLst>
          </p:cNvPr>
          <p:cNvCxnSpPr>
            <a:stCxn id="17" idx="1"/>
            <a:endCxn id="19" idx="1"/>
          </p:cNvCxnSpPr>
          <p:nvPr/>
        </p:nvCxnSpPr>
        <p:spPr>
          <a:xfrm rot="10800000" flipH="1" flipV="1">
            <a:off x="8832682" y="1838505"/>
            <a:ext cx="74526" cy="1860720"/>
          </a:xfrm>
          <a:prstGeom prst="bentConnector3">
            <a:avLst>
              <a:gd name="adj1" fmla="val -306739"/>
            </a:avLst>
          </a:prstGeom>
          <a:ln>
            <a:tailEnd type="triangle"/>
          </a:ln>
        </p:spPr>
        <p:style>
          <a:lnRef idx="2">
            <a:schemeClr val="accent4"/>
          </a:lnRef>
          <a:fillRef idx="0">
            <a:schemeClr val="accent4"/>
          </a:fillRef>
          <a:effectRef idx="1">
            <a:schemeClr val="accent4"/>
          </a:effectRef>
          <a:fontRef idx="minor">
            <a:schemeClr val="tx1"/>
          </a:fontRef>
        </p:style>
      </p:cxnSp>
      <p:sp>
        <p:nvSpPr>
          <p:cNvPr id="48" name="Rectangle: Rounded Corners 47">
            <a:extLst>
              <a:ext uri="{FF2B5EF4-FFF2-40B4-BE49-F238E27FC236}">
                <a16:creationId xmlns:a16="http://schemas.microsoft.com/office/drawing/2014/main" id="{972E2C95-AEB8-4319-AF0F-3DFD1D1A5AF2}"/>
              </a:ext>
            </a:extLst>
          </p:cNvPr>
          <p:cNvSpPr/>
          <p:nvPr/>
        </p:nvSpPr>
        <p:spPr>
          <a:xfrm>
            <a:off x="3649491" y="5851342"/>
            <a:ext cx="4386263" cy="292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Reports – Dashboards - Products </a:t>
            </a:r>
          </a:p>
        </p:txBody>
      </p:sp>
      <p:sp>
        <p:nvSpPr>
          <p:cNvPr id="49" name="Arrow: Right 48">
            <a:extLst>
              <a:ext uri="{FF2B5EF4-FFF2-40B4-BE49-F238E27FC236}">
                <a16:creationId xmlns:a16="http://schemas.microsoft.com/office/drawing/2014/main" id="{F441B986-4D0A-48D7-B51A-912713EA2640}"/>
              </a:ext>
            </a:extLst>
          </p:cNvPr>
          <p:cNvSpPr/>
          <p:nvPr/>
        </p:nvSpPr>
        <p:spPr>
          <a:xfrm rot="10800000">
            <a:off x="8181672" y="3347571"/>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2" name="TextBox 61">
            <a:extLst>
              <a:ext uri="{FF2B5EF4-FFF2-40B4-BE49-F238E27FC236}">
                <a16:creationId xmlns:a16="http://schemas.microsoft.com/office/drawing/2014/main" id="{915A5A45-6E4B-4AF2-8B9D-0EEE6331031F}"/>
              </a:ext>
            </a:extLst>
          </p:cNvPr>
          <p:cNvSpPr txBox="1"/>
          <p:nvPr/>
        </p:nvSpPr>
        <p:spPr>
          <a:xfrm>
            <a:off x="0" y="2701240"/>
            <a:ext cx="1472423"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1: Idea Development </a:t>
            </a:r>
          </a:p>
        </p:txBody>
      </p:sp>
      <p:sp>
        <p:nvSpPr>
          <p:cNvPr id="63" name="TextBox 62">
            <a:extLst>
              <a:ext uri="{FF2B5EF4-FFF2-40B4-BE49-F238E27FC236}">
                <a16:creationId xmlns:a16="http://schemas.microsoft.com/office/drawing/2014/main" id="{A4DCC781-F002-49C5-A0C3-0CB8C15B9DF6}"/>
              </a:ext>
            </a:extLst>
          </p:cNvPr>
          <p:cNvSpPr txBox="1"/>
          <p:nvPr/>
        </p:nvSpPr>
        <p:spPr>
          <a:xfrm>
            <a:off x="10653864" y="2232659"/>
            <a:ext cx="1502474" cy="92333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3: Solution Development </a:t>
            </a:r>
          </a:p>
        </p:txBody>
      </p:sp>
      <p:sp>
        <p:nvSpPr>
          <p:cNvPr id="64" name="TextBox 63">
            <a:extLst>
              <a:ext uri="{FF2B5EF4-FFF2-40B4-BE49-F238E27FC236}">
                <a16:creationId xmlns:a16="http://schemas.microsoft.com/office/drawing/2014/main" id="{9847CC13-65DE-48A4-9DFB-B9E4328C26A4}"/>
              </a:ext>
            </a:extLst>
          </p:cNvPr>
          <p:cNvSpPr txBox="1"/>
          <p:nvPr/>
        </p:nvSpPr>
        <p:spPr>
          <a:xfrm>
            <a:off x="3059825" y="610931"/>
            <a:ext cx="5748634" cy="43088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200" b="1" dirty="0">
                <a:ln/>
                <a:solidFill>
                  <a:schemeClr val="accent3"/>
                </a:solidFill>
              </a:rPr>
              <a:t>Phase 2: Data Prep and Problem Exploration</a:t>
            </a:r>
          </a:p>
        </p:txBody>
      </p:sp>
      <p:sp>
        <p:nvSpPr>
          <p:cNvPr id="65" name="TextBox 64">
            <a:extLst>
              <a:ext uri="{FF2B5EF4-FFF2-40B4-BE49-F238E27FC236}">
                <a16:creationId xmlns:a16="http://schemas.microsoft.com/office/drawing/2014/main" id="{E543883D-31C4-4521-BFBF-51022A2D9EFB}"/>
              </a:ext>
            </a:extLst>
          </p:cNvPr>
          <p:cNvSpPr txBox="1"/>
          <p:nvPr/>
        </p:nvSpPr>
        <p:spPr>
          <a:xfrm>
            <a:off x="4335917" y="6314458"/>
            <a:ext cx="3171216"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4: Solution Deployment   </a:t>
            </a:r>
          </a:p>
        </p:txBody>
      </p:sp>
      <p:pic>
        <p:nvPicPr>
          <p:cNvPr id="66" name="Picture 2">
            <a:extLst>
              <a:ext uri="{FF2B5EF4-FFF2-40B4-BE49-F238E27FC236}">
                <a16:creationId xmlns:a16="http://schemas.microsoft.com/office/drawing/2014/main" id="{42D08057-CF3F-489B-B3EF-8800A76FBC5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0356" y="5217300"/>
            <a:ext cx="1562706" cy="1526605"/>
          </a:xfrm>
          <a:prstGeom prst="rect">
            <a:avLst/>
          </a:prstGeom>
          <a:noFill/>
          <a:extLst>
            <a:ext uri="{909E8E84-426E-40DD-AFC4-6F175D3DCCD1}">
              <a14:hiddenFill xmlns:a14="http://schemas.microsoft.com/office/drawing/2010/main">
                <a:solidFill>
                  <a:srgbClr val="FFFFFF"/>
                </a:solidFill>
              </a14:hiddenFill>
            </a:ext>
          </a:extLst>
        </p:spPr>
      </p:pic>
      <p:sp>
        <p:nvSpPr>
          <p:cNvPr id="67" name="Isosceles Triangle 66">
            <a:extLst>
              <a:ext uri="{FF2B5EF4-FFF2-40B4-BE49-F238E27FC236}">
                <a16:creationId xmlns:a16="http://schemas.microsoft.com/office/drawing/2014/main" id="{F8E1FB28-FD4F-4F3C-AEF8-039679795EEA}"/>
              </a:ext>
            </a:extLst>
          </p:cNvPr>
          <p:cNvSpPr/>
          <p:nvPr/>
        </p:nvSpPr>
        <p:spPr>
          <a:xfrm>
            <a:off x="2814189" y="967986"/>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G1</a:t>
            </a:r>
          </a:p>
        </p:txBody>
      </p:sp>
      <p:sp>
        <p:nvSpPr>
          <p:cNvPr id="68" name="Isosceles Triangle 67">
            <a:extLst>
              <a:ext uri="{FF2B5EF4-FFF2-40B4-BE49-F238E27FC236}">
                <a16:creationId xmlns:a16="http://schemas.microsoft.com/office/drawing/2014/main" id="{847ED309-922A-4087-AB10-789FAB35C691}"/>
              </a:ext>
            </a:extLst>
          </p:cNvPr>
          <p:cNvSpPr/>
          <p:nvPr/>
        </p:nvSpPr>
        <p:spPr>
          <a:xfrm>
            <a:off x="8144791" y="984504"/>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G2</a:t>
            </a:r>
          </a:p>
        </p:txBody>
      </p:sp>
      <p:sp>
        <p:nvSpPr>
          <p:cNvPr id="69" name="Isosceles Triangle 68">
            <a:extLst>
              <a:ext uri="{FF2B5EF4-FFF2-40B4-BE49-F238E27FC236}">
                <a16:creationId xmlns:a16="http://schemas.microsoft.com/office/drawing/2014/main" id="{31A322F4-21E7-4CE5-9E22-02BFB5D15DDE}"/>
              </a:ext>
            </a:extLst>
          </p:cNvPr>
          <p:cNvSpPr/>
          <p:nvPr/>
        </p:nvSpPr>
        <p:spPr>
          <a:xfrm>
            <a:off x="7998225" y="3767332"/>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G3</a:t>
            </a:r>
          </a:p>
        </p:txBody>
      </p:sp>
      <p:sp>
        <p:nvSpPr>
          <p:cNvPr id="70" name="Isosceles Triangle 69">
            <a:extLst>
              <a:ext uri="{FF2B5EF4-FFF2-40B4-BE49-F238E27FC236}">
                <a16:creationId xmlns:a16="http://schemas.microsoft.com/office/drawing/2014/main" id="{6D1BE310-BC41-470D-AD36-58CCF1EB11ED}"/>
              </a:ext>
            </a:extLst>
          </p:cNvPr>
          <p:cNvSpPr/>
          <p:nvPr/>
        </p:nvSpPr>
        <p:spPr>
          <a:xfrm>
            <a:off x="8772917" y="5356102"/>
            <a:ext cx="449108" cy="2532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p>
        </p:txBody>
      </p:sp>
      <p:sp>
        <p:nvSpPr>
          <p:cNvPr id="71" name="TextBox 70">
            <a:extLst>
              <a:ext uri="{FF2B5EF4-FFF2-40B4-BE49-F238E27FC236}">
                <a16:creationId xmlns:a16="http://schemas.microsoft.com/office/drawing/2014/main" id="{042CCCD2-1920-4C9B-9B9C-702286FED74D}"/>
              </a:ext>
            </a:extLst>
          </p:cNvPr>
          <p:cNvSpPr txBox="1"/>
          <p:nvPr/>
        </p:nvSpPr>
        <p:spPr>
          <a:xfrm>
            <a:off x="9222025" y="5173486"/>
            <a:ext cx="1025060" cy="646331"/>
          </a:xfrm>
          <a:prstGeom prst="rect">
            <a:avLst/>
          </a:prstGeom>
          <a:noFill/>
        </p:spPr>
        <p:txBody>
          <a:bodyPr wrap="square" rtlCol="0">
            <a:spAutoFit/>
          </a:bodyPr>
          <a:lstStyle/>
          <a:p>
            <a:pPr algn="ctr"/>
            <a:r>
              <a:rPr lang="en-US" b="1" dirty="0"/>
              <a:t>Gate Reviews</a:t>
            </a:r>
          </a:p>
        </p:txBody>
      </p:sp>
      <p:sp>
        <p:nvSpPr>
          <p:cNvPr id="75" name="Arrow: Right 74">
            <a:extLst>
              <a:ext uri="{FF2B5EF4-FFF2-40B4-BE49-F238E27FC236}">
                <a16:creationId xmlns:a16="http://schemas.microsoft.com/office/drawing/2014/main" id="{94F676AE-C1D1-433F-8AEF-EF6C6E713409}"/>
              </a:ext>
            </a:extLst>
          </p:cNvPr>
          <p:cNvSpPr/>
          <p:nvPr/>
        </p:nvSpPr>
        <p:spPr>
          <a:xfrm rot="10800000">
            <a:off x="3266095" y="3311949"/>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75684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a:t>
            </a:r>
            <a:r>
              <a:rPr lang="en-US" u="sng" dirty="0"/>
              <a:t>SOME</a:t>
            </a:r>
            <a:r>
              <a:rPr lang="en-US" dirty="0"/>
              <a:t>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29"/>
            <a:ext cx="10515600" cy="5916545"/>
          </a:xfrm>
        </p:spPr>
        <p:txBody>
          <a:bodyPr>
            <a:normAutofit fontScale="70000" lnSpcReduction="20000"/>
          </a:bodyPr>
          <a:lstStyle/>
          <a:p>
            <a:r>
              <a:rPr lang="en-US" dirty="0"/>
              <a:t> Phase – 1 Idea Development </a:t>
            </a:r>
          </a:p>
          <a:p>
            <a:pPr lvl="1"/>
            <a:r>
              <a:rPr lang="en-US" dirty="0"/>
              <a:t> Prediction versus Inference </a:t>
            </a:r>
          </a:p>
          <a:p>
            <a:pPr lvl="1"/>
            <a:r>
              <a:rPr lang="en-US" dirty="0"/>
              <a:t> Independent Metric for Business Value</a:t>
            </a:r>
          </a:p>
          <a:p>
            <a:pPr lvl="1"/>
            <a:r>
              <a:rPr lang="en-US" dirty="0"/>
              <a:t> Target Variable and features </a:t>
            </a:r>
          </a:p>
          <a:p>
            <a:pPr lvl="1"/>
            <a:r>
              <a:rPr lang="en-US" dirty="0"/>
              <a:t> Classification versus Regression</a:t>
            </a:r>
          </a:p>
          <a:p>
            <a:pPr lvl="1"/>
            <a:r>
              <a:rPr lang="en-US" dirty="0"/>
              <a:t> Probabilistic Interpretation </a:t>
            </a:r>
          </a:p>
          <a:p>
            <a:pPr lvl="1"/>
            <a:r>
              <a:rPr lang="en-US" dirty="0"/>
              <a:t> Data acquisition/gathering     </a:t>
            </a:r>
          </a:p>
          <a:p>
            <a:r>
              <a:rPr lang="en-US" b="1" dirty="0"/>
              <a:t> Phase – 2 Data Prep and Problem Exploration</a:t>
            </a:r>
          </a:p>
          <a:p>
            <a:pPr lvl="1"/>
            <a:r>
              <a:rPr lang="en-US" b="1" dirty="0"/>
              <a:t>Variable types and data types</a:t>
            </a:r>
          </a:p>
          <a:p>
            <a:pPr lvl="1"/>
            <a:r>
              <a:rPr lang="en-US" b="1" dirty="0"/>
              <a:t> Baseline – prevalence</a:t>
            </a:r>
          </a:p>
          <a:p>
            <a:pPr lvl="1"/>
            <a:r>
              <a:rPr lang="en-US" b="1" dirty="0"/>
              <a:t> Scaling and/or Normalizing Data/One-Hot Encoding</a:t>
            </a:r>
          </a:p>
          <a:p>
            <a:pPr lvl="1"/>
            <a:r>
              <a:rPr lang="en-US" b="1" dirty="0"/>
              <a:t> Missing Data </a:t>
            </a:r>
          </a:p>
          <a:p>
            <a:pPr lvl="1"/>
            <a:r>
              <a:rPr lang="en-US" b="1" dirty="0"/>
              <a:t> Data Partitioning/Sampling </a:t>
            </a:r>
          </a:p>
          <a:p>
            <a:pPr lvl="1"/>
            <a:r>
              <a:rPr lang="en-US" b="1" dirty="0"/>
              <a:t> EDA (Summary Stats and Visuals)</a:t>
            </a:r>
          </a:p>
          <a:p>
            <a:pPr lvl="1"/>
            <a:r>
              <a:rPr lang="en-US" b="1" dirty="0"/>
              <a:t> Cross Validation </a:t>
            </a:r>
          </a:p>
          <a:p>
            <a:r>
              <a:rPr lang="en-US" dirty="0"/>
              <a:t> Phase – 3 – Solution Model Development</a:t>
            </a:r>
          </a:p>
          <a:p>
            <a:pPr lvl="1"/>
            <a:r>
              <a:rPr lang="en-US" dirty="0"/>
              <a:t> Parameters versus Hyperparameters</a:t>
            </a:r>
          </a:p>
          <a:p>
            <a:pPr lvl="1"/>
            <a:r>
              <a:rPr lang="en-US" dirty="0"/>
              <a:t> Thresholding </a:t>
            </a:r>
          </a:p>
          <a:p>
            <a:pPr lvl="1"/>
            <a:r>
              <a:rPr lang="en-US" dirty="0"/>
              <a:t> Feature Engineering</a:t>
            </a:r>
          </a:p>
          <a:p>
            <a:pPr lvl="1"/>
            <a:r>
              <a:rPr lang="en-US" dirty="0"/>
              <a:t> Bias versus Variance Tradeoff </a:t>
            </a:r>
          </a:p>
          <a:p>
            <a:pPr lvl="1"/>
            <a:r>
              <a:rPr lang="en-US" dirty="0"/>
              <a:t> Model Evaluation</a:t>
            </a:r>
          </a:p>
          <a:p>
            <a:pPr lvl="1"/>
            <a:r>
              <a:rPr lang="en-US" dirty="0"/>
              <a:t> Non-parametric modelling (random state)</a:t>
            </a:r>
          </a:p>
          <a:p>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34</a:t>
            </a:fld>
            <a:endParaRPr lang="en-US"/>
          </a:p>
        </p:txBody>
      </p:sp>
    </p:spTree>
    <p:extLst>
      <p:ext uri="{BB962C8B-B14F-4D97-AF65-F5344CB8AC3E}">
        <p14:creationId xmlns:p14="http://schemas.microsoft.com/office/powerpoint/2010/main" val="17671999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538141"/>
            <a:ext cx="11609422" cy="6183334"/>
          </a:xfrm>
        </p:spPr>
        <p:txBody>
          <a:bodyPr>
            <a:normAutofit lnSpcReduction="10000"/>
          </a:bodyPr>
          <a:lstStyle/>
          <a:p>
            <a:r>
              <a:rPr lang="en-US" dirty="0"/>
              <a:t> Variable Types and Data Types</a:t>
            </a:r>
          </a:p>
          <a:p>
            <a:pPr lvl="1"/>
            <a:r>
              <a:rPr lang="en-US" dirty="0"/>
              <a:t>  Five Atomic Variable Types in R</a:t>
            </a:r>
          </a:p>
          <a:p>
            <a:pPr lvl="2"/>
            <a:r>
              <a:rPr lang="en-US" sz="2400" dirty="0"/>
              <a:t> Numeric – number unlimited size</a:t>
            </a:r>
          </a:p>
          <a:p>
            <a:pPr lvl="2"/>
            <a:r>
              <a:rPr lang="en-US" sz="2400" dirty="0"/>
              <a:t> Integer – number with constraints on size  </a:t>
            </a:r>
          </a:p>
          <a:p>
            <a:pPr lvl="2"/>
            <a:r>
              <a:rPr lang="en-US" sz="2400" dirty="0"/>
              <a:t> Complex – numbers and characters</a:t>
            </a:r>
          </a:p>
          <a:p>
            <a:pPr lvl="2"/>
            <a:r>
              <a:rPr lang="en-US" sz="2400" dirty="0"/>
              <a:t> Character – words</a:t>
            </a:r>
          </a:p>
          <a:p>
            <a:pPr lvl="2"/>
            <a:r>
              <a:rPr lang="en-US" sz="2400" dirty="0"/>
              <a:t> Factor – unique character class that is limited in the number of categories</a:t>
            </a:r>
          </a:p>
          <a:p>
            <a:pPr lvl="2"/>
            <a:r>
              <a:rPr lang="en-US" sz="2400" dirty="0"/>
              <a:t> Logical – True or False </a:t>
            </a:r>
          </a:p>
          <a:p>
            <a:r>
              <a:rPr lang="en-US" dirty="0"/>
              <a:t> Data Types </a:t>
            </a:r>
          </a:p>
          <a:p>
            <a:pPr lvl="1"/>
            <a:r>
              <a:rPr lang="en-US" dirty="0"/>
              <a:t> List - </a:t>
            </a:r>
            <a:r>
              <a:rPr lang="en-US" dirty="0">
                <a:effectLst/>
              </a:rPr>
              <a:t>A list is an R-object containing different types of elements inside it like vectors, functions, and even another list inside it.</a:t>
            </a:r>
            <a:endParaRPr lang="en-US" sz="3200" dirty="0"/>
          </a:p>
          <a:p>
            <a:pPr lvl="1"/>
            <a:r>
              <a:rPr lang="en-US" dirty="0"/>
              <a:t> Vector - A </a:t>
            </a:r>
            <a:r>
              <a:rPr lang="en-US" dirty="0">
                <a:hlinkClick r:id="rId2"/>
              </a:rPr>
              <a:t>vector</a:t>
            </a:r>
            <a:r>
              <a:rPr lang="en-US" dirty="0"/>
              <a:t> in R is a series of data items of the same basic type (from above)</a:t>
            </a:r>
          </a:p>
          <a:p>
            <a:pPr lvl="1"/>
            <a:r>
              <a:rPr lang="en-US" dirty="0"/>
              <a:t> Array - is a </a:t>
            </a:r>
            <a:r>
              <a:rPr lang="en-US" b="1" dirty="0"/>
              <a:t>list</a:t>
            </a:r>
            <a:r>
              <a:rPr lang="en-US" dirty="0"/>
              <a:t> or </a:t>
            </a:r>
            <a:r>
              <a:rPr lang="en-US" b="1" dirty="0"/>
              <a:t>vector </a:t>
            </a:r>
            <a:r>
              <a:rPr lang="en-US" dirty="0"/>
              <a:t>with two or more dimensions</a:t>
            </a:r>
          </a:p>
          <a:p>
            <a:pPr lvl="1"/>
            <a:r>
              <a:rPr lang="en-US" dirty="0"/>
              <a:t> Matrix - A </a:t>
            </a:r>
            <a:r>
              <a:rPr lang="en-US" dirty="0">
                <a:hlinkClick r:id="rId3"/>
              </a:rPr>
              <a:t>matrix</a:t>
            </a:r>
            <a:r>
              <a:rPr lang="en-US" dirty="0"/>
              <a:t> is a two-dimensional rectangular data structure, created through the use of matrix function. Usually numeric, can’t have different data types, think of it as many vectors </a:t>
            </a:r>
          </a:p>
          <a:p>
            <a:pPr lvl="1"/>
            <a:r>
              <a:rPr lang="en-US" dirty="0"/>
              <a:t> </a:t>
            </a:r>
            <a:r>
              <a:rPr lang="en-US" dirty="0" err="1"/>
              <a:t>Dataframe</a:t>
            </a:r>
            <a:r>
              <a:rPr lang="en-US" dirty="0"/>
              <a:t> – A two dimensional object that can contain multiple variable types </a:t>
            </a:r>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35</a:t>
            </a:fld>
            <a:endParaRPr lang="en-US"/>
          </a:p>
        </p:txBody>
      </p:sp>
    </p:spTree>
    <p:extLst>
      <p:ext uri="{BB962C8B-B14F-4D97-AF65-F5344CB8AC3E}">
        <p14:creationId xmlns:p14="http://schemas.microsoft.com/office/powerpoint/2010/main" val="36397951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538141"/>
            <a:ext cx="11609422" cy="6183334"/>
          </a:xfrm>
        </p:spPr>
        <p:txBody>
          <a:bodyPr>
            <a:normAutofit/>
          </a:bodyPr>
          <a:lstStyle/>
          <a:p>
            <a:r>
              <a:rPr lang="en-US" dirty="0"/>
              <a:t> Some useful variable and data type  </a:t>
            </a:r>
          </a:p>
          <a:p>
            <a:pPr lvl="1"/>
            <a:r>
              <a:rPr lang="en-US" dirty="0"/>
              <a:t> str()</a:t>
            </a:r>
          </a:p>
          <a:p>
            <a:pPr lvl="1"/>
            <a:r>
              <a:rPr lang="en-US" dirty="0"/>
              <a:t> class()</a:t>
            </a:r>
          </a:p>
          <a:p>
            <a:pPr lvl="1"/>
            <a:r>
              <a:rPr lang="en-US" dirty="0"/>
              <a:t> names()</a:t>
            </a:r>
          </a:p>
          <a:p>
            <a:pPr lvl="1"/>
            <a:r>
              <a:rPr lang="en-US" dirty="0"/>
              <a:t> length()</a:t>
            </a:r>
          </a:p>
          <a:p>
            <a:pPr lvl="1"/>
            <a:r>
              <a:rPr lang="en-US" dirty="0"/>
              <a:t> dim()</a:t>
            </a:r>
          </a:p>
          <a:p>
            <a:pPr lvl="1"/>
            <a:endParaRPr lang="en-US" dirty="0"/>
          </a:p>
          <a:p>
            <a:pPr marL="457200" lvl="1" indent="0">
              <a:buNone/>
            </a:pPr>
            <a:r>
              <a:rPr lang="en-US" dirty="0"/>
              <a:t>Open up </a:t>
            </a:r>
            <a:r>
              <a:rPr lang="en-US" dirty="0" err="1"/>
              <a:t>Rstudio</a:t>
            </a:r>
            <a:r>
              <a:rPr lang="en-US" dirty="0"/>
              <a:t> and try these functions out on the </a:t>
            </a:r>
            <a:r>
              <a:rPr lang="en-US" dirty="0" err="1"/>
              <a:t>mtcars</a:t>
            </a:r>
            <a:r>
              <a:rPr lang="en-US" dirty="0"/>
              <a:t> dataset. See if you agree with the output. </a:t>
            </a:r>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36</a:t>
            </a:fld>
            <a:endParaRPr lang="en-US"/>
          </a:p>
        </p:txBody>
      </p:sp>
    </p:spTree>
    <p:extLst>
      <p:ext uri="{BB962C8B-B14F-4D97-AF65-F5344CB8AC3E}">
        <p14:creationId xmlns:p14="http://schemas.microsoft.com/office/powerpoint/2010/main" val="19040676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Baseline – prevalence </a:t>
            </a:r>
          </a:p>
          <a:p>
            <a:pPr lvl="1"/>
            <a:r>
              <a:rPr lang="en-US" dirty="0"/>
              <a:t>  The proportion of a particular population found to be in the positive class at a specific time. “Positive class” in this example is the class to which we are trying to learn. Percentage split across classes of our target variable. </a:t>
            </a:r>
          </a:p>
          <a:p>
            <a:pPr lvl="1"/>
            <a:endParaRPr lang="en-US" dirty="0"/>
          </a:p>
          <a:p>
            <a:pPr lvl="1"/>
            <a:r>
              <a:rPr lang="en-US" dirty="0"/>
              <a:t> Using </a:t>
            </a:r>
            <a:r>
              <a:rPr lang="en-US" dirty="0" err="1"/>
              <a:t>mtcars</a:t>
            </a:r>
            <a:r>
              <a:rPr lang="en-US" dirty="0"/>
              <a:t> again, what is the prevalence of vs variable? </a:t>
            </a:r>
          </a:p>
          <a:p>
            <a:pPr marL="0" indent="0">
              <a:buNone/>
            </a:pPr>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37</a:t>
            </a:fld>
            <a:endParaRPr lang="en-US"/>
          </a:p>
        </p:txBody>
      </p:sp>
    </p:spTree>
    <p:extLst>
      <p:ext uri="{BB962C8B-B14F-4D97-AF65-F5344CB8AC3E}">
        <p14:creationId xmlns:p14="http://schemas.microsoft.com/office/powerpoint/2010/main" val="1229894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Scaling and/or Normalizing Data/One-Hot Encoding</a:t>
            </a:r>
          </a:p>
          <a:p>
            <a:pPr lvl="1"/>
            <a:r>
              <a:rPr lang="en-US" dirty="0"/>
              <a:t> Many DS approaches require the data to be normalized or placed into a standard format so comparison between variables is possible. </a:t>
            </a:r>
          </a:p>
          <a:p>
            <a:pPr lvl="1"/>
            <a:r>
              <a:rPr lang="en-US" dirty="0"/>
              <a:t> For factor variables this measure creating individual columns for each level that are logical or Boolean 1s and 0s. </a:t>
            </a:r>
          </a:p>
          <a:p>
            <a:pPr lvl="1"/>
            <a:r>
              <a:rPr lang="en-US" dirty="0"/>
              <a:t> We will mostly use a min max scaler that will maintain the variance of the values but re-calculate them to be between 1 and 0. </a:t>
            </a:r>
          </a:p>
          <a:p>
            <a:pPr marL="457200" lvl="1" indent="0">
              <a:buNone/>
            </a:pPr>
            <a:endParaRPr lang="en-US" dirty="0"/>
          </a:p>
          <a:p>
            <a:r>
              <a:rPr lang="en-US" dirty="0"/>
              <a:t> Use the minmax scaling function in the </a:t>
            </a:r>
            <a:r>
              <a:rPr lang="en-US" dirty="0" err="1"/>
              <a:t>gradDescent</a:t>
            </a:r>
            <a:r>
              <a:rPr lang="en-US" dirty="0"/>
              <a:t> package and scale the </a:t>
            </a:r>
            <a:r>
              <a:rPr lang="en-US" dirty="0" err="1"/>
              <a:t>mtcars</a:t>
            </a:r>
            <a:r>
              <a:rPr lang="en-US" dirty="0"/>
              <a:t> dataset setting the results to a new object. What happens? What class is the object? Can you view the </a:t>
            </a:r>
            <a:r>
              <a:rPr lang="en-US" dirty="0" err="1"/>
              <a:t>data.frame</a:t>
            </a:r>
            <a:r>
              <a:rPr lang="en-US" dirty="0"/>
              <a:t>?  </a:t>
            </a:r>
          </a:p>
          <a:p>
            <a:pPr marL="0" indent="0">
              <a:buNone/>
            </a:pPr>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38</a:t>
            </a:fld>
            <a:endParaRPr lang="en-US"/>
          </a:p>
        </p:txBody>
      </p:sp>
    </p:spTree>
    <p:extLst>
      <p:ext uri="{BB962C8B-B14F-4D97-AF65-F5344CB8AC3E}">
        <p14:creationId xmlns:p14="http://schemas.microsoft.com/office/powerpoint/2010/main" val="36648524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29"/>
            <a:ext cx="10515600" cy="6020257"/>
          </a:xfrm>
        </p:spPr>
        <p:txBody>
          <a:bodyPr>
            <a:normAutofit/>
          </a:bodyPr>
          <a:lstStyle/>
          <a:p>
            <a:r>
              <a:rPr lang="en-US" dirty="0"/>
              <a:t> Missing Data </a:t>
            </a:r>
          </a:p>
          <a:p>
            <a:pPr lvl="1"/>
            <a:r>
              <a:rPr lang="en-US" dirty="0"/>
              <a:t> Large area of study concerning missing data. Here we just need to be aware of how to check for missing data and quick solutions </a:t>
            </a:r>
          </a:p>
          <a:p>
            <a:pPr lvl="1"/>
            <a:r>
              <a:rPr lang="en-US" dirty="0"/>
              <a:t> R comes with several functions/packages that handle missing data we are going to focus on the MICE package. </a:t>
            </a:r>
          </a:p>
          <a:p>
            <a:pPr lvl="2"/>
            <a:r>
              <a:rPr lang="en-US" dirty="0"/>
              <a:t> First you need to try to detect if there are patterns of missing data, is it random or not. If you detect patterns than you have to develop a strategy to deal with that issue. </a:t>
            </a:r>
          </a:p>
          <a:p>
            <a:pPr lvl="3"/>
            <a:r>
              <a:rPr lang="en-US" dirty="0"/>
              <a:t> MCAR – missing completely at random</a:t>
            </a:r>
          </a:p>
          <a:p>
            <a:pPr lvl="3"/>
            <a:r>
              <a:rPr lang="en-US" dirty="0"/>
              <a:t> MNAR  - missing not at random</a:t>
            </a:r>
          </a:p>
          <a:p>
            <a:pPr lvl="2"/>
            <a:r>
              <a:rPr lang="en-US" dirty="0"/>
              <a:t> Start with the summary() function on a data frame </a:t>
            </a:r>
          </a:p>
          <a:p>
            <a:pPr lvl="3"/>
            <a:r>
              <a:rPr lang="en-US" dirty="0"/>
              <a:t> Load in the beaches </a:t>
            </a:r>
            <a:r>
              <a:rPr lang="en-US" dirty="0" err="1"/>
              <a:t>dataframe</a:t>
            </a:r>
            <a:r>
              <a:rPr lang="en-US" dirty="0"/>
              <a:t> from the data file and find the columns that have missing data using the summary function</a:t>
            </a:r>
          </a:p>
          <a:p>
            <a:pPr lvl="3"/>
            <a:r>
              <a:rPr lang="en-US" dirty="0"/>
              <a:t> Generally variables with more the about 5% missing values should be deleted or imputation needs to occur </a:t>
            </a:r>
          </a:p>
          <a:p>
            <a:pPr lvl="4"/>
            <a:r>
              <a:rPr lang="en-US" dirty="0"/>
              <a:t> Dig a little deeper and use the </a:t>
            </a:r>
            <a:r>
              <a:rPr lang="en-US" dirty="0" err="1"/>
              <a:t>md.pattern</a:t>
            </a:r>
            <a:r>
              <a:rPr lang="en-US" dirty="0"/>
              <a:t>() function in the Mice package. </a:t>
            </a:r>
          </a:p>
          <a:p>
            <a:pPr lvl="4"/>
            <a:r>
              <a:rPr lang="en-US" dirty="0"/>
              <a:t> Since there doesn’t appear to be a pattern we will use complete cases to remove the NAs. </a:t>
            </a:r>
          </a:p>
          <a:p>
            <a:pPr marL="457200" lvl="1"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39</a:t>
            </a:fld>
            <a:endParaRPr lang="en-US"/>
          </a:p>
        </p:txBody>
      </p:sp>
    </p:spTree>
    <p:extLst>
      <p:ext uri="{BB962C8B-B14F-4D97-AF65-F5344CB8AC3E}">
        <p14:creationId xmlns:p14="http://schemas.microsoft.com/office/powerpoint/2010/main" val="1802231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42E0818F-CD6E-45C5-ABA2-960684890CF9}"/>
              </a:ext>
            </a:extLst>
          </p:cNvPr>
          <p:cNvSpPr/>
          <p:nvPr/>
        </p:nvSpPr>
        <p:spPr>
          <a:xfrm>
            <a:off x="3540456" y="3091967"/>
            <a:ext cx="4604335" cy="3264383"/>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2" name="Rectangle: Rounded Corners 51">
            <a:extLst>
              <a:ext uri="{FF2B5EF4-FFF2-40B4-BE49-F238E27FC236}">
                <a16:creationId xmlns:a16="http://schemas.microsoft.com/office/drawing/2014/main" id="{4ED2D0C8-F68D-4FB1-AA0D-29F8D819674D}"/>
              </a:ext>
            </a:extLst>
          </p:cNvPr>
          <p:cNvSpPr/>
          <p:nvPr/>
        </p:nvSpPr>
        <p:spPr>
          <a:xfrm>
            <a:off x="8775076" y="1142304"/>
            <a:ext cx="1932085" cy="3242848"/>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1" name="Rectangle: Rounded Corners 50">
            <a:extLst>
              <a:ext uri="{FF2B5EF4-FFF2-40B4-BE49-F238E27FC236}">
                <a16:creationId xmlns:a16="http://schemas.microsoft.com/office/drawing/2014/main" id="{098843CF-3A52-4B55-90E5-136E81C4C4CC}"/>
              </a:ext>
            </a:extLst>
          </p:cNvPr>
          <p:cNvSpPr/>
          <p:nvPr/>
        </p:nvSpPr>
        <p:spPr>
          <a:xfrm rot="5400000">
            <a:off x="5231523" y="-750951"/>
            <a:ext cx="1405238" cy="5098172"/>
          </a:xfrm>
          <a:prstGeom prst="roundRect">
            <a:avLst/>
          </a:prstGeom>
          <a:solidFill>
            <a:schemeClr val="accent4">
              <a:lumMod val="40000"/>
              <a:lumOff val="6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0" name="Rectangle: Rounded Corners 49">
            <a:extLst>
              <a:ext uri="{FF2B5EF4-FFF2-40B4-BE49-F238E27FC236}">
                <a16:creationId xmlns:a16="http://schemas.microsoft.com/office/drawing/2014/main" id="{AA7BA40F-38D8-422D-BC17-A1B79BC8FF91}"/>
              </a:ext>
            </a:extLst>
          </p:cNvPr>
          <p:cNvSpPr/>
          <p:nvPr/>
        </p:nvSpPr>
        <p:spPr>
          <a:xfrm>
            <a:off x="1509846" y="1095517"/>
            <a:ext cx="1699259" cy="4008110"/>
          </a:xfrm>
          <a:prstGeom prst="roundRect">
            <a:avLst/>
          </a:prstGeom>
          <a:solidFill>
            <a:schemeClr val="accent4">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0" name="Arrow: Right 39">
            <a:extLst>
              <a:ext uri="{FF2B5EF4-FFF2-40B4-BE49-F238E27FC236}">
                <a16:creationId xmlns:a16="http://schemas.microsoft.com/office/drawing/2014/main" id="{3DB45FFC-CB0C-496A-87DC-6C31C1D25335}"/>
              </a:ext>
            </a:extLst>
          </p:cNvPr>
          <p:cNvSpPr/>
          <p:nvPr/>
        </p:nvSpPr>
        <p:spPr>
          <a:xfrm>
            <a:off x="1568078" y="1696628"/>
            <a:ext cx="7264604" cy="252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1" name="Arrow: Right 40">
            <a:extLst>
              <a:ext uri="{FF2B5EF4-FFF2-40B4-BE49-F238E27FC236}">
                <a16:creationId xmlns:a16="http://schemas.microsoft.com/office/drawing/2014/main" id="{1F266BDD-9682-4E5C-8F12-DF3CA91EABF0}"/>
              </a:ext>
            </a:extLst>
          </p:cNvPr>
          <p:cNvSpPr/>
          <p:nvPr/>
        </p:nvSpPr>
        <p:spPr>
          <a:xfrm rot="16200000">
            <a:off x="966848" y="3447437"/>
            <a:ext cx="2790838" cy="236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a:extLst>
              <a:ext uri="{FF2B5EF4-FFF2-40B4-BE49-F238E27FC236}">
                <a16:creationId xmlns:a16="http://schemas.microsoft.com/office/drawing/2014/main" id="{8BE68CD8-005F-40A5-A672-48E7D4D9863A}"/>
              </a:ext>
            </a:extLst>
          </p:cNvPr>
          <p:cNvSpPr>
            <a:spLocks noGrp="1"/>
          </p:cNvSpPr>
          <p:nvPr>
            <p:ph type="title"/>
          </p:nvPr>
        </p:nvSpPr>
        <p:spPr>
          <a:xfrm>
            <a:off x="1036708" y="-8394"/>
            <a:ext cx="9709248" cy="731520"/>
          </a:xfrm>
        </p:spPr>
        <p:txBody>
          <a:bodyPr/>
          <a:lstStyle/>
          <a:p>
            <a:pPr algn="ctr"/>
            <a:r>
              <a:rPr lang="en-US" dirty="0">
                <a:latin typeface="Aharoni" panose="02010803020104030203" pitchFamily="2" charset="-79"/>
                <a:cs typeface="Aharoni" panose="02010803020104030203" pitchFamily="2" charset="-79"/>
              </a:rPr>
              <a:t>Brian’s Version of Data Science Lifecycle</a:t>
            </a:r>
          </a:p>
        </p:txBody>
      </p:sp>
      <p:sp>
        <p:nvSpPr>
          <p:cNvPr id="4" name="Slide Number Placeholder 3">
            <a:extLst>
              <a:ext uri="{FF2B5EF4-FFF2-40B4-BE49-F238E27FC236}">
                <a16:creationId xmlns:a16="http://schemas.microsoft.com/office/drawing/2014/main" id="{383701AC-B6F2-46AD-A8C8-58A5866B969D}"/>
              </a:ext>
            </a:extLst>
          </p:cNvPr>
          <p:cNvSpPr>
            <a:spLocks noGrp="1"/>
          </p:cNvSpPr>
          <p:nvPr>
            <p:ph type="sldNum" sz="quarter" idx="12"/>
          </p:nvPr>
        </p:nvSpPr>
        <p:spPr/>
        <p:txBody>
          <a:bodyPr/>
          <a:lstStyle/>
          <a:p>
            <a:fld id="{5ACD0CF0-90CC-9C41-A77B-2776398A8C8B}" type="slidenum">
              <a:rPr lang="en-US" smtClean="0"/>
              <a:pPr/>
              <a:t>4</a:t>
            </a:fld>
            <a:endParaRPr lang="en-US" dirty="0"/>
          </a:p>
        </p:txBody>
      </p:sp>
      <p:sp>
        <p:nvSpPr>
          <p:cNvPr id="7" name="Rectangle: Rounded Corners 6">
            <a:extLst>
              <a:ext uri="{FF2B5EF4-FFF2-40B4-BE49-F238E27FC236}">
                <a16:creationId xmlns:a16="http://schemas.microsoft.com/office/drawing/2014/main" id="{8132E6D0-5FFE-4E6C-B597-CB362A1D87B6}"/>
              </a:ext>
            </a:extLst>
          </p:cNvPr>
          <p:cNvSpPr/>
          <p:nvPr/>
        </p:nvSpPr>
        <p:spPr>
          <a:xfrm>
            <a:off x="1556797" y="4293790"/>
            <a:ext cx="1610940" cy="66745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t>Question ID</a:t>
            </a:r>
          </a:p>
        </p:txBody>
      </p:sp>
      <p:sp>
        <p:nvSpPr>
          <p:cNvPr id="8" name="Rectangle: Rounded Corners 7">
            <a:extLst>
              <a:ext uri="{FF2B5EF4-FFF2-40B4-BE49-F238E27FC236}">
                <a16:creationId xmlns:a16="http://schemas.microsoft.com/office/drawing/2014/main" id="{18974549-313B-4C60-9BCE-BDFEB28E1CEF}"/>
              </a:ext>
            </a:extLst>
          </p:cNvPr>
          <p:cNvSpPr/>
          <p:nvPr/>
        </p:nvSpPr>
        <p:spPr>
          <a:xfrm>
            <a:off x="1556797" y="3360339"/>
            <a:ext cx="1610940" cy="667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Business Understanding</a:t>
            </a:r>
          </a:p>
        </p:txBody>
      </p:sp>
      <p:sp>
        <p:nvSpPr>
          <p:cNvPr id="9" name="Rectangle: Rounded Corners 8">
            <a:extLst>
              <a:ext uri="{FF2B5EF4-FFF2-40B4-BE49-F238E27FC236}">
                <a16:creationId xmlns:a16="http://schemas.microsoft.com/office/drawing/2014/main" id="{EE604398-D55E-4AC2-9A50-01A9084A912E}"/>
              </a:ext>
            </a:extLst>
          </p:cNvPr>
          <p:cNvSpPr/>
          <p:nvPr/>
        </p:nvSpPr>
        <p:spPr>
          <a:xfrm>
            <a:off x="1538049" y="1476029"/>
            <a:ext cx="1610940" cy="667451"/>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Data Acquisition - ETL</a:t>
            </a:r>
          </a:p>
        </p:txBody>
      </p:sp>
      <p:sp>
        <p:nvSpPr>
          <p:cNvPr id="11" name="Rectangle: Rounded Corners 10">
            <a:extLst>
              <a:ext uri="{FF2B5EF4-FFF2-40B4-BE49-F238E27FC236}">
                <a16:creationId xmlns:a16="http://schemas.microsoft.com/office/drawing/2014/main" id="{A6258711-E7C8-4F91-A98B-A681D3EB9BAE}"/>
              </a:ext>
            </a:extLst>
          </p:cNvPr>
          <p:cNvSpPr/>
          <p:nvPr/>
        </p:nvSpPr>
        <p:spPr>
          <a:xfrm>
            <a:off x="6872288" y="1504779"/>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Initial Model</a:t>
            </a:r>
          </a:p>
          <a:p>
            <a:pPr algn="ctr"/>
            <a:r>
              <a:rPr lang="en-US" b="1" dirty="0"/>
              <a:t>Evaluation</a:t>
            </a:r>
          </a:p>
        </p:txBody>
      </p:sp>
      <p:sp>
        <p:nvSpPr>
          <p:cNvPr id="12" name="Rectangle: Rounded Corners 11">
            <a:extLst>
              <a:ext uri="{FF2B5EF4-FFF2-40B4-BE49-F238E27FC236}">
                <a16:creationId xmlns:a16="http://schemas.microsoft.com/office/drawing/2014/main" id="{A6F9BAF6-781F-473F-9EDC-37AE1902159A}"/>
              </a:ext>
            </a:extLst>
          </p:cNvPr>
          <p:cNvSpPr/>
          <p:nvPr/>
        </p:nvSpPr>
        <p:spPr>
          <a:xfrm>
            <a:off x="3385056" y="1493434"/>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Data Understanding - EDA</a:t>
            </a:r>
          </a:p>
        </p:txBody>
      </p:sp>
      <p:sp>
        <p:nvSpPr>
          <p:cNvPr id="15" name="Rectangle: Rounded Corners 14">
            <a:extLst>
              <a:ext uri="{FF2B5EF4-FFF2-40B4-BE49-F238E27FC236}">
                <a16:creationId xmlns:a16="http://schemas.microsoft.com/office/drawing/2014/main" id="{B2D07150-68D8-4102-BDA6-D5DE4F3374BA}"/>
              </a:ext>
            </a:extLst>
          </p:cNvPr>
          <p:cNvSpPr/>
          <p:nvPr/>
        </p:nvSpPr>
        <p:spPr>
          <a:xfrm>
            <a:off x="5171947" y="1493433"/>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Initial Model(s) Building</a:t>
            </a:r>
          </a:p>
        </p:txBody>
      </p:sp>
      <p:sp>
        <p:nvSpPr>
          <p:cNvPr id="16" name="Rectangle: Rounded Corners 15">
            <a:extLst>
              <a:ext uri="{FF2B5EF4-FFF2-40B4-BE49-F238E27FC236}">
                <a16:creationId xmlns:a16="http://schemas.microsoft.com/office/drawing/2014/main" id="{EB58804A-3DBD-4112-B504-0642C765F24B}"/>
              </a:ext>
            </a:extLst>
          </p:cNvPr>
          <p:cNvSpPr/>
          <p:nvPr/>
        </p:nvSpPr>
        <p:spPr>
          <a:xfrm>
            <a:off x="1538049" y="2445704"/>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Evaluation Criteria Value Metric </a:t>
            </a:r>
          </a:p>
        </p:txBody>
      </p:sp>
      <p:sp>
        <p:nvSpPr>
          <p:cNvPr id="17" name="Rectangle: Rounded Corners 16">
            <a:extLst>
              <a:ext uri="{FF2B5EF4-FFF2-40B4-BE49-F238E27FC236}">
                <a16:creationId xmlns:a16="http://schemas.microsoft.com/office/drawing/2014/main" id="{065FA721-959C-41C6-A252-DA46782D635D}"/>
              </a:ext>
            </a:extLst>
          </p:cNvPr>
          <p:cNvSpPr/>
          <p:nvPr/>
        </p:nvSpPr>
        <p:spPr>
          <a:xfrm>
            <a:off x="8832682" y="1504779"/>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Model Creation &amp; Training </a:t>
            </a:r>
          </a:p>
        </p:txBody>
      </p:sp>
      <p:sp>
        <p:nvSpPr>
          <p:cNvPr id="18" name="Rectangle: Rounded Corners 17">
            <a:extLst>
              <a:ext uri="{FF2B5EF4-FFF2-40B4-BE49-F238E27FC236}">
                <a16:creationId xmlns:a16="http://schemas.microsoft.com/office/drawing/2014/main" id="{1C6F63F8-239D-42C8-B09E-5FEF25B5514E}"/>
              </a:ext>
            </a:extLst>
          </p:cNvPr>
          <p:cNvSpPr/>
          <p:nvPr/>
        </p:nvSpPr>
        <p:spPr>
          <a:xfrm>
            <a:off x="8890914" y="2369737"/>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Feature Engineering and Evaluation</a:t>
            </a:r>
          </a:p>
        </p:txBody>
      </p:sp>
      <p:sp>
        <p:nvSpPr>
          <p:cNvPr id="19" name="Rectangle: Rounded Corners 18">
            <a:extLst>
              <a:ext uri="{FF2B5EF4-FFF2-40B4-BE49-F238E27FC236}">
                <a16:creationId xmlns:a16="http://schemas.microsoft.com/office/drawing/2014/main" id="{32BDDAD9-B118-4A34-A882-B57BD4A1F47C}"/>
              </a:ext>
            </a:extLst>
          </p:cNvPr>
          <p:cNvSpPr/>
          <p:nvPr/>
        </p:nvSpPr>
        <p:spPr>
          <a:xfrm>
            <a:off x="8890914" y="3293662"/>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1" dirty="0"/>
              <a:t>Optimization – </a:t>
            </a:r>
            <a:r>
              <a:rPr lang="en-US" sz="1400" b="1" dirty="0" err="1"/>
              <a:t>Hyperpara</a:t>
            </a:r>
            <a:r>
              <a:rPr lang="en-US" sz="1400" b="1" dirty="0"/>
              <a:t> and Evaluation</a:t>
            </a:r>
          </a:p>
        </p:txBody>
      </p:sp>
      <p:cxnSp>
        <p:nvCxnSpPr>
          <p:cNvPr id="21" name="Connector: Elbow 20">
            <a:extLst>
              <a:ext uri="{FF2B5EF4-FFF2-40B4-BE49-F238E27FC236}">
                <a16:creationId xmlns:a16="http://schemas.microsoft.com/office/drawing/2014/main" id="{D03B33D7-D401-4E81-A692-337E50ED4C5C}"/>
              </a:ext>
            </a:extLst>
          </p:cNvPr>
          <p:cNvCxnSpPr>
            <a:stCxn id="18" idx="3"/>
            <a:endCxn id="17" idx="3"/>
          </p:cNvCxnSpPr>
          <p:nvPr/>
        </p:nvCxnSpPr>
        <p:spPr>
          <a:xfrm flipH="1" flipV="1">
            <a:off x="10443622" y="1838505"/>
            <a:ext cx="58232" cy="900899"/>
          </a:xfrm>
          <a:prstGeom prst="bentConnector3">
            <a:avLst>
              <a:gd name="adj1" fmla="val -392568"/>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Connector: Elbow 22">
            <a:extLst>
              <a:ext uri="{FF2B5EF4-FFF2-40B4-BE49-F238E27FC236}">
                <a16:creationId xmlns:a16="http://schemas.microsoft.com/office/drawing/2014/main" id="{2DBAA230-32B8-4994-8182-FFF941A80462}"/>
              </a:ext>
            </a:extLst>
          </p:cNvPr>
          <p:cNvCxnSpPr>
            <a:stCxn id="17" idx="1"/>
            <a:endCxn id="18" idx="1"/>
          </p:cNvCxnSpPr>
          <p:nvPr/>
        </p:nvCxnSpPr>
        <p:spPr>
          <a:xfrm rot="10800000" flipH="1" flipV="1">
            <a:off x="8832682" y="1838504"/>
            <a:ext cx="58232" cy="900899"/>
          </a:xfrm>
          <a:prstGeom prst="bentConnector3">
            <a:avLst>
              <a:gd name="adj1" fmla="val -392568"/>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Connector: Elbow 25">
            <a:extLst>
              <a:ext uri="{FF2B5EF4-FFF2-40B4-BE49-F238E27FC236}">
                <a16:creationId xmlns:a16="http://schemas.microsoft.com/office/drawing/2014/main" id="{24B78FA5-50B6-43F8-AA56-774F960AC137}"/>
              </a:ext>
            </a:extLst>
          </p:cNvPr>
          <p:cNvCxnSpPr>
            <a:stCxn id="15" idx="2"/>
            <a:endCxn id="11" idx="2"/>
          </p:cNvCxnSpPr>
          <p:nvPr/>
        </p:nvCxnSpPr>
        <p:spPr>
          <a:xfrm rot="16200000" flipH="1">
            <a:off x="6821914" y="1316386"/>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Connector: Elbow 27">
            <a:extLst>
              <a:ext uri="{FF2B5EF4-FFF2-40B4-BE49-F238E27FC236}">
                <a16:creationId xmlns:a16="http://schemas.microsoft.com/office/drawing/2014/main" id="{A9738A36-AEF1-49F1-9FDA-54CBB1FE9184}"/>
              </a:ext>
            </a:extLst>
          </p:cNvPr>
          <p:cNvCxnSpPr>
            <a:stCxn id="11" idx="0"/>
            <a:endCxn id="15" idx="0"/>
          </p:cNvCxnSpPr>
          <p:nvPr/>
        </p:nvCxnSpPr>
        <p:spPr>
          <a:xfrm rot="16200000" flipV="1">
            <a:off x="6821915" y="648935"/>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sp>
        <p:nvSpPr>
          <p:cNvPr id="32" name="Rectangle: Rounded Corners 31">
            <a:extLst>
              <a:ext uri="{FF2B5EF4-FFF2-40B4-BE49-F238E27FC236}">
                <a16:creationId xmlns:a16="http://schemas.microsoft.com/office/drawing/2014/main" id="{7762EAC7-0534-462B-BF89-010FE3796A4E}"/>
              </a:ext>
            </a:extLst>
          </p:cNvPr>
          <p:cNvSpPr/>
          <p:nvPr/>
        </p:nvSpPr>
        <p:spPr>
          <a:xfrm>
            <a:off x="5040740" y="3197530"/>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Model Deployment</a:t>
            </a:r>
          </a:p>
        </p:txBody>
      </p:sp>
      <p:sp>
        <p:nvSpPr>
          <p:cNvPr id="33" name="Rectangle: Rounded Corners 32">
            <a:extLst>
              <a:ext uri="{FF2B5EF4-FFF2-40B4-BE49-F238E27FC236}">
                <a16:creationId xmlns:a16="http://schemas.microsoft.com/office/drawing/2014/main" id="{B8D773ED-BBB4-4D56-83F2-A1DD2BCA9394}"/>
              </a:ext>
            </a:extLst>
          </p:cNvPr>
          <p:cNvSpPr/>
          <p:nvPr/>
        </p:nvSpPr>
        <p:spPr>
          <a:xfrm>
            <a:off x="3910013" y="4002571"/>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Data Drift Analysis</a:t>
            </a:r>
          </a:p>
        </p:txBody>
      </p:sp>
      <p:sp>
        <p:nvSpPr>
          <p:cNvPr id="34" name="Rectangle: Rounded Corners 33">
            <a:extLst>
              <a:ext uri="{FF2B5EF4-FFF2-40B4-BE49-F238E27FC236}">
                <a16:creationId xmlns:a16="http://schemas.microsoft.com/office/drawing/2014/main" id="{BD2906E5-25C0-4280-97C2-3444F49130A1}"/>
              </a:ext>
            </a:extLst>
          </p:cNvPr>
          <p:cNvSpPr/>
          <p:nvPr/>
        </p:nvSpPr>
        <p:spPr>
          <a:xfrm>
            <a:off x="5896193" y="4002570"/>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50" b="1" dirty="0"/>
              <a:t>Model Performance – Evaluation Value Metric</a:t>
            </a:r>
          </a:p>
        </p:txBody>
      </p:sp>
      <p:sp>
        <p:nvSpPr>
          <p:cNvPr id="35" name="Rectangle: Rounded Corners 34">
            <a:extLst>
              <a:ext uri="{FF2B5EF4-FFF2-40B4-BE49-F238E27FC236}">
                <a16:creationId xmlns:a16="http://schemas.microsoft.com/office/drawing/2014/main" id="{F1CB4373-20C3-40C5-8781-053279E57E6B}"/>
              </a:ext>
            </a:extLst>
          </p:cNvPr>
          <p:cNvSpPr/>
          <p:nvPr/>
        </p:nvSpPr>
        <p:spPr>
          <a:xfrm>
            <a:off x="4934760" y="4908915"/>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t>Model Drift Analysis – Model Evaluation</a:t>
            </a:r>
          </a:p>
        </p:txBody>
      </p:sp>
      <p:sp>
        <p:nvSpPr>
          <p:cNvPr id="38" name="Arrow: Curved Right 37">
            <a:extLst>
              <a:ext uri="{FF2B5EF4-FFF2-40B4-BE49-F238E27FC236}">
                <a16:creationId xmlns:a16="http://schemas.microsoft.com/office/drawing/2014/main" id="{E111F11C-F617-422A-8C4A-4F846F548F57}"/>
              </a:ext>
            </a:extLst>
          </p:cNvPr>
          <p:cNvSpPr/>
          <p:nvPr/>
        </p:nvSpPr>
        <p:spPr>
          <a:xfrm>
            <a:off x="3626403" y="3351120"/>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Arrow: Curved Right 38">
            <a:extLst>
              <a:ext uri="{FF2B5EF4-FFF2-40B4-BE49-F238E27FC236}">
                <a16:creationId xmlns:a16="http://schemas.microsoft.com/office/drawing/2014/main" id="{213230FB-7561-4448-94DA-BE1AD0838BEA}"/>
              </a:ext>
            </a:extLst>
          </p:cNvPr>
          <p:cNvSpPr/>
          <p:nvPr/>
        </p:nvSpPr>
        <p:spPr>
          <a:xfrm rot="10800000">
            <a:off x="6761325" y="3243739"/>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cxnSp>
        <p:nvCxnSpPr>
          <p:cNvPr id="43" name="Connector: Elbow 42">
            <a:extLst>
              <a:ext uri="{FF2B5EF4-FFF2-40B4-BE49-F238E27FC236}">
                <a16:creationId xmlns:a16="http://schemas.microsoft.com/office/drawing/2014/main" id="{755CCE56-32CD-46D1-B9AD-3D3246BDEB1C}"/>
              </a:ext>
            </a:extLst>
          </p:cNvPr>
          <p:cNvCxnSpPr>
            <a:stCxn id="19" idx="3"/>
            <a:endCxn id="17" idx="3"/>
          </p:cNvCxnSpPr>
          <p:nvPr/>
        </p:nvCxnSpPr>
        <p:spPr>
          <a:xfrm flipH="1" flipV="1">
            <a:off x="10443622" y="1838505"/>
            <a:ext cx="58232" cy="1824824"/>
          </a:xfrm>
          <a:prstGeom prst="bentConnector3">
            <a:avLst>
              <a:gd name="adj1" fmla="val -80967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6" name="Connector: Elbow 45">
            <a:extLst>
              <a:ext uri="{FF2B5EF4-FFF2-40B4-BE49-F238E27FC236}">
                <a16:creationId xmlns:a16="http://schemas.microsoft.com/office/drawing/2014/main" id="{E2368AD1-A24A-479B-BD33-C29C95EEB6AC}"/>
              </a:ext>
            </a:extLst>
          </p:cNvPr>
          <p:cNvCxnSpPr>
            <a:stCxn id="17" idx="1"/>
            <a:endCxn id="19" idx="1"/>
          </p:cNvCxnSpPr>
          <p:nvPr/>
        </p:nvCxnSpPr>
        <p:spPr>
          <a:xfrm rot="10800000" flipH="1" flipV="1">
            <a:off x="8832682" y="1838505"/>
            <a:ext cx="58232" cy="1824824"/>
          </a:xfrm>
          <a:prstGeom prst="bentConnector3">
            <a:avLst>
              <a:gd name="adj1" fmla="val -686993"/>
            </a:avLst>
          </a:prstGeom>
          <a:ln>
            <a:tailEnd type="triangle"/>
          </a:ln>
        </p:spPr>
        <p:style>
          <a:lnRef idx="2">
            <a:schemeClr val="accent4"/>
          </a:lnRef>
          <a:fillRef idx="0">
            <a:schemeClr val="accent4"/>
          </a:fillRef>
          <a:effectRef idx="1">
            <a:schemeClr val="accent4"/>
          </a:effectRef>
          <a:fontRef idx="minor">
            <a:schemeClr val="tx1"/>
          </a:fontRef>
        </p:style>
      </p:cxnSp>
      <p:sp>
        <p:nvSpPr>
          <p:cNvPr id="48" name="Rectangle: Rounded Corners 47">
            <a:extLst>
              <a:ext uri="{FF2B5EF4-FFF2-40B4-BE49-F238E27FC236}">
                <a16:creationId xmlns:a16="http://schemas.microsoft.com/office/drawing/2014/main" id="{972E2C95-AEB8-4319-AF0F-3DFD1D1A5AF2}"/>
              </a:ext>
            </a:extLst>
          </p:cNvPr>
          <p:cNvSpPr/>
          <p:nvPr/>
        </p:nvSpPr>
        <p:spPr>
          <a:xfrm>
            <a:off x="3649491" y="5851342"/>
            <a:ext cx="4386263" cy="29206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Reports – Dashboards - Products </a:t>
            </a:r>
          </a:p>
        </p:txBody>
      </p:sp>
      <p:sp>
        <p:nvSpPr>
          <p:cNvPr id="49" name="Arrow: Right 48">
            <a:extLst>
              <a:ext uri="{FF2B5EF4-FFF2-40B4-BE49-F238E27FC236}">
                <a16:creationId xmlns:a16="http://schemas.microsoft.com/office/drawing/2014/main" id="{F441B986-4D0A-48D7-B51A-912713EA2640}"/>
              </a:ext>
            </a:extLst>
          </p:cNvPr>
          <p:cNvSpPr/>
          <p:nvPr/>
        </p:nvSpPr>
        <p:spPr>
          <a:xfrm rot="10800000">
            <a:off x="8181672" y="3347571"/>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2" name="TextBox 61">
            <a:extLst>
              <a:ext uri="{FF2B5EF4-FFF2-40B4-BE49-F238E27FC236}">
                <a16:creationId xmlns:a16="http://schemas.microsoft.com/office/drawing/2014/main" id="{915A5A45-6E4B-4AF2-8B9D-0EEE6331031F}"/>
              </a:ext>
            </a:extLst>
          </p:cNvPr>
          <p:cNvSpPr txBox="1"/>
          <p:nvPr/>
        </p:nvSpPr>
        <p:spPr>
          <a:xfrm>
            <a:off x="0" y="2701240"/>
            <a:ext cx="1472423"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1: Idea Development </a:t>
            </a:r>
          </a:p>
        </p:txBody>
      </p:sp>
      <p:sp>
        <p:nvSpPr>
          <p:cNvPr id="63" name="TextBox 62">
            <a:extLst>
              <a:ext uri="{FF2B5EF4-FFF2-40B4-BE49-F238E27FC236}">
                <a16:creationId xmlns:a16="http://schemas.microsoft.com/office/drawing/2014/main" id="{A4DCC781-F002-49C5-A0C3-0CB8C15B9DF6}"/>
              </a:ext>
            </a:extLst>
          </p:cNvPr>
          <p:cNvSpPr txBox="1"/>
          <p:nvPr/>
        </p:nvSpPr>
        <p:spPr>
          <a:xfrm>
            <a:off x="8907208" y="4501972"/>
            <a:ext cx="1832959"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3: Solution Development </a:t>
            </a:r>
          </a:p>
        </p:txBody>
      </p:sp>
      <p:sp>
        <p:nvSpPr>
          <p:cNvPr id="64" name="TextBox 63">
            <a:extLst>
              <a:ext uri="{FF2B5EF4-FFF2-40B4-BE49-F238E27FC236}">
                <a16:creationId xmlns:a16="http://schemas.microsoft.com/office/drawing/2014/main" id="{9847CC13-65DE-48A4-9DFB-B9E4328C26A4}"/>
              </a:ext>
            </a:extLst>
          </p:cNvPr>
          <p:cNvSpPr txBox="1"/>
          <p:nvPr/>
        </p:nvSpPr>
        <p:spPr>
          <a:xfrm>
            <a:off x="3292105" y="628116"/>
            <a:ext cx="5425989" cy="43088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200" b="1" dirty="0">
                <a:ln/>
                <a:solidFill>
                  <a:schemeClr val="accent3"/>
                </a:solidFill>
              </a:rPr>
              <a:t>Phase 2: Data Prep and Problem Exploration</a:t>
            </a:r>
          </a:p>
        </p:txBody>
      </p:sp>
      <p:sp>
        <p:nvSpPr>
          <p:cNvPr id="65" name="TextBox 64">
            <a:extLst>
              <a:ext uri="{FF2B5EF4-FFF2-40B4-BE49-F238E27FC236}">
                <a16:creationId xmlns:a16="http://schemas.microsoft.com/office/drawing/2014/main" id="{E543883D-31C4-4521-BFBF-51022A2D9EFB}"/>
              </a:ext>
            </a:extLst>
          </p:cNvPr>
          <p:cNvSpPr txBox="1"/>
          <p:nvPr/>
        </p:nvSpPr>
        <p:spPr>
          <a:xfrm>
            <a:off x="4348534" y="6521051"/>
            <a:ext cx="3171216"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4: Solution Deployment   </a:t>
            </a:r>
          </a:p>
        </p:txBody>
      </p:sp>
      <p:pic>
        <p:nvPicPr>
          <p:cNvPr id="66" name="Picture 2">
            <a:extLst>
              <a:ext uri="{FF2B5EF4-FFF2-40B4-BE49-F238E27FC236}">
                <a16:creationId xmlns:a16="http://schemas.microsoft.com/office/drawing/2014/main" id="{42D08057-CF3F-489B-B3EF-8800A76FBC5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0356" y="5217300"/>
            <a:ext cx="1562706" cy="1526605"/>
          </a:xfrm>
          <a:prstGeom prst="rect">
            <a:avLst/>
          </a:prstGeom>
          <a:noFill/>
          <a:extLst>
            <a:ext uri="{909E8E84-426E-40DD-AFC4-6F175D3DCCD1}">
              <a14:hiddenFill xmlns:a14="http://schemas.microsoft.com/office/drawing/2010/main">
                <a:solidFill>
                  <a:srgbClr val="FFFFFF"/>
                </a:solidFill>
              </a14:hiddenFill>
            </a:ext>
          </a:extLst>
        </p:spPr>
      </p:pic>
      <p:sp>
        <p:nvSpPr>
          <p:cNvPr id="67" name="Isosceles Triangle 66">
            <a:extLst>
              <a:ext uri="{FF2B5EF4-FFF2-40B4-BE49-F238E27FC236}">
                <a16:creationId xmlns:a16="http://schemas.microsoft.com/office/drawing/2014/main" id="{F8E1FB28-FD4F-4F3C-AEF8-039679795EEA}"/>
              </a:ext>
            </a:extLst>
          </p:cNvPr>
          <p:cNvSpPr/>
          <p:nvPr/>
        </p:nvSpPr>
        <p:spPr>
          <a:xfrm>
            <a:off x="2814189" y="967986"/>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G1</a:t>
            </a:r>
          </a:p>
        </p:txBody>
      </p:sp>
      <p:sp>
        <p:nvSpPr>
          <p:cNvPr id="68" name="Isosceles Triangle 67">
            <a:extLst>
              <a:ext uri="{FF2B5EF4-FFF2-40B4-BE49-F238E27FC236}">
                <a16:creationId xmlns:a16="http://schemas.microsoft.com/office/drawing/2014/main" id="{847ED309-922A-4087-AB10-789FAB35C691}"/>
              </a:ext>
            </a:extLst>
          </p:cNvPr>
          <p:cNvSpPr/>
          <p:nvPr/>
        </p:nvSpPr>
        <p:spPr>
          <a:xfrm>
            <a:off x="8144791" y="984504"/>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G2</a:t>
            </a:r>
          </a:p>
        </p:txBody>
      </p:sp>
      <p:sp>
        <p:nvSpPr>
          <p:cNvPr id="69" name="Isosceles Triangle 68">
            <a:extLst>
              <a:ext uri="{FF2B5EF4-FFF2-40B4-BE49-F238E27FC236}">
                <a16:creationId xmlns:a16="http://schemas.microsoft.com/office/drawing/2014/main" id="{31A322F4-21E7-4CE5-9E22-02BFB5D15DDE}"/>
              </a:ext>
            </a:extLst>
          </p:cNvPr>
          <p:cNvSpPr/>
          <p:nvPr/>
        </p:nvSpPr>
        <p:spPr>
          <a:xfrm>
            <a:off x="8075103" y="4059021"/>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G3</a:t>
            </a:r>
          </a:p>
        </p:txBody>
      </p:sp>
      <p:sp>
        <p:nvSpPr>
          <p:cNvPr id="70" name="Isosceles Triangle 69">
            <a:extLst>
              <a:ext uri="{FF2B5EF4-FFF2-40B4-BE49-F238E27FC236}">
                <a16:creationId xmlns:a16="http://schemas.microsoft.com/office/drawing/2014/main" id="{6D1BE310-BC41-470D-AD36-58CCF1EB11ED}"/>
              </a:ext>
            </a:extLst>
          </p:cNvPr>
          <p:cNvSpPr/>
          <p:nvPr/>
        </p:nvSpPr>
        <p:spPr>
          <a:xfrm>
            <a:off x="9421679" y="5581383"/>
            <a:ext cx="449108" cy="2532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p>
        </p:txBody>
      </p:sp>
      <p:sp>
        <p:nvSpPr>
          <p:cNvPr id="71" name="TextBox 70">
            <a:extLst>
              <a:ext uri="{FF2B5EF4-FFF2-40B4-BE49-F238E27FC236}">
                <a16:creationId xmlns:a16="http://schemas.microsoft.com/office/drawing/2014/main" id="{042CCCD2-1920-4C9B-9B9C-702286FED74D}"/>
              </a:ext>
            </a:extLst>
          </p:cNvPr>
          <p:cNvSpPr txBox="1"/>
          <p:nvPr/>
        </p:nvSpPr>
        <p:spPr>
          <a:xfrm>
            <a:off x="9870787" y="5398767"/>
            <a:ext cx="1025060" cy="646331"/>
          </a:xfrm>
          <a:prstGeom prst="rect">
            <a:avLst/>
          </a:prstGeom>
          <a:noFill/>
        </p:spPr>
        <p:txBody>
          <a:bodyPr wrap="square" rtlCol="0">
            <a:spAutoFit/>
          </a:bodyPr>
          <a:lstStyle/>
          <a:p>
            <a:pPr algn="ctr"/>
            <a:r>
              <a:rPr lang="en-US" b="1" dirty="0"/>
              <a:t>Gate Reviews</a:t>
            </a:r>
          </a:p>
        </p:txBody>
      </p:sp>
      <p:sp>
        <p:nvSpPr>
          <p:cNvPr id="75" name="Arrow: Right 74">
            <a:extLst>
              <a:ext uri="{FF2B5EF4-FFF2-40B4-BE49-F238E27FC236}">
                <a16:creationId xmlns:a16="http://schemas.microsoft.com/office/drawing/2014/main" id="{94F676AE-C1D1-433F-8AEF-EF6C6E713409}"/>
              </a:ext>
            </a:extLst>
          </p:cNvPr>
          <p:cNvSpPr/>
          <p:nvPr/>
        </p:nvSpPr>
        <p:spPr>
          <a:xfrm rot="10800000">
            <a:off x="3266095" y="3311949"/>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237954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29"/>
            <a:ext cx="10515600" cy="6020257"/>
          </a:xfrm>
        </p:spPr>
        <p:txBody>
          <a:bodyPr>
            <a:normAutofit/>
          </a:bodyPr>
          <a:lstStyle/>
          <a:p>
            <a:r>
              <a:rPr lang="en-US" dirty="0"/>
              <a:t> Missing Data </a:t>
            </a:r>
          </a:p>
          <a:p>
            <a:pPr lvl="1"/>
            <a:r>
              <a:rPr lang="en-US" dirty="0" err="1"/>
              <a:t>Complete.cases</a:t>
            </a:r>
            <a:r>
              <a:rPr lang="en-US" dirty="0"/>
              <a:t>() function creates a index to remove missing values </a:t>
            </a:r>
          </a:p>
          <a:p>
            <a:pPr lvl="2"/>
            <a:r>
              <a:rPr lang="en-US" dirty="0"/>
              <a:t>remove missing values from a vector </a:t>
            </a:r>
          </a:p>
          <a:p>
            <a:pPr marL="914400" lvl="2" indent="0">
              <a:buNone/>
            </a:pPr>
            <a:r>
              <a:rPr lang="en-US" dirty="0"/>
              <a:t>	x &lt;- x[</a:t>
            </a:r>
            <a:r>
              <a:rPr lang="en-US" dirty="0" err="1"/>
              <a:t>complete.cases</a:t>
            </a:r>
            <a:r>
              <a:rPr lang="en-US" dirty="0"/>
              <a:t>(x)]</a:t>
            </a:r>
          </a:p>
          <a:p>
            <a:pPr lvl="2"/>
            <a:r>
              <a:rPr lang="en-US" dirty="0"/>
              <a:t> remove from a </a:t>
            </a:r>
            <a:r>
              <a:rPr lang="en-US" dirty="0" err="1"/>
              <a:t>data.frame</a:t>
            </a:r>
            <a:r>
              <a:rPr lang="en-US" dirty="0"/>
              <a:t> </a:t>
            </a:r>
          </a:p>
          <a:p>
            <a:pPr marL="914400" lvl="2" indent="0">
              <a:buNone/>
            </a:pPr>
            <a:r>
              <a:rPr lang="en-US" dirty="0"/>
              <a:t>	df &lt;- df[</a:t>
            </a:r>
            <a:r>
              <a:rPr lang="en-US" dirty="0" err="1"/>
              <a:t>complete.cases</a:t>
            </a:r>
            <a:r>
              <a:rPr lang="en-US" dirty="0"/>
              <a:t>(df), ]</a:t>
            </a:r>
          </a:p>
          <a:p>
            <a:pPr lvl="2"/>
            <a:r>
              <a:rPr lang="en-US" dirty="0"/>
              <a:t> remove from individual rows </a:t>
            </a:r>
          </a:p>
          <a:p>
            <a:pPr marL="914400" lvl="2" indent="0">
              <a:buNone/>
            </a:pPr>
            <a:r>
              <a:rPr lang="en-US" dirty="0"/>
              <a:t>	df &lt;- df[</a:t>
            </a:r>
            <a:r>
              <a:rPr lang="en-US" dirty="0" err="1"/>
              <a:t>complete.cases</a:t>
            </a:r>
            <a:r>
              <a:rPr lang="en-US" dirty="0"/>
              <a:t>(df[ , c(row1, row2, ….)]), ]</a:t>
            </a:r>
          </a:p>
          <a:p>
            <a:pPr marL="457200" lvl="1" indent="0">
              <a:buNone/>
            </a:pPr>
            <a:endParaRPr lang="en-US" dirty="0"/>
          </a:p>
          <a:p>
            <a:pPr marL="0" indent="0">
              <a:buNone/>
            </a:pPr>
            <a:r>
              <a:rPr lang="en-US" dirty="0"/>
              <a:t>Try the </a:t>
            </a:r>
            <a:r>
              <a:rPr lang="en-US" dirty="0" err="1"/>
              <a:t>dataframe</a:t>
            </a:r>
            <a:r>
              <a:rPr lang="en-US" dirty="0"/>
              <a:t> version on the beaches dataset, then use summary() to see if the missing datapoints are gone. </a:t>
            </a:r>
          </a:p>
          <a:p>
            <a:pPr marL="0" indent="0">
              <a:buNone/>
            </a:pPr>
            <a:endParaRPr lang="en-US" dirty="0"/>
          </a:p>
          <a:p>
            <a:pPr marL="0" indent="0">
              <a:buNone/>
            </a:pPr>
            <a:r>
              <a:rPr lang="en-US" dirty="0"/>
              <a:t>MICE package can also do imputation (NA replacement) very easily, lots of examples online on how to do these in very robust ways.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40</a:t>
            </a:fld>
            <a:endParaRPr lang="en-US"/>
          </a:p>
        </p:txBody>
      </p:sp>
    </p:spTree>
    <p:extLst>
      <p:ext uri="{BB962C8B-B14F-4D97-AF65-F5344CB8AC3E}">
        <p14:creationId xmlns:p14="http://schemas.microsoft.com/office/powerpoint/2010/main" val="26650738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29"/>
            <a:ext cx="10515600" cy="6020257"/>
          </a:xfrm>
        </p:spPr>
        <p:txBody>
          <a:bodyPr>
            <a:normAutofit/>
          </a:bodyPr>
          <a:lstStyle/>
          <a:p>
            <a:r>
              <a:rPr lang="en-US" dirty="0"/>
              <a:t> Partitioning and Sampling</a:t>
            </a:r>
          </a:p>
          <a:p>
            <a:pPr lvl="1"/>
            <a:r>
              <a:rPr lang="en-US" dirty="0"/>
              <a:t> We need to split our data into three sections (in most cases) to build machine learning models </a:t>
            </a:r>
          </a:p>
          <a:p>
            <a:pPr lvl="1"/>
            <a:r>
              <a:rPr lang="en-US" dirty="0"/>
              <a:t> Training – What we use to build the original model </a:t>
            </a:r>
          </a:p>
          <a:p>
            <a:pPr lvl="1"/>
            <a:r>
              <a:rPr lang="en-US" dirty="0"/>
              <a:t> Tune – Data used to evaluate initial outputs of a model after it’s been modified (example: changing the k in </a:t>
            </a:r>
            <a:r>
              <a:rPr lang="en-US" dirty="0" err="1"/>
              <a:t>kNN</a:t>
            </a:r>
            <a:r>
              <a:rPr lang="en-US" dirty="0"/>
              <a:t>) (Feature Engineering)</a:t>
            </a:r>
          </a:p>
          <a:p>
            <a:pPr lvl="1"/>
            <a:r>
              <a:rPr lang="en-US" dirty="0"/>
              <a:t> Test – Very last step to evaluate the quality of the model after training and tune</a:t>
            </a:r>
          </a:p>
          <a:p>
            <a:pPr lvl="1"/>
            <a:endParaRPr lang="en-US" dirty="0"/>
          </a:p>
          <a:p>
            <a:r>
              <a:rPr lang="en-US" dirty="0"/>
              <a:t> The function we will be using throughout the course will be the </a:t>
            </a:r>
            <a:r>
              <a:rPr lang="en-US" b="1" dirty="0" err="1"/>
              <a:t>createDataPartition</a:t>
            </a:r>
            <a:r>
              <a:rPr lang="en-US" b="1" dirty="0"/>
              <a:t>() </a:t>
            </a:r>
            <a:r>
              <a:rPr lang="en-US" dirty="0"/>
              <a:t>function in the caret package. </a:t>
            </a:r>
          </a:p>
          <a:p>
            <a:pPr lvl="1"/>
            <a:r>
              <a:rPr lang="en-US" dirty="0"/>
              <a:t> The problem is that it’s not great at creating multiple partition, so we essentially use it twice to create a sample, then a sample of a sample. </a:t>
            </a:r>
          </a:p>
          <a:p>
            <a:pPr lvl="1"/>
            <a:r>
              <a:rPr lang="en-US" dirty="0"/>
              <a:t> Need to make sure to use the target variable to do stratified sampling, otherwise we could create imbalances in our samples.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41</a:t>
            </a:fld>
            <a:endParaRPr lang="en-US"/>
          </a:p>
        </p:txBody>
      </p:sp>
    </p:spTree>
    <p:extLst>
      <p:ext uri="{BB962C8B-B14F-4D97-AF65-F5344CB8AC3E}">
        <p14:creationId xmlns:p14="http://schemas.microsoft.com/office/powerpoint/2010/main" val="40596435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97BA-E7B9-409D-BC1E-83CEDA0D8BAD}"/>
              </a:ext>
            </a:extLst>
          </p:cNvPr>
          <p:cNvSpPr>
            <a:spLocks noGrp="1"/>
          </p:cNvSpPr>
          <p:nvPr>
            <p:ph type="title"/>
          </p:nvPr>
        </p:nvSpPr>
        <p:spPr/>
        <p:txBody>
          <a:bodyPr/>
          <a:lstStyle/>
          <a:p>
            <a:r>
              <a:rPr lang="en-US" dirty="0"/>
              <a:t>Cross- Validation</a:t>
            </a:r>
          </a:p>
        </p:txBody>
      </p:sp>
      <p:sp>
        <p:nvSpPr>
          <p:cNvPr id="4" name="Slide Number Placeholder 3">
            <a:extLst>
              <a:ext uri="{FF2B5EF4-FFF2-40B4-BE49-F238E27FC236}">
                <a16:creationId xmlns:a16="http://schemas.microsoft.com/office/drawing/2014/main" id="{D34477EC-F37E-4EC9-9884-06EC0A4A3A34}"/>
              </a:ext>
            </a:extLst>
          </p:cNvPr>
          <p:cNvSpPr>
            <a:spLocks noGrp="1"/>
          </p:cNvSpPr>
          <p:nvPr>
            <p:ph type="sldNum" sz="quarter" idx="12"/>
          </p:nvPr>
        </p:nvSpPr>
        <p:spPr/>
        <p:txBody>
          <a:bodyPr/>
          <a:lstStyle/>
          <a:p>
            <a:fld id="{5ACD0CF0-90CC-9C41-A77B-2776398A8C8B}" type="slidenum">
              <a:rPr lang="en-US" smtClean="0"/>
              <a:pPr/>
              <a:t>42</a:t>
            </a:fld>
            <a:endParaRPr lang="en-US"/>
          </a:p>
        </p:txBody>
      </p:sp>
      <p:grpSp>
        <p:nvGrpSpPr>
          <p:cNvPr id="5" name="Group 4">
            <a:extLst>
              <a:ext uri="{FF2B5EF4-FFF2-40B4-BE49-F238E27FC236}">
                <a16:creationId xmlns:a16="http://schemas.microsoft.com/office/drawing/2014/main" id="{EC9EF68D-B35A-4133-981A-652B22985D84}"/>
              </a:ext>
            </a:extLst>
          </p:cNvPr>
          <p:cNvGrpSpPr/>
          <p:nvPr/>
        </p:nvGrpSpPr>
        <p:grpSpPr>
          <a:xfrm>
            <a:off x="1071905" y="731520"/>
            <a:ext cx="10077108" cy="6126479"/>
            <a:chOff x="1523999" y="731520"/>
            <a:chExt cx="9625013" cy="6126479"/>
          </a:xfrm>
        </p:grpSpPr>
        <p:pic>
          <p:nvPicPr>
            <p:cNvPr id="1026" name="Picture 2" descr="P. Raamana&#10;Why cross-validate?&#10;Training set Test set&#10;bigger training set&#10;better learning better testing&#10;bigger test set&#10;Ke...">
              <a:extLst>
                <a:ext uri="{FF2B5EF4-FFF2-40B4-BE49-F238E27FC236}">
                  <a16:creationId xmlns:a16="http://schemas.microsoft.com/office/drawing/2014/main" id="{A9C3E338-575F-4196-B2E8-54AD7E0E27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731520"/>
              <a:ext cx="9625013" cy="612647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B173698-9A0E-4B16-B3D4-7E21D2D92659}"/>
                </a:ext>
              </a:extLst>
            </p:cNvPr>
            <p:cNvSpPr/>
            <p:nvPr/>
          </p:nvSpPr>
          <p:spPr>
            <a:xfrm>
              <a:off x="10558463" y="6538913"/>
              <a:ext cx="471487" cy="233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427424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97BA-E7B9-409D-BC1E-83CEDA0D8BAD}"/>
              </a:ext>
            </a:extLst>
          </p:cNvPr>
          <p:cNvSpPr>
            <a:spLocks noGrp="1"/>
          </p:cNvSpPr>
          <p:nvPr>
            <p:ph type="title"/>
          </p:nvPr>
        </p:nvSpPr>
        <p:spPr/>
        <p:txBody>
          <a:bodyPr/>
          <a:lstStyle/>
          <a:p>
            <a:r>
              <a:rPr lang="en-US"/>
              <a:t>Cross-Validation</a:t>
            </a:r>
            <a:endParaRPr lang="en-US" dirty="0"/>
          </a:p>
        </p:txBody>
      </p:sp>
      <p:sp>
        <p:nvSpPr>
          <p:cNvPr id="4" name="Slide Number Placeholder 3">
            <a:extLst>
              <a:ext uri="{FF2B5EF4-FFF2-40B4-BE49-F238E27FC236}">
                <a16:creationId xmlns:a16="http://schemas.microsoft.com/office/drawing/2014/main" id="{D34477EC-F37E-4EC9-9884-06EC0A4A3A34}"/>
              </a:ext>
            </a:extLst>
          </p:cNvPr>
          <p:cNvSpPr>
            <a:spLocks noGrp="1"/>
          </p:cNvSpPr>
          <p:nvPr>
            <p:ph type="sldNum" sz="quarter" idx="12"/>
          </p:nvPr>
        </p:nvSpPr>
        <p:spPr/>
        <p:txBody>
          <a:bodyPr/>
          <a:lstStyle/>
          <a:p>
            <a:fld id="{5ACD0CF0-90CC-9C41-A77B-2776398A8C8B}" type="slidenum">
              <a:rPr lang="en-US" smtClean="0"/>
              <a:pPr/>
              <a:t>43</a:t>
            </a:fld>
            <a:endParaRPr lang="en-US"/>
          </a:p>
        </p:txBody>
      </p:sp>
      <p:grpSp>
        <p:nvGrpSpPr>
          <p:cNvPr id="9" name="Group 8">
            <a:extLst>
              <a:ext uri="{FF2B5EF4-FFF2-40B4-BE49-F238E27FC236}">
                <a16:creationId xmlns:a16="http://schemas.microsoft.com/office/drawing/2014/main" id="{02472F7A-B0AE-4FCF-B2B7-D32464293C91}"/>
              </a:ext>
            </a:extLst>
          </p:cNvPr>
          <p:cNvGrpSpPr/>
          <p:nvPr/>
        </p:nvGrpSpPr>
        <p:grpSpPr>
          <a:xfrm>
            <a:off x="1709271" y="731521"/>
            <a:ext cx="9296867" cy="6010752"/>
            <a:chOff x="2182176" y="731521"/>
            <a:chExt cx="8823962" cy="6010752"/>
          </a:xfrm>
        </p:grpSpPr>
        <p:pic>
          <p:nvPicPr>
            <p:cNvPr id="2050" name="Picture 2" descr="P. Raamana&#10;K-fold CV&#10;Test sets in different trials are indeed mutually disjoint&#10;Train Test, 4th fold&#10;trial&#10;1&#10;2&#10;…&#10;k&#10;Note: d...">
              <a:extLst>
                <a:ext uri="{FF2B5EF4-FFF2-40B4-BE49-F238E27FC236}">
                  <a16:creationId xmlns:a16="http://schemas.microsoft.com/office/drawing/2014/main" id="{C05E4648-36E1-4ECD-93CE-9521B0134E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2176" y="731521"/>
              <a:ext cx="8823962" cy="601075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250E4CB-1528-4169-B24C-3339D6C7A16A}"/>
                </a:ext>
              </a:extLst>
            </p:cNvPr>
            <p:cNvSpPr/>
            <p:nvPr/>
          </p:nvSpPr>
          <p:spPr>
            <a:xfrm>
              <a:off x="10596154" y="6438900"/>
              <a:ext cx="281396" cy="214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66663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67221D-B766-40ED-A03A-19924A4D7306}"/>
              </a:ext>
            </a:extLst>
          </p:cNvPr>
          <p:cNvSpPr>
            <a:spLocks noGrp="1"/>
          </p:cNvSpPr>
          <p:nvPr>
            <p:ph type="sldNum" sz="quarter" idx="12"/>
          </p:nvPr>
        </p:nvSpPr>
        <p:spPr/>
        <p:txBody>
          <a:bodyPr/>
          <a:lstStyle/>
          <a:p>
            <a:fld id="{5ACD0CF0-90CC-9C41-A77B-2776398A8C8B}" type="slidenum">
              <a:rPr lang="en-US" smtClean="0"/>
              <a:pPr/>
              <a:t>44</a:t>
            </a:fld>
            <a:endParaRPr lang="en-US"/>
          </a:p>
        </p:txBody>
      </p:sp>
      <p:sp>
        <p:nvSpPr>
          <p:cNvPr id="5" name="TextBox 4">
            <a:extLst>
              <a:ext uri="{FF2B5EF4-FFF2-40B4-BE49-F238E27FC236}">
                <a16:creationId xmlns:a16="http://schemas.microsoft.com/office/drawing/2014/main" id="{1FD86F04-C8D3-42C5-B690-9A13F1BB5033}"/>
              </a:ext>
            </a:extLst>
          </p:cNvPr>
          <p:cNvSpPr txBox="1"/>
          <p:nvPr/>
        </p:nvSpPr>
        <p:spPr>
          <a:xfrm>
            <a:off x="2507381" y="2329259"/>
            <a:ext cx="5996539" cy="480131"/>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accent1"/>
                </a:solidFill>
                <a:latin typeface="+mj-lt"/>
                <a:ea typeface="+mj-ea"/>
                <a:cs typeface="+mj-cs"/>
              </a:defRPr>
            </a:lvl1pPr>
          </a:lstStyle>
          <a:p>
            <a:pPr algn="ctr"/>
            <a:r>
              <a:rPr lang="en-US" sz="4400" dirty="0">
                <a:latin typeface="+mn-lt"/>
              </a:rPr>
              <a:t>Phase III</a:t>
            </a:r>
          </a:p>
        </p:txBody>
      </p:sp>
    </p:spTree>
    <p:extLst>
      <p:ext uri="{BB962C8B-B14F-4D97-AF65-F5344CB8AC3E}">
        <p14:creationId xmlns:p14="http://schemas.microsoft.com/office/powerpoint/2010/main" val="3828540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a:t>
            </a:r>
            <a:r>
              <a:rPr lang="en-US" u="sng" dirty="0"/>
              <a:t>SOME</a:t>
            </a:r>
            <a:r>
              <a:rPr lang="en-US" dirty="0"/>
              <a:t> Key ML Methods/Terms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45</a:t>
            </a:fld>
            <a:endParaRPr lang="en-US"/>
          </a:p>
        </p:txBody>
      </p:sp>
      <p:sp>
        <p:nvSpPr>
          <p:cNvPr id="7" name="Content Placeholder 2">
            <a:extLst>
              <a:ext uri="{FF2B5EF4-FFF2-40B4-BE49-F238E27FC236}">
                <a16:creationId xmlns:a16="http://schemas.microsoft.com/office/drawing/2014/main" id="{1827A8F6-5323-4897-8DA6-CD147498590C}"/>
              </a:ext>
            </a:extLst>
          </p:cNvPr>
          <p:cNvSpPr>
            <a:spLocks noGrp="1"/>
          </p:cNvSpPr>
          <p:nvPr>
            <p:ph idx="1"/>
          </p:nvPr>
        </p:nvSpPr>
        <p:spPr>
          <a:xfrm>
            <a:off x="80554" y="804929"/>
            <a:ext cx="10515600" cy="5916545"/>
          </a:xfrm>
        </p:spPr>
        <p:txBody>
          <a:bodyPr>
            <a:normAutofit fontScale="70000" lnSpcReduction="20000"/>
          </a:bodyPr>
          <a:lstStyle/>
          <a:p>
            <a:r>
              <a:rPr lang="en-US" dirty="0"/>
              <a:t> Phase – 1 Idea Development </a:t>
            </a:r>
          </a:p>
          <a:p>
            <a:pPr lvl="1"/>
            <a:r>
              <a:rPr lang="en-US" dirty="0"/>
              <a:t> Prediction versus Inference </a:t>
            </a:r>
          </a:p>
          <a:p>
            <a:pPr lvl="1"/>
            <a:r>
              <a:rPr lang="en-US" dirty="0"/>
              <a:t> Independent Metric for Business Value</a:t>
            </a:r>
          </a:p>
          <a:p>
            <a:pPr lvl="1"/>
            <a:r>
              <a:rPr lang="en-US" dirty="0"/>
              <a:t> Target Variable and features </a:t>
            </a:r>
          </a:p>
          <a:p>
            <a:pPr lvl="1"/>
            <a:r>
              <a:rPr lang="en-US" dirty="0"/>
              <a:t> Classification versus Regression</a:t>
            </a:r>
          </a:p>
          <a:p>
            <a:pPr lvl="1"/>
            <a:r>
              <a:rPr lang="en-US" dirty="0"/>
              <a:t> Probabilistic Interpretation </a:t>
            </a:r>
          </a:p>
          <a:p>
            <a:pPr lvl="1"/>
            <a:r>
              <a:rPr lang="en-US" dirty="0"/>
              <a:t> Data acquisition/gathering     </a:t>
            </a:r>
          </a:p>
          <a:p>
            <a:r>
              <a:rPr lang="en-US" b="1" dirty="0"/>
              <a:t> </a:t>
            </a:r>
            <a:r>
              <a:rPr lang="en-US" dirty="0"/>
              <a:t>Phase – 2 Data Prep and Problem Exploration</a:t>
            </a:r>
          </a:p>
          <a:p>
            <a:pPr lvl="1"/>
            <a:r>
              <a:rPr lang="en-US" dirty="0"/>
              <a:t>Variable types and data types</a:t>
            </a:r>
          </a:p>
          <a:p>
            <a:pPr lvl="1"/>
            <a:r>
              <a:rPr lang="en-US" dirty="0"/>
              <a:t> Baseline – prevalence</a:t>
            </a:r>
          </a:p>
          <a:p>
            <a:pPr lvl="1"/>
            <a:r>
              <a:rPr lang="en-US" dirty="0"/>
              <a:t> Scaling and/or Normalizing Data/One-Hot Encoding</a:t>
            </a:r>
          </a:p>
          <a:p>
            <a:pPr lvl="1"/>
            <a:r>
              <a:rPr lang="en-US" dirty="0"/>
              <a:t> Missing Data </a:t>
            </a:r>
          </a:p>
          <a:p>
            <a:pPr lvl="1"/>
            <a:r>
              <a:rPr lang="en-US" dirty="0"/>
              <a:t> Data Partitioning/Sampling </a:t>
            </a:r>
          </a:p>
          <a:p>
            <a:pPr lvl="1"/>
            <a:r>
              <a:rPr lang="en-US" dirty="0"/>
              <a:t> EDA (Summary Stats and Visuals)</a:t>
            </a:r>
          </a:p>
          <a:p>
            <a:pPr lvl="1"/>
            <a:r>
              <a:rPr lang="en-US" dirty="0"/>
              <a:t> Cross Validation </a:t>
            </a:r>
          </a:p>
          <a:p>
            <a:r>
              <a:rPr lang="en-US" b="1" dirty="0"/>
              <a:t> Phase – 3 – Solution Model Development</a:t>
            </a:r>
          </a:p>
          <a:p>
            <a:pPr lvl="1"/>
            <a:r>
              <a:rPr lang="en-US" b="1" dirty="0"/>
              <a:t> Parameters versus Hyperparameters</a:t>
            </a:r>
          </a:p>
          <a:p>
            <a:pPr lvl="1"/>
            <a:r>
              <a:rPr lang="en-US" b="1" dirty="0"/>
              <a:t> Thresholding </a:t>
            </a:r>
          </a:p>
          <a:p>
            <a:pPr lvl="1"/>
            <a:r>
              <a:rPr lang="en-US" b="1" dirty="0"/>
              <a:t> Feature Engineering</a:t>
            </a:r>
          </a:p>
          <a:p>
            <a:pPr lvl="1"/>
            <a:r>
              <a:rPr lang="en-US" b="1" dirty="0"/>
              <a:t> Bias versus Variance Tradeoff </a:t>
            </a:r>
          </a:p>
          <a:p>
            <a:pPr lvl="1"/>
            <a:r>
              <a:rPr lang="en-US" b="1" dirty="0"/>
              <a:t> Model Evaluation</a:t>
            </a:r>
          </a:p>
          <a:p>
            <a:pPr lvl="1"/>
            <a:r>
              <a:rPr lang="en-US" b="1" dirty="0"/>
              <a:t> Non-parametric modelling (random state)</a:t>
            </a:r>
          </a:p>
          <a:p>
            <a:endParaRPr lang="en-US" dirty="0"/>
          </a:p>
        </p:txBody>
      </p:sp>
    </p:spTree>
    <p:extLst>
      <p:ext uri="{BB962C8B-B14F-4D97-AF65-F5344CB8AC3E}">
        <p14:creationId xmlns:p14="http://schemas.microsoft.com/office/powerpoint/2010/main" val="3617271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Feature Engineering – Combining or exploring different levels of variable that best work in your model. Likely going to dedicate a week to just this topic.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46</a:t>
            </a:fld>
            <a:endParaRPr lang="en-US"/>
          </a:p>
        </p:txBody>
      </p:sp>
    </p:spTree>
    <p:extLst>
      <p:ext uri="{BB962C8B-B14F-4D97-AF65-F5344CB8AC3E}">
        <p14:creationId xmlns:p14="http://schemas.microsoft.com/office/powerpoint/2010/main" val="1732452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Thresholding – The percentage point where our models will predict the result to be either a 0 or 1, in the typical binary case. </a:t>
            </a:r>
          </a:p>
          <a:p>
            <a:endParaRPr lang="en-US" dirty="0"/>
          </a:p>
          <a:p>
            <a:r>
              <a:rPr lang="en-US" dirty="0"/>
              <a:t> Adjust the threshold associated with indication of a positive class.  The default is 50%, could be that we want to be extra careful and instead adjust that measure up to 75% or 90%.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47</a:t>
            </a:fld>
            <a:endParaRPr lang="en-US"/>
          </a:p>
        </p:txBody>
      </p:sp>
    </p:spTree>
    <p:extLst>
      <p:ext uri="{BB962C8B-B14F-4D97-AF65-F5344CB8AC3E}">
        <p14:creationId xmlns:p14="http://schemas.microsoft.com/office/powerpoint/2010/main" val="33075378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Evaluation – The metrics you use to assess model quality. There are a ton of this measures, and we are dedicating an entire week to the exploring these further.  I’ll show some examples in the code for this week.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48</a:t>
            </a:fld>
            <a:endParaRPr lang="en-US"/>
          </a:p>
        </p:txBody>
      </p:sp>
    </p:spTree>
    <p:extLst>
      <p:ext uri="{BB962C8B-B14F-4D97-AF65-F5344CB8AC3E}">
        <p14:creationId xmlns:p14="http://schemas.microsoft.com/office/powerpoint/2010/main" val="13535480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Versus Variance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49</a:t>
            </a:fld>
            <a:endParaRPr lang="en-US" dirty="0"/>
          </a:p>
        </p:txBody>
      </p:sp>
      <p:pic>
        <p:nvPicPr>
          <p:cNvPr id="7170" name="Picture 2" descr="https://s3-ap-south-1.amazonaws.com/av-blog-media/wp-content/uploads/2017/06/05211042/overunder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731521"/>
            <a:ext cx="6315075" cy="25908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s3-ap-south-1.amazonaws.com/av-blog-media/wp-content/uploads/2017/06/05153246/bias-varian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112" y="1974849"/>
            <a:ext cx="4552950" cy="438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001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C5AA856-BCB8-476B-A754-B50044D29C5D}"/>
              </a:ext>
            </a:extLst>
          </p:cNvPr>
          <p:cNvSpPr>
            <a:spLocks noGrp="1"/>
          </p:cNvSpPr>
          <p:nvPr>
            <p:ph type="sldNum" sz="quarter" idx="12"/>
          </p:nvPr>
        </p:nvSpPr>
        <p:spPr/>
        <p:txBody>
          <a:bodyPr/>
          <a:lstStyle/>
          <a:p>
            <a:fld id="{5ACD0CF0-90CC-9C41-A77B-2776398A8C8B}" type="slidenum">
              <a:rPr lang="en-US" smtClean="0"/>
              <a:pPr/>
              <a:t>5</a:t>
            </a:fld>
            <a:endParaRPr lang="en-US"/>
          </a:p>
        </p:txBody>
      </p:sp>
      <p:sp>
        <p:nvSpPr>
          <p:cNvPr id="5" name="Rectangle 4">
            <a:extLst>
              <a:ext uri="{FF2B5EF4-FFF2-40B4-BE49-F238E27FC236}">
                <a16:creationId xmlns:a16="http://schemas.microsoft.com/office/drawing/2014/main" id="{B4E86C8C-65F8-4D08-AAB5-F053F4C84415}"/>
              </a:ext>
            </a:extLst>
          </p:cNvPr>
          <p:cNvSpPr/>
          <p:nvPr/>
        </p:nvSpPr>
        <p:spPr>
          <a:xfrm>
            <a:off x="3473450" y="1948644"/>
            <a:ext cx="4800600" cy="2515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4000" b="1" dirty="0">
                <a:solidFill>
                  <a:schemeClr val="bg1"/>
                </a:solidFill>
                <a:latin typeface="Aharoni" panose="02010803020104030203" pitchFamily="2" charset="-79"/>
                <a:cs typeface="Aharoni" panose="02010803020104030203" pitchFamily="2" charset="-79"/>
              </a:rPr>
              <a:t>Machine Learning Time</a:t>
            </a:r>
            <a:endParaRPr lang="en-US" sz="2800" b="1"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6075419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9A27C0B-F6A4-4D93-BA7D-9C1AD70732FD}"/>
              </a:ext>
            </a:extLst>
          </p:cNvPr>
          <p:cNvSpPr>
            <a:spLocks noGrp="1"/>
          </p:cNvSpPr>
          <p:nvPr>
            <p:ph type="sldNum" sz="quarter" idx="12"/>
          </p:nvPr>
        </p:nvSpPr>
        <p:spPr/>
        <p:txBody>
          <a:bodyPr/>
          <a:lstStyle/>
          <a:p>
            <a:fld id="{5ACD0CF0-90CC-9C41-A77B-2776398A8C8B}" type="slidenum">
              <a:rPr lang="en-US" smtClean="0"/>
              <a:pPr/>
              <a:t>50</a:t>
            </a:fld>
            <a:endParaRPr lang="en-US"/>
          </a:p>
        </p:txBody>
      </p:sp>
      <p:sp>
        <p:nvSpPr>
          <p:cNvPr id="5" name="TextBox 4">
            <a:extLst>
              <a:ext uri="{FF2B5EF4-FFF2-40B4-BE49-F238E27FC236}">
                <a16:creationId xmlns:a16="http://schemas.microsoft.com/office/drawing/2014/main" id="{4AA4C0B5-5CE5-4A91-8249-0DE79811D7E7}"/>
              </a:ext>
            </a:extLst>
          </p:cNvPr>
          <p:cNvSpPr txBox="1"/>
          <p:nvPr/>
        </p:nvSpPr>
        <p:spPr>
          <a:xfrm>
            <a:off x="2085654" y="1433245"/>
            <a:ext cx="8378575" cy="769441"/>
          </a:xfrm>
          <a:prstGeom prst="rect">
            <a:avLst/>
          </a:prstGeom>
          <a:noFill/>
        </p:spPr>
        <p:txBody>
          <a:bodyPr wrap="square" rtlCol="0">
            <a:spAutoFit/>
          </a:bodyPr>
          <a:lstStyle/>
          <a:p>
            <a:pPr algn="ctr"/>
            <a:r>
              <a:rPr lang="en-US" sz="4400" dirty="0">
                <a:solidFill>
                  <a:schemeClr val="accent1"/>
                </a:solidFill>
              </a:rPr>
              <a:t>Extra Material </a:t>
            </a:r>
          </a:p>
        </p:txBody>
      </p:sp>
    </p:spTree>
    <p:extLst>
      <p:ext uri="{BB962C8B-B14F-4D97-AF65-F5344CB8AC3E}">
        <p14:creationId xmlns:p14="http://schemas.microsoft.com/office/powerpoint/2010/main" val="15168609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9FFE13-F397-4340-AE28-9AE96E56F414}"/>
              </a:ext>
            </a:extLst>
          </p:cNvPr>
          <p:cNvSpPr>
            <a:spLocks noGrp="1"/>
          </p:cNvSpPr>
          <p:nvPr>
            <p:ph type="sldNum" sz="quarter" idx="12"/>
          </p:nvPr>
        </p:nvSpPr>
        <p:spPr/>
        <p:txBody>
          <a:bodyPr/>
          <a:lstStyle/>
          <a:p>
            <a:fld id="{5ACD0CF0-90CC-9C41-A77B-2776398A8C8B}" type="slidenum">
              <a:rPr lang="en-US" smtClean="0"/>
              <a:pPr/>
              <a:t>51</a:t>
            </a:fld>
            <a:endParaRPr lang="en-US"/>
          </a:p>
        </p:txBody>
      </p:sp>
      <p:sp>
        <p:nvSpPr>
          <p:cNvPr id="5" name="Rectangle 4">
            <a:extLst>
              <a:ext uri="{FF2B5EF4-FFF2-40B4-BE49-F238E27FC236}">
                <a16:creationId xmlns:a16="http://schemas.microsoft.com/office/drawing/2014/main" id="{BBD9ADDE-BA09-449C-A1B4-28422D7C76D2}"/>
              </a:ext>
            </a:extLst>
          </p:cNvPr>
          <p:cNvSpPr/>
          <p:nvPr/>
        </p:nvSpPr>
        <p:spPr>
          <a:xfrm>
            <a:off x="3131672" y="2325968"/>
            <a:ext cx="6484470" cy="1495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3200" b="1" dirty="0">
                <a:solidFill>
                  <a:schemeClr val="bg1"/>
                </a:solidFill>
                <a:latin typeface="Aharoni" panose="02010803020104030203" pitchFamily="2" charset="-79"/>
                <a:cs typeface="Aharoni" panose="02010803020104030203" pitchFamily="2" charset="-79"/>
              </a:rPr>
              <a:t>Bookings.com  </a:t>
            </a:r>
          </a:p>
        </p:txBody>
      </p:sp>
    </p:spTree>
    <p:extLst>
      <p:ext uri="{BB962C8B-B14F-4D97-AF65-F5344CB8AC3E}">
        <p14:creationId xmlns:p14="http://schemas.microsoft.com/office/powerpoint/2010/main" val="7162641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3E7B0A-0F6F-407D-B326-5869613FA0C1}"/>
              </a:ext>
            </a:extLst>
          </p:cNvPr>
          <p:cNvSpPr>
            <a:spLocks noGrp="1"/>
          </p:cNvSpPr>
          <p:nvPr>
            <p:ph type="sldNum" sz="quarter" idx="12"/>
          </p:nvPr>
        </p:nvSpPr>
        <p:spPr/>
        <p:txBody>
          <a:bodyPr/>
          <a:lstStyle/>
          <a:p>
            <a:fld id="{5ACD0CF0-90CC-9C41-A77B-2776398A8C8B}" type="slidenum">
              <a:rPr lang="en-US" smtClean="0"/>
              <a:pPr/>
              <a:t>52</a:t>
            </a:fld>
            <a:endParaRPr lang="en-US"/>
          </a:p>
        </p:txBody>
      </p:sp>
      <p:sp>
        <p:nvSpPr>
          <p:cNvPr id="5" name="TextBox 4">
            <a:extLst>
              <a:ext uri="{FF2B5EF4-FFF2-40B4-BE49-F238E27FC236}">
                <a16:creationId xmlns:a16="http://schemas.microsoft.com/office/drawing/2014/main" id="{008389BF-DB6B-4DE8-9C67-D212F969903D}"/>
              </a:ext>
            </a:extLst>
          </p:cNvPr>
          <p:cNvSpPr txBox="1"/>
          <p:nvPr/>
        </p:nvSpPr>
        <p:spPr>
          <a:xfrm>
            <a:off x="2550215" y="1724439"/>
            <a:ext cx="7091569" cy="646331"/>
          </a:xfrm>
          <a:prstGeom prst="rect">
            <a:avLst/>
          </a:prstGeom>
          <a:noFill/>
        </p:spPr>
        <p:txBody>
          <a:bodyPr wrap="square" rtlCol="0">
            <a:spAutoFit/>
          </a:bodyPr>
          <a:lstStyle/>
          <a:p>
            <a:pPr algn="ctr"/>
            <a:r>
              <a:rPr lang="en-US" sz="3600" dirty="0">
                <a:solidFill>
                  <a:schemeClr val="accent1">
                    <a:lumMod val="50000"/>
                  </a:schemeClr>
                </a:solidFill>
                <a:latin typeface="Times New Roman" panose="02020603050405020304" pitchFamily="18" charset="0"/>
                <a:cs typeface="Times New Roman" panose="02020603050405020304" pitchFamily="18" charset="0"/>
              </a:rPr>
              <a:t>Lesson Learned: Booking.com</a:t>
            </a:r>
          </a:p>
        </p:txBody>
      </p:sp>
    </p:spTree>
    <p:extLst>
      <p:ext uri="{BB962C8B-B14F-4D97-AF65-F5344CB8AC3E}">
        <p14:creationId xmlns:p14="http://schemas.microsoft.com/office/powerpoint/2010/main" val="13912807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Bookings.com</a:t>
            </a:r>
          </a:p>
        </p:txBody>
      </p:sp>
      <p:sp>
        <p:nvSpPr>
          <p:cNvPr id="3" name="Content Placeholder 2"/>
          <p:cNvSpPr>
            <a:spLocks noGrp="1"/>
          </p:cNvSpPr>
          <p:nvPr>
            <p:ph idx="1"/>
          </p:nvPr>
        </p:nvSpPr>
        <p:spPr>
          <a:xfrm>
            <a:off x="-37290" y="761548"/>
            <a:ext cx="12229289"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Swiss Army Knife– Their approach to ML is highly </a:t>
            </a:r>
            <a:r>
              <a:rPr lang="en-US" sz="3200" b="1" dirty="0">
                <a:solidFill>
                  <a:srgbClr val="C00000"/>
                </a:solidFill>
                <a:latin typeface="Times New Roman" panose="02020603050405020304" pitchFamily="18" charset="0"/>
                <a:cs typeface="Times New Roman" panose="02020603050405020304" pitchFamily="18" charset="0"/>
              </a:rPr>
              <a:t>adoptable</a:t>
            </a:r>
            <a:r>
              <a:rPr lang="en-US" sz="3200" dirty="0">
                <a:solidFill>
                  <a:srgbClr val="002060"/>
                </a:solidFill>
                <a:latin typeface="Times New Roman" panose="02020603050405020304" pitchFamily="18" charset="0"/>
                <a:cs typeface="Times New Roman" panose="02020603050405020304" pitchFamily="18" charset="0"/>
              </a:rPr>
              <a:t>, meaning it can be used in a variety of settings – generate specific results or more generalizable depending on the inputs (data)</a:t>
            </a:r>
          </a:p>
          <a:p>
            <a:pPr marL="0" indent="0">
              <a:buNone/>
            </a:pPr>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Offline Health Check– Use Randomized Control Trails (RCT) to test model outputs aligned with normative business metrics to assess quality (customer conversion)</a:t>
            </a:r>
          </a:p>
          <a:p>
            <a:pPr lvl="1"/>
            <a:r>
              <a:rPr lang="en-US" sz="2800" dirty="0">
                <a:solidFill>
                  <a:srgbClr val="002060"/>
                </a:solidFill>
                <a:latin typeface="Times New Roman" panose="02020603050405020304" pitchFamily="18" charset="0"/>
                <a:cs typeface="Times New Roman" panose="02020603050405020304" pitchFamily="18" charset="0"/>
              </a:rPr>
              <a:t> Increase model performance doesn’t necessary translate to better gain in value</a:t>
            </a:r>
          </a:p>
          <a:p>
            <a:pPr marL="457200" lvl="1"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53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594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Bookings.com</a:t>
            </a:r>
          </a:p>
        </p:txBody>
      </p:sp>
      <p:sp>
        <p:nvSpPr>
          <p:cNvPr id="3" name="Content Placeholder 2"/>
          <p:cNvSpPr>
            <a:spLocks noGrp="1"/>
          </p:cNvSpPr>
          <p:nvPr>
            <p:ph idx="1"/>
          </p:nvPr>
        </p:nvSpPr>
        <p:spPr>
          <a:xfrm>
            <a:off x="-37290" y="761548"/>
            <a:ext cx="12229289"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Make a Target Before you Shoot – Develop a clear understanding of the business case and target variable (what is date flexibility) </a:t>
            </a:r>
          </a:p>
          <a:p>
            <a:pPr lvl="1"/>
            <a:r>
              <a:rPr lang="en-US" sz="2800" dirty="0">
                <a:solidFill>
                  <a:srgbClr val="002060"/>
                </a:solidFill>
                <a:latin typeface="Times New Roman" panose="02020603050405020304" pitchFamily="18" charset="0"/>
                <a:cs typeface="Times New Roman" panose="02020603050405020304" pitchFamily="18" charset="0"/>
              </a:rPr>
              <a:t> Learning Difficulty – How complex or vague is the target</a:t>
            </a:r>
          </a:p>
          <a:p>
            <a:pPr lvl="1"/>
            <a:r>
              <a:rPr lang="en-US" sz="2800" dirty="0">
                <a:solidFill>
                  <a:srgbClr val="002060"/>
                </a:solidFill>
                <a:latin typeface="Times New Roman" panose="02020603050405020304" pitchFamily="18" charset="0"/>
                <a:cs typeface="Times New Roman" panose="02020603050405020304" pitchFamily="18" charset="0"/>
              </a:rPr>
              <a:t> Data to Concept – Does the data available support the algo target and goal</a:t>
            </a:r>
          </a:p>
          <a:p>
            <a:pPr lvl="1"/>
            <a:r>
              <a:rPr lang="en-US" sz="2800" dirty="0">
                <a:solidFill>
                  <a:srgbClr val="002060"/>
                </a:solidFill>
                <a:latin typeface="Times New Roman" panose="02020603050405020304" pitchFamily="18" charset="0"/>
                <a:cs typeface="Times New Roman" panose="02020603050405020304" pitchFamily="18" charset="0"/>
              </a:rPr>
              <a:t> Selection Bias – Does the model perform better for a subset of the target </a:t>
            </a:r>
          </a:p>
          <a:p>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Speed Kills – ML algos, even simple ones, take a lot of computing power – to reduce user weight time (latency) measures should be taken</a:t>
            </a:r>
          </a:p>
          <a:p>
            <a:pPr lvl="1"/>
            <a:r>
              <a:rPr lang="en-US" sz="2800" dirty="0">
                <a:solidFill>
                  <a:srgbClr val="002060"/>
                </a:solidFill>
                <a:latin typeface="Times New Roman" panose="02020603050405020304" pitchFamily="18" charset="0"/>
                <a:cs typeface="Times New Roman" panose="02020603050405020304" pitchFamily="18" charset="0"/>
              </a:rPr>
              <a:t> See page 1748 (sparsity, model redundancy, caching…etc.)</a:t>
            </a:r>
          </a:p>
          <a:p>
            <a:pPr marL="457200" lvl="1"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54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03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1000"/>
                                        <p:tgtEl>
                                          <p:spTgt spid="3">
                                            <p:txEl>
                                              <p:pRg st="6" end="6"/>
                                            </p:txEl>
                                          </p:spTgt>
                                        </p:tgtEl>
                                      </p:cBhvr>
                                    </p:animEffect>
                                    <p:anim calcmode="lin" valueType="num">
                                      <p:cBhvr>
                                        <p:cTn id="1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90" y="761548"/>
            <a:ext cx="12229289"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a:t>
            </a:r>
            <a:r>
              <a:rPr lang="en-US" sz="3200" b="1" dirty="0">
                <a:solidFill>
                  <a:srgbClr val="C00000"/>
                </a:solidFill>
                <a:latin typeface="Times New Roman" panose="02020603050405020304" pitchFamily="18" charset="0"/>
                <a:cs typeface="Times New Roman" panose="02020603050405020304" pitchFamily="18" charset="0"/>
              </a:rPr>
              <a:t>Keep a watchful eye </a:t>
            </a:r>
            <a:r>
              <a:rPr lang="en-US" sz="3200" dirty="0">
                <a:solidFill>
                  <a:srgbClr val="002060"/>
                </a:solidFill>
                <a:latin typeface="Times New Roman" panose="02020603050405020304" pitchFamily="18" charset="0"/>
                <a:cs typeface="Times New Roman" panose="02020603050405020304" pitchFamily="18" charset="0"/>
              </a:rPr>
              <a:t>– Used specialized monitoring tools to understand how the models are performing in practice (even when the result was unclear)</a:t>
            </a:r>
          </a:p>
          <a:p>
            <a:endParaRPr lang="en-US" sz="32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Traditional Research Methods (Experimental Design) is a Best Practice Approach to ML – </a:t>
            </a:r>
          </a:p>
          <a:p>
            <a:pPr lvl="1"/>
            <a:r>
              <a:rPr lang="en-US" sz="2800" dirty="0">
                <a:solidFill>
                  <a:srgbClr val="002060"/>
                </a:solidFill>
                <a:latin typeface="Times New Roman" panose="02020603050405020304" pitchFamily="18" charset="0"/>
                <a:cs typeface="Times New Roman" panose="02020603050405020304" pitchFamily="18" charset="0"/>
              </a:rPr>
              <a:t> </a:t>
            </a:r>
            <a:r>
              <a:rPr lang="en-US" sz="3200" dirty="0">
                <a:solidFill>
                  <a:srgbClr val="002060"/>
                </a:solidFill>
                <a:latin typeface="Times New Roman" panose="02020603050405020304" pitchFamily="18" charset="0"/>
                <a:cs typeface="Times New Roman" panose="02020603050405020304" pitchFamily="18" charset="0"/>
              </a:rPr>
              <a:t>“</a:t>
            </a:r>
            <a:r>
              <a:rPr lang="en-US" sz="2800" dirty="0">
                <a:solidFill>
                  <a:schemeClr val="accent1">
                    <a:lumMod val="50000"/>
                  </a:schemeClr>
                </a:solidFill>
              </a:rPr>
              <a:t>Experimentation through Randomized Controlled Trials is ingrained into Booking.com culture”</a:t>
            </a:r>
            <a:endParaRPr lang="en-US" sz="3200" dirty="0">
              <a:solidFill>
                <a:schemeClr val="accent1">
                  <a:lumMod val="50000"/>
                </a:schemeClr>
              </a:solidFill>
              <a:latin typeface="Times New Roman" panose="02020603050405020304" pitchFamily="18" charset="0"/>
              <a:cs typeface="Times New Roman" panose="02020603050405020304" pitchFamily="18" charset="0"/>
            </a:endParaRPr>
          </a:p>
          <a:p>
            <a:pPr marL="457200" lvl="1"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55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786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0A8C93C-2B59-4D4D-972C-D9811E7A01C8}"/>
              </a:ext>
            </a:extLst>
          </p:cNvPr>
          <p:cNvSpPr>
            <a:spLocks noGrp="1"/>
          </p:cNvSpPr>
          <p:nvPr>
            <p:ph type="sldNum" sz="quarter" idx="4"/>
          </p:nvPr>
        </p:nvSpPr>
        <p:spPr/>
        <p:txBody>
          <a:bodyPr/>
          <a:lstStyle/>
          <a:p>
            <a:fld id="{A2644288-DBB5-B146-A4C9-3FE617AA0A71}" type="slidenum">
              <a:rPr lang="en-US" smtClean="0"/>
              <a:pPr/>
              <a:t>56</a:t>
            </a:fld>
            <a:endParaRPr lang="en-US" dirty="0"/>
          </a:p>
        </p:txBody>
      </p:sp>
      <p:sp>
        <p:nvSpPr>
          <p:cNvPr id="7" name="Rectangle 3">
            <a:extLst>
              <a:ext uri="{FF2B5EF4-FFF2-40B4-BE49-F238E27FC236}">
                <a16:creationId xmlns:a16="http://schemas.microsoft.com/office/drawing/2014/main" id="{E19A70A2-C308-42AC-B6FE-E0944A34C9B5}"/>
              </a:ext>
            </a:extLst>
          </p:cNvPr>
          <p:cNvSpPr txBox="1">
            <a:spLocks noChangeArrowheads="1"/>
          </p:cNvSpPr>
          <p:nvPr/>
        </p:nvSpPr>
        <p:spPr bwMode="auto">
          <a:xfrm>
            <a:off x="1391477" y="1214560"/>
            <a:ext cx="9144001" cy="5026025"/>
          </a:xfrm>
          <a:prstGeom prst="rect">
            <a:avLst/>
          </a:prstGeom>
          <a:solidFill>
            <a:schemeClr val="bg1"/>
          </a:solidFill>
          <a:ln w="9525">
            <a:noFill/>
            <a:miter lim="800000"/>
            <a:headEnd/>
            <a:tailEnd/>
          </a:ln>
        </p:spPr>
        <p:txBody>
          <a:bodyPr lIns="91395" tIns="45695" rIns="91395" bIns="45695"/>
          <a:lstStyle/>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600" kern="0" dirty="0">
                <a:solidFill>
                  <a:schemeClr val="accent1">
                    <a:lumMod val="50000"/>
                  </a:schemeClr>
                </a:solidFill>
                <a:latin typeface="Tahoma"/>
              </a:rPr>
              <a:t>Given  </a:t>
            </a:r>
            <a:r>
              <a:rPr lang="en-US" sz="2600" b="1" i="1" kern="0" dirty="0">
                <a:solidFill>
                  <a:schemeClr val="accent1">
                    <a:lumMod val="50000"/>
                  </a:schemeClr>
                </a:solidFill>
                <a:latin typeface="Tahoma"/>
              </a:rPr>
              <a:t>D </a:t>
            </a:r>
            <a:r>
              <a:rPr lang="en-US" sz="2600" kern="0" dirty="0">
                <a:solidFill>
                  <a:schemeClr val="accent1">
                    <a:lumMod val="50000"/>
                  </a:schemeClr>
                </a:solidFill>
                <a:latin typeface="Tahoma"/>
              </a:rPr>
              <a:t>:{2,4,10,12,3,11,20,25,30},  and  k=2 clusters</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600" kern="0" dirty="0">
                <a:solidFill>
                  <a:schemeClr val="accent1">
                    <a:lumMod val="50000"/>
                  </a:schemeClr>
                </a:solidFill>
                <a:latin typeface="Tahoma"/>
              </a:rPr>
              <a:t>Randomly assign the means:  m</a:t>
            </a:r>
            <a:r>
              <a:rPr lang="en-US" sz="2600" kern="0" baseline="-25000" dirty="0">
                <a:solidFill>
                  <a:schemeClr val="accent1">
                    <a:lumMod val="50000"/>
                  </a:schemeClr>
                </a:solidFill>
                <a:latin typeface="Tahoma"/>
              </a:rPr>
              <a:t>1</a:t>
            </a:r>
            <a:r>
              <a:rPr lang="en-US" sz="2600" kern="0" dirty="0">
                <a:solidFill>
                  <a:schemeClr val="accent1">
                    <a:lumMod val="50000"/>
                  </a:schemeClr>
                </a:solidFill>
                <a:latin typeface="Tahoma"/>
              </a:rPr>
              <a:t>=3, m</a:t>
            </a:r>
            <a:r>
              <a:rPr lang="en-US" sz="2600" kern="0" baseline="-25000" dirty="0">
                <a:solidFill>
                  <a:schemeClr val="accent1">
                    <a:lumMod val="50000"/>
                  </a:schemeClr>
                </a:solidFill>
                <a:latin typeface="Tahoma"/>
              </a:rPr>
              <a:t>2</a:t>
            </a:r>
            <a:r>
              <a:rPr lang="en-US" sz="2600" kern="0" dirty="0">
                <a:solidFill>
                  <a:schemeClr val="accent1">
                    <a:lumMod val="50000"/>
                  </a:schemeClr>
                </a:solidFill>
                <a:latin typeface="Tahoma"/>
              </a:rPr>
              <a:t>=4</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={4,10,12,11,20,25,30},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=2.5,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=16</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={2,3,4},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={10,12,11,20,25,30},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=3,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=18</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={2,3,4,10},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={12,11,20,25,30},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=4.75,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=19.6</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={2,3,4,10,11,12},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=7,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=25</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={2,3,4,10,11,12},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=7,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=25</a:t>
            </a:r>
          </a:p>
          <a:p>
            <a:pPr marL="1142774" lvl="2" indent="-228874" defTabSz="913901" eaLnBrk="1" hangingPunct="1">
              <a:lnSpc>
                <a:spcPct val="120000"/>
              </a:lnSpc>
              <a:spcBef>
                <a:spcPct val="20000"/>
              </a:spcBef>
              <a:buClr>
                <a:srgbClr val="3333CC"/>
              </a:buClr>
              <a:buSzPct val="50000"/>
              <a:buFont typeface="Wingdings" pitchFamily="2" charset="2"/>
              <a:buChar char="n"/>
              <a:defRPr/>
            </a:pPr>
            <a:r>
              <a:rPr lang="en-US" sz="2800" b="1" kern="0" dirty="0">
                <a:solidFill>
                  <a:schemeClr val="accent1">
                    <a:lumMod val="50000"/>
                  </a:schemeClr>
                </a:solidFill>
                <a:latin typeface="Tahoma"/>
              </a:rPr>
              <a:t>Stop</a:t>
            </a:r>
            <a:r>
              <a:rPr lang="en-US" sz="2800" kern="0" dirty="0">
                <a:solidFill>
                  <a:schemeClr val="accent1">
                    <a:lumMod val="50000"/>
                  </a:schemeClr>
                </a:solidFill>
                <a:latin typeface="Tahoma"/>
              </a:rPr>
              <a:t>, since the clusters and the means found in all subsequent iterations will be the same</a:t>
            </a:r>
            <a:r>
              <a:rPr lang="en-US" sz="2000" kern="0" dirty="0">
                <a:solidFill>
                  <a:schemeClr val="accent1">
                    <a:lumMod val="50000"/>
                  </a:schemeClr>
                </a:solidFill>
                <a:latin typeface="Tahoma"/>
              </a:rPr>
              <a:t>.</a:t>
            </a:r>
          </a:p>
        </p:txBody>
      </p:sp>
      <p:sp>
        <p:nvSpPr>
          <p:cNvPr id="8" name="TextBox 7">
            <a:extLst>
              <a:ext uri="{FF2B5EF4-FFF2-40B4-BE49-F238E27FC236}">
                <a16:creationId xmlns:a16="http://schemas.microsoft.com/office/drawing/2014/main" id="{CD1A68E6-617C-457A-9AB7-506F513A500E}"/>
              </a:ext>
            </a:extLst>
          </p:cNvPr>
          <p:cNvSpPr txBox="1"/>
          <p:nvPr/>
        </p:nvSpPr>
        <p:spPr>
          <a:xfrm>
            <a:off x="1715247" y="294249"/>
            <a:ext cx="8669293" cy="646331"/>
          </a:xfrm>
          <a:prstGeom prst="rect">
            <a:avLst/>
          </a:prstGeom>
          <a:noFill/>
        </p:spPr>
        <p:txBody>
          <a:bodyPr wrap="square" rtlCol="0">
            <a:spAutoFit/>
          </a:bodyPr>
          <a:lstStyle/>
          <a:p>
            <a:pPr algn="ctr"/>
            <a:r>
              <a:rPr lang="en-US" sz="3600" dirty="0">
                <a:solidFill>
                  <a:schemeClr val="accent1">
                    <a:lumMod val="50000"/>
                  </a:schemeClr>
                </a:solidFill>
              </a:rPr>
              <a:t>Example of K-Means, What is Happening?</a:t>
            </a:r>
          </a:p>
        </p:txBody>
      </p:sp>
    </p:spTree>
    <p:extLst>
      <p:ext uri="{BB962C8B-B14F-4D97-AF65-F5344CB8AC3E}">
        <p14:creationId xmlns:p14="http://schemas.microsoft.com/office/powerpoint/2010/main" val="1809130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9B18519-A688-4544-84E3-FCF48DCD77C9}"/>
              </a:ext>
            </a:extLst>
          </p:cNvPr>
          <p:cNvSpPr>
            <a:spLocks noGrp="1"/>
          </p:cNvSpPr>
          <p:nvPr>
            <p:ph type="sldNum" sz="quarter" idx="12"/>
          </p:nvPr>
        </p:nvSpPr>
        <p:spPr/>
        <p:txBody>
          <a:bodyPr/>
          <a:lstStyle/>
          <a:p>
            <a:fld id="{5ACD0CF0-90CC-9C41-A77B-2776398A8C8B}" type="slidenum">
              <a:rPr lang="en-US" smtClean="0"/>
              <a:pPr/>
              <a:t>6</a:t>
            </a:fld>
            <a:endParaRPr lang="en-US"/>
          </a:p>
        </p:txBody>
      </p:sp>
      <p:sp>
        <p:nvSpPr>
          <p:cNvPr id="5" name="TextBox 4">
            <a:extLst>
              <a:ext uri="{FF2B5EF4-FFF2-40B4-BE49-F238E27FC236}">
                <a16:creationId xmlns:a16="http://schemas.microsoft.com/office/drawing/2014/main" id="{A43D3926-1DA9-4C50-8579-E10E92DC6B92}"/>
              </a:ext>
            </a:extLst>
          </p:cNvPr>
          <p:cNvSpPr txBox="1"/>
          <p:nvPr/>
        </p:nvSpPr>
        <p:spPr>
          <a:xfrm>
            <a:off x="173934" y="136525"/>
            <a:ext cx="12056166" cy="5262979"/>
          </a:xfrm>
          <a:prstGeom prst="rect">
            <a:avLst/>
          </a:prstGeom>
          <a:noFill/>
        </p:spPr>
        <p:txBody>
          <a:bodyPr wrap="square" rtlCol="0">
            <a:spAutoFit/>
          </a:bodyPr>
          <a:lstStyle/>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“A field of Computer Science that gives computers the ability to learn</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without being explicitly programmed.”</a:t>
            </a:r>
          </a:p>
          <a:p>
            <a:pPr marL="457200" indent="-457200" algn="ctr">
              <a:buFontTx/>
              <a:buChar char="-"/>
            </a:pP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Arthur Samuel (Coined the term in 1959 at IBM)</a:t>
            </a:r>
          </a:p>
          <a:p>
            <a:pPr algn="l"/>
            <a:endPar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endParaRP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“The ability [for systems] to acquire their own knowledge, by</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extracting patterns from raw data.”</a:t>
            </a:r>
          </a:p>
          <a:p>
            <a:pPr marL="457200" indent="-457200" algn="ctr">
              <a:buFontTx/>
              <a:buChar char="-"/>
            </a:pPr>
            <a:r>
              <a:rPr lang="en-US" sz="2800" b="0" i="1" u="none" strike="noStrike" baseline="0" dirty="0">
                <a:solidFill>
                  <a:schemeClr val="accent1">
                    <a:lumMod val="50000"/>
                  </a:schemeClr>
                </a:solidFill>
                <a:latin typeface="Times New Roman" panose="02020603050405020304" pitchFamily="18" charset="0"/>
                <a:cs typeface="Times New Roman" panose="02020603050405020304" pitchFamily="18" charset="0"/>
              </a:rPr>
              <a:t>Deep Learning</a:t>
            </a: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Goodfellow et al</a:t>
            </a:r>
          </a:p>
          <a:p>
            <a:pPr algn="l"/>
            <a:endPar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endParaRP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“A computer program is said to learn from experience E with respect</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to some set of tasks T and performance measure P if its performance</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tasks in T, as measured by P, improves with experience E.”</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Tom Mitchell (Computer Scientist &amp; Professor at Carnegie Mellon)</a:t>
            </a:r>
            <a:endParaRPr lang="en-US" sz="28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267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1000"/>
                                        <p:tgtEl>
                                          <p:spTgt spid="5">
                                            <p:txEl>
                                              <p:pRg st="4" end="4"/>
                                            </p:txEl>
                                          </p:spTgt>
                                        </p:tgtEl>
                                      </p:cBhvr>
                                    </p:animEffect>
                                    <p:anim calcmode="lin" valueType="num">
                                      <p:cBhvr>
                                        <p:cTn id="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fade">
                                      <p:cBhvr>
                                        <p:cTn id="12" dur="1000"/>
                                        <p:tgtEl>
                                          <p:spTgt spid="5">
                                            <p:txEl>
                                              <p:pRg st="5" end="5"/>
                                            </p:txEl>
                                          </p:spTgt>
                                        </p:tgtEl>
                                      </p:cBhvr>
                                    </p:animEffect>
                                    <p:anim calcmode="lin" valueType="num">
                                      <p:cBhvr>
                                        <p:cTn id="1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fade">
                                      <p:cBhvr>
                                        <p:cTn id="17" dur="1000"/>
                                        <p:tgtEl>
                                          <p:spTgt spid="5">
                                            <p:txEl>
                                              <p:pRg st="6" end="6"/>
                                            </p:txEl>
                                          </p:spTgt>
                                        </p:tgtEl>
                                      </p:cBhvr>
                                    </p:animEffect>
                                    <p:anim calcmode="lin" valueType="num">
                                      <p:cBhvr>
                                        <p:cTn id="1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8" end="8"/>
                                            </p:txEl>
                                          </p:spTgt>
                                        </p:tgtEl>
                                        <p:attrNameLst>
                                          <p:attrName>style.visibility</p:attrName>
                                        </p:attrNameLst>
                                      </p:cBhvr>
                                      <p:to>
                                        <p:strVal val="visible"/>
                                      </p:to>
                                    </p:set>
                                    <p:animEffect transition="in" filter="fade">
                                      <p:cBhvr>
                                        <p:cTn id="24" dur="1000"/>
                                        <p:tgtEl>
                                          <p:spTgt spid="5">
                                            <p:txEl>
                                              <p:pRg st="8" end="8"/>
                                            </p:txEl>
                                          </p:spTgt>
                                        </p:tgtEl>
                                      </p:cBhvr>
                                    </p:animEffect>
                                    <p:anim calcmode="lin" valueType="num">
                                      <p:cBhvr>
                                        <p:cTn id="25"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8" end="8"/>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animEffect transition="in" filter="fade">
                                      <p:cBhvr>
                                        <p:cTn id="29" dur="1000"/>
                                        <p:tgtEl>
                                          <p:spTgt spid="5">
                                            <p:txEl>
                                              <p:pRg st="9" end="9"/>
                                            </p:txEl>
                                          </p:spTgt>
                                        </p:tgtEl>
                                      </p:cBhvr>
                                    </p:animEffect>
                                    <p:anim calcmode="lin" valueType="num">
                                      <p:cBhvr>
                                        <p:cTn id="30"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9" end="9"/>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10" end="10"/>
                                            </p:txEl>
                                          </p:spTgt>
                                        </p:tgtEl>
                                        <p:attrNameLst>
                                          <p:attrName>style.visibility</p:attrName>
                                        </p:attrNameLst>
                                      </p:cBhvr>
                                      <p:to>
                                        <p:strVal val="visible"/>
                                      </p:to>
                                    </p:set>
                                    <p:animEffect transition="in" filter="fade">
                                      <p:cBhvr>
                                        <p:cTn id="34" dur="1000"/>
                                        <p:tgtEl>
                                          <p:spTgt spid="5">
                                            <p:txEl>
                                              <p:pRg st="10" end="10"/>
                                            </p:txEl>
                                          </p:spTgt>
                                        </p:tgtEl>
                                      </p:cBhvr>
                                    </p:animEffect>
                                    <p:anim calcmode="lin" valueType="num">
                                      <p:cBhvr>
                                        <p:cTn id="35"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animEffect transition="in" filter="fade">
                                      <p:cBhvr>
                                        <p:cTn id="39" dur="1000"/>
                                        <p:tgtEl>
                                          <p:spTgt spid="5">
                                            <p:txEl>
                                              <p:pRg st="11" end="11"/>
                                            </p:txEl>
                                          </p:spTgt>
                                        </p:tgtEl>
                                      </p:cBhvr>
                                    </p:animEffect>
                                    <p:anim calcmode="lin" valueType="num">
                                      <p:cBhvr>
                                        <p:cTn id="40"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solidFill>
                  <a:schemeClr val="accent1">
                    <a:lumMod val="50000"/>
                  </a:schemeClr>
                </a:solidFill>
                <a:latin typeface="Times New Roman" panose="02020603050405020304" pitchFamily="18" charset="0"/>
                <a:cs typeface="Times New Roman" panose="02020603050405020304" pitchFamily="18" charset="0"/>
              </a:rPr>
              <a:t>Machine vs. human</a:t>
            </a:r>
          </a:p>
        </p:txBody>
      </p:sp>
      <p:graphicFrame>
        <p:nvGraphicFramePr>
          <p:cNvPr id="6" name="Table 5"/>
          <p:cNvGraphicFramePr>
            <a:graphicFrameLocks noGrp="1"/>
          </p:cNvGraphicFramePr>
          <p:nvPr/>
        </p:nvGraphicFramePr>
        <p:xfrm>
          <a:off x="1971395" y="1418011"/>
          <a:ext cx="8233937" cy="4824540"/>
        </p:xfrm>
        <a:graphic>
          <a:graphicData uri="http://schemas.openxmlformats.org/drawingml/2006/table">
            <a:tbl>
              <a:tblPr firstRow="1" bandRow="1">
                <a:tableStyleId>{10A1B5D5-9B99-4C35-A422-299274C87663}</a:tableStyleId>
              </a:tblPr>
              <a:tblGrid>
                <a:gridCol w="3899055">
                  <a:extLst>
                    <a:ext uri="{9D8B030D-6E8A-4147-A177-3AD203B41FA5}">
                      <a16:colId xmlns:a16="http://schemas.microsoft.com/office/drawing/2014/main" val="20000"/>
                    </a:ext>
                  </a:extLst>
                </a:gridCol>
                <a:gridCol w="2167441">
                  <a:extLst>
                    <a:ext uri="{9D8B030D-6E8A-4147-A177-3AD203B41FA5}">
                      <a16:colId xmlns:a16="http://schemas.microsoft.com/office/drawing/2014/main" val="20001"/>
                    </a:ext>
                  </a:extLst>
                </a:gridCol>
                <a:gridCol w="2167441">
                  <a:extLst>
                    <a:ext uri="{9D8B030D-6E8A-4147-A177-3AD203B41FA5}">
                      <a16:colId xmlns:a16="http://schemas.microsoft.com/office/drawing/2014/main" val="20002"/>
                    </a:ext>
                  </a:extLst>
                </a:gridCol>
              </a:tblGrid>
              <a:tr h="536060">
                <a:tc>
                  <a:txBody>
                    <a:bodyPr/>
                    <a:lstStyle/>
                    <a:p>
                      <a:pPr algn="ctr"/>
                      <a:endParaRPr lang="en-US" sz="2300" b="0" dirty="0">
                        <a:latin typeface="Lato Light"/>
                        <a:cs typeface="Lato Light"/>
                      </a:endParaRPr>
                    </a:p>
                  </a:txBody>
                  <a:tcPr marL="45720" marR="45720" marT="22860" marB="22860" anchor="ctr"/>
                </a:tc>
                <a:tc>
                  <a:txBody>
                    <a:bodyPr/>
                    <a:lstStyle/>
                    <a:p>
                      <a:pPr algn="ctr"/>
                      <a:r>
                        <a:rPr lang="en-US" sz="2300" b="1" dirty="0">
                          <a:latin typeface="Lato Bold"/>
                          <a:cs typeface="Lato Bold"/>
                        </a:rPr>
                        <a:t>Machine</a:t>
                      </a:r>
                    </a:p>
                  </a:txBody>
                  <a:tcPr marL="45720" marR="45720" marT="22860" marB="22860" anchor="ctr"/>
                </a:tc>
                <a:tc>
                  <a:txBody>
                    <a:bodyPr/>
                    <a:lstStyle/>
                    <a:p>
                      <a:pPr algn="ctr"/>
                      <a:r>
                        <a:rPr lang="en-US" sz="2300" b="1" dirty="0">
                          <a:latin typeface="Lato Bold"/>
                          <a:cs typeface="Lato Bold"/>
                        </a:rPr>
                        <a:t>Human</a:t>
                      </a:r>
                    </a:p>
                  </a:txBody>
                  <a:tcPr marL="45720" marR="45720" marT="22860" marB="22860" anchor="ctr"/>
                </a:tc>
                <a:extLst>
                  <a:ext uri="{0D108BD9-81ED-4DB2-BD59-A6C34878D82A}">
                    <a16:rowId xmlns:a16="http://schemas.microsoft.com/office/drawing/2014/main" val="10000"/>
                  </a:ext>
                </a:extLst>
              </a:tr>
              <a:tr h="536060">
                <a:tc>
                  <a:txBody>
                    <a:bodyPr/>
                    <a:lstStyle/>
                    <a:p>
                      <a:r>
                        <a:rPr lang="en-US" sz="2000" b="1" dirty="0">
                          <a:latin typeface="Lato Bold"/>
                          <a:cs typeface="Lato Bold"/>
                        </a:rPr>
                        <a:t>Understanding context</a:t>
                      </a:r>
                    </a:p>
                  </a:txBody>
                  <a:tcPr marL="45720" marR="45720" marT="22860" marB="22860" anchor="ctr"/>
                </a:tc>
                <a:tc>
                  <a:txBody>
                    <a:bodyPr/>
                    <a:lstStyle/>
                    <a:p>
                      <a:endParaRPr lang="en-US" sz="900" dirty="0"/>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1"/>
                  </a:ext>
                </a:extLst>
              </a:tr>
              <a:tr h="536060">
                <a:tc>
                  <a:txBody>
                    <a:bodyPr/>
                    <a:lstStyle/>
                    <a:p>
                      <a:r>
                        <a:rPr lang="en-US" sz="2000" b="1" dirty="0">
                          <a:latin typeface="Lato Bold"/>
                          <a:cs typeface="Lato Bold"/>
                        </a:rPr>
                        <a:t>Thinking through</a:t>
                      </a:r>
                      <a:r>
                        <a:rPr lang="en-US" sz="2000" b="1" baseline="0" dirty="0">
                          <a:latin typeface="Lato Bold"/>
                          <a:cs typeface="Lato Bold"/>
                        </a:rPr>
                        <a:t> the problem</a:t>
                      </a:r>
                      <a:endParaRPr lang="en-US" sz="2000" b="1" dirty="0">
                        <a:latin typeface="Lato Bold"/>
                        <a:cs typeface="Lato Bold"/>
                      </a:endParaRPr>
                    </a:p>
                  </a:txBody>
                  <a:tcPr marL="45720" marR="45720" marT="22860" marB="22860" anchor="ctr"/>
                </a:tc>
                <a:tc>
                  <a:txBody>
                    <a:bodyPr/>
                    <a:lstStyle/>
                    <a:p>
                      <a:endParaRPr lang="en-US" sz="900" dirty="0"/>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2"/>
                  </a:ext>
                </a:extLst>
              </a:tr>
              <a:tr h="536060">
                <a:tc>
                  <a:txBody>
                    <a:bodyPr/>
                    <a:lstStyle/>
                    <a:p>
                      <a:r>
                        <a:rPr lang="en-US" sz="2000" b="1" dirty="0">
                          <a:latin typeface="Lato Bold"/>
                          <a:cs typeface="Lato Bold"/>
                        </a:rPr>
                        <a:t>Asking</a:t>
                      </a:r>
                      <a:r>
                        <a:rPr lang="en-US" sz="2000" b="1" baseline="0" dirty="0">
                          <a:latin typeface="Lato Bold"/>
                          <a:cs typeface="Lato Bold"/>
                        </a:rPr>
                        <a:t> the right questions</a:t>
                      </a:r>
                      <a:endParaRPr lang="en-US" sz="2000" b="1" dirty="0">
                        <a:latin typeface="Lato Bold"/>
                        <a:cs typeface="Lato Bold"/>
                      </a:endParaRPr>
                    </a:p>
                  </a:txBody>
                  <a:tcPr marL="45720" marR="45720" marT="22860" marB="22860" anchor="ctr"/>
                </a:tc>
                <a:tc>
                  <a:txBody>
                    <a:bodyPr/>
                    <a:lstStyle/>
                    <a:p>
                      <a:endParaRPr lang="en-US" sz="900" dirty="0"/>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3"/>
                  </a:ext>
                </a:extLst>
              </a:tr>
              <a:tr h="536060">
                <a:tc>
                  <a:txBody>
                    <a:bodyPr/>
                    <a:lstStyle/>
                    <a:p>
                      <a:r>
                        <a:rPr lang="en-US" sz="2000" b="1" dirty="0">
                          <a:latin typeface="Lato Bold"/>
                          <a:cs typeface="Lato Bold"/>
                        </a:rPr>
                        <a:t>Selecting</a:t>
                      </a:r>
                      <a:r>
                        <a:rPr lang="en-US" sz="2000" b="1" baseline="0" dirty="0">
                          <a:latin typeface="Lato Bold"/>
                          <a:cs typeface="Lato Bold"/>
                        </a:rPr>
                        <a:t> the right tools</a:t>
                      </a:r>
                      <a:endParaRPr lang="en-US" sz="2000" b="1" dirty="0">
                        <a:latin typeface="Lato Bold"/>
                        <a:cs typeface="Lato Bold"/>
                      </a:endParaRPr>
                    </a:p>
                  </a:txBody>
                  <a:tcPr marL="45720" marR="45720" marT="22860" marB="22860" anchor="ctr"/>
                </a:tc>
                <a:tc>
                  <a:txBody>
                    <a:bodyPr/>
                    <a:lstStyle/>
                    <a:p>
                      <a:pPr algn="ctr"/>
                      <a:endParaRPr lang="en-US" sz="2500" dirty="0">
                        <a:latin typeface="Lato Light"/>
                        <a:cs typeface="Lato Light"/>
                      </a:endParaRP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4"/>
                  </a:ext>
                </a:extLst>
              </a:tr>
              <a:tr h="536060">
                <a:tc>
                  <a:txBody>
                    <a:bodyPr/>
                    <a:lstStyle/>
                    <a:p>
                      <a:r>
                        <a:rPr lang="en-US" sz="2000" b="1" dirty="0">
                          <a:latin typeface="Lato Bold"/>
                          <a:cs typeface="Lato Bold"/>
                        </a:rPr>
                        <a:t>Performing calculations quickly</a:t>
                      </a: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tc>
                  <a:txBody>
                    <a:bodyPr/>
                    <a:lstStyle/>
                    <a:p>
                      <a:endParaRPr lang="en-US" sz="900" dirty="0"/>
                    </a:p>
                  </a:txBody>
                  <a:tcPr marL="45720" marR="45720" marT="22860" marB="22860" anchor="ctr"/>
                </a:tc>
                <a:extLst>
                  <a:ext uri="{0D108BD9-81ED-4DB2-BD59-A6C34878D82A}">
                    <a16:rowId xmlns:a16="http://schemas.microsoft.com/office/drawing/2014/main" val="10005"/>
                  </a:ext>
                </a:extLst>
              </a:tr>
              <a:tr h="536060">
                <a:tc>
                  <a:txBody>
                    <a:bodyPr/>
                    <a:lstStyle/>
                    <a:p>
                      <a:r>
                        <a:rPr lang="en-US" sz="2000" b="1" dirty="0">
                          <a:latin typeface="Lato Bold"/>
                          <a:cs typeface="Lato Bold"/>
                        </a:rPr>
                        <a:t>Performing repetitive tasks</a:t>
                      </a: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tc>
                  <a:txBody>
                    <a:bodyPr/>
                    <a:lstStyle/>
                    <a:p>
                      <a:endParaRPr lang="en-US" sz="900" dirty="0"/>
                    </a:p>
                  </a:txBody>
                  <a:tcPr marL="45720" marR="45720" marT="22860" marB="22860" anchor="ctr"/>
                </a:tc>
                <a:extLst>
                  <a:ext uri="{0D108BD9-81ED-4DB2-BD59-A6C34878D82A}">
                    <a16:rowId xmlns:a16="http://schemas.microsoft.com/office/drawing/2014/main" val="10006"/>
                  </a:ext>
                </a:extLst>
              </a:tr>
              <a:tr h="536060">
                <a:tc>
                  <a:txBody>
                    <a:bodyPr/>
                    <a:lstStyle/>
                    <a:p>
                      <a:r>
                        <a:rPr lang="en-US" sz="2000" b="1" dirty="0">
                          <a:latin typeface="Lato Bold"/>
                          <a:cs typeface="Lato Bold"/>
                        </a:rPr>
                        <a:t>Following</a:t>
                      </a:r>
                      <a:r>
                        <a:rPr lang="en-US" sz="2000" b="1" baseline="0" dirty="0">
                          <a:latin typeface="Lato Bold"/>
                          <a:cs typeface="Lato Bold"/>
                        </a:rPr>
                        <a:t> pre-defined rules</a:t>
                      </a:r>
                      <a:endParaRPr lang="en-US" sz="2000" b="1" dirty="0">
                        <a:latin typeface="Lato Bold"/>
                        <a:cs typeface="Lato Bold"/>
                      </a:endParaRP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tc>
                  <a:txBody>
                    <a:bodyPr/>
                    <a:lstStyle/>
                    <a:p>
                      <a:endParaRPr lang="en-US" sz="900" dirty="0"/>
                    </a:p>
                  </a:txBody>
                  <a:tcPr marL="45720" marR="45720" marT="22860" marB="22860" anchor="ctr"/>
                </a:tc>
                <a:extLst>
                  <a:ext uri="{0D108BD9-81ED-4DB2-BD59-A6C34878D82A}">
                    <a16:rowId xmlns:a16="http://schemas.microsoft.com/office/drawing/2014/main" val="10007"/>
                  </a:ext>
                </a:extLst>
              </a:tr>
              <a:tr h="536060">
                <a:tc>
                  <a:txBody>
                    <a:bodyPr/>
                    <a:lstStyle/>
                    <a:p>
                      <a:r>
                        <a:rPr lang="en-US" sz="2000" b="1" dirty="0">
                          <a:latin typeface="Lato Bold"/>
                          <a:cs typeface="Lato Bold"/>
                        </a:rPr>
                        <a:t>Interpreting results</a:t>
                      </a: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2500" dirty="0">
                        <a:solidFill>
                          <a:srgbClr val="008000"/>
                        </a:solidFill>
                        <a:latin typeface="Lato Light"/>
                        <a:cs typeface="Lato Light"/>
                      </a:endParaRP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8"/>
                  </a:ext>
                </a:extLst>
              </a:tr>
            </a:tbl>
          </a:graphicData>
        </a:graphic>
      </p:graphicFrame>
      <p:sp>
        <p:nvSpPr>
          <p:cNvPr id="8" name="Slide Number Placeholder 2"/>
          <p:cNvSpPr>
            <a:spLocks noGrp="1"/>
          </p:cNvSpPr>
          <p:nvPr>
            <p:ph type="sldNum" sz="quarter" idx="4294967295"/>
          </p:nvPr>
        </p:nvSpPr>
        <p:spPr>
          <a:xfrm>
            <a:off x="18662211" y="12989187"/>
            <a:ext cx="5689600" cy="730250"/>
          </a:xfrm>
          <a:prstGeom prst="rect">
            <a:avLst/>
          </a:prstGeom>
        </p:spPr>
        <p:txBody>
          <a:bodyPr/>
          <a:lstStyle>
            <a:defPPr>
              <a:defRPr lang="en-US"/>
            </a:defPPr>
            <a:lvl1pPr algn="r" rtl="0" fontAlgn="base">
              <a:spcBef>
                <a:spcPct val="0"/>
              </a:spcBef>
              <a:spcAft>
                <a:spcPct val="0"/>
              </a:spcAft>
              <a:defRPr sz="3600" kern="1200">
                <a:solidFill>
                  <a:srgbClr val="000000"/>
                </a:solidFill>
                <a:latin typeface="Lato Light"/>
                <a:ea typeface="ヒラギノ角ゴ ProN W3" charset="0"/>
                <a:cs typeface="Lato Light"/>
                <a:sym typeface="Gill Sans" charset="0"/>
              </a:defRPr>
            </a:lvl1pPr>
            <a:lvl2pPr marL="4572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9pPr>
          </a:lstStyle>
          <a:p>
            <a:pPr algn="r"/>
            <a:fld id="{A2644288-DBB5-B146-A4C9-3FE617AA0A71}" type="slidenum">
              <a:rPr lang="en-US" smtClean="0"/>
              <a:pPr algn="r"/>
              <a:t>7</a:t>
            </a:fld>
            <a:endParaRPr lang="en-US" dirty="0">
              <a:latin typeface="Lato Light"/>
              <a:cs typeface="Lato Light"/>
            </a:endParaRPr>
          </a:p>
        </p:txBody>
      </p:sp>
    </p:spTree>
    <p:extLst>
      <p:ext uri="{BB962C8B-B14F-4D97-AF65-F5344CB8AC3E}">
        <p14:creationId xmlns:p14="http://schemas.microsoft.com/office/powerpoint/2010/main" val="2546548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close up of text on a white background&#10;&#10;Description automatically generated">
            <a:extLst>
              <a:ext uri="{FF2B5EF4-FFF2-40B4-BE49-F238E27FC236}">
                <a16:creationId xmlns:a16="http://schemas.microsoft.com/office/drawing/2014/main" id="{433F291F-A102-4E3E-ADBE-3C724806A5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90" r="9"/>
          <a:stretch/>
        </p:blipFill>
        <p:spPr bwMode="auto">
          <a:xfrm>
            <a:off x="159026" y="10"/>
            <a:ext cx="11589026" cy="6733751"/>
          </a:xfrm>
          <a:prstGeom prst="rect">
            <a:avLst/>
          </a:prstGeom>
          <a:solidFill>
            <a:srgbClr val="FFFFFF"/>
          </a:solidFill>
        </p:spPr>
      </p:pic>
    </p:spTree>
    <p:extLst>
      <p:ext uri="{BB962C8B-B14F-4D97-AF65-F5344CB8AC3E}">
        <p14:creationId xmlns:p14="http://schemas.microsoft.com/office/powerpoint/2010/main" val="2408203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b="1" dirty="0">
                <a:latin typeface="Lato Bold"/>
                <a:cs typeface="Lato Bold"/>
              </a:rPr>
              <a:t>Pattern discovery when inputs (x) and outputs (y) are known</a:t>
            </a:r>
          </a:p>
        </p:txBody>
      </p:sp>
      <p:sp>
        <p:nvSpPr>
          <p:cNvPr id="3" name="Title 2"/>
          <p:cNvSpPr>
            <a:spLocks noGrp="1"/>
          </p:cNvSpPr>
          <p:nvPr>
            <p:ph type="title"/>
          </p:nvPr>
        </p:nvSpPr>
        <p:spPr/>
        <p:txBody>
          <a:bodyPr/>
          <a:lstStyle/>
          <a:p>
            <a:r>
              <a:rPr lang="en-US" dirty="0"/>
              <a:t>Supervised machine learning</a:t>
            </a:r>
          </a:p>
        </p:txBody>
      </p:sp>
      <p:cxnSp>
        <p:nvCxnSpPr>
          <p:cNvPr id="7" name="Shape 67"/>
          <p:cNvCxnSpPr/>
          <p:nvPr/>
        </p:nvCxnSpPr>
        <p:spPr>
          <a:xfrm>
            <a:off x="4763852" y="3912367"/>
            <a:ext cx="1396907" cy="0"/>
          </a:xfrm>
          <a:prstGeom prst="straightConnector1">
            <a:avLst/>
          </a:prstGeom>
          <a:noFill/>
          <a:ln w="127000" cap="flat">
            <a:solidFill>
              <a:srgbClr val="000000"/>
            </a:solidFill>
            <a:prstDash val="solid"/>
            <a:round/>
            <a:headEnd type="none" w="lg" len="lg"/>
            <a:tailEnd type="stealth" w="lg" len="lg"/>
          </a:ln>
        </p:spPr>
      </p:cxnSp>
      <p:sp>
        <p:nvSpPr>
          <p:cNvPr id="23" name="Shape 63"/>
          <p:cNvSpPr txBox="1"/>
          <p:nvPr/>
        </p:nvSpPr>
        <p:spPr>
          <a:xfrm>
            <a:off x="165343" y="3222780"/>
            <a:ext cx="1908212" cy="830983"/>
          </a:xfrm>
          <a:prstGeom prst="rect">
            <a:avLst/>
          </a:prstGeom>
          <a:noFill/>
          <a:ln>
            <a:noFill/>
          </a:ln>
        </p:spPr>
        <p:txBody>
          <a:bodyPr wrap="square" lIns="45713" tIns="45713" rIns="45713" bIns="45713" anchor="ctr" anchorCtr="0">
            <a:spAutoFit/>
          </a:bodyPr>
          <a:lstStyle/>
          <a:p>
            <a:pPr algn="ctr"/>
            <a:r>
              <a:rPr lang="en" sz="2400"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Input </a:t>
            </a:r>
            <a:r>
              <a:rPr lang="en" sz="2400" i="1"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rPr>
              <a:t>x:</a:t>
            </a:r>
          </a:p>
          <a:p>
            <a:pPr algn="ct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Voter</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24" name="Shape 64"/>
          <p:cNvSpPr txBox="1"/>
          <p:nvPr/>
        </p:nvSpPr>
        <p:spPr>
          <a:xfrm>
            <a:off x="9624392" y="3038115"/>
            <a:ext cx="2124236" cy="1200314"/>
          </a:xfrm>
          <a:prstGeom prst="rect">
            <a:avLst/>
          </a:prstGeom>
          <a:noFill/>
          <a:ln>
            <a:noFill/>
          </a:ln>
        </p:spPr>
        <p:txBody>
          <a:bodyPr wrap="square" lIns="45713" tIns="45713" rIns="45713" bIns="45713" anchor="ctr" anchorCtr="0">
            <a:spAutoFit/>
          </a:bodyPr>
          <a:lstStyle/>
          <a:p>
            <a:pPr algn="ctr"/>
            <a:r>
              <a:rPr lang="en" sz="2400"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Output </a:t>
            </a:r>
            <a:r>
              <a:rPr lang="en" sz="2400" i="1"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rPr>
              <a:t>y:</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a:p>
            <a:pPr algn="ct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Political affiliation</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endParaRPr>
          </a:p>
        </p:txBody>
      </p:sp>
      <p:sp>
        <p:nvSpPr>
          <p:cNvPr id="25" name="Rectangle 24"/>
          <p:cNvSpPr/>
          <p:nvPr/>
        </p:nvSpPr>
        <p:spPr>
          <a:xfrm>
            <a:off x="623392" y="5481228"/>
            <a:ext cx="11229716" cy="230832"/>
          </a:xfrm>
          <a:prstGeom prst="rect">
            <a:avLst/>
          </a:prstGeom>
        </p:spPr>
        <p:txBody>
          <a:bodyPr wrap="square">
            <a:spAutoFit/>
          </a:bodyPr>
          <a:lstStyle/>
          <a:p>
            <a:r>
              <a:rPr lang="en-US" sz="900" u="sng" dirty="0">
                <a:latin typeface="Lato Light" panose="020F0502020204030203" pitchFamily="34" charset="0"/>
                <a:ea typeface="Lato Light" panose="020F0502020204030203" pitchFamily="34" charset="0"/>
                <a:cs typeface="Lato Light" panose="020F0502020204030203" pitchFamily="34" charset="0"/>
              </a:rPr>
              <a:t>Examples:</a:t>
            </a:r>
            <a:r>
              <a:rPr lang="en-US" sz="900" dirty="0">
                <a:latin typeface="Lato Light" panose="020F0502020204030203" pitchFamily="34" charset="0"/>
                <a:ea typeface="Lato Light" panose="020F0502020204030203" pitchFamily="34" charset="0"/>
                <a:cs typeface="Lato Light" panose="020F0502020204030203" pitchFamily="34" charset="0"/>
              </a:rPr>
              <a:t>  Classification and regression are supervised machine learning </a:t>
            </a:r>
            <a:endParaRPr lang="en-US" sz="900" u="sng" dirty="0">
              <a:latin typeface="Lato Light" panose="020F0502020204030203" pitchFamily="34" charset="0"/>
              <a:ea typeface="Lato Light" panose="020F0502020204030203" pitchFamily="34" charset="0"/>
              <a:cs typeface="Lato Light" panose="020F0502020204030203" pitchFamily="34" charset="0"/>
            </a:endParaRPr>
          </a:p>
        </p:txBody>
      </p:sp>
      <p:pic>
        <p:nvPicPr>
          <p:cNvPr id="4" name="Picture 3"/>
          <p:cNvPicPr>
            <a:picLocks noChangeAspect="1"/>
          </p:cNvPicPr>
          <p:nvPr/>
        </p:nvPicPr>
        <p:blipFill>
          <a:blip r:embed="rId3"/>
          <a:stretch>
            <a:fillRect/>
          </a:stretch>
        </p:blipFill>
        <p:spPr>
          <a:xfrm>
            <a:off x="6312024" y="2924944"/>
            <a:ext cx="3651250" cy="1727200"/>
          </a:xfrm>
          <a:prstGeom prst="rect">
            <a:avLst/>
          </a:prstGeom>
        </p:spPr>
      </p:pic>
      <p:pic>
        <p:nvPicPr>
          <p:cNvPr id="14" name="Picture 13"/>
          <p:cNvPicPr>
            <a:picLocks noChangeAspect="1"/>
          </p:cNvPicPr>
          <p:nvPr/>
        </p:nvPicPr>
        <p:blipFill rotWithShape="1">
          <a:blip r:embed="rId4"/>
          <a:srcRect b="12548"/>
          <a:stretch/>
        </p:blipFill>
        <p:spPr>
          <a:xfrm>
            <a:off x="2351584" y="3032956"/>
            <a:ext cx="1800200" cy="1784230"/>
          </a:xfrm>
          <a:prstGeom prst="rect">
            <a:avLst/>
          </a:prstGeom>
        </p:spPr>
      </p:pic>
      <p:sp>
        <p:nvSpPr>
          <p:cNvPr id="13" name="Slide Number Placeholder 2"/>
          <p:cNvSpPr>
            <a:spLocks noGrp="1"/>
          </p:cNvSpPr>
          <p:nvPr>
            <p:ph type="sldNum" sz="quarter" idx="4"/>
          </p:nvPr>
        </p:nvSpPr>
        <p:spPr>
          <a:xfrm>
            <a:off x="9331106" y="6494594"/>
            <a:ext cx="2844800" cy="365125"/>
          </a:xfrm>
          <a:prstGeom prst="rect">
            <a:avLst/>
          </a:prstGeom>
        </p:spPr>
        <p:txBody>
          <a:bodyPr/>
          <a:lstStyle/>
          <a:p>
            <a:pPr algn="r"/>
            <a:fld id="{A2644288-DBB5-B146-A4C9-3FE617AA0A71}" type="slidenum">
              <a:rPr lang="en-US"/>
              <a:pPr algn="r"/>
              <a:t>9</a:t>
            </a:fld>
            <a:endParaRPr lang="en-US" dirty="0"/>
          </a:p>
        </p:txBody>
      </p:sp>
    </p:spTree>
    <p:extLst>
      <p:ext uri="{BB962C8B-B14F-4D97-AF65-F5344CB8AC3E}">
        <p14:creationId xmlns:p14="http://schemas.microsoft.com/office/powerpoint/2010/main" val="1587074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39618</TotalTime>
  <Words>4169</Words>
  <Application>Microsoft Office PowerPoint</Application>
  <PresentationFormat>Widescreen</PresentationFormat>
  <Paragraphs>503</Paragraphs>
  <Slides>56</Slides>
  <Notes>13</Notes>
  <HiddenSlides>1</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56</vt:i4>
      </vt:variant>
    </vt:vector>
  </HeadingPairs>
  <TitlesOfParts>
    <vt:vector size="72" baseType="lpstr">
      <vt:lpstr>Aharoni</vt:lpstr>
      <vt:lpstr>Amatic SC Regular</vt:lpstr>
      <vt:lpstr>Arial</vt:lpstr>
      <vt:lpstr>Calibri</vt:lpstr>
      <vt:lpstr>Calibri Light</vt:lpstr>
      <vt:lpstr>Courier New</vt:lpstr>
      <vt:lpstr>Lato Black</vt:lpstr>
      <vt:lpstr>Lato Bold</vt:lpstr>
      <vt:lpstr>Lato Heavy</vt:lpstr>
      <vt:lpstr>Lato Light</vt:lpstr>
      <vt:lpstr>Tahoma</vt:lpstr>
      <vt:lpstr>Times New Roman</vt:lpstr>
      <vt:lpstr>Utopia</vt:lpstr>
      <vt:lpstr>Wingdings</vt:lpstr>
      <vt:lpstr>Zapf Dingbats</vt:lpstr>
      <vt:lpstr>Office Theme</vt:lpstr>
      <vt:lpstr>PowerPoint Presentation</vt:lpstr>
      <vt:lpstr>Themes</vt:lpstr>
      <vt:lpstr>Engineering of Machine Learning Algos versus Software Development </vt:lpstr>
      <vt:lpstr>Brian’s Version of Data Science Lifecycle</vt:lpstr>
      <vt:lpstr>PowerPoint Presentation</vt:lpstr>
      <vt:lpstr>PowerPoint Presentation</vt:lpstr>
      <vt:lpstr>Machine vs. human</vt:lpstr>
      <vt:lpstr>PowerPoint Presentation</vt:lpstr>
      <vt:lpstr>Supervised machine learning</vt:lpstr>
      <vt:lpstr>Unsupervised machine learning</vt:lpstr>
      <vt:lpstr>PowerPoint Presentation</vt:lpstr>
      <vt:lpstr>PowerPoint Presentation</vt:lpstr>
      <vt:lpstr>Machine Learning Overview </vt:lpstr>
      <vt:lpstr>Machine Learning Overview </vt:lpstr>
      <vt:lpstr>Machine Learning Overview </vt:lpstr>
      <vt:lpstr>Machine Learning Overview </vt:lpstr>
      <vt:lpstr>Machine Learning Overview </vt:lpstr>
      <vt:lpstr>Machine Learning Overview </vt:lpstr>
      <vt:lpstr>How do machines learn?</vt:lpstr>
      <vt:lpstr>PowerPoint Presentation</vt:lpstr>
      <vt:lpstr>Brian’s Version of Data Science Lifecycle</vt:lpstr>
      <vt:lpstr>Overview of SOME Key ML Methods/Terms </vt:lpstr>
      <vt:lpstr>PowerPoint Presentation</vt:lpstr>
      <vt:lpstr>PowerPoint Presentation</vt:lpstr>
      <vt:lpstr>PowerPoint Presentation</vt:lpstr>
      <vt:lpstr>Overview of Key ML Methods/Terms </vt:lpstr>
      <vt:lpstr>Overview of Key ML Methods/Terms: Target Variable versus Features </vt:lpstr>
      <vt:lpstr>Overview of Key ML Methods/Terms: Classification versus Regression </vt:lpstr>
      <vt:lpstr>Overview of Key ML Methods/Terms: Classification versus Regression </vt:lpstr>
      <vt:lpstr>Overview of Key ML Methods/Terms: Probabilistic Interpretation </vt:lpstr>
      <vt:lpstr>Overview of Key ML Methods/Terms: Data Brainstorming </vt:lpstr>
      <vt:lpstr>PowerPoint Presentation</vt:lpstr>
      <vt:lpstr>Brian’s Version of Data Science Lifecycle</vt:lpstr>
      <vt:lpstr>Overview of SOME Key ML Methods/Terms </vt:lpstr>
      <vt:lpstr>Overview of Key ML Methods/Terms </vt:lpstr>
      <vt:lpstr>Overview of Key ML Methods/Terms </vt:lpstr>
      <vt:lpstr>Overview of Key ML Methods/Terms </vt:lpstr>
      <vt:lpstr>Overview of Key ML Methods/Terms </vt:lpstr>
      <vt:lpstr>Overview of Key ML Methods/Terms </vt:lpstr>
      <vt:lpstr>Overview of Key ML Methods/Terms </vt:lpstr>
      <vt:lpstr>Overview of Key ML Methods/Terms </vt:lpstr>
      <vt:lpstr>Cross- Validation</vt:lpstr>
      <vt:lpstr>Cross-Validation</vt:lpstr>
      <vt:lpstr>PowerPoint Presentation</vt:lpstr>
      <vt:lpstr>Overview of SOME Key ML Methods/Terms </vt:lpstr>
      <vt:lpstr>Overview of Key ML Methods/Terms </vt:lpstr>
      <vt:lpstr>Overview of Key ML Methods/Terms </vt:lpstr>
      <vt:lpstr>Overview of Key ML Methods/Terms </vt:lpstr>
      <vt:lpstr>Bias Versus Variance </vt:lpstr>
      <vt:lpstr>PowerPoint Presentation</vt:lpstr>
      <vt:lpstr>PowerPoint Presentation</vt:lpstr>
      <vt:lpstr>PowerPoint Presentation</vt:lpstr>
      <vt:lpstr>Bookings.com</vt:lpstr>
      <vt:lpstr>Bookings.com</vt:lpstr>
      <vt:lpstr>Machine Learning Overview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Brian Wright  Assistant Professor Director for Undergrad Programs (In development)  PhD: Higher Education Administration  Founded the DS Program at GWU Founded the DSI at GWU Chief Data Scientist – Small Consultancy Worked in Defense Consulting for 10 years (SME) Vice President for DC Data Community – 25k Members</dc:title>
  <dc:creator>Wright, Brian (bw2zd)</dc:creator>
  <cp:lastModifiedBy>Wright, Brian (bw2zd)</cp:lastModifiedBy>
  <cp:revision>96</cp:revision>
  <dcterms:created xsi:type="dcterms:W3CDTF">2020-08-13T20:04:25Z</dcterms:created>
  <dcterms:modified xsi:type="dcterms:W3CDTF">2022-02-17T15:21:43Z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oPresentationID">
    <vt:lpwstr>90e5fb11-122e-468b-93a7-fa97d719978a</vt:lpwstr>
  </property>
  <property fmtid="{D5CDD505-2E9C-101B-9397-08002B2CF9AE}" pid="3" name="SlidoAppVersion">
    <vt:lpwstr>0.11.0.727</vt:lpwstr>
  </property>
</Properties>
</file>