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4"/>
    <p:sldMasterId id="2147483764" r:id="rId5"/>
  </p:sldMasterIdLst>
  <p:notesMasterIdLst>
    <p:notesMasterId r:id="rId27"/>
  </p:notesMasterIdLst>
  <p:handoutMasterIdLst>
    <p:handoutMasterId r:id="rId28"/>
  </p:handoutMasterIdLst>
  <p:sldIdLst>
    <p:sldId id="289" r:id="rId6"/>
    <p:sldId id="413" r:id="rId7"/>
    <p:sldId id="2438" r:id="rId8"/>
    <p:sldId id="414" r:id="rId9"/>
    <p:sldId id="420" r:id="rId10"/>
    <p:sldId id="357" r:id="rId11"/>
    <p:sldId id="380" r:id="rId12"/>
    <p:sldId id="378" r:id="rId13"/>
    <p:sldId id="373" r:id="rId14"/>
    <p:sldId id="397" r:id="rId15"/>
    <p:sldId id="401" r:id="rId16"/>
    <p:sldId id="403" r:id="rId17"/>
    <p:sldId id="404" r:id="rId18"/>
    <p:sldId id="402" r:id="rId19"/>
    <p:sldId id="415" r:id="rId20"/>
    <p:sldId id="425" r:id="rId21"/>
    <p:sldId id="416" r:id="rId22"/>
    <p:sldId id="2437" r:id="rId23"/>
    <p:sldId id="421" r:id="rId24"/>
    <p:sldId id="2439" r:id="rId25"/>
    <p:sldId id="2440"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FFFFFF"/>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92506" autoAdjust="0"/>
  </p:normalViewPr>
  <p:slideViewPr>
    <p:cSldViewPr>
      <p:cViewPr>
        <p:scale>
          <a:sx n="90" d="100"/>
          <a:sy n="90" d="100"/>
        </p:scale>
        <p:origin x="33" y="3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361"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1/20/2022</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1/20/2022</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310910-2610-F946-B908-1B939B60B29B}" type="slidenum">
              <a:rPr lang="en-US" smtClean="0"/>
              <a:pPr>
                <a:defRPr/>
              </a:pPr>
              <a:t>10</a:t>
            </a:fld>
            <a:endParaRPr lang="en-US"/>
          </a:p>
        </p:txBody>
      </p:sp>
    </p:spTree>
    <p:extLst>
      <p:ext uri="{BB962C8B-B14F-4D97-AF65-F5344CB8AC3E}">
        <p14:creationId xmlns:p14="http://schemas.microsoft.com/office/powerpoint/2010/main" val="33443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225c87b3a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225c87b3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FB Campus">
    <p:spTree>
      <p:nvGrpSpPr>
        <p:cNvPr id="1" name=""/>
        <p:cNvGrpSpPr/>
        <p:nvPr/>
      </p:nvGrpSpPr>
      <p:grpSpPr>
        <a:xfrm>
          <a:off x="0" y="0"/>
          <a:ext cx="0" cy="0"/>
          <a:chOff x="0" y="0"/>
          <a:chExt cx="0" cy="0"/>
        </a:xfrm>
      </p:grpSpPr>
      <p:sp>
        <p:nvSpPr>
          <p:cNvPr id="2"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30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VSTC">
    <p:spTree>
      <p:nvGrpSpPr>
        <p:cNvPr id="1" name=""/>
        <p:cNvGrpSpPr/>
        <p:nvPr/>
      </p:nvGrpSpPr>
      <p:grpSpPr>
        <a:xfrm>
          <a:off x="0" y="0"/>
          <a:ext cx="0" cy="0"/>
          <a:chOff x="0" y="0"/>
          <a:chExt cx="0" cy="0"/>
        </a:xfrm>
      </p:grpSpPr>
      <p:pic>
        <p:nvPicPr>
          <p:cNvPr id="4" name="Picture 9" descr="vst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935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Students">
    <p:spTree>
      <p:nvGrpSpPr>
        <p:cNvPr id="1" name=""/>
        <p:cNvGrpSpPr/>
        <p:nvPr/>
      </p:nvGrpSpPr>
      <p:grpSpPr>
        <a:xfrm>
          <a:off x="0" y="0"/>
          <a:ext cx="0" cy="0"/>
          <a:chOff x="0" y="0"/>
          <a:chExt cx="0" cy="0"/>
        </a:xfrm>
      </p:grpSpPr>
      <p:pic>
        <p:nvPicPr>
          <p:cNvPr id="4" name="Picture 9" descr="photos-ppt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7820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Custom Photos">
    <p:spTree>
      <p:nvGrpSpPr>
        <p:cNvPr id="1" name=""/>
        <p:cNvGrpSpPr/>
        <p:nvPr/>
      </p:nvGrpSpPr>
      <p:grpSpPr>
        <a:xfrm>
          <a:off x="0" y="0"/>
          <a:ext cx="0" cy="0"/>
          <a:chOff x="0" y="0"/>
          <a:chExt cx="0" cy="0"/>
        </a:xfrm>
      </p:grpSpPr>
      <p:pic>
        <p:nvPicPr>
          <p:cNvPr id="8" name="Picture 9" descr="bgbuffonephoto.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480504" y="3137687"/>
            <a:ext cx="4878397"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
          <p:cNvSpPr>
            <a:spLocks noGrp="1"/>
          </p:cNvSpPr>
          <p:nvPr>
            <p:ph type="ctrTitle"/>
          </p:nvPr>
        </p:nvSpPr>
        <p:spPr>
          <a:xfrm>
            <a:off x="480505" y="601091"/>
            <a:ext cx="5974084"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9" name="Picture Placeholder 8"/>
          <p:cNvSpPr>
            <a:spLocks noGrp="1" noChangeAspect="1"/>
          </p:cNvSpPr>
          <p:nvPr>
            <p:ph type="pic" sz="quarter" idx="10"/>
          </p:nvPr>
        </p:nvSpPr>
        <p:spPr>
          <a:xfrm>
            <a:off x="2606493" y="0"/>
            <a:ext cx="9602107"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pPr lvl="0"/>
            <a:r>
              <a:rPr lang="en-US" noProof="0"/>
              <a:t>Click icon to add picture</a:t>
            </a:r>
            <a:endParaRPr lang="en-US" noProof="0" dirty="0"/>
          </a:p>
        </p:txBody>
      </p:sp>
      <p:sp>
        <p:nvSpPr>
          <p:cNvPr id="3" name="Picture Placeholder 2"/>
          <p:cNvSpPr>
            <a:spLocks noGrp="1"/>
          </p:cNvSpPr>
          <p:nvPr>
            <p:ph type="pic" sz="quarter" idx="11"/>
          </p:nvPr>
        </p:nvSpPr>
        <p:spPr>
          <a:xfrm>
            <a:off x="1509256"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0" name="Picture Placeholder 2"/>
          <p:cNvSpPr>
            <a:spLocks noGrp="1"/>
          </p:cNvSpPr>
          <p:nvPr>
            <p:ph type="pic" sz="quarter" idx="12"/>
          </p:nvPr>
        </p:nvSpPr>
        <p:spPr>
          <a:xfrm>
            <a:off x="5180403"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1" name="Picture Placeholder 2"/>
          <p:cNvSpPr>
            <a:spLocks noGrp="1"/>
          </p:cNvSpPr>
          <p:nvPr>
            <p:ph type="pic" sz="quarter" idx="13"/>
          </p:nvPr>
        </p:nvSpPr>
        <p:spPr>
          <a:xfrm>
            <a:off x="8838003"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82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5" y="1"/>
            <a:ext cx="105156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80555" y="1066868"/>
            <a:ext cx="105156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2"/>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26516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19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410009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702100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3162739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01D68-98F0-4413-A543-950947CC53F4}" type="datetime1">
              <a:rPr lang="en-US" smtClean="0"/>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209696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CD0CF0-90CC-9C41-A77B-2776398A8C8B}" type="slidenum">
              <a:rPr lang="en-US" smtClean="0"/>
              <a:pPr/>
              <a:t>‹#›</a:t>
            </a:fld>
            <a:endParaRPr lang="en-US"/>
          </a:p>
        </p:txBody>
      </p:sp>
    </p:spTree>
    <p:extLst>
      <p:ext uri="{BB962C8B-B14F-4D97-AF65-F5344CB8AC3E}">
        <p14:creationId xmlns:p14="http://schemas.microsoft.com/office/powerpoint/2010/main" val="361280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8527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7370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3B0033-72B4-4535-88FF-3AD028C99723}"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0880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2EC89-E834-484E-B15B-8A782CBE7E42}" type="datetime1">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962600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FDB64-FBD6-4851-B5A5-2376FDD55407}" type="datetime1">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00287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52003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81182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7479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6586-FB24-4278-9591-82C4BBCDCA89}"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730872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5CA0D-3537-42D6-B0CE-3FBC0D012150}"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451196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7465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5528734" y="2887664"/>
            <a:ext cx="114511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charset="0"/>
                <a:ea typeface="ＭＳ Ｐゴシック" charset="0"/>
                <a:cs typeface="ＭＳ Ｐゴシック" charset="0"/>
              </a:defRPr>
            </a:lvl1pPr>
            <a:lvl2pPr marL="742950" indent="-285750">
              <a:defRPr>
                <a:solidFill>
                  <a:schemeClr val="tx1"/>
                </a:solidFill>
                <a:latin typeface="Book Antiqua" charset="0"/>
                <a:ea typeface="ＭＳ Ｐゴシック" charset="0"/>
              </a:defRPr>
            </a:lvl2pPr>
            <a:lvl3pPr marL="1143000" indent="-228600">
              <a:defRPr>
                <a:solidFill>
                  <a:schemeClr val="tx1"/>
                </a:solidFill>
                <a:latin typeface="Book Antiqua" charset="0"/>
                <a:ea typeface="ＭＳ Ｐゴシック" charset="0"/>
              </a:defRPr>
            </a:lvl3pPr>
            <a:lvl4pPr marL="1600200" indent="-228600">
              <a:defRPr>
                <a:solidFill>
                  <a:schemeClr val="tx1"/>
                </a:solidFill>
                <a:latin typeface="Book Antiqua" charset="0"/>
                <a:ea typeface="ＭＳ Ｐゴシック" charset="0"/>
              </a:defRPr>
            </a:lvl4pPr>
            <a:lvl5pPr marL="2057400" indent="-228600">
              <a:defRPr>
                <a:solidFill>
                  <a:schemeClr val="tx1"/>
                </a:solidFill>
                <a:latin typeface="Book Antiqua" charset="0"/>
                <a:ea typeface="ＭＳ Ｐゴシック" charset="0"/>
              </a:defRPr>
            </a:lvl5pPr>
            <a:lvl6pPr marL="2514600" indent="-228600" fontAlgn="base">
              <a:spcBef>
                <a:spcPct val="0"/>
              </a:spcBef>
              <a:spcAft>
                <a:spcPct val="0"/>
              </a:spcAft>
              <a:defRPr>
                <a:solidFill>
                  <a:schemeClr val="tx1"/>
                </a:solidFill>
                <a:latin typeface="Book Antiqua" charset="0"/>
                <a:ea typeface="ＭＳ Ｐゴシック" charset="0"/>
              </a:defRPr>
            </a:lvl6pPr>
            <a:lvl7pPr marL="2971800" indent="-228600" fontAlgn="base">
              <a:spcBef>
                <a:spcPct val="0"/>
              </a:spcBef>
              <a:spcAft>
                <a:spcPct val="0"/>
              </a:spcAft>
              <a:defRPr>
                <a:solidFill>
                  <a:schemeClr val="tx1"/>
                </a:solidFill>
                <a:latin typeface="Book Antiqua" charset="0"/>
                <a:ea typeface="ＭＳ Ｐゴシック" charset="0"/>
              </a:defRPr>
            </a:lvl7pPr>
            <a:lvl8pPr marL="3429000" indent="-228600" fontAlgn="base">
              <a:spcBef>
                <a:spcPct val="0"/>
              </a:spcBef>
              <a:spcAft>
                <a:spcPct val="0"/>
              </a:spcAft>
              <a:defRPr>
                <a:solidFill>
                  <a:schemeClr val="tx1"/>
                </a:solidFill>
                <a:latin typeface="Book Antiqua" charset="0"/>
                <a:ea typeface="ＭＳ Ｐゴシック" charset="0"/>
              </a:defRPr>
            </a:lvl8pPr>
            <a:lvl9pPr marL="3886200" indent="-228600" fontAlgn="base">
              <a:spcBef>
                <a:spcPct val="0"/>
              </a:spcBef>
              <a:spcAft>
                <a:spcPct val="0"/>
              </a:spcAft>
              <a:defRPr>
                <a:solidFill>
                  <a:schemeClr val="tx1"/>
                </a:solidFill>
                <a:latin typeface="Book Antiqua" charset="0"/>
                <a:ea typeface="ＭＳ Ｐゴシック" charset="0"/>
              </a:defRPr>
            </a:lvl9pPr>
          </a:lstStyle>
          <a:p>
            <a:endParaRPr lang="en-US" sz="5400">
              <a:solidFill>
                <a:srgbClr val="DBA455"/>
              </a:solidFill>
              <a:latin typeface="Wingdings" charset="0"/>
            </a:endParaRPr>
          </a:p>
        </p:txBody>
      </p:sp>
      <p:sp>
        <p:nvSpPr>
          <p:cNvPr id="2" name="Title 1"/>
          <p:cNvSpPr>
            <a:spLocks noGrp="1"/>
          </p:cNvSpPr>
          <p:nvPr>
            <p:ph type="title"/>
          </p:nvPr>
        </p:nvSpPr>
        <p:spPr>
          <a:xfrm>
            <a:off x="920054" y="1204857"/>
            <a:ext cx="10339617"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32331" y="3324432"/>
            <a:ext cx="10312996"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0" y="601401"/>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9B7727-4F88-43AA-BB13-AEDC87DDB3EA}"/>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2606418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016009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388501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1" y="2528902"/>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2" y="1465389"/>
            <a:ext cx="10837204" cy="991505"/>
          </a:xfrm>
          <a:prstGeom prst="rect">
            <a:avLst/>
          </a:prstGeom>
          <a:noFill/>
        </p:spPr>
        <p:txBody>
          <a:bodyPr vert="horz" anchor="ctr" anchorCtr="0"/>
          <a:lstStyle>
            <a:lvl1pPr marL="0" indent="0" algn="ctr">
              <a:lnSpc>
                <a:spcPct val="90000"/>
              </a:lnSpc>
              <a:buNone/>
              <a:defRPr sz="21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5" cy="850900"/>
          </a:xfrm>
          <a:prstGeom prst="rect">
            <a:avLst/>
          </a:prstGeom>
        </p:spPr>
        <p:txBody>
          <a:bodyPr anchor="b" anchorCtr="0"/>
          <a:lstStyle>
            <a:lvl1pPr>
              <a:defRPr sz="3600" b="1" spc="113">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7" y="6494596"/>
            <a:ext cx="2844800" cy="365125"/>
          </a:xfrm>
          <a:prstGeom prst="rect">
            <a:avLst/>
          </a:prstGeom>
        </p:spPr>
        <p:txBody>
          <a:bodyPr/>
          <a:lstStyle>
            <a:lvl1pPr algn="r">
              <a:defRPr sz="135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311358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9263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17987" y="1783601"/>
            <a:ext cx="482923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5" y="2622290"/>
            <a:ext cx="482924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6381171" y="1783601"/>
            <a:ext cx="4884955"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81171" y="2619063"/>
            <a:ext cx="4878500"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7" name="TextBox 6">
            <a:extLst>
              <a:ext uri="{FF2B5EF4-FFF2-40B4-BE49-F238E27FC236}">
                <a16:creationId xmlns:a16="http://schemas.microsoft.com/office/drawing/2014/main" id="{CE63606E-E78E-4013-979D-EBC44B2578B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355876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670" y="559400"/>
            <a:ext cx="4774509"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6519750" y="562026"/>
            <a:ext cx="4774509"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B77883EE-BF10-4465-BD1D-99F0789C4C25}"/>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838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1031301" y="536673"/>
            <a:ext cx="10104435"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7986" y="4486019"/>
            <a:ext cx="10341685"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169028ED-E0C5-416B-96EC-0B000BC36B18}"/>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42331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2" name="Picture 9" descr="PPT-General9.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genbuffbacke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4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MVC">
    <p:spTree>
      <p:nvGrpSpPr>
        <p:cNvPr id="1" name=""/>
        <p:cNvGrpSpPr/>
        <p:nvPr/>
      </p:nvGrpSpPr>
      <p:grpSpPr>
        <a:xfrm>
          <a:off x="0" y="0"/>
          <a:ext cx="0" cy="0"/>
          <a:chOff x="0" y="0"/>
          <a:chExt cx="0" cy="0"/>
        </a:xfrm>
      </p:grpSpPr>
      <p:pic>
        <p:nvPicPr>
          <p:cNvPr id="4" name="Picture 9" descr="MV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40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DE86656-F913-40D1-8835-D9BB6D4A9EF4}"/>
              </a:ext>
            </a:extLst>
          </p:cNvPr>
          <p:cNvGrpSpPr/>
          <p:nvPr userDrawn="1"/>
        </p:nvGrpSpPr>
        <p:grpSpPr>
          <a:xfrm>
            <a:off x="0" y="6048948"/>
            <a:ext cx="12192000" cy="822900"/>
            <a:chOff x="0" y="5163405"/>
            <a:chExt cx="9144000" cy="822900"/>
          </a:xfrm>
        </p:grpSpPr>
        <p:sp>
          <p:nvSpPr>
            <p:cNvPr id="12" name="Google Shape;255;p40">
              <a:extLst>
                <a:ext uri="{FF2B5EF4-FFF2-40B4-BE49-F238E27FC236}">
                  <a16:creationId xmlns:a16="http://schemas.microsoft.com/office/drawing/2014/main" id="{1B1B75B1-CB3A-4318-BAEB-5C4786352F4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3" name="Google Shape;256;p40">
              <a:extLst>
                <a:ext uri="{FF2B5EF4-FFF2-40B4-BE49-F238E27FC236}">
                  <a16:creationId xmlns:a16="http://schemas.microsoft.com/office/drawing/2014/main" id="{F11AB6ED-0A9E-4B06-B554-40C527A385A6}"/>
                </a:ext>
              </a:extLst>
            </p:cNvPr>
            <p:cNvPicPr preferRelativeResize="0"/>
            <p:nvPr/>
          </p:nvPicPr>
          <p:blipFill>
            <a:blip r:embed="rId19">
              <a:alphaModFix/>
            </a:blip>
            <a:stretch>
              <a:fillRect/>
            </a:stretch>
          </p:blipFill>
          <p:spPr>
            <a:xfrm>
              <a:off x="5821913" y="5295543"/>
              <a:ext cx="3163799" cy="587456"/>
            </a:xfrm>
            <a:prstGeom prst="rect">
              <a:avLst/>
            </a:prstGeom>
            <a:noFill/>
            <a:ln>
              <a:noFill/>
            </a:ln>
          </p:spPr>
        </p:pic>
      </p:grpSp>
      <p:sp>
        <p:nvSpPr>
          <p:cNvPr id="4" name="Date Placeholder 3"/>
          <p:cNvSpPr>
            <a:spLocks noGrp="1"/>
          </p:cNvSpPr>
          <p:nvPr>
            <p:ph type="dt" sz="half" idx="2"/>
          </p:nvPr>
        </p:nvSpPr>
        <p:spPr>
          <a:xfrm>
            <a:off x="476616" y="6411287"/>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2"/>
                </a:solidFill>
                <a:latin typeface="+mn-lt"/>
                <a:ea typeface="+mn-ea"/>
                <a:cs typeface="+mn-cs"/>
              </a:defRPr>
            </a:lvl1pPr>
          </a:lstStyle>
          <a:p>
            <a:pPr>
              <a:defRPr/>
            </a:pPr>
            <a:fld id="{10DA1A4F-3D9D-4EC4-B0B1-93E85D9B25FE}" type="datetime1">
              <a:rPr lang="en-US" smtClean="0"/>
              <a:t>1/20/2022</a:t>
            </a:fld>
            <a:endParaRPr lang="en-US" dirty="0"/>
          </a:p>
        </p:txBody>
      </p:sp>
      <p:sp>
        <p:nvSpPr>
          <p:cNvPr id="6" name="Slide Number Placeholder 5"/>
          <p:cNvSpPr>
            <a:spLocks noGrp="1"/>
          </p:cNvSpPr>
          <p:nvPr>
            <p:ph type="sldNum" sz="quarter" idx="4"/>
          </p:nvPr>
        </p:nvSpPr>
        <p:spPr>
          <a:xfrm>
            <a:off x="5994400" y="6400801"/>
            <a:ext cx="647152" cy="31201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2"/>
                </a:solidFill>
                <a:latin typeface="+mn-lt"/>
                <a:ea typeface="+mn-ea"/>
                <a:cs typeface="+mn-cs"/>
              </a:defRPr>
            </a:lvl1pPr>
          </a:lstStyle>
          <a:p>
            <a:pPr>
              <a:defRPr/>
            </a:pPr>
            <a:fld id="{BF5384DF-3CC5-CF4E-9FE1-5084770CC286}" type="slidenum">
              <a:rPr lang="en-US"/>
              <a:pPr>
                <a:defRPr/>
              </a:pPr>
              <a:t>‹#›</a:t>
            </a:fld>
            <a:endParaRPr lang="en-US" dirty="0"/>
          </a:p>
        </p:txBody>
      </p:sp>
    </p:spTree>
    <p:extLst>
      <p:ext uri="{BB962C8B-B14F-4D97-AF65-F5344CB8AC3E}">
        <p14:creationId xmlns:p14="http://schemas.microsoft.com/office/powerpoint/2010/main" val="41318593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61" r:id="rId15"/>
    <p:sldLayoutId id="2147483762" r:id="rId16"/>
    <p:sldLayoutId id="2147483763" r:id="rId17"/>
  </p:sldLayoutIdLst>
  <p:hf hdr="0" ftr="0"/>
  <p:txStyles>
    <p:titleStyle>
      <a:lvl1pPr algn="ctr" rtl="0" eaLnBrk="1" fontAlgn="base" hangingPunct="1">
        <a:spcBef>
          <a:spcPct val="0"/>
        </a:spcBef>
        <a:spcAft>
          <a:spcPct val="0"/>
        </a:spcAft>
        <a:defRPr sz="5400"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DA1A4F-3D9D-4EC4-B0B1-93E85D9B25FE}" type="datetime1">
              <a:rPr lang="en-US" smtClean="0"/>
              <a:t>1/20/2022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F5384DF-3CC5-CF4E-9FE1-5084770CC286}" type="slidenum">
              <a:rPr lang="en-US" smtClean="0"/>
              <a:pPr>
                <a:defRPr/>
              </a:pPr>
              <a:t>‹#›</a:t>
            </a:fld>
            <a:endParaRPr lang="en-US" dirty="0"/>
          </a:p>
        </p:txBody>
      </p:sp>
    </p:spTree>
    <p:extLst>
      <p:ext uri="{BB962C8B-B14F-4D97-AF65-F5344CB8AC3E}">
        <p14:creationId xmlns:p14="http://schemas.microsoft.com/office/powerpoint/2010/main" val="290977018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56" r:id="rId12"/>
    <p:sldLayoutId id="2147483757" r:id="rId13"/>
    <p:sldLayoutId id="2147483758" r:id="rId14"/>
    <p:sldLayoutId id="2147483759"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nformatin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bsonomy.org/bibtex/263868097d6e1998de3d88fcbb7670ca6/sb300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cience.sciencemag.org/content/early/2020/05/11/science.abb9045" TargetMode="External"/><Relationship Id="rId2" Type="http://schemas.openxmlformats.org/officeDocument/2006/relationships/hyperlink" Target="https://en.wikipedia.org/wiki/Republic_(Plato)"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honingds.com/blog/intro-to-data-science/"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CRISP-DM-process-model_fig3_261307514"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deep.co/data-science/Understanding-the-Data-Science-Lifecycl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5068" y="5638800"/>
            <a:ext cx="9067800" cy="1295400"/>
          </a:xfrm>
        </p:spPr>
        <p: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Brian Wright</a:t>
            </a:r>
          </a:p>
          <a:p>
            <a:pPr algn="ctr"/>
            <a:r>
              <a:rPr lang="en-US" sz="1800" b="1" dirty="0">
                <a:solidFill>
                  <a:schemeClr val="tx1"/>
                </a:solidFill>
                <a:latin typeface="Times New Roman" panose="02020603050405020304" pitchFamily="18" charset="0"/>
                <a:cs typeface="Times New Roman" panose="02020603050405020304" pitchFamily="18" charset="0"/>
              </a:rPr>
              <a:t>brianwright@virginia.edu</a:t>
            </a:r>
          </a:p>
        </p:txBody>
      </p:sp>
      <p:pic>
        <p:nvPicPr>
          <p:cNvPr id="5" name="Picture 4" descr="A picture containing drawing, device&#10;&#10;Description automatically generated">
            <a:extLst>
              <a:ext uri="{FF2B5EF4-FFF2-40B4-BE49-F238E27FC236}">
                <a16:creationId xmlns:a16="http://schemas.microsoft.com/office/drawing/2014/main" id="{70AF1181-7012-49F2-A920-08FF36CE4E7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62100" y="762000"/>
            <a:ext cx="9144000" cy="2590800"/>
          </a:xfrm>
          <a:prstGeom prst="rect">
            <a:avLst/>
          </a:prstGeom>
        </p:spPr>
      </p:pic>
      <p:sp>
        <p:nvSpPr>
          <p:cNvPr id="4" name="TextBox 3">
            <a:extLst>
              <a:ext uri="{FF2B5EF4-FFF2-40B4-BE49-F238E27FC236}">
                <a16:creationId xmlns:a16="http://schemas.microsoft.com/office/drawing/2014/main" id="{7B5A55DD-1220-4E7C-8864-A4A413D47671}"/>
              </a:ext>
            </a:extLst>
          </p:cNvPr>
          <p:cNvSpPr txBox="1"/>
          <p:nvPr/>
        </p:nvSpPr>
        <p:spPr>
          <a:xfrm>
            <a:off x="1676400" y="3733801"/>
            <a:ext cx="8731514" cy="1200329"/>
          </a:xfrm>
          <a:prstGeom prst="rect">
            <a:avLst/>
          </a:prstGeom>
          <a:noFill/>
        </p:spPr>
        <p:txBody>
          <a:bodyPr wrap="square" rtlCol="0">
            <a:spAutoFit/>
          </a:bodyPr>
          <a:lstStyle/>
          <a:p>
            <a:pPr lvl="1" algn="ctr">
              <a:defRPr/>
            </a:pPr>
            <a:r>
              <a:rPr lang="en-US" sz="2400" dirty="0">
                <a:latin typeface="Book Antiqua" charset="0"/>
              </a:rPr>
              <a:t>Defining a Field, a School and a Curriculum</a:t>
            </a:r>
          </a:p>
          <a:p>
            <a:pPr lvl="1" algn="ctr">
              <a:defRPr/>
            </a:pPr>
            <a:endParaRPr lang="en-US" sz="2400" dirty="0">
              <a:latin typeface="Book Antiqua" charset="0"/>
            </a:endParaRPr>
          </a:p>
          <a:p>
            <a:pPr lvl="1" algn="ctr">
              <a:defRPr/>
            </a:pPr>
            <a:r>
              <a:rPr lang="en-US" sz="2400" b="1" dirty="0">
                <a:latin typeface="Book Antiqua" charset="0"/>
              </a:rPr>
              <a:t>Walk Around Get to Know Each Other – 5 Minutes </a:t>
            </a:r>
          </a:p>
        </p:txBody>
      </p:sp>
    </p:spTree>
    <p:extLst>
      <p:ext uri="{BB962C8B-B14F-4D97-AF65-F5344CB8AC3E}">
        <p14:creationId xmlns:p14="http://schemas.microsoft.com/office/powerpoint/2010/main" val="284733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F52F5D-FFD4-4FF5-A576-7A1ACC74FA5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0000" y="1005189"/>
            <a:ext cx="4738688" cy="4847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18D5D7-A476-4AF7-8FA3-85D44CE566B8}"/>
              </a:ext>
            </a:extLst>
          </p:cNvPr>
          <p:cNvSpPr txBox="1"/>
          <p:nvPr/>
        </p:nvSpPr>
        <p:spPr>
          <a:xfrm>
            <a:off x="1989482" y="1"/>
            <a:ext cx="8379725" cy="584775"/>
          </a:xfrm>
          <a:prstGeom prst="rect">
            <a:avLst/>
          </a:prstGeom>
          <a:noFill/>
        </p:spPr>
        <p:txBody>
          <a:bodyPr wrap="square" rtlCol="0">
            <a:spAutoFit/>
          </a:bodyPr>
          <a:lstStyle/>
          <a:p>
            <a:pPr algn="ctr"/>
            <a:r>
              <a:rPr lang="en-US" sz="3200" dirty="0">
                <a:latin typeface="Bodoni MT" panose="02070603080606020203" pitchFamily="18" charset="0"/>
              </a:rPr>
              <a:t>SDS View on Data Science </a:t>
            </a:r>
          </a:p>
        </p:txBody>
      </p:sp>
      <p:sp>
        <p:nvSpPr>
          <p:cNvPr id="2" name="TextBox 1">
            <a:extLst>
              <a:ext uri="{FF2B5EF4-FFF2-40B4-BE49-F238E27FC236}">
                <a16:creationId xmlns:a16="http://schemas.microsoft.com/office/drawing/2014/main" id="{898E22F1-5483-4265-805D-682D70C3A34B}"/>
              </a:ext>
            </a:extLst>
          </p:cNvPr>
          <p:cNvSpPr txBox="1"/>
          <p:nvPr/>
        </p:nvSpPr>
        <p:spPr>
          <a:xfrm>
            <a:off x="1676400" y="914400"/>
            <a:ext cx="1966912"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UVA SDS needed not just pipeline/process but a conceptual model of field. Rafael </a:t>
            </a:r>
            <a:r>
              <a:rPr lang="en-US" sz="2000" dirty="0" err="1">
                <a:latin typeface="Times New Roman" panose="02020603050405020304" pitchFamily="18" charset="0"/>
                <a:cs typeface="Times New Roman" panose="02020603050405020304" pitchFamily="18" charset="0"/>
              </a:rPr>
              <a:t>Alavardo</a:t>
            </a:r>
            <a:r>
              <a:rPr lang="en-US" sz="2000" dirty="0">
                <a:latin typeface="Times New Roman" panose="02020603050405020304" pitchFamily="18" charset="0"/>
                <a:cs typeface="Times New Roman" panose="02020603050405020304" pitchFamily="18" charset="0"/>
              </a:rPr>
              <a:t> created this framework of the field.   </a:t>
            </a:r>
          </a:p>
        </p:txBody>
      </p:sp>
    </p:spTree>
    <p:extLst>
      <p:ext uri="{BB962C8B-B14F-4D97-AF65-F5344CB8AC3E}">
        <p14:creationId xmlns:p14="http://schemas.microsoft.com/office/powerpoint/2010/main" val="17957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2014014" y="2133600"/>
            <a:ext cx="7467600" cy="3785652"/>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endParaRPr lang="en-US" dirty="0">
              <a:latin typeface="+mj-lt"/>
            </a:endParaRPr>
          </a:p>
          <a:p>
            <a:r>
              <a:rPr lang="en-US" dirty="0">
                <a:latin typeface="+mj-lt"/>
              </a:rPr>
              <a:t>Key tensions:</a:t>
            </a:r>
            <a:r>
              <a:rPr lang="en-US" u="none" dirty="0">
                <a:latin typeface="+mj-lt"/>
              </a:rPr>
              <a:t> discovery vs product, user-facing vs analyst-facing.</a:t>
            </a:r>
          </a:p>
          <a:p>
            <a:pPr marL="0" indent="0">
              <a:buNone/>
            </a:pPr>
            <a:endParaRPr lang="en-US" u="none" dirty="0">
              <a:latin typeface="+mj-lt"/>
            </a:endParaRPr>
          </a:p>
          <a:p>
            <a:r>
              <a:rPr lang="en-US" dirty="0">
                <a:latin typeface="+mj-lt"/>
              </a:rPr>
              <a:t>Common theme:</a:t>
            </a:r>
            <a:r>
              <a:rPr lang="en-US" u="none" dirty="0">
                <a:latin typeface="+mj-lt"/>
              </a:rPr>
              <a:t> Communication.</a:t>
            </a:r>
          </a:p>
          <a:p>
            <a:pPr marL="0" indent="0">
              <a:buNone/>
            </a:pPr>
            <a:endParaRPr lang="en-US" u="none" dirty="0">
              <a:latin typeface="+mj-lt"/>
            </a:endParaRPr>
          </a:p>
          <a:p>
            <a:r>
              <a:rPr lang="en-US" dirty="0">
                <a:latin typeface="+mj-lt"/>
              </a:rPr>
              <a:t>Keywords</a:t>
            </a:r>
            <a:r>
              <a:rPr lang="en-US" u="none" dirty="0">
                <a:latin typeface="+mj-lt"/>
              </a:rPr>
              <a:t>: communication, design thinking, representation, use interface, communication, visualization, visual and object languages, informatics, ontology, curation, HCI, </a:t>
            </a:r>
            <a:r>
              <a:rPr lang="en-US" u="none" dirty="0" err="1">
                <a:latin typeface="+mj-lt"/>
                <a:hlinkClick r:id="rId2"/>
              </a:rPr>
              <a:t>informating</a:t>
            </a:r>
            <a:r>
              <a:rPr lang="en-US" u="none" dirty="0">
                <a:latin typeface="+mj-lt"/>
              </a:rPr>
              <a:t>, data product design, data discovery.</a:t>
            </a:r>
          </a:p>
          <a:p>
            <a:endParaRPr lang="en-US" u="none" dirty="0">
              <a:latin typeface="+mj-lt"/>
            </a:endParaRPr>
          </a:p>
          <a:p>
            <a:r>
              <a:rPr lang="en-US" dirty="0">
                <a:latin typeface="+mj-lt"/>
              </a:rPr>
              <a:t>Values:</a:t>
            </a:r>
            <a:r>
              <a:rPr lang="en-US" u="none" dirty="0">
                <a:latin typeface="+mj-lt"/>
              </a:rPr>
              <a:t> openness, authenticity, beauty, form and function.</a:t>
            </a:r>
          </a:p>
        </p:txBody>
      </p:sp>
      <p:sp>
        <p:nvSpPr>
          <p:cNvPr id="6" name="TextBox 5">
            <a:extLst>
              <a:ext uri="{FF2B5EF4-FFF2-40B4-BE49-F238E27FC236}">
                <a16:creationId xmlns:a16="http://schemas.microsoft.com/office/drawing/2014/main" id="{ECBC9954-C44A-4B1D-A2DC-80A7C03E2C53}"/>
              </a:ext>
            </a:extLst>
          </p:cNvPr>
          <p:cNvSpPr txBox="1"/>
          <p:nvPr/>
        </p:nvSpPr>
        <p:spPr>
          <a:xfrm>
            <a:off x="1989482" y="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Design</a:t>
            </a:r>
          </a:p>
        </p:txBody>
      </p:sp>
      <p:sp>
        <p:nvSpPr>
          <p:cNvPr id="2" name="TextBox 1">
            <a:extLst>
              <a:ext uri="{FF2B5EF4-FFF2-40B4-BE49-F238E27FC236}">
                <a16:creationId xmlns:a16="http://schemas.microsoft.com/office/drawing/2014/main" id="{E5ADE6A1-8B22-4E50-9D09-897B08A1A74E}"/>
              </a:ext>
            </a:extLst>
          </p:cNvPr>
          <p:cNvSpPr txBox="1"/>
          <p:nvPr/>
        </p:nvSpPr>
        <p:spPr>
          <a:xfrm>
            <a:off x="2130597" y="685800"/>
            <a:ext cx="7930806" cy="1754326"/>
          </a:xfrm>
          <a:prstGeom prst="rect">
            <a:avLst/>
          </a:prstGeom>
          <a:noFill/>
        </p:spPr>
        <p:txBody>
          <a:bodyPr wrap="square" rtlCol="0">
            <a:spAutoFit/>
          </a:bodyPr>
          <a:lstStyle/>
          <a:p>
            <a:r>
              <a:rPr lang="en-US" b="1" dirty="0">
                <a:solidFill>
                  <a:srgbClr val="FF0000"/>
                </a:solidFill>
                <a:latin typeface="+mj-lt"/>
              </a:rPr>
              <a:t>Human machine interaction </a:t>
            </a:r>
            <a:r>
              <a:rPr lang="en-US" dirty="0">
                <a:latin typeface="+mj-lt"/>
              </a:rPr>
              <a:t>as it appears at the points of both consuming data and producing </a:t>
            </a:r>
            <a:r>
              <a:rPr lang="en-US" b="1" dirty="0">
                <a:solidFill>
                  <a:srgbClr val="FF0000"/>
                </a:solidFill>
                <a:latin typeface="+mj-lt"/>
              </a:rPr>
              <a:t>data products</a:t>
            </a:r>
            <a:r>
              <a:rPr lang="en-US" dirty="0">
                <a:latin typeface="+mj-lt"/>
              </a:rPr>
              <a:t>. Activities here include the representation and communication of human reality as data for the work of analytics, e.g. in database design, the curation of data, and of complex data and analytical results to humans to </a:t>
            </a:r>
            <a:r>
              <a:rPr lang="en-US" b="1" dirty="0">
                <a:solidFill>
                  <a:srgbClr val="FF0000"/>
                </a:solidFill>
                <a:latin typeface="+mj-lt"/>
              </a:rPr>
              <a:t>drive decision-making and influence behavior.</a:t>
            </a:r>
          </a:p>
        </p:txBody>
      </p:sp>
    </p:spTree>
    <p:extLst>
      <p:ext uri="{BB962C8B-B14F-4D97-AF65-F5344CB8AC3E}">
        <p14:creationId xmlns:p14="http://schemas.microsoft.com/office/powerpoint/2010/main" val="56527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1981200" y="2438401"/>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development vs production, volume vs speed.</a:t>
            </a:r>
          </a:p>
          <a:p>
            <a:endParaRPr lang="en-US" dirty="0">
              <a:latin typeface="+mj-lt"/>
            </a:endParaRPr>
          </a:p>
          <a:p>
            <a:r>
              <a:rPr lang="en-US" dirty="0">
                <a:latin typeface="+mj-lt"/>
              </a:rPr>
              <a:t>Common theme</a:t>
            </a:r>
            <a:r>
              <a:rPr lang="en-US" u="none" dirty="0">
                <a:latin typeface="+mj-lt"/>
              </a:rPr>
              <a:t>: building </a:t>
            </a:r>
          </a:p>
          <a:p>
            <a:endParaRPr lang="en-US" dirty="0">
              <a:latin typeface="+mj-lt"/>
            </a:endParaRPr>
          </a:p>
          <a:p>
            <a:r>
              <a:rPr lang="en-US" dirty="0">
                <a:latin typeface="+mj-lt"/>
              </a:rPr>
              <a:t>Keywords</a:t>
            </a:r>
            <a:r>
              <a:rPr lang="en-US" u="none" dirty="0">
                <a:latin typeface="+mj-lt"/>
              </a:rPr>
              <a:t>: infrastructure, data systems, data engineering, the cloud, networks, hardware, software, programming languages, big data management, benchmarking, continuous integration, availability, cybersecurity.</a:t>
            </a:r>
          </a:p>
          <a:p>
            <a:endParaRPr lang="en-US" dirty="0">
              <a:latin typeface="+mj-lt"/>
            </a:endParaRPr>
          </a:p>
          <a:p>
            <a:r>
              <a:rPr lang="en-US" dirty="0">
                <a:latin typeface="+mj-lt"/>
              </a:rPr>
              <a:t>Values</a:t>
            </a:r>
            <a:r>
              <a:rPr lang="en-US" u="none" dirty="0">
                <a:latin typeface="+mj-lt"/>
              </a:rPr>
              <a:t>: speed, stability, robustness, resilience, uptime.</a:t>
            </a:r>
          </a:p>
        </p:txBody>
      </p:sp>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mj-lt"/>
              </a:rPr>
              <a:t>Systems</a:t>
            </a:r>
          </a:p>
        </p:txBody>
      </p:sp>
      <p:sp>
        <p:nvSpPr>
          <p:cNvPr id="2" name="TextBox 1">
            <a:extLst>
              <a:ext uri="{FF2B5EF4-FFF2-40B4-BE49-F238E27FC236}">
                <a16:creationId xmlns:a16="http://schemas.microsoft.com/office/drawing/2014/main" id="{1507B869-D9C8-4029-88E2-88C856A528E4}"/>
              </a:ext>
            </a:extLst>
          </p:cNvPr>
          <p:cNvSpPr txBox="1"/>
          <p:nvPr/>
        </p:nvSpPr>
        <p:spPr>
          <a:xfrm>
            <a:off x="2133600" y="779614"/>
            <a:ext cx="7772400" cy="1754326"/>
          </a:xfrm>
          <a:prstGeom prst="rect">
            <a:avLst/>
          </a:prstGeom>
          <a:noFill/>
        </p:spPr>
        <p:txBody>
          <a:bodyPr wrap="square" rtlCol="0">
            <a:spAutoFit/>
          </a:bodyPr>
          <a:lstStyle/>
          <a:p>
            <a:pPr algn="ctr"/>
            <a:r>
              <a:rPr lang="en-US" dirty="0">
                <a:latin typeface="+mj-lt"/>
              </a:rPr>
              <a:t>Infrastructure systems and architectures to </a:t>
            </a:r>
            <a:r>
              <a:rPr lang="en-US" b="1" dirty="0">
                <a:solidFill>
                  <a:srgbClr val="FF0000"/>
                </a:solidFill>
                <a:latin typeface="+mj-lt"/>
              </a:rPr>
              <a:t>support working with big data </a:t>
            </a:r>
            <a:r>
              <a:rPr lang="en-US" dirty="0">
                <a:latin typeface="+mj-lt"/>
              </a:rPr>
              <a:t>— big in terms of </a:t>
            </a:r>
            <a:r>
              <a:rPr lang="en-US" u="sng" dirty="0">
                <a:latin typeface="+mj-lt"/>
                <a:hlinkClick r:id="rId2"/>
              </a:rPr>
              <a:t>volume, velocity, and variety</a:t>
            </a:r>
            <a:r>
              <a:rPr lang="en-US" dirty="0">
                <a:latin typeface="+mj-lt"/>
              </a:rPr>
              <a:t> — and building high performance pipelines in both development and production environments. It includes the broad areas of </a:t>
            </a:r>
            <a:r>
              <a:rPr lang="en-US" b="1" dirty="0">
                <a:solidFill>
                  <a:srgbClr val="FF0000"/>
                </a:solidFill>
                <a:latin typeface="+mj-lt"/>
              </a:rPr>
              <a:t>hardware and software (programming) </a:t>
            </a:r>
            <a:r>
              <a:rPr lang="en-US" dirty="0">
                <a:latin typeface="+mj-lt"/>
              </a:rPr>
              <a:t>as such — computer technology as opposed to computer science. </a:t>
            </a:r>
          </a:p>
        </p:txBody>
      </p:sp>
    </p:spTree>
    <p:extLst>
      <p:ext uri="{BB962C8B-B14F-4D97-AF65-F5344CB8AC3E}">
        <p14:creationId xmlns:p14="http://schemas.microsoft.com/office/powerpoint/2010/main" val="371936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1905000" y="2430974"/>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inference vs prediction, analysis vs simulation.</a:t>
            </a:r>
          </a:p>
          <a:p>
            <a:endParaRPr lang="en-US" dirty="0">
              <a:latin typeface="+mj-lt"/>
            </a:endParaRPr>
          </a:p>
          <a:p>
            <a:r>
              <a:rPr lang="en-US" dirty="0">
                <a:latin typeface="+mj-lt"/>
              </a:rPr>
              <a:t>Common theme</a:t>
            </a:r>
            <a:r>
              <a:rPr lang="en-US" u="none" dirty="0">
                <a:latin typeface="+mj-lt"/>
              </a:rPr>
              <a:t>: Mathematical models and methods.</a:t>
            </a:r>
          </a:p>
          <a:p>
            <a:endParaRPr lang="en-US" dirty="0">
              <a:latin typeface="+mj-lt"/>
            </a:endParaRPr>
          </a:p>
          <a:p>
            <a:r>
              <a:rPr lang="en-US" dirty="0">
                <a:latin typeface="+mj-lt"/>
              </a:rPr>
              <a:t>Keywords</a:t>
            </a:r>
            <a:r>
              <a:rPr lang="en-US" u="none" dirty="0">
                <a:latin typeface="+mj-lt"/>
              </a:rPr>
              <a:t>: prediction, inference, machine learning, statistics, operations research, AI, experimental design, causality, optimization, knowledge, models, feature engineering, data mining.</a:t>
            </a:r>
          </a:p>
          <a:p>
            <a:endParaRPr lang="en-US" dirty="0">
              <a:latin typeface="+mj-lt"/>
            </a:endParaRPr>
          </a:p>
          <a:p>
            <a:r>
              <a:rPr lang="en-US" dirty="0">
                <a:latin typeface="+mj-lt"/>
              </a:rPr>
              <a:t>Values</a:t>
            </a:r>
            <a:r>
              <a:rPr lang="en-US" u="none" dirty="0">
                <a:latin typeface="+mj-lt"/>
              </a:rPr>
              <a:t>: accuracy, precision, validity, truth, convergence, explainability.</a:t>
            </a:r>
          </a:p>
        </p:txBody>
      </p:sp>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Analytics</a:t>
            </a:r>
          </a:p>
        </p:txBody>
      </p:sp>
      <p:sp>
        <p:nvSpPr>
          <p:cNvPr id="2" name="TextBox 1">
            <a:extLst>
              <a:ext uri="{FF2B5EF4-FFF2-40B4-BE49-F238E27FC236}">
                <a16:creationId xmlns:a16="http://schemas.microsoft.com/office/drawing/2014/main" id="{860C78E9-3182-4EDD-8EAB-2B250B5DBDD2}"/>
              </a:ext>
            </a:extLst>
          </p:cNvPr>
          <p:cNvSpPr txBox="1"/>
          <p:nvPr/>
        </p:nvSpPr>
        <p:spPr>
          <a:xfrm>
            <a:off x="1905000" y="914401"/>
            <a:ext cx="8382000" cy="1200329"/>
          </a:xfrm>
          <a:prstGeom prst="rect">
            <a:avLst/>
          </a:prstGeom>
          <a:noFill/>
        </p:spPr>
        <p:txBody>
          <a:bodyPr wrap="square" rtlCol="0">
            <a:spAutoFit/>
          </a:bodyPr>
          <a:lstStyle/>
          <a:p>
            <a:pPr algn="ctr"/>
            <a:r>
              <a:rPr lang="en-US" dirty="0">
                <a:latin typeface="+mj-lt"/>
              </a:rPr>
              <a:t>Analytics includes what most consider to be the heart of data science, the combination of </a:t>
            </a:r>
            <a:r>
              <a:rPr lang="en-US" b="1" dirty="0">
                <a:solidFill>
                  <a:srgbClr val="FF0000"/>
                </a:solidFill>
                <a:latin typeface="+mj-lt"/>
              </a:rPr>
              <a:t>statistical methods with machine learning</a:t>
            </a:r>
            <a:r>
              <a:rPr lang="en-US" dirty="0">
                <a:latin typeface="+mj-lt"/>
              </a:rPr>
              <a:t>, along with optimization, signal processing, network analysis, and other rigorous quantitative methods from a variety of fields.</a:t>
            </a:r>
          </a:p>
        </p:txBody>
      </p:sp>
    </p:spTree>
    <p:extLst>
      <p:ext uri="{BB962C8B-B14F-4D97-AF65-F5344CB8AC3E}">
        <p14:creationId xmlns:p14="http://schemas.microsoft.com/office/powerpoint/2010/main" val="41748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FDD8C2-7105-43B7-9E97-CAD3D448A12F}"/>
              </a:ext>
            </a:extLst>
          </p:cNvPr>
          <p:cNvSpPr txBox="1"/>
          <p:nvPr/>
        </p:nvSpPr>
        <p:spPr>
          <a:xfrm>
            <a:off x="1828801" y="1876605"/>
            <a:ext cx="8379725"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u="sng" dirty="0">
                <a:latin typeface="+mj-lt"/>
                <a:cs typeface="Times New Roman" panose="02020603050405020304" pitchFamily="18" charset="0"/>
              </a:rPr>
              <a:t>Key tensions</a:t>
            </a:r>
            <a:r>
              <a:rPr lang="en-US" sz="2000" dirty="0">
                <a:latin typeface="+mj-lt"/>
                <a:cs typeface="Times New Roman" panose="02020603050405020304" pitchFamily="18" charset="0"/>
              </a:rPr>
              <a:t>: enterprise vs ethics, private interest vs public good (see Plato’s </a:t>
            </a:r>
            <a:r>
              <a:rPr lang="en-US" sz="2000" i="1" u="sng" dirty="0">
                <a:latin typeface="+mj-lt"/>
                <a:cs typeface="Times New Roman" panose="02020603050405020304" pitchFamily="18" charset="0"/>
                <a:hlinkClick r:id="rId2"/>
              </a:rPr>
              <a:t>Republic</a:t>
            </a:r>
            <a:r>
              <a:rPr lang="en-US" sz="2000" dirty="0">
                <a:latin typeface="+mj-lt"/>
                <a:cs typeface="Times New Roman" panose="02020603050405020304" pitchFamily="18" charset="0"/>
              </a:rPr>
              <a:t>).</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Common theme</a:t>
            </a:r>
            <a:r>
              <a:rPr lang="en-US" sz="2000" dirty="0">
                <a:latin typeface="+mj-lt"/>
                <a:cs typeface="Times New Roman" panose="02020603050405020304" pitchFamily="18" charset="0"/>
              </a:rPr>
              <a:t>: human value.</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Keywords</a:t>
            </a:r>
            <a:r>
              <a:rPr lang="en-US" sz="2000" dirty="0">
                <a:latin typeface="+mj-lt"/>
                <a:cs typeface="Times New Roman" panose="02020603050405020304" pitchFamily="18" charset="0"/>
              </a:rPr>
              <a:t>: ethics, justice, wealth, value, social good, motivation, meaning, </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Values</a:t>
            </a:r>
            <a:r>
              <a:rPr lang="en-US" sz="2000" dirty="0">
                <a:latin typeface="+mj-lt"/>
                <a:cs typeface="Times New Roman" panose="02020603050405020304" pitchFamily="18" charset="0"/>
              </a:rPr>
              <a:t>: responsibility, diversity, inclusion, flourishing, excellence</a:t>
            </a:r>
          </a:p>
          <a:p>
            <a:pPr marL="285750" indent="-285750">
              <a:buFont typeface="Wingdings" panose="05000000000000000000" pitchFamily="2" charset="2"/>
              <a:buChar char="Ø"/>
            </a:pP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Ref: </a:t>
            </a:r>
            <a:r>
              <a:rPr lang="en-US" sz="2000" dirty="0">
                <a:latin typeface="+mj-lt"/>
                <a:cs typeface="Times New Roman" panose="02020603050405020304" pitchFamily="18" charset="0"/>
                <a:hlinkClick r:id="rId3"/>
              </a:rPr>
              <a:t>Digital Epidemiology</a:t>
            </a:r>
            <a:endParaRPr lang="en-US" sz="20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15CA0BF4-4779-4B98-A47C-C2CC85C9426F}"/>
              </a:ext>
            </a:extLst>
          </p:cNvPr>
          <p:cNvSpPr txBox="1"/>
          <p:nvPr/>
        </p:nvSpPr>
        <p:spPr>
          <a:xfrm>
            <a:off x="1989482" y="1"/>
            <a:ext cx="8379725" cy="584775"/>
          </a:xfrm>
          <a:prstGeom prst="rect">
            <a:avLst/>
          </a:prstGeom>
          <a:noFill/>
        </p:spPr>
        <p:txBody>
          <a:bodyPr wrap="square" rtlCol="0">
            <a:spAutoFit/>
          </a:bodyPr>
          <a:lstStyle/>
          <a:p>
            <a:pPr algn="ctr"/>
            <a:r>
              <a:rPr lang="en-US" sz="3200" dirty="0">
                <a:solidFill>
                  <a:schemeClr val="tx2"/>
                </a:solidFill>
                <a:latin typeface="+mj-lt"/>
              </a:rPr>
              <a:t>Value</a:t>
            </a:r>
          </a:p>
        </p:txBody>
      </p:sp>
      <p:sp>
        <p:nvSpPr>
          <p:cNvPr id="2" name="TextBox 1">
            <a:extLst>
              <a:ext uri="{FF2B5EF4-FFF2-40B4-BE49-F238E27FC236}">
                <a16:creationId xmlns:a16="http://schemas.microsoft.com/office/drawing/2014/main" id="{BFDE9DAC-A888-4E2E-9481-F4A0F97FB51D}"/>
              </a:ext>
            </a:extLst>
          </p:cNvPr>
          <p:cNvSpPr txBox="1"/>
          <p:nvPr/>
        </p:nvSpPr>
        <p:spPr>
          <a:xfrm>
            <a:off x="2133600" y="685801"/>
            <a:ext cx="7391400" cy="1200329"/>
          </a:xfrm>
          <a:prstGeom prst="rect">
            <a:avLst/>
          </a:prstGeom>
          <a:noFill/>
        </p:spPr>
        <p:txBody>
          <a:bodyPr wrap="square" rtlCol="0">
            <a:spAutoFit/>
          </a:bodyPr>
          <a:lstStyle/>
          <a:p>
            <a:pPr algn="ctr"/>
            <a:r>
              <a:rPr lang="en-US" dirty="0">
                <a:latin typeface="+mj-lt"/>
              </a:rPr>
              <a:t> Combines the traditional </a:t>
            </a:r>
            <a:r>
              <a:rPr lang="en-US" b="1" dirty="0">
                <a:solidFill>
                  <a:srgbClr val="FF0000"/>
                </a:solidFill>
                <a:latin typeface="+mj-lt"/>
              </a:rPr>
              <a:t>discipline of ethics </a:t>
            </a:r>
            <a:r>
              <a:rPr lang="en-US" dirty="0">
                <a:latin typeface="+mj-lt"/>
              </a:rPr>
              <a:t>with the professional activities of </a:t>
            </a:r>
            <a:r>
              <a:rPr lang="en-US" b="1" dirty="0">
                <a:solidFill>
                  <a:srgbClr val="FF0000"/>
                </a:solidFill>
                <a:latin typeface="+mj-lt"/>
              </a:rPr>
              <a:t>business planning</a:t>
            </a:r>
            <a:r>
              <a:rPr lang="en-US" dirty="0">
                <a:latin typeface="+mj-lt"/>
              </a:rPr>
              <a:t>, policy making, developing motivations for scientific research, and other activities that have a direct impact on </a:t>
            </a:r>
            <a:r>
              <a:rPr lang="en-US" b="1" dirty="0">
                <a:solidFill>
                  <a:srgbClr val="FF0000"/>
                </a:solidFill>
                <a:latin typeface="+mj-lt"/>
              </a:rPr>
              <a:t>people</a:t>
            </a:r>
            <a:r>
              <a:rPr lang="en-US" dirty="0">
                <a:latin typeface="+mj-lt"/>
              </a:rPr>
              <a:t> and the planet.</a:t>
            </a:r>
          </a:p>
        </p:txBody>
      </p:sp>
    </p:spTree>
    <p:extLst>
      <p:ext uri="{BB962C8B-B14F-4D97-AF65-F5344CB8AC3E}">
        <p14:creationId xmlns:p14="http://schemas.microsoft.com/office/powerpoint/2010/main" val="87039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Practice</a:t>
            </a:r>
          </a:p>
        </p:txBody>
      </p:sp>
      <p:sp>
        <p:nvSpPr>
          <p:cNvPr id="2" name="TextBox 1">
            <a:extLst>
              <a:ext uri="{FF2B5EF4-FFF2-40B4-BE49-F238E27FC236}">
                <a16:creationId xmlns:a16="http://schemas.microsoft.com/office/drawing/2014/main" id="{860C78E9-3182-4EDD-8EAB-2B250B5DBDD2}"/>
              </a:ext>
            </a:extLst>
          </p:cNvPr>
          <p:cNvSpPr txBox="1"/>
          <p:nvPr/>
        </p:nvSpPr>
        <p:spPr>
          <a:xfrm>
            <a:off x="1905000" y="914400"/>
            <a:ext cx="8382000" cy="4154984"/>
          </a:xfrm>
          <a:prstGeom prst="rect">
            <a:avLst/>
          </a:prstGeom>
          <a:noFill/>
        </p:spPr>
        <p:txBody>
          <a:bodyPr wrap="square" rtlCol="0">
            <a:spAutoFit/>
          </a:bodyPr>
          <a:lstStyle/>
          <a:p>
            <a:pPr algn="ctr"/>
            <a:r>
              <a:rPr lang="en-US" sz="2000" dirty="0">
                <a:latin typeface="+mj-lt"/>
              </a:rPr>
              <a:t>This area consists of actual activities that brings </a:t>
            </a:r>
            <a:r>
              <a:rPr lang="en-US" sz="2000" b="1" dirty="0">
                <a:solidFill>
                  <a:srgbClr val="FF0000"/>
                </a:solidFill>
                <a:latin typeface="+mj-lt"/>
              </a:rPr>
              <a:t>people together to combine expertise</a:t>
            </a:r>
            <a:r>
              <a:rPr lang="en-US" sz="2000" dirty="0">
                <a:latin typeface="+mj-lt"/>
              </a:rPr>
              <a:t> from each of the four areas. It is characterized by data science teams working together and with external parties to develop solutions and projects that are responsible, authentic, effective, and efficient. </a:t>
            </a:r>
          </a:p>
          <a:p>
            <a:pPr algn="ctr"/>
            <a:endParaRPr lang="en-US" sz="2000" dirty="0">
              <a:latin typeface="+mj-lt"/>
            </a:endParaRPr>
          </a:p>
          <a:p>
            <a:pPr algn="ctr"/>
            <a:r>
              <a:rPr lang="en-US" sz="2000" dirty="0">
                <a:latin typeface="+mj-lt"/>
              </a:rPr>
              <a:t>Many activities that are considered an essential part of data science, such as </a:t>
            </a:r>
            <a:r>
              <a:rPr lang="en-US" sz="2000" b="1" dirty="0">
                <a:solidFill>
                  <a:srgbClr val="FF0000"/>
                </a:solidFill>
                <a:latin typeface="+mj-lt"/>
              </a:rPr>
              <a:t>data wrangling, actually exist only in practice</a:t>
            </a:r>
            <a:r>
              <a:rPr lang="en-US" sz="2000" dirty="0">
                <a:latin typeface="+mj-lt"/>
              </a:rPr>
              <a:t>, combining expertise in systems, design (representation), and analytics, and they are not usually taught in distinct classes. </a:t>
            </a:r>
          </a:p>
          <a:p>
            <a:pPr algn="ctr"/>
            <a:endParaRPr lang="en-US" sz="2000" dirty="0">
              <a:latin typeface="+mj-lt"/>
            </a:endParaRPr>
          </a:p>
          <a:p>
            <a:pPr algn="ctr"/>
            <a:r>
              <a:rPr lang="en-US" sz="2000" dirty="0">
                <a:latin typeface="+mj-lt"/>
              </a:rPr>
              <a:t>Practice is also where the core areas of data science come into contact with </a:t>
            </a:r>
            <a:r>
              <a:rPr lang="en-US" sz="2400" b="1" dirty="0">
                <a:solidFill>
                  <a:srgbClr val="FF0000"/>
                </a:solidFill>
                <a:latin typeface="+mj-lt"/>
              </a:rPr>
              <a:t>domain knowledge and real world problems</a:t>
            </a:r>
            <a:r>
              <a:rPr lang="en-US" sz="2000" dirty="0">
                <a:latin typeface="+mj-lt"/>
              </a:rPr>
              <a:t>.</a:t>
            </a:r>
          </a:p>
        </p:txBody>
      </p:sp>
    </p:spTree>
    <p:extLst>
      <p:ext uri="{BB962C8B-B14F-4D97-AF65-F5344CB8AC3E}">
        <p14:creationId xmlns:p14="http://schemas.microsoft.com/office/powerpoint/2010/main" val="361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Mapping of Categories </a:t>
            </a:r>
          </a:p>
        </p:txBody>
      </p:sp>
      <p:grpSp>
        <p:nvGrpSpPr>
          <p:cNvPr id="45" name="Group 44">
            <a:extLst>
              <a:ext uri="{FF2B5EF4-FFF2-40B4-BE49-F238E27FC236}">
                <a16:creationId xmlns:a16="http://schemas.microsoft.com/office/drawing/2014/main" id="{6C06A367-7D8E-4325-AE0D-7AFB040385C5}"/>
              </a:ext>
            </a:extLst>
          </p:cNvPr>
          <p:cNvGrpSpPr/>
          <p:nvPr/>
        </p:nvGrpSpPr>
        <p:grpSpPr>
          <a:xfrm>
            <a:off x="1600200" y="838200"/>
            <a:ext cx="9067800" cy="1938992"/>
            <a:chOff x="76200" y="838200"/>
            <a:chExt cx="9067800" cy="1938992"/>
          </a:xfrm>
        </p:grpSpPr>
        <p:sp>
          <p:nvSpPr>
            <p:cNvPr id="2" name="TextBox 1">
              <a:extLst>
                <a:ext uri="{FF2B5EF4-FFF2-40B4-BE49-F238E27FC236}">
                  <a16:creationId xmlns:a16="http://schemas.microsoft.com/office/drawing/2014/main" id="{860C78E9-3182-4EDD-8EAB-2B250B5DBDD2}"/>
                </a:ext>
              </a:extLst>
            </p:cNvPr>
            <p:cNvSpPr txBox="1"/>
            <p:nvPr/>
          </p:nvSpPr>
          <p:spPr>
            <a:xfrm>
              <a:off x="76200" y="838200"/>
              <a:ext cx="9067800" cy="1938992"/>
            </a:xfrm>
            <a:prstGeom prst="rect">
              <a:avLst/>
            </a:prstGeom>
            <a:noFill/>
          </p:spPr>
          <p:txBody>
            <a:bodyPr wrap="square" rtlCol="0">
              <a:spAutoFit/>
            </a:bodyPr>
            <a:lstStyle/>
            <a:p>
              <a:pPr marL="457200" indent="-457200">
                <a:buFont typeface="+mj-lt"/>
                <a:buAutoNum type="arabicPeriod"/>
              </a:pPr>
              <a:r>
                <a:rPr lang="en-US" sz="2000" dirty="0">
                  <a:latin typeface="+mj-lt"/>
                </a:rPr>
                <a:t>Data description and Curation                             	Design</a:t>
              </a:r>
            </a:p>
            <a:p>
              <a:pPr marL="457200" indent="-457200">
                <a:buFont typeface="+mj-lt"/>
                <a:buAutoNum type="arabicPeriod"/>
              </a:pPr>
              <a:r>
                <a:rPr lang="en-US" sz="2000" dirty="0">
                  <a:latin typeface="+mj-lt"/>
                </a:rPr>
                <a:t>Mathematical Foundations                 	                  	Analytics </a:t>
              </a:r>
            </a:p>
            <a:p>
              <a:pPr marL="457200" indent="-457200">
                <a:buFont typeface="+mj-lt"/>
                <a:buAutoNum type="arabicPeriod"/>
              </a:pPr>
              <a:r>
                <a:rPr lang="en-US" sz="2000" dirty="0">
                  <a:latin typeface="+mj-lt"/>
                </a:rPr>
                <a:t>Computational Thinking                                       	Design and Analytics</a:t>
              </a:r>
            </a:p>
            <a:p>
              <a:pPr marL="457200" indent="-457200">
                <a:buFont typeface="+mj-lt"/>
                <a:buAutoNum type="arabicPeriod"/>
              </a:pPr>
              <a:r>
                <a:rPr lang="en-US" sz="2000" dirty="0">
                  <a:latin typeface="+mj-lt"/>
                </a:rPr>
                <a:t>Statistical Thinking                                                 	Analytics</a:t>
              </a:r>
            </a:p>
            <a:p>
              <a:pPr marL="457200" indent="-457200">
                <a:buFont typeface="+mj-lt"/>
                <a:buAutoNum type="arabicPeriod"/>
              </a:pPr>
              <a:r>
                <a:rPr lang="en-US" sz="2000" dirty="0">
                  <a:latin typeface="+mj-lt"/>
                </a:rPr>
                <a:t>Data Modeling                                                         	Design</a:t>
              </a:r>
            </a:p>
            <a:p>
              <a:pPr marL="457200" indent="-457200">
                <a:buFont typeface="+mj-lt"/>
                <a:buAutoNum type="arabicPeriod"/>
              </a:pPr>
              <a:r>
                <a:rPr lang="en-US" sz="2000" dirty="0">
                  <a:latin typeface="+mj-lt"/>
                </a:rPr>
                <a:t>Communication, reproducibility, and ethics       	Design, Value</a:t>
              </a:r>
            </a:p>
          </p:txBody>
        </p:sp>
        <p:cxnSp>
          <p:nvCxnSpPr>
            <p:cNvPr id="4" name="Straight Arrow Connector 3">
              <a:extLst>
                <a:ext uri="{FF2B5EF4-FFF2-40B4-BE49-F238E27FC236}">
                  <a16:creationId xmlns:a16="http://schemas.microsoft.com/office/drawing/2014/main" id="{E45CCA5E-8F38-470C-B11B-EA3A8BBBBB31}"/>
                </a:ext>
              </a:extLst>
            </p:cNvPr>
            <p:cNvCxnSpPr>
              <a:cxnSpLocks/>
            </p:cNvCxnSpPr>
            <p:nvPr/>
          </p:nvCxnSpPr>
          <p:spPr>
            <a:xfrm>
              <a:off x="4343400" y="1052513"/>
              <a:ext cx="1905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412357-F01B-496A-A919-9D318F9ABD67}"/>
                </a:ext>
              </a:extLst>
            </p:cNvPr>
            <p:cNvCxnSpPr>
              <a:cxnSpLocks/>
            </p:cNvCxnSpPr>
            <p:nvPr/>
          </p:nvCxnSpPr>
          <p:spPr>
            <a:xfrm>
              <a:off x="3962400" y="1381118"/>
              <a:ext cx="2286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DF122-FCDA-4B91-9273-8ECC8FAA9F11}"/>
                </a:ext>
              </a:extLst>
            </p:cNvPr>
            <p:cNvCxnSpPr>
              <a:cxnSpLocks/>
            </p:cNvCxnSpPr>
            <p:nvPr/>
          </p:nvCxnSpPr>
          <p:spPr>
            <a:xfrm>
              <a:off x="3733800" y="1704970"/>
              <a:ext cx="2514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F633DC2-D154-4DA6-A569-997432820DDE}"/>
                </a:ext>
              </a:extLst>
            </p:cNvPr>
            <p:cNvCxnSpPr>
              <a:cxnSpLocks/>
            </p:cNvCxnSpPr>
            <p:nvPr/>
          </p:nvCxnSpPr>
          <p:spPr>
            <a:xfrm>
              <a:off x="3276600" y="1990720"/>
              <a:ext cx="2971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911A3-7A0C-4826-B0C0-63103B78EF83}"/>
                </a:ext>
              </a:extLst>
            </p:cNvPr>
            <p:cNvCxnSpPr>
              <a:cxnSpLocks/>
            </p:cNvCxnSpPr>
            <p:nvPr/>
          </p:nvCxnSpPr>
          <p:spPr>
            <a:xfrm>
              <a:off x="2743200" y="2290757"/>
              <a:ext cx="3505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658E93-2F97-475C-828E-40145C3917D3}"/>
                </a:ext>
              </a:extLst>
            </p:cNvPr>
            <p:cNvCxnSpPr>
              <a:cxnSpLocks/>
            </p:cNvCxnSpPr>
            <p:nvPr/>
          </p:nvCxnSpPr>
          <p:spPr>
            <a:xfrm>
              <a:off x="5715000" y="2590800"/>
              <a:ext cx="533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707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7"/>
          <p:cNvGraphicFramePr/>
          <p:nvPr>
            <p:extLst>
              <p:ext uri="{D42A27DB-BD31-4B8C-83A1-F6EECF244321}">
                <p14:modId xmlns:p14="http://schemas.microsoft.com/office/powerpoint/2010/main" val="614527388"/>
              </p:ext>
            </p:extLst>
          </p:nvPr>
        </p:nvGraphicFramePr>
        <p:xfrm>
          <a:off x="1528762" y="304800"/>
          <a:ext cx="9144000" cy="5204300"/>
        </p:xfrm>
        <a:graphic>
          <a:graphicData uri="http://schemas.openxmlformats.org/drawingml/2006/table">
            <a:tbl>
              <a:tblPr>
                <a:noFil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571750">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ETHICS</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BUSINESS VALUE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OPEN SCIENCE</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CURATION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HCI</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PRODUCTS</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632550">
                <a:tc>
                  <a:txBody>
                    <a:bodyPr/>
                    <a:lstStyle/>
                    <a:p>
                      <a:pPr marL="0" lvl="0" indent="0" algn="ctr" rtl="0">
                        <a:spcBef>
                          <a:spcPts val="0"/>
                        </a:spcBef>
                        <a:spcAft>
                          <a:spcPts val="0"/>
                        </a:spcAft>
                        <a:buNone/>
                      </a:pPr>
                      <a:r>
                        <a:rPr lang="en" sz="1800" b="1">
                          <a:latin typeface="Roboto Condensed"/>
                          <a:ea typeface="Roboto Condensed"/>
                          <a:cs typeface="Roboto Condensed"/>
                          <a:sym typeface="Roboto Condensed"/>
                        </a:rPr>
                        <a:t>PREDICTION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INFERENCE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STATS, CS, OPTIMIZATION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latin typeface="Roboto Condensed"/>
                          <a:ea typeface="Roboto Condensed"/>
                          <a:cs typeface="Roboto Condensed"/>
                          <a:sym typeface="Roboto Condensed"/>
                        </a:rPr>
                        <a:t>INFRASTRUCTURE</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DEVOPS</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CLOUD</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endParaRPr sz="1800" dirty="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9" name="Google Shape;199;p37"/>
          <p:cNvSpPr/>
          <p:nvPr/>
        </p:nvSpPr>
        <p:spPr>
          <a:xfrm>
            <a:off x="4955362" y="2034394"/>
            <a:ext cx="2290800" cy="1720500"/>
          </a:xfrm>
          <a:prstGeom prst="ellipse">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Practice</a:t>
            </a:r>
            <a:endParaRPr sz="2400" b="1">
              <a:solidFill>
                <a:srgbClr val="FFFFFF"/>
              </a:solidFill>
              <a:latin typeface="Roboto Condensed"/>
              <a:ea typeface="Roboto Condensed"/>
              <a:cs typeface="Roboto Condensed"/>
              <a:sym typeface="Roboto Condensed"/>
            </a:endParaRPr>
          </a:p>
        </p:txBody>
      </p:sp>
      <p:sp>
        <p:nvSpPr>
          <p:cNvPr id="200" name="Google Shape;200;p37"/>
          <p:cNvSpPr/>
          <p:nvPr/>
        </p:nvSpPr>
        <p:spPr>
          <a:xfrm rot="1944704">
            <a:off x="4901805" y="2144854"/>
            <a:ext cx="798135" cy="282023"/>
          </a:xfrm>
          <a:prstGeom prst="leftRightArrow">
            <a:avLst>
              <a:gd name="adj1" fmla="val 50000"/>
              <a:gd name="adj2" fmla="val 50000"/>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1" name="Google Shape;201;p37"/>
          <p:cNvSpPr/>
          <p:nvPr/>
        </p:nvSpPr>
        <p:spPr>
          <a:xfrm rot="1944704">
            <a:off x="6518372" y="3315348"/>
            <a:ext cx="798135" cy="282023"/>
          </a:xfrm>
          <a:prstGeom prst="leftRightArrow">
            <a:avLst>
              <a:gd name="adj1" fmla="val 50000"/>
              <a:gd name="adj2" fmla="val 50000"/>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2" name="Google Shape;202;p37"/>
          <p:cNvSpPr/>
          <p:nvPr/>
        </p:nvSpPr>
        <p:spPr>
          <a:xfrm rot="-2213515">
            <a:off x="6500128" y="2146647"/>
            <a:ext cx="780600" cy="288660"/>
          </a:xfrm>
          <a:prstGeom prst="leftRightArrow">
            <a:avLst>
              <a:gd name="adj1" fmla="val 50000"/>
              <a:gd name="adj2" fmla="val 50000"/>
            </a:avLst>
          </a:prstGeom>
          <a:solidFill>
            <a:srgbClr val="F1C23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3" name="Google Shape;203;p37"/>
          <p:cNvSpPr/>
          <p:nvPr/>
        </p:nvSpPr>
        <p:spPr>
          <a:xfrm rot="-2213515">
            <a:off x="4945070" y="3328104"/>
            <a:ext cx="780600" cy="288660"/>
          </a:xfrm>
          <a:prstGeom prst="leftRightArrow">
            <a:avLst>
              <a:gd name="adj1" fmla="val 50000"/>
              <a:gd name="adj2" fmla="val 50000"/>
            </a:avLst>
          </a:prstGeom>
          <a:solidFill>
            <a:srgbClr val="70AD47"/>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4" name="Google Shape;204;p37"/>
          <p:cNvSpPr/>
          <p:nvPr/>
        </p:nvSpPr>
        <p:spPr>
          <a:xfrm>
            <a:off x="2693762" y="655819"/>
            <a:ext cx="2173200" cy="615000"/>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VALUE</a:t>
            </a:r>
            <a:endParaRPr sz="2400" b="1">
              <a:solidFill>
                <a:srgbClr val="FFFFFF"/>
              </a:solidFill>
              <a:latin typeface="Roboto Condensed"/>
              <a:ea typeface="Roboto Condensed"/>
              <a:cs typeface="Roboto Condensed"/>
              <a:sym typeface="Roboto Condensed"/>
            </a:endParaRPr>
          </a:p>
        </p:txBody>
      </p:sp>
      <p:sp>
        <p:nvSpPr>
          <p:cNvPr id="205" name="Google Shape;205;p37"/>
          <p:cNvSpPr/>
          <p:nvPr/>
        </p:nvSpPr>
        <p:spPr>
          <a:xfrm>
            <a:off x="7255058" y="609494"/>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206" name="Google Shape;206;p37"/>
          <p:cNvSpPr/>
          <p:nvPr/>
        </p:nvSpPr>
        <p:spPr>
          <a:xfrm>
            <a:off x="7224437" y="4506056"/>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207" name="Google Shape;207;p37"/>
          <p:cNvSpPr/>
          <p:nvPr/>
        </p:nvSpPr>
        <p:spPr>
          <a:xfrm>
            <a:off x="2693762" y="4490756"/>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grpSp>
        <p:nvGrpSpPr>
          <p:cNvPr id="12" name="Group 11">
            <a:extLst>
              <a:ext uri="{FF2B5EF4-FFF2-40B4-BE49-F238E27FC236}">
                <a16:creationId xmlns:a16="http://schemas.microsoft.com/office/drawing/2014/main" id="{9E73E0A6-8331-4ED2-BE0D-0B20C29EDCA4}"/>
              </a:ext>
            </a:extLst>
          </p:cNvPr>
          <p:cNvGrpSpPr/>
          <p:nvPr/>
        </p:nvGrpSpPr>
        <p:grpSpPr>
          <a:xfrm>
            <a:off x="1524000" y="6048948"/>
            <a:ext cx="9144000" cy="822900"/>
            <a:chOff x="0" y="5163405"/>
            <a:chExt cx="9144000" cy="822900"/>
          </a:xfrm>
        </p:grpSpPr>
        <p:sp>
          <p:nvSpPr>
            <p:cNvPr id="13" name="Google Shape;255;p40">
              <a:extLst>
                <a:ext uri="{FF2B5EF4-FFF2-40B4-BE49-F238E27FC236}">
                  <a16:creationId xmlns:a16="http://schemas.microsoft.com/office/drawing/2014/main" id="{7CB618FE-E700-4E0E-9419-F707131582B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4" name="Google Shape;256;p40">
              <a:extLst>
                <a:ext uri="{FF2B5EF4-FFF2-40B4-BE49-F238E27FC236}">
                  <a16:creationId xmlns:a16="http://schemas.microsoft.com/office/drawing/2014/main" id="{B70060CC-4042-44A6-8C8B-0445271A13B6}"/>
                </a:ext>
              </a:extLst>
            </p:cNvPr>
            <p:cNvPicPr preferRelativeResize="0"/>
            <p:nvPr/>
          </p:nvPicPr>
          <p:blipFill>
            <a:blip r:embed="rId3">
              <a:alphaModFix/>
            </a:blip>
            <a:stretch>
              <a:fillRect/>
            </a:stretch>
          </p:blipFill>
          <p:spPr>
            <a:xfrm>
              <a:off x="5821913" y="5295543"/>
              <a:ext cx="3163799" cy="587456"/>
            </a:xfrm>
            <a:prstGeom prst="rect">
              <a:avLst/>
            </a:prstGeom>
            <a:noFill/>
            <a:ln>
              <a:noFill/>
            </a:ln>
          </p:spPr>
        </p:pic>
      </p:grpSp>
      <p:sp>
        <p:nvSpPr>
          <p:cNvPr id="15" name="Google Shape;205;p37">
            <a:extLst>
              <a:ext uri="{FF2B5EF4-FFF2-40B4-BE49-F238E27FC236}">
                <a16:creationId xmlns:a16="http://schemas.microsoft.com/office/drawing/2014/main" id="{AF59D866-9A5A-4823-BE7F-380E0C5FB46B}"/>
              </a:ext>
            </a:extLst>
          </p:cNvPr>
          <p:cNvSpPr/>
          <p:nvPr/>
        </p:nvSpPr>
        <p:spPr>
          <a:xfrm>
            <a:off x="7246162" y="609600"/>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16" name="Google Shape;206;p37">
            <a:extLst>
              <a:ext uri="{FF2B5EF4-FFF2-40B4-BE49-F238E27FC236}">
                <a16:creationId xmlns:a16="http://schemas.microsoft.com/office/drawing/2014/main" id="{44F428F5-4B11-44C8-BBAD-46D83801304E}"/>
              </a:ext>
            </a:extLst>
          </p:cNvPr>
          <p:cNvSpPr/>
          <p:nvPr/>
        </p:nvSpPr>
        <p:spPr>
          <a:xfrm>
            <a:off x="7215541" y="4506162"/>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0F6CB026-C9D3-48BB-98E8-2F05526350D6}"/>
              </a:ext>
            </a:extLst>
          </p:cNvPr>
          <p:cNvSpPr/>
          <p:nvPr/>
        </p:nvSpPr>
        <p:spPr>
          <a:xfrm>
            <a:off x="2684866" y="4490862"/>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2242110" y="78625"/>
            <a:ext cx="7281936" cy="548640"/>
          </a:xfrm>
        </p:spPr>
        <p:txBody>
          <a:bodyPr>
            <a:normAutofit/>
          </a:bodyPr>
          <a:lstStyle/>
          <a:p>
            <a:pPr algn="ctr"/>
            <a:r>
              <a:rPr lang="en-US" sz="2800" dirty="0">
                <a:solidFill>
                  <a:schemeClr val="accent1"/>
                </a:solidFill>
                <a:latin typeface="Aharoni" panose="02010803020104030203" pitchFamily="2" charset="-79"/>
                <a:cs typeface="Aharoni" panose="02010803020104030203" pitchFamily="2" charset="-79"/>
              </a:rPr>
              <a:t>Brian’s Version of Data Science Lifecycle</a:t>
            </a:r>
          </a:p>
        </p:txBody>
      </p:sp>
      <p:sp>
        <p:nvSpPr>
          <p:cNvPr id="145" name="Rectangle: Rounded Corners 144">
            <a:extLst>
              <a:ext uri="{FF2B5EF4-FFF2-40B4-BE49-F238E27FC236}">
                <a16:creationId xmlns:a16="http://schemas.microsoft.com/office/drawing/2014/main" id="{D7542DD2-E3F3-482A-964A-551B90933910}"/>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6" name="Rectangle: Rounded Corners 145">
            <a:extLst>
              <a:ext uri="{FF2B5EF4-FFF2-40B4-BE49-F238E27FC236}">
                <a16:creationId xmlns:a16="http://schemas.microsoft.com/office/drawing/2014/main" id="{6937FD9C-4013-49FF-828F-7E41DE48CF59}"/>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7" name="Rectangle: Rounded Corners 146">
            <a:extLst>
              <a:ext uri="{FF2B5EF4-FFF2-40B4-BE49-F238E27FC236}">
                <a16:creationId xmlns:a16="http://schemas.microsoft.com/office/drawing/2014/main" id="{CA5B9584-A09C-4365-BEFA-B97409112FD9}"/>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8" name="Rectangle: Rounded Corners 147">
            <a:extLst>
              <a:ext uri="{FF2B5EF4-FFF2-40B4-BE49-F238E27FC236}">
                <a16:creationId xmlns:a16="http://schemas.microsoft.com/office/drawing/2014/main" id="{832D1DD6-5F32-4937-9DC1-9C34A8B7057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9" name="Arrow: Right 148">
            <a:extLst>
              <a:ext uri="{FF2B5EF4-FFF2-40B4-BE49-F238E27FC236}">
                <a16:creationId xmlns:a16="http://schemas.microsoft.com/office/drawing/2014/main" id="{8A7E06FA-3B24-459B-82C3-6B3E39BD73AD}"/>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0" name="Arrow: Right 149">
            <a:extLst>
              <a:ext uri="{FF2B5EF4-FFF2-40B4-BE49-F238E27FC236}">
                <a16:creationId xmlns:a16="http://schemas.microsoft.com/office/drawing/2014/main" id="{F4206F02-EE17-4A59-8E5A-7FD282B88F8A}"/>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1" name="Rectangle: Rounded Corners 150">
            <a:extLst>
              <a:ext uri="{FF2B5EF4-FFF2-40B4-BE49-F238E27FC236}">
                <a16:creationId xmlns:a16="http://schemas.microsoft.com/office/drawing/2014/main" id="{A15FC344-581B-4E25-9C09-178F469813BA}"/>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152" name="Rectangle: Rounded Corners 151">
            <a:extLst>
              <a:ext uri="{FF2B5EF4-FFF2-40B4-BE49-F238E27FC236}">
                <a16:creationId xmlns:a16="http://schemas.microsoft.com/office/drawing/2014/main" id="{E499438A-B9CF-42B1-BFEB-53F1E9A04745}"/>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154" name="Rectangle: Rounded Corners 153">
            <a:extLst>
              <a:ext uri="{FF2B5EF4-FFF2-40B4-BE49-F238E27FC236}">
                <a16:creationId xmlns:a16="http://schemas.microsoft.com/office/drawing/2014/main" id="{B4CFD421-D300-4E64-9359-250FCEC5EB13}"/>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56" name="Rectangle: Rounded Corners 155">
            <a:extLst>
              <a:ext uri="{FF2B5EF4-FFF2-40B4-BE49-F238E27FC236}">
                <a16:creationId xmlns:a16="http://schemas.microsoft.com/office/drawing/2014/main" id="{B21F2DE5-D2A6-4CA8-A489-DB02F2859537}"/>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57" name="Rectangle: Rounded Corners 156">
            <a:extLst>
              <a:ext uri="{FF2B5EF4-FFF2-40B4-BE49-F238E27FC236}">
                <a16:creationId xmlns:a16="http://schemas.microsoft.com/office/drawing/2014/main" id="{192BA46A-C95F-49F9-94B6-D017BE2CC3B1}"/>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58" name="Rectangle: Rounded Corners 157">
            <a:extLst>
              <a:ext uri="{FF2B5EF4-FFF2-40B4-BE49-F238E27FC236}">
                <a16:creationId xmlns:a16="http://schemas.microsoft.com/office/drawing/2014/main" id="{96BF23F9-F6E2-4E9A-A751-11E1C0B552A0}"/>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59" name="Rectangle: Rounded Corners 158">
            <a:extLst>
              <a:ext uri="{FF2B5EF4-FFF2-40B4-BE49-F238E27FC236}">
                <a16:creationId xmlns:a16="http://schemas.microsoft.com/office/drawing/2014/main" id="{A4F7F3AD-BA6D-4347-8489-DC185A759F53}"/>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60" name="Rectangle: Rounded Corners 159">
            <a:extLst>
              <a:ext uri="{FF2B5EF4-FFF2-40B4-BE49-F238E27FC236}">
                <a16:creationId xmlns:a16="http://schemas.microsoft.com/office/drawing/2014/main" id="{2FF42D19-FE24-484E-9E41-C32B2D806708}"/>
              </a:ext>
            </a:extLst>
          </p:cNvPr>
          <p:cNvSpPr/>
          <p:nvPr/>
        </p:nvSpPr>
        <p:spPr>
          <a:xfrm>
            <a:off x="8907208" y="3329558"/>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cxnSp>
        <p:nvCxnSpPr>
          <p:cNvPr id="161" name="Connector: Elbow 160">
            <a:extLst>
              <a:ext uri="{FF2B5EF4-FFF2-40B4-BE49-F238E27FC236}">
                <a16:creationId xmlns:a16="http://schemas.microsoft.com/office/drawing/2014/main" id="{C1938F58-E048-46CC-84E6-193425809A05}"/>
              </a:ext>
            </a:extLst>
          </p:cNvPr>
          <p:cNvCxnSpPr>
            <a:stCxn id="159" idx="3"/>
            <a:endCxn id="158"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2" name="Connector: Elbow 161">
            <a:extLst>
              <a:ext uri="{FF2B5EF4-FFF2-40B4-BE49-F238E27FC236}">
                <a16:creationId xmlns:a16="http://schemas.microsoft.com/office/drawing/2014/main" id="{91C5678D-9A94-4526-B3FB-12446FB6F527}"/>
              </a:ext>
            </a:extLst>
          </p:cNvPr>
          <p:cNvCxnSpPr>
            <a:stCxn id="158" idx="1"/>
            <a:endCxn id="159"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3" name="Connector: Elbow 162">
            <a:extLst>
              <a:ext uri="{FF2B5EF4-FFF2-40B4-BE49-F238E27FC236}">
                <a16:creationId xmlns:a16="http://schemas.microsoft.com/office/drawing/2014/main" id="{7C1CBDB4-C7AB-4FDE-9526-E0FD9E198D45}"/>
              </a:ext>
            </a:extLst>
          </p:cNvPr>
          <p:cNvCxnSpPr>
            <a:stCxn id="156" idx="2"/>
            <a:endCxn id="154"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4" name="Connector: Elbow 163">
            <a:extLst>
              <a:ext uri="{FF2B5EF4-FFF2-40B4-BE49-F238E27FC236}">
                <a16:creationId xmlns:a16="http://schemas.microsoft.com/office/drawing/2014/main" id="{FCBAEEDC-BF8D-43B2-8BB3-450C7BCDCBD9}"/>
              </a:ext>
            </a:extLst>
          </p:cNvPr>
          <p:cNvCxnSpPr>
            <a:stCxn id="154" idx="0"/>
            <a:endCxn id="156"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165" name="Rectangle: Rounded Corners 164">
            <a:extLst>
              <a:ext uri="{FF2B5EF4-FFF2-40B4-BE49-F238E27FC236}">
                <a16:creationId xmlns:a16="http://schemas.microsoft.com/office/drawing/2014/main" id="{5406D261-4F8A-43AF-BB84-08E0CED79B7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Solution Deployment</a:t>
            </a:r>
          </a:p>
        </p:txBody>
      </p:sp>
      <p:sp>
        <p:nvSpPr>
          <p:cNvPr id="166" name="Rectangle: Rounded Corners 165">
            <a:extLst>
              <a:ext uri="{FF2B5EF4-FFF2-40B4-BE49-F238E27FC236}">
                <a16:creationId xmlns:a16="http://schemas.microsoft.com/office/drawing/2014/main" id="{E8D57951-92BF-4538-B80F-BA5C3E0D1E00}"/>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167" name="Rectangle: Rounded Corners 166">
            <a:extLst>
              <a:ext uri="{FF2B5EF4-FFF2-40B4-BE49-F238E27FC236}">
                <a16:creationId xmlns:a16="http://schemas.microsoft.com/office/drawing/2014/main" id="{15767FAE-23D5-4144-9C15-3B97962D7827}"/>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168" name="Rectangle: Rounded Corners 167">
            <a:extLst>
              <a:ext uri="{FF2B5EF4-FFF2-40B4-BE49-F238E27FC236}">
                <a16:creationId xmlns:a16="http://schemas.microsoft.com/office/drawing/2014/main" id="{B1A64291-692B-426D-AB12-A66E2F161F35}"/>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169" name="Arrow: Curved Right 168">
            <a:extLst>
              <a:ext uri="{FF2B5EF4-FFF2-40B4-BE49-F238E27FC236}">
                <a16:creationId xmlns:a16="http://schemas.microsoft.com/office/drawing/2014/main" id="{7E2174B8-1D51-491C-98AE-2B77B1F360F2}"/>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70" name="Arrow: Curved Right 169">
            <a:extLst>
              <a:ext uri="{FF2B5EF4-FFF2-40B4-BE49-F238E27FC236}">
                <a16:creationId xmlns:a16="http://schemas.microsoft.com/office/drawing/2014/main" id="{5849AEBD-8DAE-447E-93CD-5581CAC24C5C}"/>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171" name="Connector: Elbow 170">
            <a:extLst>
              <a:ext uri="{FF2B5EF4-FFF2-40B4-BE49-F238E27FC236}">
                <a16:creationId xmlns:a16="http://schemas.microsoft.com/office/drawing/2014/main" id="{549503A4-21CC-45CC-B399-E49E188D092D}"/>
              </a:ext>
            </a:extLst>
          </p:cNvPr>
          <p:cNvCxnSpPr>
            <a:stCxn id="160" idx="3"/>
            <a:endCxn id="158"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2" name="Connector: Elbow 171">
            <a:extLst>
              <a:ext uri="{FF2B5EF4-FFF2-40B4-BE49-F238E27FC236}">
                <a16:creationId xmlns:a16="http://schemas.microsoft.com/office/drawing/2014/main" id="{9522DCF1-AFE1-4C19-A361-561834E6D2BA}"/>
              </a:ext>
            </a:extLst>
          </p:cNvPr>
          <p:cNvCxnSpPr>
            <a:stCxn id="158" idx="1"/>
            <a:endCxn id="160"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173" name="Rectangle: Rounded Corners 172">
            <a:extLst>
              <a:ext uri="{FF2B5EF4-FFF2-40B4-BE49-F238E27FC236}">
                <a16:creationId xmlns:a16="http://schemas.microsoft.com/office/drawing/2014/main" id="{9ECB7458-307F-432A-9C95-4611F394428B}"/>
              </a:ext>
            </a:extLst>
          </p:cNvPr>
          <p:cNvSpPr/>
          <p:nvPr/>
        </p:nvSpPr>
        <p:spPr>
          <a:xfrm>
            <a:off x="3649491" y="5851342"/>
            <a:ext cx="4386263" cy="292066"/>
          </a:xfrm>
          <a:prstGeom prst="roundRect">
            <a:avLst/>
          </a:prstGeom>
          <a:solidFill>
            <a:srgbClr val="DFBD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solidFill>
                  <a:srgbClr val="0070C0"/>
                </a:solidFill>
              </a:rPr>
              <a:t>Reports – Dashboards - Products </a:t>
            </a:r>
          </a:p>
        </p:txBody>
      </p:sp>
      <p:sp>
        <p:nvSpPr>
          <p:cNvPr id="174" name="Arrow: Right 173">
            <a:extLst>
              <a:ext uri="{FF2B5EF4-FFF2-40B4-BE49-F238E27FC236}">
                <a16:creationId xmlns:a16="http://schemas.microsoft.com/office/drawing/2014/main" id="{751624FA-E2E5-4834-9E4D-0EDE9EEF755C}"/>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5" name="TextBox 174">
            <a:extLst>
              <a:ext uri="{FF2B5EF4-FFF2-40B4-BE49-F238E27FC236}">
                <a16:creationId xmlns:a16="http://schemas.microsoft.com/office/drawing/2014/main" id="{C91CD46C-7C8F-4FFC-8E1A-549D822BF079}"/>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176" name="TextBox 175">
            <a:extLst>
              <a:ext uri="{FF2B5EF4-FFF2-40B4-BE49-F238E27FC236}">
                <a16:creationId xmlns:a16="http://schemas.microsoft.com/office/drawing/2014/main" id="{17DCC0D2-EDD6-4697-86B4-BC13072B818C}"/>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177" name="TextBox 176">
            <a:extLst>
              <a:ext uri="{FF2B5EF4-FFF2-40B4-BE49-F238E27FC236}">
                <a16:creationId xmlns:a16="http://schemas.microsoft.com/office/drawing/2014/main" id="{1A3345D2-E21E-42C0-B5AC-D2E69BC92715}"/>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178" name="Picture 2">
            <a:extLst>
              <a:ext uri="{FF2B5EF4-FFF2-40B4-BE49-F238E27FC236}">
                <a16:creationId xmlns:a16="http://schemas.microsoft.com/office/drawing/2014/main" id="{9C739691-FEA1-470E-B0BE-28B8A6BD7D1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179" name="Isosceles Triangle 178">
            <a:extLst>
              <a:ext uri="{FF2B5EF4-FFF2-40B4-BE49-F238E27FC236}">
                <a16:creationId xmlns:a16="http://schemas.microsoft.com/office/drawing/2014/main" id="{A960C669-7CE7-4D64-89E2-0D3A4AE209A9}"/>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180" name="Isosceles Triangle 179">
            <a:extLst>
              <a:ext uri="{FF2B5EF4-FFF2-40B4-BE49-F238E27FC236}">
                <a16:creationId xmlns:a16="http://schemas.microsoft.com/office/drawing/2014/main" id="{AEC5C9FD-FD40-4D42-87C1-A21B18E91C3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181" name="Isosceles Triangle 180">
            <a:extLst>
              <a:ext uri="{FF2B5EF4-FFF2-40B4-BE49-F238E27FC236}">
                <a16:creationId xmlns:a16="http://schemas.microsoft.com/office/drawing/2014/main" id="{D9760BE4-B6E3-4FAD-B020-B08CAB2120F1}"/>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182" name="Isosceles Triangle 181">
            <a:extLst>
              <a:ext uri="{FF2B5EF4-FFF2-40B4-BE49-F238E27FC236}">
                <a16:creationId xmlns:a16="http://schemas.microsoft.com/office/drawing/2014/main" id="{3AFE6181-D8F4-4108-A4CF-4AFB939FAA16}"/>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183" name="TextBox 182">
            <a:extLst>
              <a:ext uri="{FF2B5EF4-FFF2-40B4-BE49-F238E27FC236}">
                <a16:creationId xmlns:a16="http://schemas.microsoft.com/office/drawing/2014/main" id="{634171EE-051B-4F5D-9659-2BA728BCCD71}"/>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184" name="Arrow: Right 183">
            <a:extLst>
              <a:ext uri="{FF2B5EF4-FFF2-40B4-BE49-F238E27FC236}">
                <a16:creationId xmlns:a16="http://schemas.microsoft.com/office/drawing/2014/main" id="{14889490-51C0-4B6A-B36B-15F70E0F060F}"/>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5" name="TextBox 184">
            <a:extLst>
              <a:ext uri="{FF2B5EF4-FFF2-40B4-BE49-F238E27FC236}">
                <a16:creationId xmlns:a16="http://schemas.microsoft.com/office/drawing/2014/main" id="{3BF180A3-0861-49FE-8EB1-9B805B354765}"/>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186" name="Rectangle: Rounded Corners 185">
            <a:extLst>
              <a:ext uri="{FF2B5EF4-FFF2-40B4-BE49-F238E27FC236}">
                <a16:creationId xmlns:a16="http://schemas.microsoft.com/office/drawing/2014/main" id="{4691DCEC-1587-49DB-9275-62DA8D83B31A}"/>
              </a:ext>
            </a:extLst>
          </p:cNvPr>
          <p:cNvSpPr/>
          <p:nvPr/>
        </p:nvSpPr>
        <p:spPr>
          <a:xfrm>
            <a:off x="9735802" y="3329615"/>
            <a:ext cx="778676" cy="739334"/>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3" name="TextBox 2">
            <a:extLst>
              <a:ext uri="{FF2B5EF4-FFF2-40B4-BE49-F238E27FC236}">
                <a16:creationId xmlns:a16="http://schemas.microsoft.com/office/drawing/2014/main" id="{4F574ECA-2E20-4B6C-A862-04831196CF51}"/>
              </a:ext>
            </a:extLst>
          </p:cNvPr>
          <p:cNvSpPr txBox="1"/>
          <p:nvPr/>
        </p:nvSpPr>
        <p:spPr>
          <a:xfrm>
            <a:off x="8782123" y="3353004"/>
            <a:ext cx="1861110" cy="646331"/>
          </a:xfrm>
          <a:prstGeom prst="rect">
            <a:avLst/>
          </a:prstGeom>
          <a:noFill/>
        </p:spPr>
        <p:txBody>
          <a:bodyPr wrap="square" rtlCol="0">
            <a:spAutoFit/>
          </a:bodyPr>
          <a:lstStyle/>
          <a:p>
            <a:pPr algn="ctr"/>
            <a:r>
              <a:rPr lang="en-US" sz="1800" b="1" dirty="0">
                <a:solidFill>
                  <a:schemeClr val="bg2">
                    <a:lumMod val="75000"/>
                  </a:schemeClr>
                </a:solidFill>
              </a:rPr>
              <a:t>Final Solution Development</a:t>
            </a:r>
          </a:p>
        </p:txBody>
      </p:sp>
      <p:sp>
        <p:nvSpPr>
          <p:cNvPr id="187" name="Rectangle: Rounded Corners 186">
            <a:extLst>
              <a:ext uri="{FF2B5EF4-FFF2-40B4-BE49-F238E27FC236}">
                <a16:creationId xmlns:a16="http://schemas.microsoft.com/office/drawing/2014/main" id="{B9B39289-38CA-4A99-80FB-9A34D6FD4291}"/>
              </a:ext>
            </a:extLst>
          </p:cNvPr>
          <p:cNvSpPr/>
          <p:nvPr/>
        </p:nvSpPr>
        <p:spPr>
          <a:xfrm>
            <a:off x="3478123" y="1504395"/>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88" name="Rectangle: Rounded Corners 187">
            <a:extLst>
              <a:ext uri="{FF2B5EF4-FFF2-40B4-BE49-F238E27FC236}">
                <a16:creationId xmlns:a16="http://schemas.microsoft.com/office/drawing/2014/main" id="{6298E562-8274-4522-B885-10AD5A5DF64A}"/>
              </a:ext>
            </a:extLst>
          </p:cNvPr>
          <p:cNvSpPr/>
          <p:nvPr/>
        </p:nvSpPr>
        <p:spPr>
          <a:xfrm>
            <a:off x="4306717" y="1504452"/>
            <a:ext cx="778676" cy="739334"/>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5" name="TextBox 4">
            <a:extLst>
              <a:ext uri="{FF2B5EF4-FFF2-40B4-BE49-F238E27FC236}">
                <a16:creationId xmlns:a16="http://schemas.microsoft.com/office/drawing/2014/main" id="{DA96343E-1AEA-4CBB-816C-A8670239451F}"/>
              </a:ext>
            </a:extLst>
          </p:cNvPr>
          <p:cNvSpPr txBox="1"/>
          <p:nvPr/>
        </p:nvSpPr>
        <p:spPr>
          <a:xfrm>
            <a:off x="3384509" y="1414391"/>
            <a:ext cx="1851068" cy="923330"/>
          </a:xfrm>
          <a:prstGeom prst="rect">
            <a:avLst/>
          </a:prstGeom>
          <a:noFill/>
        </p:spPr>
        <p:txBody>
          <a:bodyPr wrap="square" rtlCol="0">
            <a:spAutoFit/>
          </a:bodyPr>
          <a:lstStyle/>
          <a:p>
            <a:pPr algn="ctr"/>
            <a:r>
              <a:rPr lang="en-US" b="1" dirty="0">
                <a:solidFill>
                  <a:schemeClr val="bg2">
                    <a:lumMod val="75000"/>
                  </a:schemeClr>
                </a:solidFill>
              </a:rPr>
              <a:t>Data Understanding / EDA</a:t>
            </a:r>
          </a:p>
        </p:txBody>
      </p:sp>
      <p:sp>
        <p:nvSpPr>
          <p:cNvPr id="192" name="Rectangle: Rounded Corners 191">
            <a:extLst>
              <a:ext uri="{FF2B5EF4-FFF2-40B4-BE49-F238E27FC236}">
                <a16:creationId xmlns:a16="http://schemas.microsoft.com/office/drawing/2014/main" id="{2045321B-2E69-438C-8596-5839B4809603}"/>
              </a:ext>
            </a:extLst>
          </p:cNvPr>
          <p:cNvSpPr/>
          <p:nvPr/>
        </p:nvSpPr>
        <p:spPr>
          <a:xfrm>
            <a:off x="1551784" y="1482728"/>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93" name="Rectangle: Rounded Corners 192">
            <a:extLst>
              <a:ext uri="{FF2B5EF4-FFF2-40B4-BE49-F238E27FC236}">
                <a16:creationId xmlns:a16="http://schemas.microsoft.com/office/drawing/2014/main" id="{DA674BFE-4F4C-4352-A9CE-6DB8FF39BCB5}"/>
              </a:ext>
            </a:extLst>
          </p:cNvPr>
          <p:cNvSpPr/>
          <p:nvPr/>
        </p:nvSpPr>
        <p:spPr>
          <a:xfrm>
            <a:off x="2380378" y="1493431"/>
            <a:ext cx="778676" cy="723371"/>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94" name="TextBox 193">
            <a:extLst>
              <a:ext uri="{FF2B5EF4-FFF2-40B4-BE49-F238E27FC236}">
                <a16:creationId xmlns:a16="http://schemas.microsoft.com/office/drawing/2014/main" id="{8458333F-6776-4AEA-AC18-BB8222B5B52D}"/>
              </a:ext>
            </a:extLst>
          </p:cNvPr>
          <p:cNvSpPr txBox="1"/>
          <p:nvPr/>
        </p:nvSpPr>
        <p:spPr>
          <a:xfrm>
            <a:off x="1436845" y="1513465"/>
            <a:ext cx="1861110" cy="584775"/>
          </a:xfrm>
          <a:prstGeom prst="rect">
            <a:avLst/>
          </a:prstGeom>
          <a:noFill/>
        </p:spPr>
        <p:txBody>
          <a:bodyPr wrap="square" rtlCol="0">
            <a:spAutoFit/>
          </a:bodyPr>
          <a:lstStyle/>
          <a:p>
            <a:pPr algn="ctr"/>
            <a:r>
              <a:rPr lang="en-US" sz="1600" b="1" dirty="0">
                <a:solidFill>
                  <a:schemeClr val="bg2">
                    <a:lumMod val="75000"/>
                  </a:schemeClr>
                </a:solidFill>
              </a:rPr>
              <a:t>Data Acquisition/ Representation</a:t>
            </a:r>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anim calcmode="lin" valueType="num">
                                      <p:cBhvr>
                                        <p:cTn id="8" dur="1000" fill="hold"/>
                                        <p:tgtEl>
                                          <p:spTgt spid="178"/>
                                        </p:tgtEl>
                                        <p:attrNameLst>
                                          <p:attrName>ppt_x</p:attrName>
                                        </p:attrNameLst>
                                      </p:cBhvr>
                                      <p:tavLst>
                                        <p:tav tm="0">
                                          <p:val>
                                            <p:strVal val="#ppt_x"/>
                                          </p:val>
                                        </p:tav>
                                        <p:tav tm="100000">
                                          <p:val>
                                            <p:strVal val="#ppt_x"/>
                                          </p:val>
                                        </p:tav>
                                      </p:tavLst>
                                    </p:anim>
                                    <p:anim calcmode="lin" valueType="num">
                                      <p:cBhvr>
                                        <p:cTn id="9"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4BD2C6-C73C-4C66-9BE6-32B0EDF4426B}"/>
              </a:ext>
            </a:extLst>
          </p:cNvPr>
          <p:cNvSpPr txBox="1">
            <a:spLocks/>
          </p:cNvSpPr>
          <p:nvPr/>
        </p:nvSpPr>
        <p:spPr>
          <a:xfrm>
            <a:off x="2286001" y="1752600"/>
            <a:ext cx="7756263" cy="1143000"/>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This Course: a Bit of Everything but Mostly Analytics </a:t>
            </a:r>
          </a:p>
        </p:txBody>
      </p:sp>
      <p:sp>
        <p:nvSpPr>
          <p:cNvPr id="7" name="Rectangle 6">
            <a:extLst>
              <a:ext uri="{FF2B5EF4-FFF2-40B4-BE49-F238E27FC236}">
                <a16:creationId xmlns:a16="http://schemas.microsoft.com/office/drawing/2014/main" id="{D7410F6F-02C3-432D-80C9-FD873DB705E1}"/>
              </a:ext>
            </a:extLst>
          </p:cNvPr>
          <p:cNvSpPr/>
          <p:nvPr/>
        </p:nvSpPr>
        <p:spPr>
          <a:xfrm>
            <a:off x="5977217" y="3244334"/>
            <a:ext cx="237566" cy="369332"/>
          </a:xfrm>
          <a:prstGeom prst="rect">
            <a:avLst/>
          </a:prstGeom>
        </p:spPr>
        <p:txBody>
          <a:bodyPr wrap="none">
            <a:spAutoFit/>
          </a:bodyPr>
          <a:lstStyle/>
          <a:p>
            <a:r>
              <a:rPr lang="en-US" dirty="0"/>
              <a:t> </a:t>
            </a:r>
          </a:p>
        </p:txBody>
      </p:sp>
      <p:sp>
        <p:nvSpPr>
          <p:cNvPr id="8" name="Rectangle 7">
            <a:extLst>
              <a:ext uri="{FF2B5EF4-FFF2-40B4-BE49-F238E27FC236}">
                <a16:creationId xmlns:a16="http://schemas.microsoft.com/office/drawing/2014/main" id="{643C57B6-9108-42D6-A6AB-814B133C7278}"/>
              </a:ext>
            </a:extLst>
          </p:cNvPr>
          <p:cNvSpPr/>
          <p:nvPr/>
        </p:nvSpPr>
        <p:spPr>
          <a:xfrm>
            <a:off x="5977217" y="3244334"/>
            <a:ext cx="237566" cy="369332"/>
          </a:xfrm>
          <a:prstGeom prst="rect">
            <a:avLst/>
          </a:prstGeom>
        </p:spPr>
        <p:txBody>
          <a:bodyPr wrap="none">
            <a:spAutoFit/>
          </a:bodyPr>
          <a:lstStyle/>
          <a:p>
            <a:r>
              <a:rPr lang="en-US" dirty="0"/>
              <a:t> </a:t>
            </a:r>
          </a:p>
        </p:txBody>
      </p:sp>
      <p:grpSp>
        <p:nvGrpSpPr>
          <p:cNvPr id="9" name="Group 8">
            <a:extLst>
              <a:ext uri="{FF2B5EF4-FFF2-40B4-BE49-F238E27FC236}">
                <a16:creationId xmlns:a16="http://schemas.microsoft.com/office/drawing/2014/main" id="{8F631D35-275D-4809-969D-410CC60E45AD}"/>
              </a:ext>
            </a:extLst>
          </p:cNvPr>
          <p:cNvGrpSpPr/>
          <p:nvPr/>
        </p:nvGrpSpPr>
        <p:grpSpPr>
          <a:xfrm>
            <a:off x="1524000" y="6048948"/>
            <a:ext cx="9144000" cy="822900"/>
            <a:chOff x="0" y="5163405"/>
            <a:chExt cx="9144000" cy="822900"/>
          </a:xfrm>
        </p:grpSpPr>
        <p:sp>
          <p:nvSpPr>
            <p:cNvPr id="10" name="Google Shape;255;p40">
              <a:extLst>
                <a:ext uri="{FF2B5EF4-FFF2-40B4-BE49-F238E27FC236}">
                  <a16:creationId xmlns:a16="http://schemas.microsoft.com/office/drawing/2014/main" id="{7C1DB25F-A76B-4AB4-A126-D4B4A84DF34E}"/>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1" name="Google Shape;256;p40">
              <a:extLst>
                <a:ext uri="{FF2B5EF4-FFF2-40B4-BE49-F238E27FC236}">
                  <a16:creationId xmlns:a16="http://schemas.microsoft.com/office/drawing/2014/main" id="{D4629540-A6FE-4A6D-B94B-2FC6B0E1C7BD}"/>
                </a:ext>
              </a:extLst>
            </p:cNvPr>
            <p:cNvPicPr preferRelativeResize="0"/>
            <p:nvPr/>
          </p:nvPicPr>
          <p:blipFill>
            <a:blip r:embed="rId2">
              <a:alphaModFix/>
            </a:blip>
            <a:stretch>
              <a:fillRect/>
            </a:stretch>
          </p:blipFill>
          <p:spPr>
            <a:xfrm>
              <a:off x="5821913" y="5295543"/>
              <a:ext cx="3163799" cy="587456"/>
            </a:xfrm>
            <a:prstGeom prst="rect">
              <a:avLst/>
            </a:prstGeom>
            <a:noFill/>
            <a:ln>
              <a:noFill/>
            </a:ln>
          </p:spPr>
        </p:pic>
      </p:grpSp>
    </p:spTree>
    <p:extLst>
      <p:ext uri="{BB962C8B-B14F-4D97-AF65-F5344CB8AC3E}">
        <p14:creationId xmlns:p14="http://schemas.microsoft.com/office/powerpoint/2010/main" val="73123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2590800" y="152400"/>
            <a:ext cx="7010400" cy="5410200"/>
          </a:xfrm>
        </p:spPr>
        <p:txBody>
          <a:bodyPr>
            <a:noAutofit/>
          </a:bodyPr>
          <a:lstStyle/>
          <a:p>
            <a:r>
              <a:rPr lang="en-US" sz="1900" dirty="0">
                <a:latin typeface="Times New Roman" panose="02020603050405020304" pitchFamily="18" charset="0"/>
                <a:cs typeface="Times New Roman" panose="02020603050405020304" pitchFamily="18" charset="0"/>
              </a:rPr>
              <a:t>Brian Wright</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Assistant Professor</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Director for Undergrad Programs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University of Virginia</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PhD: Higher Education Administration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Economics, Public Policy</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 Program at GWU</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DSI at GWU</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a:t>
            </a:r>
            <a:r>
              <a:rPr lang="en-US" sz="1900" dirty="0" err="1">
                <a:latin typeface="Times New Roman" panose="02020603050405020304" pitchFamily="18" charset="0"/>
                <a:cs typeface="Times New Roman" panose="02020603050405020304" pitchFamily="18" charset="0"/>
              </a:rPr>
              <a:t>ing</a:t>
            </a:r>
            <a:r>
              <a:rPr lang="en-US" sz="1900" dirty="0">
                <a:latin typeface="Times New Roman" panose="02020603050405020304" pitchFamily="18" charset="0"/>
                <a:cs typeface="Times New Roman" panose="02020603050405020304" pitchFamily="18" charset="0"/>
              </a:rPr>
              <a:t>) UVA’s Undergraduate Programs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Chief Data Scientist – Small Consultancy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Worked in Defense Consulting for 10 years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Board Member for DC Data Community – 30k Members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5537F-46E3-4ADE-97A0-0A63B33C84F7}"/>
              </a:ext>
            </a:extLst>
          </p:cNvPr>
          <p:cNvSpPr txBox="1"/>
          <p:nvPr/>
        </p:nvSpPr>
        <p:spPr>
          <a:xfrm>
            <a:off x="1857793" y="76201"/>
            <a:ext cx="7391400" cy="5632311"/>
          </a:xfrm>
          <a:prstGeom prst="rect">
            <a:avLst/>
          </a:prstGeom>
          <a:noFill/>
        </p:spPr>
        <p:txBody>
          <a:bodyPr wrap="square" rtlCol="0">
            <a:spAutoFit/>
          </a:bodyPr>
          <a:lstStyle/>
          <a:p>
            <a:pPr marL="342900" indent="-342900">
              <a:buFont typeface="+mj-lt"/>
              <a:buAutoNum type="arabicPeriod"/>
            </a:pPr>
            <a:r>
              <a:rPr lang="en-US" sz="2400" dirty="0"/>
              <a:t>What is DS - Practice of Data Science </a:t>
            </a:r>
          </a:p>
          <a:p>
            <a:pPr marL="342900" indent="-342900">
              <a:buFont typeface="+mj-lt"/>
              <a:buAutoNum type="arabicPeriod"/>
            </a:pPr>
            <a:r>
              <a:rPr lang="en-US" sz="2400" dirty="0"/>
              <a:t>Programming R – Systems</a:t>
            </a:r>
          </a:p>
          <a:p>
            <a:pPr marL="342900" indent="-342900">
              <a:buFont typeface="+mj-lt"/>
              <a:buAutoNum type="arabicPeriod"/>
            </a:pPr>
            <a:r>
              <a:rPr lang="en-US" sz="2400" dirty="0" err="1"/>
              <a:t>Knitr</a:t>
            </a:r>
            <a:r>
              <a:rPr lang="en-US" sz="2400" dirty="0"/>
              <a:t> – Systems </a:t>
            </a:r>
          </a:p>
          <a:p>
            <a:pPr marL="342900" indent="-342900">
              <a:buFont typeface="+mj-lt"/>
              <a:buAutoNum type="arabicPeriod"/>
            </a:pPr>
            <a:r>
              <a:rPr lang="en-US" sz="2400" dirty="0"/>
              <a:t>ML I –  Foundations </a:t>
            </a:r>
          </a:p>
          <a:p>
            <a:pPr marL="342900" indent="-342900">
              <a:buFont typeface="+mj-lt"/>
              <a:buAutoNum type="arabicPeriod"/>
            </a:pPr>
            <a:r>
              <a:rPr lang="en-US" sz="2400" dirty="0"/>
              <a:t>ML II - Analytics</a:t>
            </a:r>
          </a:p>
          <a:p>
            <a:pPr marL="342900" indent="-342900">
              <a:buFont typeface="+mj-lt"/>
              <a:buAutoNum type="arabicPeriod"/>
            </a:pPr>
            <a:r>
              <a:rPr lang="en-US" sz="2400" dirty="0"/>
              <a:t>ML III – Analytics </a:t>
            </a:r>
          </a:p>
          <a:p>
            <a:pPr marL="342900" indent="-342900">
              <a:buFont typeface="+mj-lt"/>
              <a:buAutoNum type="arabicPeriod"/>
            </a:pPr>
            <a:r>
              <a:rPr lang="en-US" sz="2400" dirty="0"/>
              <a:t>ML IV– Analytics </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Decision Trees – Analytics </a:t>
            </a:r>
          </a:p>
          <a:p>
            <a:pPr marL="342900" indent="-342900">
              <a:buFont typeface="+mj-lt"/>
              <a:buAutoNum type="arabicPeriod"/>
            </a:pPr>
            <a:r>
              <a:rPr lang="en-US" sz="2400" dirty="0"/>
              <a:t> Decision Trees – Analytics </a:t>
            </a:r>
          </a:p>
          <a:p>
            <a:pPr marL="342900" indent="-342900">
              <a:buFont typeface="+mj-lt"/>
              <a:buAutoNum type="arabicPeriod"/>
            </a:pPr>
            <a:r>
              <a:rPr lang="en-US" sz="2400" dirty="0"/>
              <a:t>Random Forest – Analytics</a:t>
            </a:r>
          </a:p>
          <a:p>
            <a:pPr marL="342900" indent="-342900">
              <a:buFont typeface="+mj-lt"/>
              <a:buAutoNum type="arabicPeriod"/>
            </a:pPr>
            <a:r>
              <a:rPr lang="en-US" sz="2400" dirty="0"/>
              <a:t>Random Forest– Analytics</a:t>
            </a:r>
          </a:p>
          <a:p>
            <a:pPr marL="342900" indent="-342900">
              <a:buFont typeface="+mj-lt"/>
              <a:buAutoNum type="arabicPeriod"/>
            </a:pPr>
            <a:r>
              <a:rPr lang="en-US" sz="2400" dirty="0"/>
              <a:t>Ethics/Bias in ML – Value</a:t>
            </a:r>
          </a:p>
          <a:p>
            <a:pPr marL="342900" indent="-342900">
              <a:buFont typeface="+mj-lt"/>
              <a:buAutoNum type="arabicPeriod"/>
            </a:pPr>
            <a:r>
              <a:rPr lang="en-US" sz="2400" dirty="0"/>
              <a:t>Final Projects – Practice of Data Science  </a:t>
            </a:r>
          </a:p>
          <a:p>
            <a:pPr marL="342900" indent="-342900">
              <a:buFont typeface="+mj-lt"/>
              <a:buAutoNum type="arabicPeriod"/>
            </a:pPr>
            <a:endParaRPr lang="en-US" sz="2400" dirty="0"/>
          </a:p>
        </p:txBody>
      </p:sp>
      <p:pic>
        <p:nvPicPr>
          <p:cNvPr id="4" name="Picture 2">
            <a:extLst>
              <a:ext uri="{FF2B5EF4-FFF2-40B4-BE49-F238E27FC236}">
                <a16:creationId xmlns:a16="http://schemas.microsoft.com/office/drawing/2014/main" id="{01B5D52C-A886-4EC1-9D04-24ED8D5D79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73903" y="152400"/>
            <a:ext cx="1884133" cy="184060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6;p37">
            <a:extLst>
              <a:ext uri="{FF2B5EF4-FFF2-40B4-BE49-F238E27FC236}">
                <a16:creationId xmlns:a16="http://schemas.microsoft.com/office/drawing/2014/main" id="{E2352A1E-B3B2-4F3B-B08C-1814653F960D}"/>
              </a:ext>
            </a:extLst>
          </p:cNvPr>
          <p:cNvSpPr/>
          <p:nvPr/>
        </p:nvSpPr>
        <p:spPr>
          <a:xfrm>
            <a:off x="5553494" y="627295"/>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8" name="Google Shape;207;p37">
            <a:extLst>
              <a:ext uri="{FF2B5EF4-FFF2-40B4-BE49-F238E27FC236}">
                <a16:creationId xmlns:a16="http://schemas.microsoft.com/office/drawing/2014/main" id="{D919AC04-3706-4AA1-9507-FF7DAB337810}"/>
              </a:ext>
            </a:extLst>
          </p:cNvPr>
          <p:cNvSpPr/>
          <p:nvPr/>
        </p:nvSpPr>
        <p:spPr>
          <a:xfrm>
            <a:off x="4343619" y="1720162"/>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9" name="Google Shape;206;p37">
            <a:extLst>
              <a:ext uri="{FF2B5EF4-FFF2-40B4-BE49-F238E27FC236}">
                <a16:creationId xmlns:a16="http://schemas.microsoft.com/office/drawing/2014/main" id="{91620386-9CC8-4252-9D95-8221D58BE615}"/>
              </a:ext>
            </a:extLst>
          </p:cNvPr>
          <p:cNvSpPr/>
          <p:nvPr/>
        </p:nvSpPr>
        <p:spPr>
          <a:xfrm>
            <a:off x="4335695" y="990600"/>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0" name="Google Shape;207;p37">
            <a:extLst>
              <a:ext uri="{FF2B5EF4-FFF2-40B4-BE49-F238E27FC236}">
                <a16:creationId xmlns:a16="http://schemas.microsoft.com/office/drawing/2014/main" id="{0ACCC738-12DE-4EF8-AD52-7284388F23CF}"/>
              </a:ext>
            </a:extLst>
          </p:cNvPr>
          <p:cNvSpPr/>
          <p:nvPr/>
        </p:nvSpPr>
        <p:spPr>
          <a:xfrm>
            <a:off x="6863138" y="25982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1" name="Google Shape;207;p37">
            <a:extLst>
              <a:ext uri="{FF2B5EF4-FFF2-40B4-BE49-F238E27FC236}">
                <a16:creationId xmlns:a16="http://schemas.microsoft.com/office/drawing/2014/main" id="{C80C794F-35E0-4DA8-A43E-3D5BF04FB9C7}"/>
              </a:ext>
            </a:extLst>
          </p:cNvPr>
          <p:cNvSpPr/>
          <p:nvPr/>
        </p:nvSpPr>
        <p:spPr>
          <a:xfrm>
            <a:off x="7924800" y="2816156"/>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3" name="Google Shape;207;p37">
            <a:extLst>
              <a:ext uri="{FF2B5EF4-FFF2-40B4-BE49-F238E27FC236}">
                <a16:creationId xmlns:a16="http://schemas.microsoft.com/office/drawing/2014/main" id="{5716ADC3-1BEB-4AF0-9783-CABEFB2145EA}"/>
              </a:ext>
            </a:extLst>
          </p:cNvPr>
          <p:cNvSpPr/>
          <p:nvPr/>
        </p:nvSpPr>
        <p:spPr>
          <a:xfrm>
            <a:off x="4500762" y="2057861"/>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4" name="Google Shape;207;p37">
            <a:extLst>
              <a:ext uri="{FF2B5EF4-FFF2-40B4-BE49-F238E27FC236}">
                <a16:creationId xmlns:a16="http://schemas.microsoft.com/office/drawing/2014/main" id="{10779178-8AFF-4854-8890-C28B68BCE35C}"/>
              </a:ext>
            </a:extLst>
          </p:cNvPr>
          <p:cNvSpPr/>
          <p:nvPr/>
        </p:nvSpPr>
        <p:spPr>
          <a:xfrm>
            <a:off x="4445385" y="2459039"/>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6" name="Google Shape;207;p37">
            <a:extLst>
              <a:ext uri="{FF2B5EF4-FFF2-40B4-BE49-F238E27FC236}">
                <a16:creationId xmlns:a16="http://schemas.microsoft.com/office/drawing/2014/main" id="{CDB74CE7-0255-4F73-A3C1-93A2F9BFB025}"/>
              </a:ext>
            </a:extLst>
          </p:cNvPr>
          <p:cNvSpPr/>
          <p:nvPr/>
        </p:nvSpPr>
        <p:spPr>
          <a:xfrm>
            <a:off x="5493887" y="320040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78EE9DF4-FEEF-4D6A-9871-3865D49EDDC2}"/>
              </a:ext>
            </a:extLst>
          </p:cNvPr>
          <p:cNvSpPr/>
          <p:nvPr/>
        </p:nvSpPr>
        <p:spPr>
          <a:xfrm>
            <a:off x="5641368" y="3575956"/>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8" name="Google Shape;207;p37">
            <a:extLst>
              <a:ext uri="{FF2B5EF4-FFF2-40B4-BE49-F238E27FC236}">
                <a16:creationId xmlns:a16="http://schemas.microsoft.com/office/drawing/2014/main" id="{6B765EF0-3802-4C23-8928-CE2BC4798074}"/>
              </a:ext>
            </a:extLst>
          </p:cNvPr>
          <p:cNvSpPr/>
          <p:nvPr/>
        </p:nvSpPr>
        <p:spPr>
          <a:xfrm>
            <a:off x="7315200" y="502920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21" name="Google Shape;207;p37">
            <a:extLst>
              <a:ext uri="{FF2B5EF4-FFF2-40B4-BE49-F238E27FC236}">
                <a16:creationId xmlns:a16="http://schemas.microsoft.com/office/drawing/2014/main" id="{2A7A7BCE-D998-48BB-9663-FC7BDF47E063}"/>
              </a:ext>
            </a:extLst>
          </p:cNvPr>
          <p:cNvSpPr/>
          <p:nvPr/>
        </p:nvSpPr>
        <p:spPr>
          <a:xfrm>
            <a:off x="4766185" y="1380804"/>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22" name="Google Shape;207;p37">
            <a:extLst>
              <a:ext uri="{FF2B5EF4-FFF2-40B4-BE49-F238E27FC236}">
                <a16:creationId xmlns:a16="http://schemas.microsoft.com/office/drawing/2014/main" id="{50D2642A-2F28-4B83-8C09-CA2AB4D6A694}"/>
              </a:ext>
            </a:extLst>
          </p:cNvPr>
          <p:cNvSpPr/>
          <p:nvPr/>
        </p:nvSpPr>
        <p:spPr>
          <a:xfrm>
            <a:off x="5702899" y="3939464"/>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3" name="Google Shape;207;p37">
            <a:extLst>
              <a:ext uri="{FF2B5EF4-FFF2-40B4-BE49-F238E27FC236}">
                <a16:creationId xmlns:a16="http://schemas.microsoft.com/office/drawing/2014/main" id="{CA4BCB17-7512-4227-A01D-6B66BD0CAB80}"/>
              </a:ext>
            </a:extLst>
          </p:cNvPr>
          <p:cNvSpPr/>
          <p:nvPr/>
        </p:nvSpPr>
        <p:spPr>
          <a:xfrm>
            <a:off x="5641367" y="427912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4" name="Google Shape;204;p37">
            <a:extLst>
              <a:ext uri="{FF2B5EF4-FFF2-40B4-BE49-F238E27FC236}">
                <a16:creationId xmlns:a16="http://schemas.microsoft.com/office/drawing/2014/main" id="{D20CEB38-6B0C-4DC6-BCA2-4D15A5F700A2}"/>
              </a:ext>
            </a:extLst>
          </p:cNvPr>
          <p:cNvSpPr/>
          <p:nvPr/>
        </p:nvSpPr>
        <p:spPr>
          <a:xfrm>
            <a:off x="5493886" y="4618776"/>
            <a:ext cx="294962" cy="15286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5" name="Google Shape;207;p37">
            <a:extLst>
              <a:ext uri="{FF2B5EF4-FFF2-40B4-BE49-F238E27FC236}">
                <a16:creationId xmlns:a16="http://schemas.microsoft.com/office/drawing/2014/main" id="{C03CC70A-66E3-48F9-96D9-097A97B3C052}"/>
              </a:ext>
            </a:extLst>
          </p:cNvPr>
          <p:cNvSpPr/>
          <p:nvPr/>
        </p:nvSpPr>
        <p:spPr>
          <a:xfrm>
            <a:off x="5859572" y="4618776"/>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3355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C4EE16-2F6F-45DC-BB3E-33E0DCAE6A78}"/>
              </a:ext>
            </a:extLst>
          </p:cNvPr>
          <p:cNvSpPr txBox="1"/>
          <p:nvPr/>
        </p:nvSpPr>
        <p:spPr>
          <a:xfrm>
            <a:off x="1676400" y="66654"/>
            <a:ext cx="8686800" cy="4924425"/>
          </a:xfrm>
          <a:prstGeom prst="rect">
            <a:avLst/>
          </a:prstGeom>
          <a:noFill/>
        </p:spPr>
        <p:txBody>
          <a:bodyPr wrap="square">
            <a:spAutoFit/>
          </a:bodyPr>
          <a:lstStyle/>
          <a:p>
            <a:r>
              <a:rPr lang="en-US" sz="2000" b="1" dirty="0"/>
              <a:t>Dream Job Discussion</a:t>
            </a:r>
          </a:p>
          <a:p>
            <a:endParaRPr lang="en-US" dirty="0">
              <a:effectLst/>
            </a:endParaRPr>
          </a:p>
          <a:p>
            <a:r>
              <a:rPr lang="en-US" dirty="0">
                <a:effectLst/>
              </a:rPr>
              <a:t>Find a data science "dream job". Assume for a moment that you are destined to be a Data Scientist! March bravely onto the world wide web and find your data scientist dream job, then let's talk about it.  Requirements: must-have "data scientist" in the title Not a requirement - to be a real job, want to create your own...please do, we would all love to hear about it.</a:t>
            </a:r>
            <a:endParaRPr lang="en-US" dirty="0"/>
          </a:p>
          <a:p>
            <a:r>
              <a:rPr lang="en-US" dirty="0"/>
              <a:t> </a:t>
            </a:r>
          </a:p>
          <a:p>
            <a:endParaRPr lang="en-US" dirty="0"/>
          </a:p>
          <a:p>
            <a:endParaRPr lang="en-US" dirty="0"/>
          </a:p>
          <a:p>
            <a:r>
              <a:rPr lang="en-US" sz="2400" b="1" dirty="0"/>
              <a:t>Answer these questions</a:t>
            </a:r>
          </a:p>
          <a:p>
            <a:endParaRPr lang="en-US" b="1" dirty="0"/>
          </a:p>
          <a:p>
            <a:r>
              <a:rPr lang="en-US" dirty="0">
                <a:effectLst/>
              </a:rPr>
              <a:t>     - What do I love about this job (salary, company, mission, area of focus, location...etc.)?</a:t>
            </a:r>
            <a:endParaRPr lang="en-US" dirty="0"/>
          </a:p>
          <a:p>
            <a:r>
              <a:rPr lang="en-US" dirty="0"/>
              <a:t> </a:t>
            </a:r>
            <a:r>
              <a:rPr lang="en-US" dirty="0">
                <a:effectLst/>
              </a:rPr>
              <a:t>     - Which components of the Data Science framework are represented (if you can tell)? </a:t>
            </a:r>
            <a:endParaRPr lang="en-US" dirty="0"/>
          </a:p>
          <a:p>
            <a:r>
              <a:rPr lang="en-US" dirty="0">
                <a:effectLst/>
              </a:rPr>
              <a:t>     - What do I need to know to do this job (coding, databases, how to build a self-actualizing and empathetic robot..</a:t>
            </a:r>
            <a:r>
              <a:rPr lang="en-US" dirty="0" err="1">
                <a:effectLst/>
              </a:rPr>
              <a:t>etc</a:t>
            </a:r>
            <a:r>
              <a:rPr lang="en-US" dirty="0">
                <a:effectLst/>
              </a:rPr>
              <a:t>)? </a:t>
            </a:r>
            <a:endParaRPr lang="en-US" dirty="0"/>
          </a:p>
          <a:p>
            <a:r>
              <a:rPr lang="en-US" dirty="0">
                <a:effectLst/>
              </a:rPr>
              <a:t>     - How much of what is required do I already know? (0%....100%)?</a:t>
            </a:r>
            <a:endParaRPr lang="en-US" dirty="0"/>
          </a:p>
        </p:txBody>
      </p:sp>
    </p:spTree>
    <p:extLst>
      <p:ext uri="{BB962C8B-B14F-4D97-AF65-F5344CB8AC3E}">
        <p14:creationId xmlns:p14="http://schemas.microsoft.com/office/powerpoint/2010/main" val="1914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2599555" y="1709177"/>
            <a:ext cx="7374536" cy="2571750"/>
          </a:xfrm>
        </p:spPr>
        <p:txBody>
          <a:bodyPr>
            <a:normAutofit/>
          </a:bodyPr>
          <a:lstStyle/>
          <a:p>
            <a:r>
              <a:rPr lang="en-US" sz="1800" dirty="0">
                <a:solidFill>
                  <a:schemeClr val="accent1">
                    <a:lumMod val="50000"/>
                  </a:schemeClr>
                </a:solidFill>
                <a:latin typeface="Times New Roman" panose="02020603050405020304" pitchFamily="18" charset="0"/>
                <a:cs typeface="Times New Roman" panose="02020603050405020304" pitchFamily="18" charset="0"/>
              </a:rPr>
              <a:t>Research Interest: Intersection of Data Science and Education generally</a:t>
            </a: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4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t that is standing in front of a mirror&#10;&#10;Description automatically generated">
            <a:extLst>
              <a:ext uri="{FF2B5EF4-FFF2-40B4-BE49-F238E27FC236}">
                <a16:creationId xmlns:a16="http://schemas.microsoft.com/office/drawing/2014/main" id="{5C332F22-221D-42AC-A17E-822674CC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590542" y="571500"/>
            <a:ext cx="3352800" cy="2514600"/>
          </a:xfrm>
          <a:prstGeom prst="rect">
            <a:avLst/>
          </a:prstGeom>
        </p:spPr>
      </p:pic>
      <p:pic>
        <p:nvPicPr>
          <p:cNvPr id="3" name="Picture 2" descr="A person and two children sitting at a table with a cake&#10;&#10;Description automatically generated with low confidence">
            <a:extLst>
              <a:ext uri="{FF2B5EF4-FFF2-40B4-BE49-F238E27FC236}">
                <a16:creationId xmlns:a16="http://schemas.microsoft.com/office/drawing/2014/main" id="{02BDCAC2-A215-448D-AC94-32FC7320DA0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00146" y="1600201"/>
            <a:ext cx="3067050" cy="3869835"/>
          </a:xfrm>
          <a:prstGeom prst="rect">
            <a:avLst/>
          </a:prstGeom>
        </p:spPr>
      </p:pic>
      <p:pic>
        <p:nvPicPr>
          <p:cNvPr id="5" name="Picture 4" descr="A picture containing little, child, indoor, child&#10;&#10;Description automatically generated">
            <a:extLst>
              <a:ext uri="{FF2B5EF4-FFF2-40B4-BE49-F238E27FC236}">
                <a16:creationId xmlns:a16="http://schemas.microsoft.com/office/drawing/2014/main" id="{D02F4F92-850A-4A1D-ADA3-7931C6D5D5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00200" y="76200"/>
            <a:ext cx="2857500" cy="3810000"/>
          </a:xfrm>
          <a:prstGeom prst="rect">
            <a:avLst/>
          </a:prstGeom>
        </p:spPr>
      </p:pic>
    </p:spTree>
    <p:extLst>
      <p:ext uri="{BB962C8B-B14F-4D97-AF65-F5344CB8AC3E}">
        <p14:creationId xmlns:p14="http://schemas.microsoft.com/office/powerpoint/2010/main" val="17501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759198" y="6340987"/>
            <a:ext cx="2057400" cy="365125"/>
          </a:xfrm>
        </p:spPr>
        <p:txBody>
          <a:bodyPr/>
          <a:lstStyle/>
          <a:p>
            <a:pPr algn="ctr"/>
            <a:fld id="{5ACD0CF0-90CC-9C41-A77B-2776398A8C8B}" type="slidenum">
              <a:rPr lang="en-US" smtClean="0"/>
              <a:pPr algn="ctr"/>
              <a:t>5</a:t>
            </a:fld>
            <a:endParaRPr lang="en-US" dirty="0"/>
          </a:p>
        </p:txBody>
      </p:sp>
      <p:sp>
        <p:nvSpPr>
          <p:cNvPr id="12" name="TextBox 11">
            <a:extLst>
              <a:ext uri="{FF2B5EF4-FFF2-40B4-BE49-F238E27FC236}">
                <a16:creationId xmlns:a16="http://schemas.microsoft.com/office/drawing/2014/main" id="{B9811BE3-3CB7-4B61-A36E-6C9363A51A90}"/>
              </a:ext>
            </a:extLst>
          </p:cNvPr>
          <p:cNvSpPr txBox="1"/>
          <p:nvPr/>
        </p:nvSpPr>
        <p:spPr>
          <a:xfrm>
            <a:off x="4191000" y="2286001"/>
            <a:ext cx="3505200" cy="461665"/>
          </a:xfrm>
          <a:prstGeom prst="rect">
            <a:avLst/>
          </a:prstGeom>
          <a:noFill/>
        </p:spPr>
        <p:txBody>
          <a:bodyPr wrap="square" rtlCol="0">
            <a:spAutoFit/>
          </a:bodyPr>
          <a:lstStyle/>
          <a:p>
            <a:pPr lvl="1" algn="ctr">
              <a:defRPr/>
            </a:pPr>
            <a:r>
              <a:rPr lang="en-US" sz="2400" b="1" dirty="0">
                <a:latin typeface="Book Antiqua" charset="0"/>
              </a:rPr>
              <a:t>Defining a Field</a:t>
            </a:r>
          </a:p>
        </p:txBody>
      </p:sp>
    </p:spTree>
    <p:extLst>
      <p:ext uri="{BB962C8B-B14F-4D97-AF65-F5344CB8AC3E}">
        <p14:creationId xmlns:p14="http://schemas.microsoft.com/office/powerpoint/2010/main" val="5288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623" y="228054"/>
            <a:ext cx="7886700" cy="447879"/>
          </a:xfrm>
        </p:spPr>
        <p:txBody>
          <a:bodyPr>
            <a:normAutofit lnSpcReduction="10000"/>
          </a:bodyPr>
          <a:lstStyle/>
          <a:p>
            <a:pPr marL="0" indent="0" algn="ctr">
              <a:buNone/>
            </a:pPr>
            <a:r>
              <a:rPr lang="en-US" dirty="0">
                <a:solidFill>
                  <a:srgbClr val="002060"/>
                </a:solidFill>
                <a:latin typeface="Times New Roman" panose="02020603050405020304" pitchFamily="18" charset="0"/>
                <a:cs typeface="Times New Roman" panose="02020603050405020304" pitchFamily="18" charset="0"/>
              </a:rPr>
              <a:t>The “Classic” View </a:t>
            </a:r>
          </a:p>
        </p:txBody>
      </p:sp>
      <p:sp>
        <p:nvSpPr>
          <p:cNvPr id="5" name="Slide Number Placeholder 4"/>
          <p:cNvSpPr>
            <a:spLocks noGrp="1"/>
          </p:cNvSpPr>
          <p:nvPr>
            <p:ph type="sldNum" sz="quarter" idx="12"/>
          </p:nvPr>
        </p:nvSpPr>
        <p:spPr>
          <a:xfrm>
            <a:off x="4759198" y="6340987"/>
            <a:ext cx="2057400" cy="365125"/>
          </a:xfrm>
        </p:spPr>
        <p:txBody>
          <a:bodyPr/>
          <a:lstStyle/>
          <a:p>
            <a:pPr algn="ctr"/>
            <a:fld id="{5ACD0CF0-90CC-9C41-A77B-2776398A8C8B}" type="slidenum">
              <a:rPr lang="en-US" smtClean="0"/>
              <a:pPr algn="ctr"/>
              <a:t>6</a:t>
            </a:fld>
            <a:endParaRPr lang="en-US" dirty="0"/>
          </a:p>
        </p:txBody>
      </p:sp>
      <p:pic>
        <p:nvPicPr>
          <p:cNvPr id="4" name="Picture 3"/>
          <p:cNvPicPr>
            <a:picLocks noChangeAspect="1"/>
          </p:cNvPicPr>
          <p:nvPr/>
        </p:nvPicPr>
        <p:blipFill>
          <a:blip r:embed="rId2"/>
          <a:stretch>
            <a:fillRect/>
          </a:stretch>
        </p:blipFill>
        <p:spPr>
          <a:xfrm>
            <a:off x="3592128" y="609600"/>
            <a:ext cx="5055227" cy="3807518"/>
          </a:xfrm>
          <a:prstGeom prst="rect">
            <a:avLst/>
          </a:prstGeom>
        </p:spPr>
      </p:pic>
      <p:sp>
        <p:nvSpPr>
          <p:cNvPr id="6" name="TextBox 5"/>
          <p:cNvSpPr txBox="1"/>
          <p:nvPr/>
        </p:nvSpPr>
        <p:spPr>
          <a:xfrm>
            <a:off x="4899517" y="4545069"/>
            <a:ext cx="5138382" cy="219291"/>
          </a:xfrm>
          <a:prstGeom prst="rect">
            <a:avLst/>
          </a:prstGeom>
          <a:noFill/>
        </p:spPr>
        <p:txBody>
          <a:bodyPr wrap="square" rtlCol="0">
            <a:spAutoFit/>
          </a:bodyPr>
          <a:lstStyle/>
          <a:p>
            <a:r>
              <a:rPr lang="en-US" sz="825" dirty="0"/>
              <a:t>Source: </a:t>
            </a:r>
            <a:r>
              <a:rPr lang="en-US" sz="825" dirty="0">
                <a:hlinkClick r:id="rId3"/>
              </a:rPr>
              <a:t>https://honingds.com/blog/intro-to-data-science/</a:t>
            </a:r>
            <a:endParaRPr lang="en-US" sz="825" dirty="0"/>
          </a:p>
        </p:txBody>
      </p:sp>
      <p:sp>
        <p:nvSpPr>
          <p:cNvPr id="7" name="TextBox 6"/>
          <p:cNvSpPr txBox="1"/>
          <p:nvPr/>
        </p:nvSpPr>
        <p:spPr>
          <a:xfrm>
            <a:off x="5843373" y="1096324"/>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8" name="TextBox 7"/>
          <p:cNvSpPr txBox="1"/>
          <p:nvPr/>
        </p:nvSpPr>
        <p:spPr>
          <a:xfrm>
            <a:off x="6756067" y="2620205"/>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9" name="TextBox 8"/>
          <p:cNvSpPr txBox="1"/>
          <p:nvPr/>
        </p:nvSpPr>
        <p:spPr>
          <a:xfrm>
            <a:off x="4899517" y="2643137"/>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10" name="TextBox 9">
            <a:extLst>
              <a:ext uri="{FF2B5EF4-FFF2-40B4-BE49-F238E27FC236}">
                <a16:creationId xmlns:a16="http://schemas.microsoft.com/office/drawing/2014/main" id="{C329D277-49EF-4373-A229-556DDF3759A9}"/>
              </a:ext>
            </a:extLst>
          </p:cNvPr>
          <p:cNvSpPr txBox="1"/>
          <p:nvPr/>
        </p:nvSpPr>
        <p:spPr>
          <a:xfrm>
            <a:off x="1903973" y="4824745"/>
            <a:ext cx="8382000" cy="923330"/>
          </a:xfrm>
          <a:prstGeom prst="rect">
            <a:avLst/>
          </a:prstGeom>
          <a:noFill/>
        </p:spPr>
        <p:txBody>
          <a:bodyPr wrap="square" rtlCol="0">
            <a:spAutoFit/>
          </a:bodyPr>
          <a:lstStyle/>
          <a:p>
            <a:pPr algn="ctr"/>
            <a:r>
              <a:rPr lang="en-US" dirty="0"/>
              <a:t>A common reference for the field of Data Science.  The “</a:t>
            </a:r>
            <a:r>
              <a:rPr lang="en-US" dirty="0" err="1"/>
              <a:t>Xs</a:t>
            </a:r>
            <a:r>
              <a:rPr lang="en-US" dirty="0"/>
              <a:t>” represent a perceived over extension of this model in that ML does require domain knowledge, CS does conduct traditional research and doing software development of course requires math. </a:t>
            </a:r>
          </a:p>
        </p:txBody>
      </p:sp>
    </p:spTree>
    <p:extLst>
      <p:ext uri="{BB962C8B-B14F-4D97-AF65-F5344CB8AC3E}">
        <p14:creationId xmlns:p14="http://schemas.microsoft.com/office/powerpoint/2010/main" val="40936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14" name="Title 1">
            <a:extLst>
              <a:ext uri="{FF2B5EF4-FFF2-40B4-BE49-F238E27FC236}">
                <a16:creationId xmlns:a16="http://schemas.microsoft.com/office/drawing/2014/main" id="{81BF5A9A-187C-49B7-93C8-C64314A31F39}"/>
              </a:ext>
            </a:extLst>
          </p:cNvPr>
          <p:cNvSpPr txBox="1">
            <a:spLocks/>
          </p:cNvSpPr>
          <p:nvPr/>
        </p:nvSpPr>
        <p:spPr>
          <a:xfrm>
            <a:off x="1371600" y="533400"/>
            <a:ext cx="2743200" cy="54864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cs typeface="Times New Roman" panose="02020603050405020304" pitchFamily="18" charset="0"/>
              </a:rPr>
              <a:t>CRISP-DM</a:t>
            </a:r>
          </a:p>
        </p:txBody>
      </p:sp>
      <p:pic>
        <p:nvPicPr>
          <p:cNvPr id="2" name="Picture 1">
            <a:extLst>
              <a:ext uri="{FF2B5EF4-FFF2-40B4-BE49-F238E27FC236}">
                <a16:creationId xmlns:a16="http://schemas.microsoft.com/office/drawing/2014/main" id="{AB68417C-0F25-48A1-A90D-A142A1216B84}"/>
              </a:ext>
            </a:extLst>
          </p:cNvPr>
          <p:cNvPicPr>
            <a:picLocks noChangeAspect="1"/>
          </p:cNvPicPr>
          <p:nvPr/>
        </p:nvPicPr>
        <p:blipFill>
          <a:blip r:embed="rId2"/>
          <a:stretch>
            <a:fillRect/>
          </a:stretch>
        </p:blipFill>
        <p:spPr>
          <a:xfrm>
            <a:off x="3771899" y="304800"/>
            <a:ext cx="4919662" cy="4919662"/>
          </a:xfrm>
          <a:prstGeom prst="rect">
            <a:avLst/>
          </a:prstGeom>
        </p:spPr>
      </p:pic>
      <p:sp>
        <p:nvSpPr>
          <p:cNvPr id="3" name="TextBox 2">
            <a:extLst>
              <a:ext uri="{FF2B5EF4-FFF2-40B4-BE49-F238E27FC236}">
                <a16:creationId xmlns:a16="http://schemas.microsoft.com/office/drawing/2014/main" id="{AB4A9A3A-B194-43D8-ABA9-22DA28868546}"/>
              </a:ext>
            </a:extLst>
          </p:cNvPr>
          <p:cNvSpPr txBox="1"/>
          <p:nvPr/>
        </p:nvSpPr>
        <p:spPr>
          <a:xfrm>
            <a:off x="8696324" y="5382399"/>
            <a:ext cx="1828800" cy="553998"/>
          </a:xfrm>
          <a:prstGeom prst="rect">
            <a:avLst/>
          </a:prstGeom>
          <a:noFill/>
        </p:spPr>
        <p:txBody>
          <a:bodyPr wrap="square" rtlCol="0">
            <a:spAutoFit/>
          </a:bodyPr>
          <a:lstStyle/>
          <a:p>
            <a:r>
              <a:rPr lang="en-US" sz="1000" dirty="0">
                <a:hlinkClick r:id="rId3"/>
              </a:rPr>
              <a:t>https://www.researchgate.net/figure/CRISP-DM-process-model_fig3_261307514</a:t>
            </a:r>
            <a:endParaRPr lang="en-US" sz="1000" dirty="0"/>
          </a:p>
        </p:txBody>
      </p:sp>
      <p:sp>
        <p:nvSpPr>
          <p:cNvPr id="6" name="TextBox 5">
            <a:extLst>
              <a:ext uri="{FF2B5EF4-FFF2-40B4-BE49-F238E27FC236}">
                <a16:creationId xmlns:a16="http://schemas.microsoft.com/office/drawing/2014/main" id="{DE867FDD-0DB3-4B10-94D5-FC9F9CC50949}"/>
              </a:ext>
            </a:extLst>
          </p:cNvPr>
          <p:cNvSpPr txBox="1"/>
          <p:nvPr/>
        </p:nvSpPr>
        <p:spPr>
          <a:xfrm>
            <a:off x="8458200" y="457201"/>
            <a:ext cx="2066924" cy="830997"/>
          </a:xfrm>
          <a:prstGeom prst="rect">
            <a:avLst/>
          </a:prstGeom>
          <a:noFill/>
        </p:spPr>
        <p:txBody>
          <a:bodyPr wrap="square" rtlCol="0">
            <a:spAutoFit/>
          </a:bodyPr>
          <a:lstStyle/>
          <a:p>
            <a:r>
              <a:rPr lang="en-US" sz="1600" dirty="0"/>
              <a:t>Example of a well-known data science process map</a:t>
            </a:r>
          </a:p>
        </p:txBody>
      </p:sp>
    </p:spTree>
    <p:extLst>
      <p:ext uri="{BB962C8B-B14F-4D97-AF65-F5344CB8AC3E}">
        <p14:creationId xmlns:p14="http://schemas.microsoft.com/office/powerpoint/2010/main" val="279384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8</a:t>
            </a:fld>
            <a:endParaRPr lang="en-US"/>
          </a:p>
        </p:txBody>
      </p:sp>
      <p:sp>
        <p:nvSpPr>
          <p:cNvPr id="13" name="TextBox 12">
            <a:extLst>
              <a:ext uri="{FF2B5EF4-FFF2-40B4-BE49-F238E27FC236}">
                <a16:creationId xmlns:a16="http://schemas.microsoft.com/office/drawing/2014/main" id="{AB22CC6A-8C4F-47D9-905E-279C57295AB8}"/>
              </a:ext>
            </a:extLst>
          </p:cNvPr>
          <p:cNvSpPr txBox="1"/>
          <p:nvPr/>
        </p:nvSpPr>
        <p:spPr>
          <a:xfrm>
            <a:off x="1600200" y="5641973"/>
            <a:ext cx="3657600" cy="461665"/>
          </a:xfrm>
          <a:prstGeom prst="rect">
            <a:avLst/>
          </a:prstGeom>
          <a:noFill/>
        </p:spPr>
        <p:txBody>
          <a:bodyPr wrap="square" rtlCol="0">
            <a:spAutoFit/>
          </a:bodyPr>
          <a:lstStyle/>
          <a:p>
            <a:r>
              <a:rPr lang="en-US" sz="1200" dirty="0">
                <a:hlinkClick r:id="rId2"/>
              </a:rPr>
              <a:t>http://sudeep.co/data-science/Understanding-the-Data-Science-Lifecycle/</a:t>
            </a:r>
            <a:endParaRPr lang="en-US" sz="1200" dirty="0"/>
          </a:p>
        </p:txBody>
      </p:sp>
      <p:pic>
        <p:nvPicPr>
          <p:cNvPr id="2050" name="Picture 2" descr="Image result for microsoft diagram data science lifecycle&quot;">
            <a:extLst>
              <a:ext uri="{FF2B5EF4-FFF2-40B4-BE49-F238E27FC236}">
                <a16:creationId xmlns:a16="http://schemas.microsoft.com/office/drawing/2014/main" id="{78E4FA61-967D-4ABF-87CA-70AB4792B8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81401" y="381001"/>
            <a:ext cx="5091113" cy="5112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0B6D97-D2A4-40ED-9D01-25B16BC4A517}"/>
              </a:ext>
            </a:extLst>
          </p:cNvPr>
          <p:cNvSpPr txBox="1"/>
          <p:nvPr/>
        </p:nvSpPr>
        <p:spPr>
          <a:xfrm>
            <a:off x="8458200" y="457201"/>
            <a:ext cx="2066924" cy="830997"/>
          </a:xfrm>
          <a:prstGeom prst="rect">
            <a:avLst/>
          </a:prstGeom>
          <a:noFill/>
        </p:spPr>
        <p:txBody>
          <a:bodyPr wrap="square" rtlCol="0">
            <a:spAutoFit/>
          </a:bodyPr>
          <a:lstStyle/>
          <a:p>
            <a:r>
              <a:rPr lang="en-US" sz="1600" dirty="0"/>
              <a:t>Example of a more contemporary view of a Data Science process </a:t>
            </a:r>
          </a:p>
        </p:txBody>
      </p:sp>
    </p:spTree>
    <p:extLst>
      <p:ext uri="{BB962C8B-B14F-4D97-AF65-F5344CB8AC3E}">
        <p14:creationId xmlns:p14="http://schemas.microsoft.com/office/powerpoint/2010/main" val="215881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B59A-3BA4-4496-8204-61F1107E5B58}"/>
              </a:ext>
            </a:extLst>
          </p:cNvPr>
          <p:cNvSpPr>
            <a:spLocks noGrp="1"/>
          </p:cNvSpPr>
          <p:nvPr>
            <p:ph type="title"/>
          </p:nvPr>
        </p:nvSpPr>
        <p:spPr>
          <a:xfrm>
            <a:off x="2286000" y="121483"/>
            <a:ext cx="7886700" cy="731520"/>
          </a:xfrm>
        </p:spPr>
        <p:txBody>
          <a:bodyPr/>
          <a:lstStyle/>
          <a:p>
            <a:r>
              <a:rPr lang="en-US" dirty="0">
                <a:solidFill>
                  <a:schemeClr val="tx1"/>
                </a:solidFill>
              </a:rPr>
              <a:t>Commonality </a:t>
            </a:r>
          </a:p>
        </p:txBody>
      </p:sp>
      <p:sp>
        <p:nvSpPr>
          <p:cNvPr id="4" name="Slide Number Placeholder 3">
            <a:extLst>
              <a:ext uri="{FF2B5EF4-FFF2-40B4-BE49-F238E27FC236}">
                <a16:creationId xmlns:a16="http://schemas.microsoft.com/office/drawing/2014/main" id="{3D152A26-FC9C-4EA4-8A2C-17541D1170F4}"/>
              </a:ext>
            </a:extLst>
          </p:cNvPr>
          <p:cNvSpPr>
            <a:spLocks noGrp="1"/>
          </p:cNvSpPr>
          <p:nvPr>
            <p:ph type="sldNum" sz="quarter" idx="12"/>
          </p:nvPr>
        </p:nvSpPr>
        <p:spPr/>
        <p:txBody>
          <a:bodyPr/>
          <a:lstStyle/>
          <a:p>
            <a:fld id="{5ACD0CF0-90CC-9C41-A77B-2776398A8C8B}" type="slidenum">
              <a:rPr lang="en-US" smtClean="0"/>
              <a:pPr/>
              <a:t>9</a:t>
            </a:fld>
            <a:endParaRPr lang="en-US"/>
          </a:p>
        </p:txBody>
      </p:sp>
      <p:pic>
        <p:nvPicPr>
          <p:cNvPr id="8" name="Picture 2">
            <a:extLst>
              <a:ext uri="{FF2B5EF4-FFF2-40B4-BE49-F238E27FC236}">
                <a16:creationId xmlns:a16="http://schemas.microsoft.com/office/drawing/2014/main" id="{FA36114E-CE71-470F-8758-7D4E2997A1A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91154" y="194807"/>
            <a:ext cx="3135069" cy="281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crosoft diagram data science lifecycle&quot;">
            <a:extLst>
              <a:ext uri="{FF2B5EF4-FFF2-40B4-BE49-F238E27FC236}">
                <a16:creationId xmlns:a16="http://schemas.microsoft.com/office/drawing/2014/main" id="{0AD37E61-4F95-4C44-954D-821FCBF2CA2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85285" y="3632673"/>
            <a:ext cx="1979931" cy="1988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0D4DD4E-B575-497A-B0CF-6E57FE460F71}"/>
              </a:ext>
            </a:extLst>
          </p:cNvPr>
          <p:cNvPicPr>
            <a:picLocks noChangeAspect="1"/>
          </p:cNvPicPr>
          <p:nvPr/>
        </p:nvPicPr>
        <p:blipFill>
          <a:blip r:embed="rId4"/>
          <a:stretch>
            <a:fillRect/>
          </a:stretch>
        </p:blipFill>
        <p:spPr>
          <a:xfrm>
            <a:off x="2051387" y="310745"/>
            <a:ext cx="2165031" cy="2165031"/>
          </a:xfrm>
          <a:prstGeom prst="rect">
            <a:avLst/>
          </a:prstGeom>
        </p:spPr>
      </p:pic>
      <p:pic>
        <p:nvPicPr>
          <p:cNvPr id="3074" name="Picture 2" descr="Image result for data science life cycle distibutions&quot;">
            <a:extLst>
              <a:ext uri="{FF2B5EF4-FFF2-40B4-BE49-F238E27FC236}">
                <a16:creationId xmlns:a16="http://schemas.microsoft.com/office/drawing/2014/main" id="{4D146F93-3B20-4BF2-8154-733B6945FF3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2871050">
            <a:off x="6328269" y="3425982"/>
            <a:ext cx="4266668" cy="110592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FE744056-12C6-4DCC-9177-41C7E7F4E7CF}"/>
              </a:ext>
            </a:extLst>
          </p:cNvPr>
          <p:cNvSpPr txBox="1">
            <a:spLocks/>
          </p:cNvSpPr>
          <p:nvPr/>
        </p:nvSpPr>
        <p:spPr>
          <a:xfrm>
            <a:off x="4389202" y="1054789"/>
            <a:ext cx="3553433" cy="121920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Commonality of all of these is that they are more Function than Form </a:t>
            </a:r>
          </a:p>
        </p:txBody>
      </p:sp>
      <p:pic>
        <p:nvPicPr>
          <p:cNvPr id="3" name="Picture 2">
            <a:extLst>
              <a:ext uri="{FF2B5EF4-FFF2-40B4-BE49-F238E27FC236}">
                <a16:creationId xmlns:a16="http://schemas.microsoft.com/office/drawing/2014/main" id="{CA474263-88C9-4ACF-B8ED-54510FFABC95}"/>
              </a:ext>
            </a:extLst>
          </p:cNvPr>
          <p:cNvPicPr>
            <a:picLocks noChangeAspect="1"/>
          </p:cNvPicPr>
          <p:nvPr/>
        </p:nvPicPr>
        <p:blipFill>
          <a:blip r:embed="rId6"/>
          <a:stretch>
            <a:fillRect/>
          </a:stretch>
        </p:blipFill>
        <p:spPr>
          <a:xfrm>
            <a:off x="1711607" y="2512915"/>
            <a:ext cx="3793011" cy="2612798"/>
          </a:xfrm>
          <a:prstGeom prst="rect">
            <a:avLst/>
          </a:prstGeom>
        </p:spPr>
      </p:pic>
    </p:spTree>
    <p:extLst>
      <p:ext uri="{BB962C8B-B14F-4D97-AF65-F5344CB8AC3E}">
        <p14:creationId xmlns:p14="http://schemas.microsoft.com/office/powerpoint/2010/main" val="19503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par>
                                <p:cTn id="20" presetID="31" presetClass="entr" presetSubtype="0" fill="hold" nodeType="with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1000" fill="hold"/>
                                        <p:tgtEl>
                                          <p:spTgt spid="3074"/>
                                        </p:tgtEl>
                                        <p:attrNameLst>
                                          <p:attrName>ppt_w</p:attrName>
                                        </p:attrNameLst>
                                      </p:cBhvr>
                                      <p:tavLst>
                                        <p:tav tm="0">
                                          <p:val>
                                            <p:fltVal val="0"/>
                                          </p:val>
                                        </p:tav>
                                        <p:tav tm="100000">
                                          <p:val>
                                            <p:strVal val="#ppt_w"/>
                                          </p:val>
                                        </p:tav>
                                      </p:tavLst>
                                    </p:anim>
                                    <p:anim calcmode="lin" valueType="num">
                                      <p:cBhvr>
                                        <p:cTn id="23" dur="1000" fill="hold"/>
                                        <p:tgtEl>
                                          <p:spTgt spid="3074"/>
                                        </p:tgtEl>
                                        <p:attrNameLst>
                                          <p:attrName>ppt_h</p:attrName>
                                        </p:attrNameLst>
                                      </p:cBhvr>
                                      <p:tavLst>
                                        <p:tav tm="0">
                                          <p:val>
                                            <p:fltVal val="0"/>
                                          </p:val>
                                        </p:tav>
                                        <p:tav tm="100000">
                                          <p:val>
                                            <p:strVal val="#ppt_h"/>
                                          </p:val>
                                        </p:tav>
                                      </p:tavLst>
                                    </p:anim>
                                    <p:anim calcmode="lin" valueType="num">
                                      <p:cBhvr>
                                        <p:cTn id="24" dur="1000" fill="hold"/>
                                        <p:tgtEl>
                                          <p:spTgt spid="3074"/>
                                        </p:tgtEl>
                                        <p:attrNameLst>
                                          <p:attrName>style.rotation</p:attrName>
                                        </p:attrNameLst>
                                      </p:cBhvr>
                                      <p:tavLst>
                                        <p:tav tm="0">
                                          <p:val>
                                            <p:fltVal val="90"/>
                                          </p:val>
                                        </p:tav>
                                        <p:tav tm="100000">
                                          <p:val>
                                            <p:fltVal val="0"/>
                                          </p:val>
                                        </p:tav>
                                      </p:tavLst>
                                    </p:anim>
                                    <p:animEffect transition="in" filter="fade">
                                      <p:cBhvr>
                                        <p:cTn id="25" dur="10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_Photography_Campus_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5CBBF65F9F714BA6B7672F506B2B6E" ma:contentTypeVersion="0" ma:contentTypeDescription="Create a new document." ma:contentTypeScope="" ma:versionID="f9a81982263cf5f09a0f3f49044eb688">
  <xsd:schema xmlns:xsd="http://www.w3.org/2001/XMLSchema" xmlns:xs="http://www.w3.org/2001/XMLSchema" xmlns:p="http://schemas.microsoft.com/office/2006/metadata/properties" targetNamespace="http://schemas.microsoft.com/office/2006/metadata/properties" ma:root="true" ma:fieldsID="43c307ddd8356acff2b962ac28706c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CBAEA3-3540-4410-A42C-164733B5C169}">
  <ds:schemaRefs>
    <ds:schemaRef ds:uri="http://schemas.microsoft.com/sharepoint/v3/contenttype/forms"/>
  </ds:schemaRefs>
</ds:datastoreItem>
</file>

<file path=customXml/itemProps2.xml><?xml version="1.0" encoding="utf-8"?>
<ds:datastoreItem xmlns:ds="http://schemas.openxmlformats.org/officeDocument/2006/customXml" ds:itemID="{7DED896D-4F34-4924-85C5-31CFF61C77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1C1B9A-B966-46DC-B2D8-0A69EF16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1267</Words>
  <Application>Microsoft Office PowerPoint</Application>
  <PresentationFormat>Widescreen</PresentationFormat>
  <Paragraphs>160</Paragraphs>
  <Slides>21</Slides>
  <Notes>2</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Aharoni</vt:lpstr>
      <vt:lpstr>Algerian</vt:lpstr>
      <vt:lpstr>Amatic SC Regular</vt:lpstr>
      <vt:lpstr>Arial</vt:lpstr>
      <vt:lpstr>Bodoni MT</vt:lpstr>
      <vt:lpstr>Book Antiqua</vt:lpstr>
      <vt:lpstr>Calibri</vt:lpstr>
      <vt:lpstr>Calibri Light</vt:lpstr>
      <vt:lpstr>Lato Heavy</vt:lpstr>
      <vt:lpstr>Lato Light</vt:lpstr>
      <vt:lpstr>Roboto Condensed</vt:lpstr>
      <vt:lpstr>Times New Roman</vt:lpstr>
      <vt:lpstr>Utopia</vt:lpstr>
      <vt:lpstr>Wingdings</vt:lpstr>
      <vt:lpstr>GW_Photography_Campus_0</vt:lpstr>
      <vt:lpstr>Office Theme</vt:lpstr>
      <vt:lpstr>PowerPoint Presentation</vt:lpstr>
      <vt:lpstr>Brian Wright  Assistant Professor Director for Undergrad Programs University of Virginia  PhD: Higher Education Administration Economics, Public Policy  Founded the DS Program at GWU Founded the DSI at GWU  Founded(ing) UVA’s Undergraduate Programs  Chief Data Scientist – Small Consultancy Worked in Defense Consulting for 10 years  Board Member for DC Data Community – 30k Members  </vt:lpstr>
      <vt:lpstr>Research Interest: Intersection of Data Science and Education generally     </vt:lpstr>
      <vt:lpstr>PowerPoint Presentation</vt:lpstr>
      <vt:lpstr>PowerPoint Presentation</vt:lpstr>
      <vt:lpstr>PowerPoint Presentation</vt:lpstr>
      <vt:lpstr>PowerPoint Presentation</vt:lpstr>
      <vt:lpstr>PowerPoint Presentation</vt:lpstr>
      <vt:lpstr>Commonality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Brian’s Version of Data Science Lifecycle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2020-01-14T20:21:30Z</dcterms:created>
  <dcterms:modified xsi:type="dcterms:W3CDTF">2022-01-24T17:17:36Z</dcterms:modified>
</cp:coreProperties>
</file>