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handoutMasterIdLst>
    <p:handoutMasterId r:id="rId46"/>
  </p:handoutMasterIdLst>
  <p:sldIdLst>
    <p:sldId id="2391" r:id="rId2"/>
    <p:sldId id="2407" r:id="rId3"/>
    <p:sldId id="366" r:id="rId4"/>
    <p:sldId id="2437" r:id="rId5"/>
    <p:sldId id="2425" r:id="rId6"/>
    <p:sldId id="2404" r:id="rId7"/>
    <p:sldId id="2372" r:id="rId8"/>
    <p:sldId id="2362" r:id="rId9"/>
    <p:sldId id="410" r:id="rId10"/>
    <p:sldId id="2360" r:id="rId11"/>
    <p:sldId id="2361" r:id="rId12"/>
    <p:sldId id="2375" r:id="rId13"/>
    <p:sldId id="2373" r:id="rId14"/>
    <p:sldId id="2424" r:id="rId15"/>
    <p:sldId id="334" r:id="rId16"/>
    <p:sldId id="339" r:id="rId17"/>
    <p:sldId id="337" r:id="rId18"/>
    <p:sldId id="341" r:id="rId19"/>
    <p:sldId id="342" r:id="rId20"/>
    <p:sldId id="343" r:id="rId21"/>
    <p:sldId id="2438" r:id="rId22"/>
    <p:sldId id="2427" r:id="rId23"/>
    <p:sldId id="2441" r:id="rId24"/>
    <p:sldId id="2428" r:id="rId25"/>
    <p:sldId id="2430" r:id="rId26"/>
    <p:sldId id="2439" r:id="rId27"/>
    <p:sldId id="2433" r:id="rId28"/>
    <p:sldId id="2431" r:id="rId29"/>
    <p:sldId id="2434" r:id="rId30"/>
    <p:sldId id="365" r:id="rId31"/>
    <p:sldId id="364" r:id="rId32"/>
    <p:sldId id="2440" r:id="rId33"/>
    <p:sldId id="2436" r:id="rId34"/>
    <p:sldId id="2432" r:id="rId35"/>
    <p:sldId id="2443" r:id="rId36"/>
    <p:sldId id="626" r:id="rId37"/>
    <p:sldId id="2442" r:id="rId38"/>
    <p:sldId id="2422" r:id="rId39"/>
    <p:sldId id="2377" r:id="rId40"/>
    <p:sldId id="2395" r:id="rId41"/>
    <p:sldId id="2400" r:id="rId42"/>
    <p:sldId id="2401" r:id="rId43"/>
    <p:sldId id="24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35" autoAdjust="0"/>
    <p:restoredTop sz="96311" autoAdjust="0"/>
  </p:normalViewPr>
  <p:slideViewPr>
    <p:cSldViewPr snapToGrid="0" snapToObjects="1">
      <p:cViewPr varScale="1">
        <p:scale>
          <a:sx n="93" d="100"/>
          <a:sy n="93" d="100"/>
        </p:scale>
        <p:origin x="60" y="561"/>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9/19/2021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20</a:t>
            </a:fld>
            <a:endParaRPr lang="en-US"/>
          </a:p>
        </p:txBody>
      </p:sp>
    </p:spTree>
    <p:extLst>
      <p:ext uri="{BB962C8B-B14F-4D97-AF65-F5344CB8AC3E}">
        <p14:creationId xmlns:p14="http://schemas.microsoft.com/office/powerpoint/2010/main" val="32882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40</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41</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42</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7</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8</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11</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13</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19</a:t>
            </a:fld>
            <a:endParaRPr lang="en-US"/>
          </a:p>
        </p:txBody>
      </p:sp>
    </p:spTree>
    <p:extLst>
      <p:ext uri="{BB962C8B-B14F-4D97-AF65-F5344CB8AC3E}">
        <p14:creationId xmlns:p14="http://schemas.microsoft.com/office/powerpoint/2010/main" val="386784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9/19/2021</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9/19/2021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9/19/2021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9/19/2021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9/19/2021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9/19/2021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9/19/2021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9/19/2021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9/19/2021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9/19/2021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9/19/2021</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spTree>
    <p:extLst>
      <p:ext uri="{BB962C8B-B14F-4D97-AF65-F5344CB8AC3E}">
        <p14:creationId xmlns:p14="http://schemas.microsoft.com/office/powerpoint/2010/main" val="15870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11</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13</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14</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Facebook moved from phrase-based translations to DNNs for roughly 4.5 billion language translations each day</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5% is important because that’s typically the human error rate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16</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19</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600"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in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20</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4046784" y="610931"/>
            <a:ext cx="3436280"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Idea Testing</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629558"/>
          </a:xfrm>
        </p:spPr>
        <p:txBody>
          <a:bodyPr>
            <a:normAutofit lnSpcReduction="10000"/>
          </a:bodyPr>
          <a:lstStyle/>
          <a:p>
            <a:r>
              <a:rPr lang="en-US" dirty="0"/>
              <a:t> Phase – 1 Idea Development </a:t>
            </a:r>
          </a:p>
          <a:p>
            <a:pPr lvl="1"/>
            <a:r>
              <a:rPr lang="en-US" dirty="0"/>
              <a:t># Prediction versus Inference </a:t>
            </a:r>
          </a:p>
          <a:p>
            <a:pPr lvl="1"/>
            <a:r>
              <a:rPr lang="en-US" dirty="0"/>
              <a:t># Independent Metric for Business Value </a:t>
            </a:r>
          </a:p>
          <a:p>
            <a:r>
              <a:rPr lang="en-US" dirty="0"/>
              <a:t> Phase – 2 Idea Testing</a:t>
            </a:r>
          </a:p>
          <a:p>
            <a:pPr lvl="1"/>
            <a:r>
              <a:rPr lang="en-US" dirty="0"/>
              <a:t> EDA </a:t>
            </a:r>
          </a:p>
          <a:p>
            <a:pPr lvl="1"/>
            <a:r>
              <a:rPr lang="en-US" dirty="0"/>
              <a:t> Scaling and/or Normalizing Data/One-Hot Encoding  </a:t>
            </a:r>
          </a:p>
          <a:p>
            <a:pPr lvl="1"/>
            <a:r>
              <a:rPr lang="en-US" dirty="0"/>
              <a:t> Baseline – prevalence</a:t>
            </a:r>
          </a:p>
          <a:p>
            <a:pPr lvl="1"/>
            <a:r>
              <a:rPr lang="en-US" dirty="0"/>
              <a:t> Training, Tune, Evaluation</a:t>
            </a:r>
          </a:p>
          <a:p>
            <a:pPr lvl="1"/>
            <a:r>
              <a:rPr lang="en-US" dirty="0"/>
              <a:t> Cross Validation</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428639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26</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Scaling/Normalizing Data/One-Hot Encoding</a:t>
            </a:r>
          </a:p>
          <a:p>
            <a:r>
              <a:rPr lang="en-US" dirty="0"/>
              <a:t> </a:t>
            </a:r>
            <a:r>
              <a:rPr lang="en-US" dirty="0" err="1"/>
              <a:t>Scaling.Centering</a:t>
            </a:r>
            <a:r>
              <a:rPr lang="en-US" dirty="0"/>
              <a:t> – z-scores </a:t>
            </a:r>
          </a:p>
          <a:p>
            <a:r>
              <a:rPr lang="en-US" dirty="0"/>
              <a:t> Normalizing – z-scores or min/max</a:t>
            </a:r>
          </a:p>
          <a:p>
            <a:r>
              <a:rPr lang="en-US" dirty="0"/>
              <a:t> One-Hot Encoding -  turn each level of a factor into a binary column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503798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1229894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Initial Model Building (Machine Leaning Pipeline)</a:t>
            </a:r>
          </a:p>
          <a:p>
            <a:r>
              <a:rPr lang="en-US" dirty="0"/>
              <a:t> Training, Evaluation, Tune, Evaluation, Test, Evaluation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392603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 Training </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30</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31</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32</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Likely going to dedicate a week to just this topic.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33</a:t>
            </a:fld>
            <a:endParaRPr lang="en-US"/>
          </a:p>
        </p:txBody>
      </p:sp>
    </p:spTree>
    <p:extLst>
      <p:ext uri="{BB962C8B-B14F-4D97-AF65-F5344CB8AC3E}">
        <p14:creationId xmlns:p14="http://schemas.microsoft.com/office/powerpoint/2010/main" val="173245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3307537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Evaluation – The metrics you use to assess model quality. There are a ton of this measures, and we are dedicating an entire week to the exploring these further.  I’ll show some examples in the code for this week.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35</a:t>
            </a:fld>
            <a:endParaRPr lang="en-US"/>
          </a:p>
        </p:txBody>
      </p:sp>
    </p:spTree>
    <p:extLst>
      <p:ext uri="{BB962C8B-B14F-4D97-AF65-F5344CB8AC3E}">
        <p14:creationId xmlns:p14="http://schemas.microsoft.com/office/powerpoint/2010/main" val="1353548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36</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37</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38</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39</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4046784" y="610931"/>
            <a:ext cx="3436280"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Idea Testing</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AA82FF-F8CE-4F75-A262-F6B703699384}"/>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7910AA9F-DE65-4810-8E18-CB9049A37CAD}"/>
              </a:ext>
            </a:extLst>
          </p:cNvPr>
          <p:cNvSpPr>
            <a:spLocks noGrp="1"/>
          </p:cNvSpPr>
          <p:nvPr>
            <p:ph type="sldNum" sz="quarter" idx="12"/>
          </p:nvPr>
        </p:nvSpPr>
        <p:spPr/>
        <p:txBody>
          <a:bodyPr/>
          <a:lstStyle/>
          <a:p>
            <a:fld id="{5ACD0CF0-90CC-9C41-A77B-2776398A8C8B}" type="slidenum">
              <a:rPr lang="en-US" smtClean="0"/>
              <a:t>43</a:t>
            </a:fld>
            <a:endParaRPr lang="en-US"/>
          </a:p>
        </p:txBody>
      </p:sp>
      <p:pic>
        <p:nvPicPr>
          <p:cNvPr id="5" name="Picture 4">
            <a:extLst>
              <a:ext uri="{FF2B5EF4-FFF2-40B4-BE49-F238E27FC236}">
                <a16:creationId xmlns:a16="http://schemas.microsoft.com/office/drawing/2014/main" id="{016ADE33-C71A-4942-A699-60F52728FE34}"/>
              </a:ext>
            </a:extLst>
          </p:cNvPr>
          <p:cNvPicPr>
            <a:picLocks/>
          </p:cNvPicPr>
          <p:nvPr>
            <p:custDataLst>
              <p:tags r:id="rId1"/>
            </p:custDataLst>
          </p:nvPr>
        </p:nvPicPr>
        <p:blipFill>
          <a:blip r:embed="rId5"/>
          <a:stretch>
            <a:fillRect/>
          </a:stretch>
        </p:blipFill>
        <p:spPr>
          <a:xfrm>
            <a:off x="5486400" y="602187"/>
            <a:ext cx="1219200" cy="510126"/>
          </a:xfrm>
          <a:prstGeom prst="rect">
            <a:avLst/>
          </a:prstGeom>
        </p:spPr>
      </p:pic>
      <p:sp>
        <p:nvSpPr>
          <p:cNvPr id="6" name="Rectangle 5">
            <a:extLst>
              <a:ext uri="{FF2B5EF4-FFF2-40B4-BE49-F238E27FC236}">
                <a16:creationId xmlns:a16="http://schemas.microsoft.com/office/drawing/2014/main" id="{64342198-F3EB-4C65-9717-56C283146F4E}"/>
              </a:ext>
            </a:extLst>
          </p:cNvPr>
          <p:cNvSpPr/>
          <p:nvPr>
            <p:custDataLst>
              <p:tags r:id="rId2"/>
            </p:custDataLst>
          </p:nvPr>
        </p:nvSpPr>
        <p:spPr>
          <a:xfrm>
            <a:off x="0" y="1714500"/>
            <a:ext cx="12192000" cy="3429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rgbClr val="424242"/>
                </a:solidFill>
              </a:rPr>
              <a:t>What was the most important Lesson Learning from the Bookings.com article?</a:t>
            </a:r>
          </a:p>
        </p:txBody>
      </p:sp>
      <p:sp>
        <p:nvSpPr>
          <p:cNvPr id="7" name="Rectangle 6">
            <a:extLst>
              <a:ext uri="{FF2B5EF4-FFF2-40B4-BE49-F238E27FC236}">
                <a16:creationId xmlns:a16="http://schemas.microsoft.com/office/drawing/2014/main" id="{75DC9F4B-0547-4ADD-BCFB-A67F487B38AE}"/>
              </a:ext>
            </a:extLst>
          </p:cNvPr>
          <p:cNvSpPr/>
          <p:nvPr>
            <p:custDataLst>
              <p:tags r:id="rId3"/>
            </p:custDataLst>
          </p:nvPr>
        </p:nvSpPr>
        <p:spPr>
          <a:xfrm>
            <a:off x="0" y="5143500"/>
            <a:ext cx="12192000" cy="17145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p>
        </p:txBody>
      </p:sp>
    </p:spTree>
    <p:extLst>
      <p:ext uri="{BB962C8B-B14F-4D97-AF65-F5344CB8AC3E}">
        <p14:creationId xmlns:p14="http://schemas.microsoft.com/office/powerpoint/2010/main" val="196751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6"/>
                                        </p:tgtEl>
                                      </p:cBhvr>
                                    </p:animEffect>
                                    <p:animScale>
                                      <p:cBhvr>
                                        <p:cTn id="7" dur="25"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5B8BA9-54D4-4E30-8037-15FB525686A5}"/>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9B46D631-7BE1-4B3A-B1AF-28C32AFE3C09}"/>
              </a:ext>
            </a:extLst>
          </p:cNvPr>
          <p:cNvSpPr>
            <a:spLocks noGrp="1"/>
          </p:cNvSpPr>
          <p:nvPr>
            <p:ph type="sldNum" sz="quarter" idx="12"/>
          </p:nvPr>
        </p:nvSpPr>
        <p:spPr/>
        <p:txBody>
          <a:bodyPr/>
          <a:lstStyle/>
          <a:p>
            <a:fld id="{5ACD0CF0-90CC-9C41-A77B-2776398A8C8B}" type="slidenum">
              <a:rPr lang="en-US" smtClean="0"/>
              <a:t>6</a:t>
            </a:fld>
            <a:endParaRPr lang="en-US"/>
          </a:p>
        </p:txBody>
      </p:sp>
      <p:pic>
        <p:nvPicPr>
          <p:cNvPr id="5" name="Picture 4">
            <a:extLst>
              <a:ext uri="{FF2B5EF4-FFF2-40B4-BE49-F238E27FC236}">
                <a16:creationId xmlns:a16="http://schemas.microsoft.com/office/drawing/2014/main" id="{0D45AD7D-EA8C-49E0-B069-1E09BC54F2E9}"/>
              </a:ext>
            </a:extLst>
          </p:cNvPr>
          <p:cNvPicPr>
            <a:picLocks/>
          </p:cNvPicPr>
          <p:nvPr>
            <p:custDataLst>
              <p:tags r:id="rId1"/>
            </p:custDataLst>
          </p:nvPr>
        </p:nvPicPr>
        <p:blipFill>
          <a:blip r:embed="rId5"/>
          <a:stretch>
            <a:fillRect/>
          </a:stretch>
        </p:blipFill>
        <p:spPr>
          <a:xfrm>
            <a:off x="5486400" y="602187"/>
            <a:ext cx="1219200" cy="510126"/>
          </a:xfrm>
          <a:prstGeom prst="rect">
            <a:avLst/>
          </a:prstGeom>
        </p:spPr>
      </p:pic>
      <p:sp>
        <p:nvSpPr>
          <p:cNvPr id="6" name="Rectangle 5">
            <a:extLst>
              <a:ext uri="{FF2B5EF4-FFF2-40B4-BE49-F238E27FC236}">
                <a16:creationId xmlns:a16="http://schemas.microsoft.com/office/drawing/2014/main" id="{DEF8E994-724E-476B-A3F0-D61C047C77FA}"/>
              </a:ext>
            </a:extLst>
          </p:cNvPr>
          <p:cNvSpPr/>
          <p:nvPr>
            <p:custDataLst>
              <p:tags r:id="rId2"/>
            </p:custDataLst>
          </p:nvPr>
        </p:nvSpPr>
        <p:spPr>
          <a:xfrm>
            <a:off x="0" y="1714500"/>
            <a:ext cx="12192000" cy="3429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424242"/>
                </a:solidFill>
              </a:rPr>
              <a:t>What is Machine Learning? </a:t>
            </a:r>
          </a:p>
        </p:txBody>
      </p:sp>
      <p:sp>
        <p:nvSpPr>
          <p:cNvPr id="7" name="Rectangle 6">
            <a:extLst>
              <a:ext uri="{FF2B5EF4-FFF2-40B4-BE49-F238E27FC236}">
                <a16:creationId xmlns:a16="http://schemas.microsoft.com/office/drawing/2014/main" id="{DF60042A-C5CB-490D-AC14-99E00C48ED32}"/>
              </a:ext>
            </a:extLst>
          </p:cNvPr>
          <p:cNvSpPr/>
          <p:nvPr>
            <p:custDataLst>
              <p:tags r:id="rId3"/>
            </p:custDataLst>
          </p:nvPr>
        </p:nvSpPr>
        <p:spPr>
          <a:xfrm>
            <a:off x="0" y="5143500"/>
            <a:ext cx="12192000" cy="17145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p>
        </p:txBody>
      </p:sp>
      <p:sp>
        <p:nvSpPr>
          <p:cNvPr id="8" name="Rectangle 7">
            <a:extLst>
              <a:ext uri="{FF2B5EF4-FFF2-40B4-BE49-F238E27FC236}">
                <a16:creationId xmlns:a16="http://schemas.microsoft.com/office/drawing/2014/main" id="{6E76B945-1E8C-40A6-9BF0-95FBAB553D2B}"/>
              </a:ext>
            </a:extLst>
          </p:cNvPr>
          <p:cNvSpPr/>
          <p:nvPr/>
        </p:nvSpPr>
        <p:spPr>
          <a:xfrm>
            <a:off x="241300" y="278595"/>
            <a:ext cx="2425700" cy="833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SLIDO</a:t>
            </a:r>
          </a:p>
        </p:txBody>
      </p:sp>
    </p:spTree>
    <p:extLst>
      <p:ext uri="{BB962C8B-B14F-4D97-AF65-F5344CB8AC3E}">
        <p14:creationId xmlns:p14="http://schemas.microsoft.com/office/powerpoint/2010/main" val="131280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8</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ELEMENT" val="logo"/>
</p:tagLst>
</file>

<file path=ppt/tags/tag2.xml><?xml version="1.0" encoding="utf-8"?>
<p:tagLst xmlns:a="http://schemas.openxmlformats.org/drawingml/2006/main" xmlns:r="http://schemas.openxmlformats.org/officeDocument/2006/relationships" xmlns:p="http://schemas.openxmlformats.org/presentationml/2006/main">
  <p:tag name="SLIDO_ELEMENT" val="title"/>
</p:tagLst>
</file>

<file path=ppt/tags/tag3.xml><?xml version="1.0" encoding="utf-8"?>
<p:tagLst xmlns:a="http://schemas.openxmlformats.org/drawingml/2006/main" xmlns:r="http://schemas.openxmlformats.org/officeDocument/2006/relationships" xmlns:p="http://schemas.openxmlformats.org/presentationml/2006/main">
  <p:tag name="SLIDO_ELEMENT" val="footer"/>
</p:tagLst>
</file>

<file path=ppt/tags/tag4.xml><?xml version="1.0" encoding="utf-8"?>
<p:tagLst xmlns:a="http://schemas.openxmlformats.org/drawingml/2006/main" xmlns:r="http://schemas.openxmlformats.org/officeDocument/2006/relationships" xmlns:p="http://schemas.openxmlformats.org/presentationml/2006/main">
  <p:tag name="SLIDO_ELEMENT" val="logo"/>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10724</TotalTime>
  <Words>2068</Words>
  <Application>Microsoft Office PowerPoint</Application>
  <PresentationFormat>Widescreen</PresentationFormat>
  <Paragraphs>296</Paragraphs>
  <Slides>43</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43</vt:i4>
      </vt:variant>
    </vt:vector>
  </HeadingPairs>
  <TitlesOfParts>
    <vt:vector size="59"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Brian’s Version of Data Science Lifecycle</vt:lpstr>
      <vt:lpstr>Overview of SOME Key ML Methods/Terms </vt:lpstr>
      <vt:lpstr>PowerPoint Presentation</vt:lpstr>
      <vt:lpstr>PowerPoint Presentation</vt:lpstr>
      <vt:lpstr>Overview of Key ML Methods/Terms </vt:lpstr>
      <vt:lpstr>PowerPoint Presentation</vt:lpstr>
      <vt:lpstr>Overview of Key ML Methods/Terms </vt:lpstr>
      <vt:lpstr>Overview of Key ML Methods/Terms </vt:lpstr>
      <vt:lpstr>Overview of Key ML Methods/Terms </vt:lpstr>
      <vt:lpstr>Cross- Validation: Training </vt:lpstr>
      <vt:lpstr>Cross-Validation</vt:lpstr>
      <vt:lpstr>PowerPoint Presentation</vt:lpstr>
      <vt:lpstr>Overview of Key ML Methods/Terms </vt:lpstr>
      <vt:lpstr>Overview of Key ML Methods/Terms </vt:lpstr>
      <vt:lpstr>Overview of Key ML Methods/Terms </vt:lpstr>
      <vt:lpstr>Bias Versus Variance </vt:lpstr>
      <vt:lpstr>PowerPoint Presentation</vt:lpstr>
      <vt:lpstr>PowerPoint Presentation</vt:lpstr>
      <vt:lpstr>PowerPoint Presentation</vt:lpstr>
      <vt:lpstr>Bookings.com</vt:lpstr>
      <vt:lpstr>Bookings.com</vt:lpstr>
      <vt:lpstr>Machine Learning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72</cp:revision>
  <dcterms:created xsi:type="dcterms:W3CDTF">2020-08-13T20:04:25Z</dcterms:created>
  <dcterms:modified xsi:type="dcterms:W3CDTF">2021-09-19T17:51:55Z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