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handoutMasterIdLst>
    <p:handoutMasterId r:id="rId48"/>
  </p:handoutMasterIdLst>
  <p:sldIdLst>
    <p:sldId id="2391" r:id="rId2"/>
    <p:sldId id="2407" r:id="rId3"/>
    <p:sldId id="366" r:id="rId4"/>
    <p:sldId id="2437" r:id="rId5"/>
    <p:sldId id="2425" r:id="rId6"/>
    <p:sldId id="2404" r:id="rId7"/>
    <p:sldId id="2372" r:id="rId8"/>
    <p:sldId id="2362" r:id="rId9"/>
    <p:sldId id="410" r:id="rId10"/>
    <p:sldId id="2360" r:id="rId11"/>
    <p:sldId id="2361" r:id="rId12"/>
    <p:sldId id="2375" r:id="rId13"/>
    <p:sldId id="2373" r:id="rId14"/>
    <p:sldId id="2424" r:id="rId15"/>
    <p:sldId id="334" r:id="rId16"/>
    <p:sldId id="339" r:id="rId17"/>
    <p:sldId id="337" r:id="rId18"/>
    <p:sldId id="341" r:id="rId19"/>
    <p:sldId id="342" r:id="rId20"/>
    <p:sldId id="343" r:id="rId21"/>
    <p:sldId id="2438" r:id="rId22"/>
    <p:sldId id="2427" r:id="rId23"/>
    <p:sldId id="2441" r:id="rId24"/>
    <p:sldId id="2428" r:id="rId25"/>
    <p:sldId id="2445" r:id="rId26"/>
    <p:sldId id="2430" r:id="rId27"/>
    <p:sldId id="2446" r:id="rId28"/>
    <p:sldId id="2447" r:id="rId29"/>
    <p:sldId id="2451" r:id="rId30"/>
    <p:sldId id="2448" r:id="rId31"/>
    <p:sldId id="2439" r:id="rId32"/>
    <p:sldId id="2449" r:id="rId33"/>
    <p:sldId id="2431" r:id="rId34"/>
    <p:sldId id="2440" r:id="rId35"/>
    <p:sldId id="2450" r:id="rId36"/>
    <p:sldId id="2436" r:id="rId37"/>
    <p:sldId id="2432" r:id="rId38"/>
    <p:sldId id="2443" r:id="rId39"/>
    <p:sldId id="626" r:id="rId40"/>
    <p:sldId id="2442" r:id="rId41"/>
    <p:sldId id="2422" r:id="rId42"/>
    <p:sldId id="2377" r:id="rId43"/>
    <p:sldId id="2395" r:id="rId44"/>
    <p:sldId id="2400" r:id="rId45"/>
    <p:sldId id="24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35" autoAdjust="0"/>
    <p:restoredTop sz="96311" autoAdjust="0"/>
  </p:normalViewPr>
  <p:slideViewPr>
    <p:cSldViewPr snapToGrid="0" snapToObjects="1">
      <p:cViewPr varScale="1">
        <p:scale>
          <a:sx n="93" d="100"/>
          <a:sy n="93" d="100"/>
        </p:scale>
        <p:origin x="60" y="510"/>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1/15/2022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20</a:t>
            </a:fld>
            <a:endParaRPr lang="en-US"/>
          </a:p>
        </p:txBody>
      </p:sp>
    </p:spTree>
    <p:extLst>
      <p:ext uri="{BB962C8B-B14F-4D97-AF65-F5344CB8AC3E}">
        <p14:creationId xmlns:p14="http://schemas.microsoft.com/office/powerpoint/2010/main" val="32882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43</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44</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45</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7</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8</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11</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13</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19</a:t>
            </a:fld>
            <a:endParaRPr lang="en-US"/>
          </a:p>
        </p:txBody>
      </p:sp>
    </p:spTree>
    <p:extLst>
      <p:ext uri="{BB962C8B-B14F-4D97-AF65-F5344CB8AC3E}">
        <p14:creationId xmlns:p14="http://schemas.microsoft.com/office/powerpoint/2010/main" val="386784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1/15/2022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1/15/2022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1/15/2022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1/15/2022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1/15/2022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1/15/2022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1/15/2022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1/15/2022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1/15/2022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1/15/2022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1/15/2022</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spTree>
    <p:extLst>
      <p:ext uri="{BB962C8B-B14F-4D97-AF65-F5344CB8AC3E}">
        <p14:creationId xmlns:p14="http://schemas.microsoft.com/office/powerpoint/2010/main" val="158707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11</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12</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13</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14</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Facebook moved from phrase-based translations to DNNs for roughly 4.5 billion language translations each day</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5% is important because that’s typically the human error rate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16</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19</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20</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616449"/>
            <a:ext cx="10515600" cy="6105025"/>
          </a:xfrm>
        </p:spPr>
        <p:txBody>
          <a:bodyPr>
            <a:normAutofit fontScale="85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and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253765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4286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183724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dirty="0"/>
              <a:t> </a:t>
            </a:r>
            <a:r>
              <a:rPr lang="en-US" b="1" dirty="0"/>
              <a:t>Classification</a:t>
            </a:r>
            <a:r>
              <a:rPr lang="en-US" dirty="0"/>
              <a:t> is the process of developing a model to predict whether a target variable is in defined categories.  This is driven by having either a binary or multi-level categorical variable as the target variable. </a:t>
            </a:r>
          </a:p>
          <a:p>
            <a:pPr lvl="2"/>
            <a:r>
              <a:rPr lang="en-US" sz="2400" dirty="0"/>
              <a:t> Examples: </a:t>
            </a:r>
          </a:p>
          <a:p>
            <a:pPr lvl="3"/>
            <a:r>
              <a:rPr lang="en-US" sz="2000" dirty="0"/>
              <a:t> Predicting whether someone is male, or female based on 1,000s of pictures.</a:t>
            </a:r>
          </a:p>
          <a:p>
            <a:pPr lvl="3"/>
            <a:r>
              <a:rPr lang="en-US" sz="2000" dirty="0"/>
              <a:t> Predicting whether a team will have a winning season or not based on player performance </a:t>
            </a:r>
          </a:p>
          <a:p>
            <a:pPr lvl="3"/>
            <a:r>
              <a:rPr lang="en-US" sz="2000" dirty="0"/>
              <a:t> Predicting whether a person will default on a loan or not</a:t>
            </a:r>
          </a:p>
          <a:p>
            <a:pPr lvl="2"/>
            <a:r>
              <a:rPr lang="en-US" sz="2400" dirty="0"/>
              <a:t> Key point: The predications of the model are not binary (1s or 0s) but are given as </a:t>
            </a:r>
            <a:r>
              <a:rPr lang="en-US" sz="2400" b="1" dirty="0"/>
              <a:t>percentages</a:t>
            </a:r>
            <a:r>
              <a:rPr lang="en-US" sz="2400" dirty="0"/>
              <a:t> indicating the likelihood that any one row of data belongs to any one category.  In the case of target variables with multiple categories each row will get the same number of percent predictions as categories.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32790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3320144"/>
          </a:xfrm>
        </p:spPr>
        <p:txBody>
          <a:bodyPr>
            <a:normAutofit/>
          </a:bodyPr>
          <a:lstStyle/>
          <a:p>
            <a:r>
              <a:rPr lang="en-US" sz="3200" b="1" dirty="0"/>
              <a:t> Regression</a:t>
            </a:r>
            <a:r>
              <a:rPr lang="en-US" sz="3200" dirty="0"/>
              <a:t> is the process of developing a model to predict a specific number or range of numbers. This is driven by having a continuous variable as the target variable for the model</a:t>
            </a:r>
          </a:p>
          <a:p>
            <a:pPr lvl="2"/>
            <a:r>
              <a:rPr lang="en-US" sz="2800" dirty="0"/>
              <a:t> Examples: </a:t>
            </a:r>
          </a:p>
          <a:p>
            <a:pPr lvl="3"/>
            <a:r>
              <a:rPr lang="en-US" sz="2400" dirty="0"/>
              <a:t> Predicting the score given the players playing a game. </a:t>
            </a:r>
          </a:p>
          <a:p>
            <a:pPr lvl="3"/>
            <a:r>
              <a:rPr lang="en-US" sz="2400" dirty="0"/>
              <a:t> Predicting an amount of rain given weather conditions </a:t>
            </a:r>
          </a:p>
          <a:p>
            <a:pPr lvl="3"/>
            <a:r>
              <a:rPr lang="en-US" sz="2400" dirty="0"/>
              <a:t> Predicting a persons weight based on various personal statistics</a:t>
            </a:r>
          </a:p>
          <a:p>
            <a:pPr lvl="3"/>
            <a:endParaRPr lang="en-US" sz="2000"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184258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are you willing to accept?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35204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31</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5916545"/>
          </a:xfrm>
        </p:spPr>
        <p:txBody>
          <a:bodyPr>
            <a:normAutofit fontScale="85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r>
              <a:rPr lang="en-US" b="1" dirty="0"/>
              <a:t> Phase – 2 Data Prep and Problem Exploration</a:t>
            </a:r>
          </a:p>
          <a:p>
            <a:pPr lvl="1"/>
            <a:r>
              <a:rPr lang="en-US" b="1" dirty="0"/>
              <a:t> Variable classes/types</a:t>
            </a:r>
          </a:p>
          <a:p>
            <a:pPr lvl="1"/>
            <a:r>
              <a:rPr lang="en-US" b="1" dirty="0"/>
              <a:t> Scaling and/or Normalizing Data/One-Hot Encoding</a:t>
            </a:r>
          </a:p>
          <a:p>
            <a:pPr lvl="1"/>
            <a:r>
              <a:rPr lang="en-US" b="1" dirty="0"/>
              <a:t> Missing Data </a:t>
            </a:r>
          </a:p>
          <a:p>
            <a:pPr lvl="1"/>
            <a:r>
              <a:rPr lang="en-US" b="1" dirty="0"/>
              <a:t> Baseline – prevalence</a:t>
            </a:r>
          </a:p>
          <a:p>
            <a:pPr lvl="1"/>
            <a:r>
              <a:rPr lang="en-US" b="1" dirty="0"/>
              <a:t> Data Partitioning/Sampling </a:t>
            </a:r>
          </a:p>
          <a:p>
            <a:pPr lvl="1"/>
            <a:r>
              <a:rPr lang="en-US" b="1" dirty="0"/>
              <a:t> EDA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a:t>
            </a:r>
          </a:p>
          <a:p>
            <a:pPr lvl="1"/>
            <a:r>
              <a:rPr lang="en-US" dirty="0"/>
              <a:t>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32</a:t>
            </a:fld>
            <a:endParaRPr lang="en-US"/>
          </a:p>
        </p:txBody>
      </p:sp>
    </p:spTree>
    <p:extLst>
      <p:ext uri="{BB962C8B-B14F-4D97-AF65-F5344CB8AC3E}">
        <p14:creationId xmlns:p14="http://schemas.microsoft.com/office/powerpoint/2010/main" val="1767199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33</a:t>
            </a:fld>
            <a:endParaRPr lang="en-US"/>
          </a:p>
        </p:txBody>
      </p:sp>
    </p:spTree>
    <p:extLst>
      <p:ext uri="{BB962C8B-B14F-4D97-AF65-F5344CB8AC3E}">
        <p14:creationId xmlns:p14="http://schemas.microsoft.com/office/powerpoint/2010/main" val="1229894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34</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955466"/>
          </a:xfrm>
        </p:spPr>
        <p:txBody>
          <a:bodyPr>
            <a:normAutofit fontScale="85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(Summary Stats and Visuals)</a:t>
            </a:r>
          </a:p>
          <a:p>
            <a:r>
              <a:rPr lang="en-US" b="1" dirty="0"/>
              <a:t> Phase – 3 – Solution Model Development</a:t>
            </a:r>
          </a:p>
          <a:p>
            <a:pPr lvl="1"/>
            <a:r>
              <a:rPr lang="en-US" b="1" dirty="0"/>
              <a:t> Parameters versus Hyperparameters</a:t>
            </a:r>
          </a:p>
          <a:p>
            <a:pPr lvl="1"/>
            <a:r>
              <a:rPr lang="en-US" b="1" dirty="0"/>
              <a:t> Thresholding </a:t>
            </a:r>
          </a:p>
          <a:p>
            <a:pPr lvl="1"/>
            <a:r>
              <a:rPr lang="en-US" b="1" dirty="0"/>
              <a:t> Feature Engineering</a:t>
            </a:r>
          </a:p>
          <a:p>
            <a:pPr lvl="1"/>
            <a:r>
              <a:rPr lang="en-US" b="1" dirty="0"/>
              <a:t> Bias versus Variance Tradeoff </a:t>
            </a:r>
          </a:p>
          <a:p>
            <a:pPr lvl="1"/>
            <a:r>
              <a:rPr lang="en-US" b="1" dirty="0"/>
              <a:t> Model Evaluation </a:t>
            </a:r>
          </a:p>
          <a:p>
            <a:pPr lvl="1"/>
            <a:r>
              <a:rPr lang="en-US" b="1" dirty="0"/>
              <a:t> Non-parametric modelling (random state) </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35</a:t>
            </a:fld>
            <a:endParaRPr lang="en-US"/>
          </a:p>
        </p:txBody>
      </p:sp>
    </p:spTree>
    <p:extLst>
      <p:ext uri="{BB962C8B-B14F-4D97-AF65-F5344CB8AC3E}">
        <p14:creationId xmlns:p14="http://schemas.microsoft.com/office/powerpoint/2010/main" val="361727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Likely going to dedicate a week to just this topic.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36</a:t>
            </a:fld>
            <a:endParaRPr lang="en-US"/>
          </a:p>
        </p:txBody>
      </p:sp>
    </p:spTree>
    <p:extLst>
      <p:ext uri="{BB962C8B-B14F-4D97-AF65-F5344CB8AC3E}">
        <p14:creationId xmlns:p14="http://schemas.microsoft.com/office/powerpoint/2010/main" val="173245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3307537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Evaluation – The metrics you use to assess model quality. There are a ton of this measures, and we are dedicating an entire week to the exploring these further.  I’ll show some examples in the code for this week.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135354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39</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40</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41</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42</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0">
  <p:cSld>
    <p:bg>
      <p:bgPr>
        <a:solidFill>
          <a:srgbClr val="FFFFFF"/>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5B8BA9-54D4-4E30-8037-15FB525686A5}"/>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9B46D631-7BE1-4B3A-B1AF-28C32AFE3C09}"/>
              </a:ext>
            </a:extLst>
          </p:cNvPr>
          <p:cNvSpPr>
            <a:spLocks noGrp="1"/>
          </p:cNvSpPr>
          <p:nvPr>
            <p:ph type="sldNum" sz="quarter" idx="12"/>
          </p:nvPr>
        </p:nvSpPr>
        <p:spPr/>
        <p:txBody>
          <a:bodyPr/>
          <a:lstStyle/>
          <a:p>
            <a:fld id="{5ACD0CF0-90CC-9C41-A77B-2776398A8C8B}" type="slidenum">
              <a:rPr lang="en-US" smtClean="0"/>
              <a:t>6</a:t>
            </a:fld>
            <a:endParaRPr lang="en-US"/>
          </a:p>
        </p:txBody>
      </p:sp>
      <p:pic>
        <p:nvPicPr>
          <p:cNvPr id="5" name="Picture 4">
            <a:extLst>
              <a:ext uri="{FF2B5EF4-FFF2-40B4-BE49-F238E27FC236}">
                <a16:creationId xmlns:a16="http://schemas.microsoft.com/office/drawing/2014/main" id="{0D45AD7D-EA8C-49E0-B069-1E09BC54F2E9}"/>
              </a:ext>
            </a:extLst>
          </p:cNvPr>
          <p:cNvPicPr>
            <a:picLocks/>
          </p:cNvPicPr>
          <p:nvPr>
            <p:custDataLst>
              <p:tags r:id="rId2"/>
            </p:custDataLst>
          </p:nvPr>
        </p:nvPicPr>
        <p:blipFill>
          <a:blip r:embed="rId7"/>
          <a:stretch>
            <a:fillRect/>
          </a:stretch>
        </p:blipFill>
        <p:spPr>
          <a:xfrm>
            <a:off x="5486400" y="602187"/>
            <a:ext cx="1219200" cy="510126"/>
          </a:xfrm>
          <a:prstGeom prst="rect">
            <a:avLst/>
          </a:prstGeom>
        </p:spPr>
      </p:pic>
      <p:sp>
        <p:nvSpPr>
          <p:cNvPr id="6" name="Rectangle 5">
            <a:extLst>
              <a:ext uri="{FF2B5EF4-FFF2-40B4-BE49-F238E27FC236}">
                <a16:creationId xmlns:a16="http://schemas.microsoft.com/office/drawing/2014/main" id="{DEF8E994-724E-476B-A3F0-D61C047C77FA}"/>
              </a:ext>
            </a:extLst>
          </p:cNvPr>
          <p:cNvSpPr/>
          <p:nvPr>
            <p:custDataLst>
              <p:tags r:id="rId3"/>
            </p:custDataLst>
          </p:nvPr>
        </p:nvSpPr>
        <p:spPr>
          <a:xfrm>
            <a:off x="0" y="1714500"/>
            <a:ext cx="12192000" cy="3429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424242"/>
                </a:solidFill>
              </a:rPr>
              <a:t>What is Machine Learning? </a:t>
            </a:r>
          </a:p>
        </p:txBody>
      </p:sp>
      <p:sp>
        <p:nvSpPr>
          <p:cNvPr id="7" name="Rectangle 6">
            <a:extLst>
              <a:ext uri="{FF2B5EF4-FFF2-40B4-BE49-F238E27FC236}">
                <a16:creationId xmlns:a16="http://schemas.microsoft.com/office/drawing/2014/main" id="{DF60042A-C5CB-490D-AC14-99E00C48ED32}"/>
              </a:ext>
            </a:extLst>
          </p:cNvPr>
          <p:cNvSpPr/>
          <p:nvPr>
            <p:custDataLst>
              <p:tags r:id="rId4"/>
            </p:custDataLst>
          </p:nvPr>
        </p:nvSpPr>
        <p:spPr>
          <a:xfrm>
            <a:off x="0" y="5143500"/>
            <a:ext cx="12192000" cy="17145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rgbClr val="39AC37"/>
                </a:solidFill>
              </a:rPr>
              <a:t>ⓘ</a:t>
            </a:r>
            <a:r>
              <a:rPr lang="en-US" sz="1400">
                <a:solidFill>
                  <a:srgbClr val="424242"/>
                </a:solidFill>
              </a:rPr>
              <a:t> Start presenting to display the poll results on this slide.</a:t>
            </a:r>
          </a:p>
        </p:txBody>
      </p:sp>
      <p:sp>
        <p:nvSpPr>
          <p:cNvPr id="8" name="Rectangle 7">
            <a:extLst>
              <a:ext uri="{FF2B5EF4-FFF2-40B4-BE49-F238E27FC236}">
                <a16:creationId xmlns:a16="http://schemas.microsoft.com/office/drawing/2014/main" id="{6E76B945-1E8C-40A6-9BF0-95FBAB553D2B}"/>
              </a:ext>
            </a:extLst>
          </p:cNvPr>
          <p:cNvSpPr/>
          <p:nvPr/>
        </p:nvSpPr>
        <p:spPr>
          <a:xfrm>
            <a:off x="241300" y="278595"/>
            <a:ext cx="2425700" cy="833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SLIDO</a:t>
            </a:r>
          </a:p>
        </p:txBody>
      </p:sp>
      <p:pic>
        <p:nvPicPr>
          <p:cNvPr id="9" name="Picture 8">
            <a:extLst>
              <a:ext uri="{FF2B5EF4-FFF2-40B4-BE49-F238E27FC236}">
                <a16:creationId xmlns:a16="http://schemas.microsoft.com/office/drawing/2014/main" id="{7EE59401-00AF-4006-A3E2-2BF73F3AA423}"/>
              </a:ext>
            </a:extLst>
          </p:cNvPr>
          <p:cNvPicPr>
            <a:picLocks/>
          </p:cNvPicPr>
          <p:nvPr>
            <p:custDataLst>
              <p:tags r:id="rId5"/>
            </p:custDataLst>
          </p:nvPr>
        </p:nvPicPr>
        <p:blipFill>
          <a:blip r:embed="rId8"/>
          <a:stretch>
            <a:fillRect/>
          </a:stretch>
        </p:blipFill>
        <p:spPr>
          <a:xfrm>
            <a:off x="508000" y="2209800"/>
            <a:ext cx="2438400" cy="2438400"/>
          </a:xfrm>
          <a:prstGeom prst="rect">
            <a:avLst/>
          </a:prstGeom>
        </p:spPr>
      </p:pic>
    </p:spTree>
    <p:custDataLst>
      <p:tags r:id="rId1"/>
    </p:custDataLst>
    <p:extLst>
      <p:ext uri="{BB962C8B-B14F-4D97-AF65-F5344CB8AC3E}">
        <p14:creationId xmlns:p14="http://schemas.microsoft.com/office/powerpoint/2010/main" val="131280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8</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TYPE" val="Standard"/>
  <p:tag name="SLIDO_TIMELINE" val="W3sicG9sbFF1ZXN0aW9uVXVpZCI6IjYyY2U0ZjA0LTFjYTQtNDVkMS04OTQxLTgwMDM2MWQ4ZmRiMCIsInNob3dSZXN1bHRzIjp0cnVlLCJzaG93Q29ycmVjdEFuc3dlcnMiOmZhbHNlLCJ2b3RpbmdMb2NrZWQiOmZhbHNlfV0="/>
</p:tagLst>
</file>

<file path=ppt/tags/tag2.xml><?xml version="1.0" encoding="utf-8"?>
<p:tagLst xmlns:a="http://schemas.openxmlformats.org/drawingml/2006/main" xmlns:r="http://schemas.openxmlformats.org/officeDocument/2006/relationships" xmlns:p="http://schemas.openxmlformats.org/presentationml/2006/main">
  <p:tag name="SLIDO_ELEMENT" val="logo"/>
</p:tagLst>
</file>

<file path=ppt/tags/tag3.xml><?xml version="1.0" encoding="utf-8"?>
<p:tagLst xmlns:a="http://schemas.openxmlformats.org/drawingml/2006/main" xmlns:r="http://schemas.openxmlformats.org/officeDocument/2006/relationships" xmlns:p="http://schemas.openxmlformats.org/presentationml/2006/main">
  <p:tag name="SLIDO_ELEMENT" val="title"/>
</p:tagLst>
</file>

<file path=ppt/tags/tag4.xml><?xml version="1.0" encoding="utf-8"?>
<p:tagLst xmlns:a="http://schemas.openxmlformats.org/drawingml/2006/main" xmlns:r="http://schemas.openxmlformats.org/officeDocument/2006/relationships" xmlns:p="http://schemas.openxmlformats.org/presentationml/2006/main">
  <p:tag name="SLIDO_ELEMENT" val="footer"/>
</p:tagLst>
</file>

<file path=ppt/tags/tag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WordClou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22216</TotalTime>
  <Words>2879</Words>
  <Application>Microsoft Office PowerPoint</Application>
  <PresentationFormat>Widescreen</PresentationFormat>
  <Paragraphs>372</Paragraphs>
  <Slides>45</Slides>
  <Notes>13</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45</vt:i4>
      </vt:variant>
    </vt:vector>
  </HeadingPairs>
  <TitlesOfParts>
    <vt:vector size="61" baseType="lpstr">
      <vt:lpstr>Aharoni</vt:lpstr>
      <vt:lpstr>Amatic SC Regular</vt:lpstr>
      <vt:lpstr>Arial</vt:lpstr>
      <vt:lpstr>Calibri</vt:lpstr>
      <vt:lpstr>Calibri Light</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Classification versus Regression </vt:lpstr>
      <vt:lpstr>Overview of Key ML Methods/Terms: Probabilistic Interpretation </vt:lpstr>
      <vt:lpstr>PowerPoint Presentation</vt:lpstr>
      <vt:lpstr>Overview of SOME Key ML Methods/Terms </vt:lpstr>
      <vt:lpstr>Overview of Key ML Methods/Terms </vt:lpstr>
      <vt:lpstr>PowerPoint Presentation</vt:lpstr>
      <vt:lpstr>Overview of SOME Key ML Methods/Terms </vt:lpstr>
      <vt:lpstr>Overview of Key ML Methods/Terms </vt:lpstr>
      <vt:lpstr>Overview of Key ML Methods/Terms </vt:lpstr>
      <vt:lpstr>Overview of Key ML Methods/Terms </vt:lpstr>
      <vt:lpstr>Bias Versus Variance </vt:lpstr>
      <vt:lpstr>PowerPoint Presentation</vt:lpstr>
      <vt:lpstr>PowerPoint Presentation</vt:lpstr>
      <vt:lpstr>PowerPoint Presentation</vt:lpstr>
      <vt:lpstr>Bookings.com</vt:lpstr>
      <vt:lpstr>Bookings.com</vt:lpstr>
      <vt:lpstr>Machine Learning Overview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85</cp:revision>
  <dcterms:created xsi:type="dcterms:W3CDTF">2020-08-13T20:04:25Z</dcterms:created>
  <dcterms:modified xsi:type="dcterms:W3CDTF">2022-01-19T19:34:12Z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