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7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7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857B7-EB16-4A4C-8768-960123995D85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1A27703-24BC-4CC0-BA34-DDCAC3F16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9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r>
              <a:rPr lang="en-US" sz="4000" dirty="0" err="1">
                <a:solidFill>
                  <a:schemeClr val="tx1"/>
                </a:solidFill>
              </a:rPr>
              <a:t>tugas</a:t>
            </a:r>
            <a:r>
              <a:rPr lang="en-US" sz="8000" dirty="0">
                <a:solidFill>
                  <a:schemeClr val="tx1"/>
                </a:solidFill>
              </a:rPr>
              <a:t/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8000" dirty="0" err="1">
                <a:solidFill>
                  <a:schemeClr val="tx1"/>
                </a:solidFill>
              </a:rPr>
              <a:t>Rekayasa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Perangkat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Lunak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Nama 		: </a:t>
            </a:r>
            <a:r>
              <a:rPr lang="id-ID" sz="1800" dirty="0" smtClean="0"/>
              <a:t>Sutrisno</a:t>
            </a:r>
            <a:endParaRPr lang="en-US" sz="1800" dirty="0" smtClean="0"/>
          </a:p>
          <a:p>
            <a:r>
              <a:rPr lang="en-US" sz="2000" dirty="0"/>
              <a:t>NIM		</a:t>
            </a:r>
            <a:r>
              <a:rPr lang="en-US" sz="2000" dirty="0" smtClean="0"/>
              <a:t>: </a:t>
            </a:r>
            <a:r>
              <a:rPr lang="en-US" sz="2000" dirty="0" smtClean="0"/>
              <a:t>14210241</a:t>
            </a:r>
            <a:r>
              <a:rPr lang="id-ID" sz="2000" dirty="0" smtClean="0"/>
              <a:t>68</a:t>
            </a:r>
            <a:endParaRPr lang="en-US" sz="2000" dirty="0"/>
          </a:p>
          <a:p>
            <a:r>
              <a:rPr lang="en-US" sz="2000" dirty="0" err="1"/>
              <a:t>Kelas</a:t>
            </a:r>
            <a:r>
              <a:rPr lang="en-US" sz="2000" dirty="0"/>
              <a:t>		: </a:t>
            </a:r>
            <a:r>
              <a:rPr lang="en-US" sz="2000" dirty="0" smtClean="0"/>
              <a:t>MI-</a:t>
            </a:r>
            <a:r>
              <a:rPr lang="id-ID" sz="2000" dirty="0" smtClean="0"/>
              <a:t>6</a:t>
            </a:r>
            <a:endParaRPr lang="en-US" sz="2000" dirty="0"/>
          </a:p>
          <a:p>
            <a:r>
              <a:rPr lang="en-US" sz="2000" dirty="0" err="1"/>
              <a:t>Dosen</a:t>
            </a:r>
            <a:r>
              <a:rPr lang="en-US" sz="2000" dirty="0"/>
              <a:t> 		: </a:t>
            </a:r>
            <a:r>
              <a:rPr lang="en-US" sz="2000" dirty="0" err="1"/>
              <a:t>Teguh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 </a:t>
            </a:r>
            <a:r>
              <a:rPr lang="en-US" sz="2000" dirty="0" err="1"/>
              <a:t>S.Pd</a:t>
            </a:r>
            <a:endParaRPr lang="en-US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37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30659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Operasi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15291"/>
            <a:ext cx="10058400" cy="4656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Sebuah Sistem Operasi dibuat dengan menggunakan bahasa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</a:t>
            </a: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mengkombinasikan berbagai algoritma pemrograman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dijalankan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disebuah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1 – </a:t>
            </a:r>
            <a:r>
              <a:rPr lang="en-US" dirty="0" err="1" smtClean="0">
                <a:solidFill>
                  <a:schemeClr val="tx1"/>
                </a:solidFill>
              </a:rPr>
              <a:t>Managemen</a:t>
            </a:r>
            <a:r>
              <a:rPr lang="en-US" dirty="0" smtClean="0">
                <a:solidFill>
                  <a:schemeClr val="tx1"/>
                </a:solidFill>
              </a:rPr>
              <a:t>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219202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“Project manager (PM)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penanggung</a:t>
            </a:r>
            <a:r>
              <a:rPr lang="en-US" b="1" dirty="0"/>
              <a:t> </a:t>
            </a:r>
            <a:r>
              <a:rPr lang="en-US" b="1" dirty="0" err="1"/>
              <a:t>jawab</a:t>
            </a:r>
            <a:r>
              <a:rPr lang="en-US" b="1" dirty="0"/>
              <a:t> PL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/>
              <a:t>dituntut</a:t>
            </a:r>
            <a:r>
              <a:rPr lang="en-US" b="1" dirty="0"/>
              <a:t> </a:t>
            </a:r>
            <a:r>
              <a:rPr lang="en-US" b="1" dirty="0" err="1"/>
              <a:t>menjaga</a:t>
            </a:r>
            <a:r>
              <a:rPr lang="en-US" b="1" dirty="0"/>
              <a:t> budget, </a:t>
            </a:r>
            <a:r>
              <a:rPr lang="en-US" b="1" dirty="0" err="1"/>
              <a:t>jadwal</a:t>
            </a:r>
            <a:r>
              <a:rPr lang="en-US" b="1" dirty="0"/>
              <a:t>, </a:t>
            </a:r>
            <a:r>
              <a:rPr lang="en-US" b="1" dirty="0" err="1"/>
              <a:t>kualitas</a:t>
            </a:r>
            <a:r>
              <a:rPr lang="en-US" b="1" dirty="0"/>
              <a:t>”</a:t>
            </a:r>
            <a:endParaRPr lang="en-US" dirty="0"/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2800350" y="2286001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/>
              <a:t>PM </a:t>
            </a:r>
            <a:r>
              <a:rPr lang="en-US" sz="2400" dirty="0" err="1"/>
              <a:t>membelikan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bantu </a:t>
            </a:r>
            <a:r>
              <a:rPr lang="en-US" sz="2400" dirty="0" err="1"/>
              <a:t>pengembangan</a:t>
            </a:r>
            <a:r>
              <a:rPr lang="en-US" sz="2400" dirty="0"/>
              <a:t> yang</a:t>
            </a:r>
            <a:br>
              <a:rPr lang="en-US" sz="2400" dirty="0"/>
            </a:br>
            <a:r>
              <a:rPr lang="en-US" sz="2400" dirty="0"/>
              <a:t>super </a:t>
            </a:r>
            <a:r>
              <a:rPr lang="en-US" sz="2400" dirty="0" err="1"/>
              <a:t>canggih</a:t>
            </a:r>
            <a:r>
              <a:rPr lang="en-US" sz="2400" dirty="0"/>
              <a:t>,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generasi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.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1971931" y="3386078"/>
            <a:ext cx="741972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0" hangingPunct="0"/>
            <a:r>
              <a:rPr lang="en-US" sz="3000" dirty="0" err="1">
                <a:latin typeface="Agency FB" pitchFamily="34" charset="0"/>
                <a:cs typeface="Arial" charset="0"/>
              </a:rPr>
              <a:t>Masalah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pengembangan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perangkat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lunak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berkualitas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lebih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penting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dari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sekedar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komputer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terbaru</a:t>
            </a:r>
            <a:r>
              <a:rPr lang="en-US" sz="3000" dirty="0">
                <a:latin typeface="Agency FB" pitchFamily="34" charset="0"/>
                <a:cs typeface="Arial" charset="0"/>
              </a:rPr>
              <a:t>. CASE (Computer Aided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Sofware</a:t>
            </a:r>
            <a:r>
              <a:rPr lang="en-US" sz="3000" dirty="0">
                <a:latin typeface="Agency FB" pitchFamily="34" charset="0"/>
                <a:cs typeface="Arial" charset="0"/>
              </a:rPr>
              <a:t> Engineering) tools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lebih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penting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daripada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perangkat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keras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untuk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mendapatkan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kualitas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dan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produktifitas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baik</a:t>
            </a:r>
            <a:r>
              <a:rPr lang="en-US" sz="3000" dirty="0">
                <a:latin typeface="Agency FB" pitchFamily="34" charset="0"/>
                <a:cs typeface="Arial" charset="0"/>
              </a:rPr>
              <a:t>,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tapi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banyak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pengembangperangkat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lunak</a:t>
            </a:r>
            <a:r>
              <a:rPr lang="en-US" sz="3000" dirty="0">
                <a:latin typeface="Agency FB" pitchFamily="34" charset="0"/>
                <a:cs typeface="Arial" charset="0"/>
              </a:rPr>
              <a:t> yang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tidak</a:t>
            </a:r>
            <a:r>
              <a:rPr lang="en-US" sz="3000" dirty="0">
                <a:latin typeface="Agency FB" pitchFamily="34" charset="0"/>
                <a:cs typeface="Arial" charset="0"/>
              </a:rPr>
              <a:t> </a:t>
            </a:r>
            <a:r>
              <a:rPr lang="en-US" sz="3000" dirty="0" err="1">
                <a:latin typeface="Agency FB" pitchFamily="34" charset="0"/>
                <a:cs typeface="Arial" charset="0"/>
              </a:rPr>
              <a:t>menyadarinya</a:t>
            </a:r>
            <a:endParaRPr lang="en-US" sz="3000" dirty="0">
              <a:latin typeface="Agency FB" pitchFamily="34" charset="0"/>
              <a:cs typeface="Arial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27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1 – </a:t>
            </a:r>
            <a:r>
              <a:rPr lang="en-US" dirty="0" err="1" smtClean="0">
                <a:solidFill>
                  <a:schemeClr val="tx1"/>
                </a:solidFill>
              </a:rPr>
              <a:t>Managemen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2800350" y="2286001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dikejar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,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solusinya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programmer yang </a:t>
            </a:r>
            <a:r>
              <a:rPr lang="en-US" sz="2400" dirty="0" err="1"/>
              <a:t>mengerjakan</a:t>
            </a:r>
            <a:r>
              <a:rPr lang="en-US" sz="2400" dirty="0"/>
              <a:t>?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1971931" y="3386079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>
                <a:latin typeface="Agency FB" pitchFamily="34" charset="0"/>
              </a:rPr>
              <a:t>Membuat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perangkat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lunak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bukan</a:t>
            </a:r>
            <a:r>
              <a:rPr lang="en-US" sz="4000" dirty="0">
                <a:latin typeface="Agency FB" pitchFamily="34" charset="0"/>
              </a:rPr>
              <a:t> proses </a:t>
            </a:r>
            <a:r>
              <a:rPr lang="en-US" sz="4000" dirty="0" err="1">
                <a:latin typeface="Agency FB" pitchFamily="34" charset="0"/>
              </a:rPr>
              <a:t>mekanis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seperti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industrimanufaktur</a:t>
            </a:r>
            <a:r>
              <a:rPr lang="en-US" sz="4000" dirty="0">
                <a:latin typeface="Agency FB" pitchFamily="34" charset="0"/>
              </a:rPr>
              <a:t>. </a:t>
            </a:r>
            <a:r>
              <a:rPr lang="en-US" sz="4000" dirty="0" err="1">
                <a:latin typeface="Agency FB" pitchFamily="34" charset="0"/>
              </a:rPr>
              <a:t>Jika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kita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menambah</a:t>
            </a:r>
            <a:r>
              <a:rPr lang="en-US" sz="4000" dirty="0">
                <a:latin typeface="Agency FB" pitchFamily="34" charset="0"/>
              </a:rPr>
              <a:t> orang </a:t>
            </a:r>
            <a:r>
              <a:rPr lang="en-US" sz="4000" dirty="0" err="1">
                <a:latin typeface="Agency FB" pitchFamily="34" charset="0"/>
              </a:rPr>
              <a:t>pada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proyek</a:t>
            </a:r>
            <a:r>
              <a:rPr lang="en-US" sz="4000" dirty="0">
                <a:latin typeface="Agency FB" pitchFamily="34" charset="0"/>
              </a:rPr>
              <a:t> yang </a:t>
            </a:r>
            <a:r>
              <a:rPr lang="en-US" sz="4000" dirty="0" err="1">
                <a:latin typeface="Agency FB" pitchFamily="34" charset="0"/>
              </a:rPr>
              <a:t>terlambat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itu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justru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akan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lebihterlambat</a:t>
            </a:r>
            <a:endParaRPr lang="en-US" sz="4000" dirty="0">
              <a:latin typeface="Agency FB" pitchFamily="34" charset="0"/>
            </a:endParaRPr>
          </a:p>
        </p:txBody>
      </p: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17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20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17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98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MITOS 2 – </a:t>
            </a:r>
            <a:r>
              <a:rPr lang="en-US" dirty="0" err="1" smtClean="0">
                <a:solidFill>
                  <a:schemeClr val="tx1"/>
                </a:solidFill>
              </a:rPr>
              <a:t>Clien</a:t>
            </a:r>
            <a:r>
              <a:rPr lang="en-US" dirty="0" smtClean="0">
                <a:solidFill>
                  <a:schemeClr val="tx1"/>
                </a:solidFill>
              </a:rPr>
              <a:t> (1)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2520950" y="2173288"/>
            <a:ext cx="7961312" cy="923925"/>
            <a:chOff x="1267" y="2532"/>
            <a:chExt cx="3185" cy="582"/>
          </a:xfrm>
          <a:solidFill>
            <a:schemeClr val="tx2"/>
          </a:solidFill>
        </p:grpSpPr>
        <p:sp>
          <p:nvSpPr>
            <p:cNvPr id="5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1697038" y="3363912"/>
            <a:ext cx="7980362" cy="3341688"/>
            <a:chOff x="1314" y="32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9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0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 bwMode="gray">
          <a:xfrm>
            <a:off x="2809875" y="2286001"/>
            <a:ext cx="75866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yang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objektif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untuk</a:t>
            </a:r>
            <a:r>
              <a:rPr lang="en-US" sz="2400" dirty="0"/>
              <a:t> coding. “Lain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nanti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perinci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”.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gray">
          <a:xfrm>
            <a:off x="1747839" y="3506212"/>
            <a:ext cx="75676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 dirty="0" err="1">
                <a:latin typeface="Agency FB" pitchFamily="34" charset="0"/>
              </a:rPr>
              <a:t>Definisi</a:t>
            </a:r>
            <a:r>
              <a:rPr lang="en-US" sz="3200" dirty="0">
                <a:latin typeface="Agency FB" pitchFamily="34" charset="0"/>
              </a:rPr>
              <a:t> yang </a:t>
            </a:r>
            <a:r>
              <a:rPr lang="en-US" sz="3200" dirty="0" err="1">
                <a:latin typeface="Agency FB" pitchFamily="34" charset="0"/>
              </a:rPr>
              <a:t>tidak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jelas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justru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menggagalkan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usaha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pengembangan</a:t>
            </a:r>
            <a:r>
              <a:rPr lang="en-US" sz="3200" dirty="0">
                <a:latin typeface="Agency FB" pitchFamily="34" charset="0"/>
              </a:rPr>
              <a:t> 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Justru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diperlukan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deskripsi</a:t>
            </a:r>
            <a:r>
              <a:rPr lang="en-US" sz="3200" dirty="0">
                <a:latin typeface="Agency FB" pitchFamily="34" charset="0"/>
              </a:rPr>
              <a:t> formal </a:t>
            </a:r>
            <a:r>
              <a:rPr lang="en-US" sz="3200" dirty="0" err="1">
                <a:latin typeface="Agency FB" pitchFamily="34" charset="0"/>
              </a:rPr>
              <a:t>dan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detil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domain </a:t>
            </a:r>
            <a:r>
              <a:rPr lang="en-US" sz="3200" dirty="0" err="1">
                <a:latin typeface="Agency FB" pitchFamily="34" charset="0"/>
              </a:rPr>
              <a:t>informasi,fungsi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performansi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antarmuka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batasan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desain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dan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kriteria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validasi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Karakteristik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inihanya</a:t>
            </a:r>
            <a:r>
              <a:rPr lang="en-US" sz="3200" dirty="0">
                <a:latin typeface="Agency FB" pitchFamily="34" charset="0"/>
              </a:rPr>
              <a:t> bias </a:t>
            </a:r>
            <a:r>
              <a:rPr lang="en-US" sz="3200" dirty="0" err="1">
                <a:latin typeface="Agency FB" pitchFamily="34" charset="0"/>
              </a:rPr>
              <a:t>didapat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melalui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komunikasi</a:t>
            </a:r>
            <a:r>
              <a:rPr lang="en-US" sz="3200" dirty="0">
                <a:latin typeface="Agency FB" pitchFamily="34" charset="0"/>
              </a:rPr>
              <a:t> total </a:t>
            </a:r>
            <a:r>
              <a:rPr lang="en-US" sz="3200" dirty="0" err="1">
                <a:latin typeface="Agency FB" pitchFamily="34" charset="0"/>
              </a:rPr>
              <a:t>antara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pelanggan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pengembang</a:t>
            </a:r>
            <a:r>
              <a:rPr lang="en-US" sz="3200" dirty="0">
                <a:latin typeface="Agency FB" pitchFamily="34" charset="0"/>
              </a:rPr>
              <a:t>.</a:t>
            </a:r>
          </a:p>
        </p:txBody>
      </p: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1676400" y="2022475"/>
            <a:ext cx="1238250" cy="1236662"/>
            <a:chOff x="802" y="845"/>
            <a:chExt cx="827" cy="826"/>
          </a:xfrm>
        </p:grpSpPr>
        <p:sp>
          <p:nvSpPr>
            <p:cNvPr id="15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8" name="Text Box 23"/>
          <p:cNvSpPr txBox="1">
            <a:spLocks noChangeArrowheads="1"/>
          </p:cNvSpPr>
          <p:nvPr/>
        </p:nvSpPr>
        <p:spPr bwMode="gray">
          <a:xfrm>
            <a:off x="1747839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57400" y="1219202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/>
              <a:t>“Ada anggapan bahwa developer kurang</a:t>
            </a:r>
            <a:r>
              <a:rPr lang="sv-SE" dirty="0"/>
              <a:t/>
            </a:r>
            <a:br>
              <a:rPr lang="sv-SE" dirty="0"/>
            </a:br>
            <a:r>
              <a:rPr lang="sv-SE" b="1" dirty="0"/>
              <a:t>menguasai/berusaha”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2 – </a:t>
            </a:r>
            <a:r>
              <a:rPr lang="en-US" dirty="0" err="1" smtClean="0">
                <a:solidFill>
                  <a:schemeClr val="tx1"/>
                </a:solidFill>
              </a:rPr>
              <a:t>Clien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520950" y="2173288"/>
            <a:ext cx="7961312" cy="923925"/>
            <a:chOff x="1267" y="2532"/>
            <a:chExt cx="3185" cy="582"/>
          </a:xfrm>
          <a:solidFill>
            <a:schemeClr val="tx2"/>
          </a:solidFill>
        </p:grpSpPr>
        <p:sp>
          <p:nvSpPr>
            <p:cNvPr id="6" name="AutoShape 54"/>
            <p:cNvSpPr>
              <a:spLocks noChangeArrowheads="1"/>
            </p:cNvSpPr>
            <p:nvPr/>
          </p:nvSpPr>
          <p:spPr bwMode="gray">
            <a:xfrm>
              <a:off x="1267" y="2532"/>
              <a:ext cx="3185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gray">
            <a:xfrm>
              <a:off x="1412" y="311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56"/>
            <p:cNvSpPr>
              <a:spLocks noChangeShapeType="1"/>
            </p:cNvSpPr>
            <p:nvPr/>
          </p:nvSpPr>
          <p:spPr bwMode="gray">
            <a:xfrm>
              <a:off x="1418" y="253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1676400" y="3363912"/>
            <a:ext cx="7980362" cy="3341688"/>
            <a:chOff x="1314" y="32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10" name="AutoShape 58"/>
            <p:cNvSpPr>
              <a:spLocks noChangeArrowheads="1"/>
            </p:cNvSpPr>
            <p:nvPr/>
          </p:nvSpPr>
          <p:spPr bwMode="gray">
            <a:xfrm>
              <a:off x="1314" y="32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gray">
            <a:xfrm>
              <a:off x="1392" y="38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gray">
            <a:xfrm>
              <a:off x="1407" y="3282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2809875" y="2138572"/>
            <a:ext cx="75866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100" dirty="0" err="1"/>
              <a:t>Kebutuhan</a:t>
            </a:r>
            <a:r>
              <a:rPr lang="en-US" sz="2100" dirty="0"/>
              <a:t> </a:t>
            </a:r>
            <a:r>
              <a:rPr lang="en-US" sz="2100" dirty="0" err="1"/>
              <a:t>proyek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terus</a:t>
            </a:r>
            <a:r>
              <a:rPr lang="en-US" sz="2100" dirty="0"/>
              <a:t> </a:t>
            </a:r>
            <a:r>
              <a:rPr lang="en-US" sz="2100" dirty="0" err="1"/>
              <a:t>berubah</a:t>
            </a:r>
            <a:r>
              <a:rPr lang="en-US" sz="2100" dirty="0"/>
              <a:t>, </a:t>
            </a:r>
            <a:r>
              <a:rPr lang="en-US" sz="2100" dirty="0" err="1"/>
              <a:t>tapi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err="1"/>
              <a:t>perubahan</a:t>
            </a:r>
            <a:r>
              <a:rPr lang="en-US" sz="2100" dirty="0"/>
              <a:t> </a:t>
            </a:r>
            <a:r>
              <a:rPr lang="en-US" sz="2100" dirty="0" err="1"/>
              <a:t>ini</a:t>
            </a:r>
            <a:r>
              <a:rPr lang="en-US" sz="2100" dirty="0"/>
              <a:t> </a:t>
            </a:r>
            <a:r>
              <a:rPr lang="en-US" sz="2100" dirty="0" err="1"/>
              <a:t>akan</a:t>
            </a:r>
            <a:r>
              <a:rPr lang="en-US" sz="2100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ditanggapi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mudah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err="1"/>
              <a:t>karena</a:t>
            </a:r>
            <a:r>
              <a:rPr lang="en-US" sz="2100" dirty="0"/>
              <a:t> PL </a:t>
            </a:r>
            <a:r>
              <a:rPr lang="en-US" sz="2100" dirty="0" err="1"/>
              <a:t>itu</a:t>
            </a:r>
            <a:r>
              <a:rPr lang="en-US" sz="2100" dirty="0"/>
              <a:t> </a:t>
            </a:r>
            <a:r>
              <a:rPr lang="en-US" sz="2100" dirty="0" err="1"/>
              <a:t>bersifat</a:t>
            </a:r>
            <a:r>
              <a:rPr lang="en-US" sz="2100" dirty="0"/>
              <a:t> </a:t>
            </a:r>
            <a:r>
              <a:rPr lang="en-US" sz="2100" dirty="0" err="1"/>
              <a:t>fleksibel</a:t>
            </a:r>
            <a:r>
              <a:rPr lang="en-US" sz="2100" dirty="0"/>
              <a:t>.</a:t>
            </a:r>
            <a:endParaRPr lang="en-US" sz="21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gray">
          <a:xfrm>
            <a:off x="1747839" y="3506212"/>
            <a:ext cx="75676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dirty="0" err="1">
                <a:latin typeface="Agency FB" pitchFamily="34" charset="0"/>
              </a:rPr>
              <a:t>memang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betul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kebutuhan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perangkat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lunak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akan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berubah</a:t>
            </a:r>
            <a:r>
              <a:rPr lang="en-US" sz="3600" dirty="0">
                <a:latin typeface="Agency FB" pitchFamily="34" charset="0"/>
              </a:rPr>
              <a:t>, </a:t>
            </a:r>
            <a:r>
              <a:rPr lang="en-US" sz="3600" dirty="0" err="1">
                <a:latin typeface="Agency FB" pitchFamily="34" charset="0"/>
              </a:rPr>
              <a:t>namundampaknya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tergantung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pada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waktu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pemunculannya</a:t>
            </a:r>
            <a:r>
              <a:rPr lang="en-US" sz="3600" dirty="0">
                <a:latin typeface="Agency FB" pitchFamily="34" charset="0"/>
              </a:rPr>
              <a:t>. </a:t>
            </a:r>
            <a:r>
              <a:rPr lang="en-US" sz="3600" dirty="0" err="1">
                <a:latin typeface="Agency FB" pitchFamily="34" charset="0"/>
              </a:rPr>
              <a:t>Jika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muncul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pada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tahap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definisi</a:t>
            </a:r>
            <a:r>
              <a:rPr lang="en-US" sz="3600" dirty="0">
                <a:latin typeface="Agency FB" pitchFamily="34" charset="0"/>
              </a:rPr>
              <a:t>, </a:t>
            </a:r>
            <a:r>
              <a:rPr lang="en-US" sz="3600" dirty="0" err="1">
                <a:latin typeface="Agency FB" pitchFamily="34" charset="0"/>
              </a:rPr>
              <a:t>pengaruhnya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tidak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banyak</a:t>
            </a:r>
            <a:r>
              <a:rPr lang="en-US" sz="3600" dirty="0">
                <a:latin typeface="Agency FB" pitchFamily="34" charset="0"/>
              </a:rPr>
              <a:t>, </a:t>
            </a:r>
            <a:r>
              <a:rPr lang="en-US" sz="3600" dirty="0" err="1">
                <a:latin typeface="Agency FB" pitchFamily="34" charset="0"/>
              </a:rPr>
              <a:t>lebih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kebelakang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dampaknya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akan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lebih</a:t>
            </a:r>
            <a:r>
              <a:rPr lang="en-US" sz="3600" dirty="0">
                <a:latin typeface="Agency FB" pitchFamily="34" charset="0"/>
              </a:rPr>
              <a:t> </a:t>
            </a:r>
            <a:r>
              <a:rPr lang="en-US" sz="3600" dirty="0" err="1">
                <a:latin typeface="Agency FB" pitchFamily="34" charset="0"/>
              </a:rPr>
              <a:t>besar</a:t>
            </a:r>
            <a:r>
              <a:rPr lang="en-US" sz="3600" dirty="0">
                <a:latin typeface="Agency FB" pitchFamily="34" charset="0"/>
              </a:rPr>
              <a:t>.</a:t>
            </a: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1676400" y="2022475"/>
            <a:ext cx="1238250" cy="1236662"/>
            <a:chOff x="802" y="845"/>
            <a:chExt cx="827" cy="826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1747839" y="2322512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594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3 – </a:t>
            </a:r>
            <a:r>
              <a:rPr lang="en-US" dirty="0" err="1" smtClean="0">
                <a:solidFill>
                  <a:schemeClr val="tx1"/>
                </a:solidFill>
              </a:rPr>
              <a:t>Pengembang</a:t>
            </a:r>
            <a:r>
              <a:rPr lang="en-US" dirty="0" smtClean="0">
                <a:solidFill>
                  <a:schemeClr val="tx1"/>
                </a:solidFill>
              </a:rPr>
              <a:t>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219201"/>
            <a:ext cx="632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“PL </a:t>
            </a:r>
            <a:r>
              <a:rPr lang="en-US" sz="2000" b="1" dirty="0" err="1"/>
              <a:t>itu</a:t>
            </a:r>
            <a:r>
              <a:rPr lang="en-US" sz="2000" b="1" dirty="0"/>
              <a:t> program”</a:t>
            </a:r>
            <a:endParaRPr lang="en-US" sz="2000" dirty="0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8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1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gray">
          <a:xfrm>
            <a:off x="2800350" y="2209801"/>
            <a:ext cx="7654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800" dirty="0" err="1"/>
              <a:t>Selama</a:t>
            </a:r>
            <a:r>
              <a:rPr lang="en-US" sz="2800" dirty="0"/>
              <a:t> program </a:t>
            </a:r>
            <a:r>
              <a:rPr lang="en-US" sz="2800" dirty="0" err="1"/>
              <a:t>belum</a:t>
            </a:r>
            <a:r>
              <a:rPr lang="en-US" sz="2800" dirty="0"/>
              <a:t> </a:t>
            </a:r>
            <a:r>
              <a:rPr lang="en-US" sz="2800" dirty="0" err="1"/>
              <a:t>berjalan</a:t>
            </a:r>
            <a:r>
              <a:rPr lang="en-US" sz="2800" dirty="0"/>
              <a:t>, </a:t>
            </a:r>
            <a:r>
              <a:rPr lang="en-US" sz="2800" dirty="0" err="1"/>
              <a:t>sulit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kualitasnya</a:t>
            </a:r>
            <a:r>
              <a:rPr lang="en-US" sz="2800" dirty="0"/>
              <a:t>.</a:t>
            </a:r>
            <a:endParaRPr lang="en-US" sz="28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1971931" y="3465256"/>
            <a:ext cx="74197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3200" dirty="0">
                <a:latin typeface="Agency FB" pitchFamily="34" charset="0"/>
              </a:rPr>
              <a:t>Salah </a:t>
            </a:r>
            <a:r>
              <a:rPr lang="en-US" sz="3200" dirty="0" err="1">
                <a:latin typeface="Agency FB" pitchFamily="34" charset="0"/>
              </a:rPr>
              <a:t>satu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mekanisme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jaminan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peranglat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yang paling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dapat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diperkirakan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darib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awal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proyek</a:t>
            </a:r>
            <a:r>
              <a:rPr lang="en-US" sz="3200" dirty="0">
                <a:latin typeface="Agency FB" pitchFamily="34" charset="0"/>
              </a:rPr>
              <a:t>. </a:t>
            </a:r>
            <a:r>
              <a:rPr lang="en-US" sz="3200" dirty="0" err="1">
                <a:latin typeface="Agency FB" pitchFamily="34" charset="0"/>
              </a:rPr>
              <a:t>Tinjauan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perangkat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lunak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merupakan</a:t>
            </a:r>
            <a:r>
              <a:rPr lang="en-US" sz="3200" dirty="0">
                <a:latin typeface="Agency FB" pitchFamily="34" charset="0"/>
              </a:rPr>
              <a:t> “filter </a:t>
            </a:r>
            <a:r>
              <a:rPr lang="en-US" sz="3200" dirty="0" err="1">
                <a:latin typeface="Agency FB" pitchFamily="34" charset="0"/>
              </a:rPr>
              <a:t>kualitas</a:t>
            </a:r>
            <a:r>
              <a:rPr lang="en-US" sz="3200" dirty="0">
                <a:latin typeface="Agency FB" pitchFamily="34" charset="0"/>
              </a:rPr>
              <a:t>” yang </a:t>
            </a:r>
            <a:r>
              <a:rPr lang="en-US" sz="3200" dirty="0" err="1">
                <a:latin typeface="Agency FB" pitchFamily="34" charset="0"/>
              </a:rPr>
              <a:t>lebih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efektif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dari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pada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pengujian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untuk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menemukan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kesalahan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khusus</a:t>
            </a:r>
            <a:r>
              <a:rPr lang="en-US" sz="3200" dirty="0">
                <a:latin typeface="Agency FB" pitchFamily="34" charset="0"/>
              </a:rPr>
              <a:t>.</a:t>
            </a:r>
            <a:endParaRPr lang="en-US" sz="3000" dirty="0">
              <a:solidFill>
                <a:srgbClr val="F8F8F8"/>
              </a:solidFill>
              <a:latin typeface="Agency FB" pitchFamily="34" charset="0"/>
              <a:cs typeface="Arial" charset="0"/>
            </a:endParaRPr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28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1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57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75438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MITOS 3 – </a:t>
            </a:r>
            <a:r>
              <a:rPr lang="en-US" dirty="0" err="1" smtClean="0">
                <a:solidFill>
                  <a:schemeClr val="tx1"/>
                </a:solidFill>
              </a:rPr>
              <a:t>Pengembang</a:t>
            </a:r>
            <a:r>
              <a:rPr lang="en-US" dirty="0" smtClean="0">
                <a:solidFill>
                  <a:schemeClr val="tx1"/>
                </a:solidFill>
              </a:rPr>
              <a:t> (2)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778216" y="3363912"/>
            <a:ext cx="7954747" cy="3341688"/>
            <a:chOff x="1314" y="1782"/>
            <a:chExt cx="3203" cy="582"/>
          </a:xfrm>
          <a:solidFill>
            <a:schemeClr val="bg2">
              <a:lumMod val="75000"/>
            </a:schemeClr>
          </a:solidFill>
        </p:grpSpPr>
        <p:sp>
          <p:nvSpPr>
            <p:cNvPr id="6" name="AutoShape 62"/>
            <p:cNvSpPr>
              <a:spLocks noChangeArrowheads="1"/>
            </p:cNvSpPr>
            <p:nvPr/>
          </p:nvSpPr>
          <p:spPr bwMode="gray">
            <a:xfrm>
              <a:off x="1314" y="1782"/>
              <a:ext cx="3203" cy="582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gray">
            <a:xfrm>
              <a:off x="1418" y="2361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gray">
            <a:xfrm>
              <a:off x="1392" y="1784"/>
              <a:ext cx="2950" cy="0"/>
            </a:xfrm>
            <a:prstGeom prst="line">
              <a:avLst/>
            </a:prstGeom>
            <a:grp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2492376" y="2201863"/>
            <a:ext cx="8023225" cy="923925"/>
            <a:chOff x="1255" y="1050"/>
            <a:chExt cx="3167" cy="582"/>
          </a:xfrm>
        </p:grpSpPr>
        <p:sp>
          <p:nvSpPr>
            <p:cNvPr id="10" name="AutoShape 66"/>
            <p:cNvSpPr>
              <a:spLocks noChangeArrowheads="1"/>
            </p:cNvSpPr>
            <p:nvPr/>
          </p:nvSpPr>
          <p:spPr bwMode="gray">
            <a:xfrm>
              <a:off x="1255" y="1050"/>
              <a:ext cx="3167" cy="58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scene3d>
              <a:camera prst="legacyPerspectiveBottom"/>
              <a:lightRig rig="legacyNormal3" dir="r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80808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gray">
            <a:xfrm>
              <a:off x="1392" y="163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14999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gray">
            <a:xfrm>
              <a:off x="1392" y="1052"/>
              <a:ext cx="2950" cy="0"/>
            </a:xfrm>
            <a:prstGeom prst="line">
              <a:avLst/>
            </a:prstGeom>
            <a:noFill/>
            <a:ln w="3175">
              <a:solidFill>
                <a:srgbClr val="FFFFFF">
                  <a:alpha val="25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2800350" y="2286001"/>
            <a:ext cx="765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penentu</a:t>
            </a:r>
            <a:r>
              <a:rPr lang="en-US" sz="2400" dirty="0"/>
              <a:t> </a:t>
            </a:r>
            <a:r>
              <a:rPr lang="en-US" sz="2400" dirty="0" err="1"/>
              <a:t>suksesnya</a:t>
            </a:r>
            <a:r>
              <a:rPr lang="en-US" sz="2400" dirty="0"/>
              <a:t> </a:t>
            </a:r>
            <a:r>
              <a:rPr lang="en-US" sz="2400" dirty="0" err="1"/>
              <a:t>proyek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program</a:t>
            </a:r>
            <a:br>
              <a:rPr lang="en-US" sz="2400" dirty="0"/>
            </a:b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error.</a:t>
            </a:r>
            <a:endParaRPr lang="en-US" sz="2400" dirty="0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gray">
          <a:xfrm>
            <a:off x="1971931" y="3386079"/>
            <a:ext cx="74197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latin typeface="Agency FB" pitchFamily="34" charset="0"/>
              </a:rPr>
              <a:t>Program </a:t>
            </a:r>
            <a:r>
              <a:rPr lang="en-US" sz="4000" dirty="0" err="1">
                <a:latin typeface="Agency FB" pitchFamily="34" charset="0"/>
              </a:rPr>
              <a:t>hanyalah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salah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satu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komponen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dari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perangkat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lunak.Dokumentasi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penting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sebagai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dasar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pengembangan</a:t>
            </a:r>
            <a:r>
              <a:rPr lang="en-US" sz="4000" dirty="0">
                <a:latin typeface="Agency FB" pitchFamily="34" charset="0"/>
              </a:rPr>
              <a:t> yang </a:t>
            </a:r>
            <a:r>
              <a:rPr lang="en-US" sz="4000" dirty="0" err="1">
                <a:latin typeface="Agency FB" pitchFamily="34" charset="0"/>
              </a:rPr>
              <a:t>sukses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serta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sebagai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penunjuk</a:t>
            </a:r>
            <a:r>
              <a:rPr lang="en-US" sz="4000" dirty="0">
                <a:latin typeface="Agency FB" pitchFamily="34" charset="0"/>
              </a:rPr>
              <a:t> </a:t>
            </a:r>
            <a:r>
              <a:rPr lang="en-US" sz="4000" dirty="0" err="1">
                <a:latin typeface="Agency FB" pitchFamily="34" charset="0"/>
              </a:rPr>
              <a:t>untuk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pemeliharaan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perangkat</a:t>
            </a:r>
            <a:r>
              <a:rPr lang="en-US" sz="4000" dirty="0">
                <a:latin typeface="Agency FB" pitchFamily="34" charset="0"/>
              </a:rPr>
              <a:t> </a:t>
            </a:r>
            <a:r>
              <a:rPr lang="en-US" sz="4000" dirty="0" err="1">
                <a:latin typeface="Agency FB" pitchFamily="34" charset="0"/>
              </a:rPr>
              <a:t>lunak</a:t>
            </a:r>
            <a:endParaRPr lang="en-US" sz="4000" dirty="0">
              <a:latin typeface="Agency FB" pitchFamily="34" charset="0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1676400" y="2033588"/>
            <a:ext cx="1238250" cy="1236663"/>
            <a:chOff x="802" y="845"/>
            <a:chExt cx="827" cy="826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25400" dir="54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gray">
          <a:xfrm>
            <a:off x="1747839" y="2263914"/>
            <a:ext cx="1082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80808"/>
                </a:solidFill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87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</TotalTime>
  <Words>285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Agency FB</vt:lpstr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tugas Rekayasa Perangkat Lunak</vt:lpstr>
      <vt:lpstr>Sistem Operasi dibuat menggunakan apA ?</vt:lpstr>
      <vt:lpstr>MITOS 1 – Managemen (1)</vt:lpstr>
      <vt:lpstr>MITOS 1 – Managemen (2)</vt:lpstr>
      <vt:lpstr>MITOS 2 – Clien (1)</vt:lpstr>
      <vt:lpstr>MITOS 2 – Clien (2)</vt:lpstr>
      <vt:lpstr>MITOS 3 – Pengembang (1)</vt:lpstr>
      <vt:lpstr>MITOS 3 – Pengembang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Rekayasa Perangkat Lunak</dc:title>
  <dc:creator>Fahrizal Tommy</dc:creator>
  <cp:lastModifiedBy>aris</cp:lastModifiedBy>
  <cp:revision>3</cp:revision>
  <dcterms:created xsi:type="dcterms:W3CDTF">2015-09-28T14:17:37Z</dcterms:created>
  <dcterms:modified xsi:type="dcterms:W3CDTF">2015-11-25T16:36:33Z</dcterms:modified>
</cp:coreProperties>
</file>