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6" r:id="rId2"/>
    <p:sldId id="294" r:id="rId3"/>
    <p:sldId id="298" r:id="rId4"/>
    <p:sldId id="299" r:id="rId5"/>
    <p:sldId id="300" r:id="rId6"/>
    <p:sldId id="301" r:id="rId7"/>
    <p:sldId id="302" r:id="rId8"/>
    <p:sldId id="295" r:id="rId9"/>
    <p:sldId id="303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284" r:id="rId19"/>
    <p:sldId id="313" r:id="rId20"/>
    <p:sldId id="263" r:id="rId21"/>
    <p:sldId id="265" r:id="rId22"/>
    <p:sldId id="292" r:id="rId23"/>
  </p:sldIdLst>
  <p:sldSz cx="9144000" cy="6858000" type="screen4x3"/>
  <p:notesSz cx="6858000" cy="9144000"/>
  <p:defaultTextStyle>
    <a:lvl1pPr marL="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it-IT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it-IT" sz="1200"/>
            </a:lvl1pPr>
            <a:extLst/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it-IT" sz="1200"/>
            </a:lvl1pPr>
            <a:extLst/>
          </a:lstStyle>
          <a:p>
            <a:fld id="{C238408C-6839-46EE-8131-EDA75C487F2E}" type="datetimeFigureOut">
              <a:rPr lang="it-IT"/>
              <a:pPr/>
              <a:t>06/04/2017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it-IT" sz="1200"/>
            </a:lvl1pPr>
            <a:extLst/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it-IT" sz="1200"/>
            </a:lvl1pPr>
            <a:extLst/>
          </a:lstStyle>
          <a:p>
            <a:fld id="{87D77045-401A-4D5E-BFE3-54C21A8A6634}" type="slidenum">
              <a:rPr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02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it-IT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888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7731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102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7430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891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582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840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4737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7137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615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94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8533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880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917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7706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39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05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74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2821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91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803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31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it-IT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it-IT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it-IT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it-IT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it-IT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it-IT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it-IT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it-IT"/>
              <a:pPr/>
              <a:t>06/04/2017</a:t>
            </a:fld>
            <a:endParaRPr kumimoji="0" lang="it-I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/>
              <a:pPr/>
              <a:t>‹N›</a:t>
            </a:fld>
            <a:endParaRPr kumimoji="0" lang="it-IT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lang="it-IT" sz="3800"/>
            </a:lvl1pPr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it-IT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it-IT"/>
              <a:pPr/>
              <a:t>06/04/2017</a:t>
            </a:fld>
            <a:endParaRPr kumimoji="0"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it-IT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0" hangingPunct="1">
              <a:buNone/>
              <a:defRPr kumimoji="0" lang="it-IT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it-IT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it-IT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it-IT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it-IT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it-IT"/>
              <a:pPr/>
              <a:t>06/04/2017</a:t>
            </a:fld>
            <a:endParaRPr kumimoji="0"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it-IT" sz="2000"/>
            </a:lvl1pPr>
            <a:lvl2pPr eaLnBrk="1" latinLnBrk="0" hangingPunct="1">
              <a:defRPr kumimoji="0" lang="it-IT" sz="2400"/>
            </a:lvl2pPr>
            <a:lvl3pPr eaLnBrk="1" latinLnBrk="0" hangingPunct="1">
              <a:defRPr kumimoji="0" lang="it-IT" sz="2000"/>
            </a:lvl3pPr>
            <a:lvl4pPr eaLnBrk="1" latinLnBrk="0" hangingPunct="1">
              <a:defRPr kumimoji="0" lang="it-IT" sz="1800"/>
            </a:lvl4pPr>
            <a:lvl5pPr eaLnBrk="1" latinLnBrk="0" hangingPunct="1">
              <a:defRPr kumimoji="0" lang="it-IT"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it-IT" sz="2800"/>
            </a:lvl1pPr>
            <a:lvl2pPr eaLnBrk="1" latinLnBrk="0" hangingPunct="1">
              <a:defRPr kumimoji="0" lang="it-IT" sz="2400"/>
            </a:lvl2pPr>
            <a:lvl3pPr eaLnBrk="1" latinLnBrk="0" hangingPunct="1">
              <a:defRPr kumimoji="0" lang="it-IT" sz="2000"/>
            </a:lvl3pPr>
            <a:lvl4pPr eaLnBrk="1" latinLnBrk="0" hangingPunct="1">
              <a:defRPr kumimoji="0" lang="it-IT" sz="1800"/>
            </a:lvl4pPr>
            <a:lvl5pPr eaLnBrk="1" latinLnBrk="0" hangingPunct="1">
              <a:defRPr kumimoji="0" lang="it-IT"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it-IT"/>
              <a:pPr/>
              <a:t>06/04/2017</a:t>
            </a:fld>
            <a:endParaRPr kumimoji="0"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it-IT" sz="4000"/>
            </a:lvl1pPr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lang="it-IT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it-IT" sz="2000" b="1"/>
            </a:lvl2pPr>
            <a:lvl3pPr eaLnBrk="1" latinLnBrk="0" hangingPunct="1">
              <a:buNone/>
              <a:defRPr kumimoji="0" lang="it-IT" sz="1800" b="1"/>
            </a:lvl3pPr>
            <a:lvl4pPr eaLnBrk="1" latinLnBrk="0" hangingPunct="1">
              <a:buNone/>
              <a:defRPr kumimoji="0" lang="it-IT" sz="1600" b="1"/>
            </a:lvl4pPr>
            <a:lvl5pPr eaLnBrk="1" latinLnBrk="0" hangingPunct="1">
              <a:buNone/>
              <a:defRPr kumimoji="0" lang="it-IT" sz="1600" b="1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lang="it-IT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it-IT" sz="2000" b="1"/>
            </a:lvl2pPr>
            <a:lvl3pPr eaLnBrk="1" latinLnBrk="0" hangingPunct="1">
              <a:buNone/>
              <a:defRPr kumimoji="0" lang="it-IT" sz="1800" b="1"/>
            </a:lvl3pPr>
            <a:lvl4pPr eaLnBrk="1" latinLnBrk="0" hangingPunct="1">
              <a:buNone/>
              <a:defRPr kumimoji="0" lang="it-IT" sz="1600" b="1"/>
            </a:lvl4pPr>
            <a:lvl5pPr eaLnBrk="1" latinLnBrk="0" hangingPunct="1">
              <a:buNone/>
              <a:defRPr kumimoji="0" lang="it-IT" sz="1600" b="1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it-IT" sz="2400"/>
            </a:lvl1pPr>
            <a:lvl2pPr eaLnBrk="1" latinLnBrk="0" hangingPunct="1">
              <a:defRPr kumimoji="0" lang="it-IT" sz="2000"/>
            </a:lvl2pPr>
            <a:lvl3pPr eaLnBrk="1" latinLnBrk="0" hangingPunct="1">
              <a:defRPr kumimoji="0" lang="it-IT" sz="1800"/>
            </a:lvl3pPr>
            <a:lvl4pPr eaLnBrk="1" latinLnBrk="0" hangingPunct="1">
              <a:defRPr kumimoji="0" lang="it-IT" sz="1600"/>
            </a:lvl4pPr>
            <a:lvl5pPr eaLnBrk="1" latinLnBrk="0" hangingPunct="1">
              <a:defRPr kumimoji="0" lang="it-IT"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it-IT" sz="2400"/>
            </a:lvl1pPr>
            <a:lvl2pPr eaLnBrk="1" latinLnBrk="0" hangingPunct="1">
              <a:defRPr kumimoji="0" lang="it-IT" sz="2000"/>
            </a:lvl2pPr>
            <a:lvl3pPr eaLnBrk="1" latinLnBrk="0" hangingPunct="1">
              <a:defRPr kumimoji="0" lang="it-IT" sz="1800"/>
            </a:lvl3pPr>
            <a:lvl4pPr eaLnBrk="1" latinLnBrk="0" hangingPunct="1">
              <a:defRPr kumimoji="0" lang="it-IT" sz="1600"/>
            </a:lvl4pPr>
            <a:lvl5pPr eaLnBrk="1" latinLnBrk="0" hangingPunct="1">
              <a:defRPr kumimoji="0" lang="it-IT"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it-IT"/>
              <a:pPr/>
              <a:t>06/04/2017</a:t>
            </a:fld>
            <a:endParaRPr kumimoji="0"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it-IT" sz="4000" cap="none" baseline="0"/>
            </a:lvl1pPr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it-IT"/>
              <a:pPr/>
              <a:t>06/04/2017</a:t>
            </a:fld>
            <a:endParaRPr kumimoji="0"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it-IT"/>
              <a:pPr/>
              <a:t>06/04/2017</a:t>
            </a:fld>
            <a:endParaRPr kumimoji="0"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it-IT" sz="3600" b="0"/>
            </a:lvl1pPr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lang="it-IT" sz="1800"/>
            </a:lvl1pPr>
            <a:lvl2pPr eaLnBrk="1" latinLnBrk="0" hangingPunct="1">
              <a:buNone/>
              <a:defRPr kumimoji="0" lang="it-IT" sz="1200"/>
            </a:lvl2pPr>
            <a:lvl3pPr eaLnBrk="1" latinLnBrk="0" hangingPunct="1">
              <a:buNone/>
              <a:defRPr kumimoji="0" lang="it-IT" sz="1000"/>
            </a:lvl3pPr>
            <a:lvl4pPr eaLnBrk="1" latinLnBrk="0" hangingPunct="1">
              <a:buNone/>
              <a:defRPr kumimoji="0" lang="it-IT" sz="900"/>
            </a:lvl4pPr>
            <a:lvl5pPr eaLnBrk="1" latinLnBrk="0" hangingPunct="1">
              <a:buNone/>
              <a:defRPr kumimoji="0" lang="it-IT" sz="9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it-IT" sz="3200"/>
            </a:lvl1pPr>
            <a:lvl2pPr eaLnBrk="1" latinLnBrk="0" hangingPunct="1">
              <a:defRPr kumimoji="0" lang="it-IT" sz="2800"/>
            </a:lvl2pPr>
            <a:lvl3pPr eaLnBrk="1" latinLnBrk="0" hangingPunct="1">
              <a:defRPr kumimoji="0" lang="it-IT" sz="2400"/>
            </a:lvl3pPr>
            <a:lvl4pPr eaLnBrk="1" latinLnBrk="0" hangingPunct="1">
              <a:defRPr kumimoji="0" lang="it-IT" sz="2000"/>
            </a:lvl4pPr>
            <a:lvl5pPr eaLnBrk="1" latinLnBrk="0" hangingPunct="1">
              <a:defRPr kumimoji="0" lang="it-IT"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it-IT"/>
              <a:pPr/>
              <a:t>06/04/2017</a:t>
            </a:fld>
            <a:endParaRPr kumimoji="0"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it-IT" sz="2100" b="0"/>
            </a:lvl1pPr>
            <a:extLst/>
          </a:lstStyle>
          <a:p>
            <a:pPr eaLnBrk="1" latinLnBrk="0" hangingPunct="1"/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0" hangingPunct="1">
              <a:buNone/>
              <a:defRPr kumimoji="0" lang="it-IT"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lang="it-IT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it-IT" sz="1200"/>
            </a:lvl2pPr>
            <a:lvl3pPr eaLnBrk="1" latinLnBrk="0" hangingPunct="1">
              <a:defRPr kumimoji="0" lang="it-IT" sz="1000"/>
            </a:lvl3pPr>
            <a:lvl4pPr eaLnBrk="1" latinLnBrk="0" hangingPunct="1">
              <a:defRPr kumimoji="0" lang="it-IT" sz="900"/>
            </a:lvl4pPr>
            <a:lvl5pPr eaLnBrk="1" latinLnBrk="0" hangingPunct="1">
              <a:defRPr kumimoji="0" lang="it-IT" sz="9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it-IT"/>
              <a:pPr/>
              <a:t>06/04/2017</a:t>
            </a:fld>
            <a:endParaRPr kumimoji="0"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‹N›</a:t>
            </a:fld>
            <a:endParaRPr kumimoji="0"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it-IT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0" hangingPunct="1"/>
            <a:r>
              <a:rPr kumimoji="0" lang="it-IT" smtClean="0"/>
              <a:t>Fare clic per modificare lo stile del titolo</a:t>
            </a:r>
            <a:endParaRPr kumimoji="0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it-IT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kumimoji="0" lang="it-IT">
                <a:solidFill>
                  <a:schemeClr val="tx2"/>
                </a:solidFill>
              </a:rPr>
              <a:pPr/>
              <a:t>06/04/2017</a:t>
            </a:fld>
            <a:endParaRPr kumimoji="0" lang="it-IT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it-IT"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it-IT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it-IT"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kumimoji="0" lang="it-IT" sz="1200">
                <a:solidFill>
                  <a:schemeClr val="tx2"/>
                </a:solidFill>
              </a:rPr>
              <a:pPr algn="l"/>
              <a:t>‹N›</a:t>
            </a:fld>
            <a:endParaRPr kumimoji="0" lang="it-IT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it-IT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kumimoji="0" lang="it-IT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lang="it-IT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lang="it-IT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lang="it-IT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it-IT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it-IT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it-IT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it-IT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it-IT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 work-I </a:t>
            </a:r>
            <a:r>
              <a:rPr lang="it-IT" dirty="0" smtClean="0">
                <a:solidFill>
                  <a:schemeClr val="accent1"/>
                </a:solidFill>
              </a:rPr>
              <a:t>2017</a:t>
            </a:r>
            <a:br>
              <a:rPr lang="it-IT" dirty="0" smtClean="0">
                <a:solidFill>
                  <a:schemeClr val="accent1"/>
                </a:solidFill>
              </a:rPr>
            </a:br>
            <a:endParaRPr lang="it-IT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Estensione delle funzionalità attraverso </a:t>
            </a:r>
            <a:r>
              <a:rPr lang="it-IT" dirty="0" err="1" smtClean="0"/>
              <a:t>smartphone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3970784" cy="699170"/>
          </a:xfrm>
        </p:spPr>
        <p:txBody>
          <a:bodyPr/>
          <a:lstStyle>
            <a:extLst/>
          </a:lstStyle>
          <a:p>
            <a:r>
              <a:rPr lang="it-IT" sz="2800" dirty="0" smtClean="0">
                <a:solidFill>
                  <a:schemeClr val="accent1"/>
                </a:solidFill>
              </a:rPr>
              <a:t>Menù intervento</a:t>
            </a:r>
            <a:endParaRPr lang="it-IT" sz="28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124744"/>
            <a:ext cx="5763840" cy="5001419"/>
          </a:xfrm>
        </p:spPr>
        <p:txBody>
          <a:bodyPr>
            <a:noAutofit/>
          </a:bodyPr>
          <a:lstStyle>
            <a:extLst/>
          </a:lstStyle>
          <a:p>
            <a:pPr>
              <a:lnSpc>
                <a:spcPct val="114000"/>
              </a:lnSpc>
            </a:pPr>
            <a:r>
              <a:rPr lang="it-IT" sz="2400" b="1" dirty="0" smtClean="0"/>
              <a:t>BOTTONI e azioni possibili:</a:t>
            </a:r>
          </a:p>
          <a:p>
            <a:pPr>
              <a:lnSpc>
                <a:spcPct val="114000"/>
              </a:lnSpc>
            </a:pPr>
            <a:endParaRPr lang="it-IT" sz="2400" b="1" dirty="0" smtClean="0"/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Indietro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Ampliamento descrizione lavoro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Google </a:t>
            </a:r>
            <a:r>
              <a:rPr lang="it-IT" sz="2400" b="1" dirty="0" err="1" smtClean="0"/>
              <a:t>maps</a:t>
            </a:r>
            <a:r>
              <a:rPr lang="it-IT" sz="2400" b="1" dirty="0" smtClean="0"/>
              <a:t> luogo intervento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Input Esecuzione lavoro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Input materiali o voci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 Gestione documenti Allegati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 firma e Gestione notifiche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Reset intervento alla situazione iniziale</a:t>
            </a:r>
            <a:endParaRPr lang="it-IT" sz="2400" b="1" dirty="0"/>
          </a:p>
          <a:p>
            <a:endParaRPr lang="it-IT" sz="600" dirty="0"/>
          </a:p>
        </p:txBody>
      </p:sp>
      <p:pic>
        <p:nvPicPr>
          <p:cNvPr id="6" name="Immagine 5" descr="Screenshot_10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7450" y="332656"/>
            <a:ext cx="2876550" cy="3162300"/>
          </a:xfrm>
          <a:prstGeom prst="rect">
            <a:avLst/>
          </a:prstGeom>
        </p:spPr>
      </p:pic>
      <p:pic>
        <p:nvPicPr>
          <p:cNvPr id="8" name="Immagine 7" descr="Screenshot_10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00" y="3573016"/>
            <a:ext cx="28575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3970784" cy="699170"/>
          </a:xfrm>
        </p:spPr>
        <p:txBody>
          <a:bodyPr/>
          <a:lstStyle>
            <a:extLst/>
          </a:lstStyle>
          <a:p>
            <a:r>
              <a:rPr lang="it-IT" sz="2800" dirty="0" smtClean="0">
                <a:solidFill>
                  <a:schemeClr val="accent1"/>
                </a:solidFill>
              </a:rPr>
              <a:t>Ampliamento descrizione lavoro da eseguire</a:t>
            </a:r>
            <a:endParaRPr lang="it-IT" sz="28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124744"/>
            <a:ext cx="3891632" cy="5001419"/>
          </a:xfrm>
        </p:spPr>
        <p:txBody>
          <a:bodyPr>
            <a:noAutofit/>
          </a:bodyPr>
          <a:lstStyle>
            <a:extLst/>
          </a:lstStyle>
          <a:p>
            <a:pPr>
              <a:lnSpc>
                <a:spcPct val="114000"/>
              </a:lnSpc>
            </a:pPr>
            <a:endParaRPr lang="it-IT" sz="2400" b="1" dirty="0" smtClean="0"/>
          </a:p>
          <a:p>
            <a:pPr>
              <a:lnSpc>
                <a:spcPct val="114000"/>
              </a:lnSpc>
            </a:pPr>
            <a:r>
              <a:rPr lang="it-IT" sz="2400" b="1" dirty="0" smtClean="0"/>
              <a:t>BOTTONI e azioni possibili: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Indietro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Display o modifica Note Cliente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Display o modifica descrizione intervento cliente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endParaRPr lang="it-IT" sz="2400" b="1" dirty="0" smtClean="0"/>
          </a:p>
          <a:p>
            <a:endParaRPr lang="it-IT" sz="600" dirty="0"/>
          </a:p>
        </p:txBody>
      </p:sp>
      <p:pic>
        <p:nvPicPr>
          <p:cNvPr id="7" name="Immagine 6" descr="Screenshot_1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2064" y="2636912"/>
            <a:ext cx="4241783" cy="288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3970784" cy="699170"/>
          </a:xfrm>
        </p:spPr>
        <p:txBody>
          <a:bodyPr/>
          <a:lstStyle>
            <a:extLst/>
          </a:lstStyle>
          <a:p>
            <a:pPr>
              <a:lnSpc>
                <a:spcPct val="114000"/>
              </a:lnSpc>
            </a:pPr>
            <a:r>
              <a:rPr lang="it-IT" sz="2800" b="1" dirty="0" smtClean="0"/>
              <a:t>Google </a:t>
            </a:r>
            <a:r>
              <a:rPr lang="it-IT" sz="2800" b="1" dirty="0" err="1" smtClean="0"/>
              <a:t>maps</a:t>
            </a:r>
            <a:r>
              <a:rPr lang="it-IT" sz="2800" b="1" dirty="0" smtClean="0"/>
              <a:t> luogo intervento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124744"/>
            <a:ext cx="3891632" cy="5001419"/>
          </a:xfrm>
        </p:spPr>
        <p:txBody>
          <a:bodyPr>
            <a:noAutofit/>
          </a:bodyPr>
          <a:lstStyle>
            <a:extLst/>
          </a:lstStyle>
          <a:p>
            <a:pPr>
              <a:lnSpc>
                <a:spcPct val="114000"/>
              </a:lnSpc>
            </a:pPr>
            <a:endParaRPr lang="it-IT" sz="2400" b="1" dirty="0" smtClean="0"/>
          </a:p>
          <a:p>
            <a:pPr>
              <a:lnSpc>
                <a:spcPct val="114000"/>
              </a:lnSpc>
            </a:pPr>
            <a:r>
              <a:rPr lang="it-IT" sz="2400" b="1" dirty="0" smtClean="0"/>
              <a:t>BOTTONI e azioni possibili: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Indietro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Tutte quelle di </a:t>
            </a:r>
            <a:r>
              <a:rPr lang="it-IT" sz="2400" b="1" dirty="0" err="1" smtClean="0"/>
              <a:t>Maps</a:t>
            </a:r>
            <a:r>
              <a:rPr lang="it-IT" sz="2400" b="1" dirty="0" smtClean="0"/>
              <a:t>: tragitto del punto in cui mi trovo, traffico, tempo occorrente …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endParaRPr lang="it-IT" sz="2400" b="1" dirty="0" smtClean="0"/>
          </a:p>
          <a:p>
            <a:endParaRPr lang="it-IT" sz="600" dirty="0"/>
          </a:p>
        </p:txBody>
      </p:sp>
      <p:pic>
        <p:nvPicPr>
          <p:cNvPr id="5" name="Immagine 4" descr="Screenshot_1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1268760"/>
            <a:ext cx="2609850" cy="4333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147248" cy="699170"/>
          </a:xfrm>
        </p:spPr>
        <p:txBody>
          <a:bodyPr/>
          <a:lstStyle>
            <a:extLst/>
          </a:lstStyle>
          <a:p>
            <a:r>
              <a:rPr lang="it-IT" sz="2800" dirty="0" smtClean="0">
                <a:solidFill>
                  <a:schemeClr val="accent1"/>
                </a:solidFill>
              </a:rPr>
              <a:t>Esecuzione intervento: prima parte </a:t>
            </a:r>
            <a:endParaRPr lang="it-IT" sz="28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124744"/>
            <a:ext cx="3891632" cy="5001419"/>
          </a:xfrm>
        </p:spPr>
        <p:txBody>
          <a:bodyPr>
            <a:noAutofit/>
          </a:bodyPr>
          <a:lstStyle>
            <a:extLst/>
          </a:lstStyle>
          <a:p>
            <a:pPr>
              <a:lnSpc>
                <a:spcPct val="114000"/>
              </a:lnSpc>
            </a:pPr>
            <a:r>
              <a:rPr lang="it-IT" sz="1800" b="1" dirty="0" smtClean="0"/>
              <a:t>BOTTONI e azioni possibili: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b="1" dirty="0" smtClean="0"/>
              <a:t>Indietro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b="1" dirty="0" smtClean="0"/>
              <a:t>Modifica della data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b="1" dirty="0" smtClean="0"/>
              <a:t>Input da...a, </a:t>
            </a:r>
            <a:r>
              <a:rPr lang="it-IT" sz="1800" b="1" dirty="0" err="1" smtClean="0"/>
              <a:t>da…a</a:t>
            </a:r>
            <a:r>
              <a:rPr lang="it-IT" sz="1800" b="1" dirty="0" smtClean="0"/>
              <a:t> oppure tempo intervento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b="1" dirty="0" smtClean="0"/>
              <a:t>tempo </a:t>
            </a:r>
            <a:r>
              <a:rPr lang="it-IT" sz="1800" b="1" dirty="0" err="1" smtClean="0"/>
              <a:t>traferta</a:t>
            </a:r>
            <a:endParaRPr lang="it-IT" sz="1800" b="1" dirty="0" smtClean="0"/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b="1" dirty="0" smtClean="0"/>
              <a:t>Quota oraria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b="1" dirty="0" smtClean="0"/>
              <a:t>Costo fisso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b="1" dirty="0" smtClean="0"/>
              <a:t>Eventuale modifica auto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b="1" dirty="0" err="1" smtClean="0"/>
              <a:t>N.kilometri</a:t>
            </a:r>
            <a:endParaRPr lang="it-IT" sz="1800" b="1" dirty="0" smtClean="0"/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endParaRPr lang="it-IT" sz="2400" b="1" dirty="0" smtClean="0"/>
          </a:p>
          <a:p>
            <a:endParaRPr lang="it-IT" sz="600" dirty="0"/>
          </a:p>
        </p:txBody>
      </p:sp>
      <p:pic>
        <p:nvPicPr>
          <p:cNvPr id="5" name="Immagine 4" descr="Screenshot_1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1124744"/>
            <a:ext cx="3467100" cy="4314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147248" cy="699170"/>
          </a:xfrm>
        </p:spPr>
        <p:txBody>
          <a:bodyPr/>
          <a:lstStyle>
            <a:extLst/>
          </a:lstStyle>
          <a:p>
            <a:r>
              <a:rPr lang="it-IT" sz="2800" dirty="0" smtClean="0">
                <a:solidFill>
                  <a:schemeClr val="accent1"/>
                </a:solidFill>
              </a:rPr>
              <a:t>Esecuzione intervento: seconda  parte </a:t>
            </a:r>
            <a:endParaRPr lang="it-IT" sz="28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124744"/>
            <a:ext cx="3891632" cy="5001419"/>
          </a:xfrm>
        </p:spPr>
        <p:txBody>
          <a:bodyPr>
            <a:noAutofit/>
          </a:bodyPr>
          <a:lstStyle>
            <a:extLst/>
          </a:lstStyle>
          <a:p>
            <a:pPr>
              <a:lnSpc>
                <a:spcPct val="114000"/>
              </a:lnSpc>
            </a:pPr>
            <a:r>
              <a:rPr lang="it-IT" sz="1800" b="1" dirty="0" smtClean="0"/>
              <a:t>BOTTONI e azioni possibili: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b="1" dirty="0" smtClean="0"/>
              <a:t>Indietro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b="1" dirty="0" smtClean="0"/>
              <a:t>Input descrizione lavoro eseguito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b="1" dirty="0" smtClean="0"/>
              <a:t>Eventuale </a:t>
            </a:r>
            <a:r>
              <a:rPr lang="it-IT" sz="1800" b="1" dirty="0" err="1" smtClean="0"/>
              <a:t>flag</a:t>
            </a:r>
            <a:r>
              <a:rPr lang="it-IT" sz="1800" b="1" dirty="0" smtClean="0"/>
              <a:t> per lavoro da completare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endParaRPr lang="it-IT" sz="1800" b="1" dirty="0" smtClean="0"/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endParaRPr lang="it-IT" sz="2400" b="1" dirty="0" smtClean="0"/>
          </a:p>
          <a:p>
            <a:endParaRPr lang="it-IT" sz="600" dirty="0"/>
          </a:p>
        </p:txBody>
      </p:sp>
      <p:pic>
        <p:nvPicPr>
          <p:cNvPr id="6" name="Immagine 5" descr="Screenshot_1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1988840"/>
            <a:ext cx="3800475" cy="3400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147248" cy="699170"/>
          </a:xfrm>
        </p:spPr>
        <p:txBody>
          <a:bodyPr/>
          <a:lstStyle>
            <a:extLst/>
          </a:lstStyle>
          <a:p>
            <a:r>
              <a:rPr lang="it-IT" sz="2800" dirty="0" smtClean="0">
                <a:solidFill>
                  <a:schemeClr val="accent1"/>
                </a:solidFill>
              </a:rPr>
              <a:t>Input materiali e voci </a:t>
            </a:r>
            <a:endParaRPr lang="it-IT" sz="28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124744"/>
            <a:ext cx="3891632" cy="5001419"/>
          </a:xfrm>
        </p:spPr>
        <p:txBody>
          <a:bodyPr>
            <a:noAutofit/>
          </a:bodyPr>
          <a:lstStyle>
            <a:extLst/>
          </a:lstStyle>
          <a:p>
            <a:pPr>
              <a:lnSpc>
                <a:spcPct val="114000"/>
              </a:lnSpc>
            </a:pPr>
            <a:r>
              <a:rPr lang="it-IT" sz="1800" b="1" dirty="0" smtClean="0"/>
              <a:t>BOTTONI e azioni possibili: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b="1" dirty="0" smtClean="0"/>
              <a:t>Indietro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b="1" dirty="0" smtClean="0"/>
              <a:t>Input in un campo descrittivo di eventuali materiale e voci (soluzione temporaneamente semplificata)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endParaRPr lang="it-IT" sz="1800" b="1" dirty="0" smtClean="0"/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endParaRPr lang="it-IT" sz="2400" b="1" dirty="0" smtClean="0"/>
          </a:p>
          <a:p>
            <a:endParaRPr lang="it-IT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147248" cy="699170"/>
          </a:xfrm>
        </p:spPr>
        <p:txBody>
          <a:bodyPr/>
          <a:lstStyle>
            <a:extLst/>
          </a:lstStyle>
          <a:p>
            <a:r>
              <a:rPr lang="it-IT" sz="2800" b="1" dirty="0" smtClean="0"/>
              <a:t>Gestione documenti Allegati</a:t>
            </a:r>
            <a:endParaRPr lang="it-IT" sz="28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124744"/>
            <a:ext cx="3891632" cy="5001419"/>
          </a:xfrm>
        </p:spPr>
        <p:txBody>
          <a:bodyPr>
            <a:noAutofit/>
          </a:bodyPr>
          <a:lstStyle>
            <a:extLst/>
          </a:lstStyle>
          <a:p>
            <a:pPr>
              <a:lnSpc>
                <a:spcPct val="114000"/>
              </a:lnSpc>
            </a:pPr>
            <a:r>
              <a:rPr lang="it-IT" sz="1800" b="1" dirty="0" smtClean="0"/>
              <a:t>BOTTONI e azioni possibili: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b="1" dirty="0" smtClean="0"/>
              <a:t>Indietro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b="1" dirty="0" smtClean="0"/>
              <a:t>Possibilità di allegare foto/video/mp3 sonori  </a:t>
            </a:r>
            <a:r>
              <a:rPr lang="it-IT" sz="1800" b="1" dirty="0" err="1" smtClean="0"/>
              <a:t>instantanee</a:t>
            </a:r>
            <a:endParaRPr lang="it-IT" sz="1800" b="1" dirty="0" smtClean="0"/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b="1" dirty="0" smtClean="0"/>
              <a:t>Possibilità di allegare foto/video/mp3 sonori / </a:t>
            </a:r>
            <a:r>
              <a:rPr lang="it-IT" sz="1800" b="1" dirty="0" err="1" smtClean="0"/>
              <a:t>files</a:t>
            </a:r>
            <a:r>
              <a:rPr lang="it-IT" sz="1800" b="1" dirty="0" smtClean="0"/>
              <a:t> doc e pdf da archivio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endParaRPr lang="it-IT" sz="1800" b="1" dirty="0" smtClean="0"/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endParaRPr lang="it-IT" sz="1800" b="1" dirty="0" smtClean="0"/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endParaRPr lang="it-IT" sz="2400" b="1" dirty="0" smtClean="0"/>
          </a:p>
          <a:p>
            <a:endParaRPr lang="it-IT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147248" cy="699170"/>
          </a:xfrm>
        </p:spPr>
        <p:txBody>
          <a:bodyPr/>
          <a:lstStyle>
            <a:extLst/>
          </a:lstStyle>
          <a:p>
            <a:pPr>
              <a:lnSpc>
                <a:spcPct val="114000"/>
              </a:lnSpc>
            </a:pPr>
            <a:r>
              <a:rPr lang="it-IT" sz="2800" b="1" dirty="0" smtClean="0"/>
              <a:t> firma e Gestione notifiche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124744"/>
            <a:ext cx="3891632" cy="5001419"/>
          </a:xfrm>
        </p:spPr>
        <p:txBody>
          <a:bodyPr>
            <a:noAutofit/>
          </a:bodyPr>
          <a:lstStyle>
            <a:extLst/>
          </a:lstStyle>
          <a:p>
            <a:pPr>
              <a:lnSpc>
                <a:spcPct val="114000"/>
              </a:lnSpc>
            </a:pPr>
            <a:r>
              <a:rPr lang="it-IT" sz="1800" b="1" dirty="0" smtClean="0"/>
              <a:t>BOTTONI e azioni possibili: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b="1" dirty="0" smtClean="0"/>
              <a:t>Indietro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b="1" dirty="0" smtClean="0"/>
              <a:t>Possibilità di far firmare dal cliente un pdf compilato con i dati impostati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b="1" dirty="0" smtClean="0"/>
              <a:t>Possibilità (input del </a:t>
            </a:r>
            <a:r>
              <a:rPr lang="it-IT" sz="1800" b="1" dirty="0" err="1" smtClean="0"/>
              <a:t>flag</a:t>
            </a:r>
            <a:r>
              <a:rPr lang="it-IT" sz="1800" b="1" dirty="0" smtClean="0"/>
              <a:t>) di inviare il pdf compilato con o senza firma a vari indirizzi mail (</a:t>
            </a:r>
            <a:r>
              <a:rPr lang="it-IT" sz="1800" b="1" dirty="0" err="1" smtClean="0"/>
              <a:t>preimpostati</a:t>
            </a:r>
            <a:r>
              <a:rPr lang="it-IT" sz="1800" b="1" dirty="0" smtClean="0"/>
              <a:t> ma  modificabili):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dirty="0" smtClean="0"/>
              <a:t>Cliente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dirty="0" smtClean="0"/>
              <a:t>Tecnico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dirty="0" smtClean="0"/>
              <a:t>Responsabile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800" dirty="0" smtClean="0"/>
              <a:t>Altri (input libero)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1600" b="1" dirty="0" smtClean="0"/>
              <a:t>NB OCCORRE ALMENO UN FLAG A UN DESTINATARIO PER CONSIDERARE “trasmissibile  a </a:t>
            </a:r>
            <a:r>
              <a:rPr lang="it-IT" sz="1600" b="1" dirty="0" err="1" smtClean="0"/>
              <a:t>Gsuite</a:t>
            </a:r>
            <a:r>
              <a:rPr lang="it-IT" sz="1600" b="1" dirty="0" smtClean="0"/>
              <a:t>” L’INTERVENTO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endParaRPr lang="it-IT" sz="1800" b="1" dirty="0" smtClean="0"/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endParaRPr lang="it-IT" sz="2400" b="1" dirty="0" smtClean="0"/>
          </a:p>
          <a:p>
            <a:endParaRPr lang="it-IT" sz="600" dirty="0"/>
          </a:p>
        </p:txBody>
      </p:sp>
      <p:pic>
        <p:nvPicPr>
          <p:cNvPr id="4" name="Immagine 3" descr="Screenshot_1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764704"/>
            <a:ext cx="4048125" cy="506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3568" y="1412776"/>
            <a:ext cx="8003232" cy="4782371"/>
          </a:xfrm>
        </p:spPr>
        <p:txBody>
          <a:bodyPr/>
          <a:lstStyle>
            <a:extLst/>
          </a:lstStyle>
          <a:p>
            <a:r>
              <a:rPr lang="it-IT" dirty="0" smtClean="0"/>
              <a:t>REGOLE GENERALI work-i 2017:</a:t>
            </a:r>
            <a:br>
              <a:rPr lang="it-IT" dirty="0" smtClean="0"/>
            </a:br>
            <a:r>
              <a:rPr lang="it-IT" sz="3200" dirty="0" smtClean="0"/>
              <a:t>- </a:t>
            </a:r>
            <a:r>
              <a:rPr lang="it-IT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non occorre “salvare” i dati: ogni input effettuato di considera salvato</a:t>
            </a:r>
            <a:br>
              <a:rPr lang="it-IT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it-IT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it-IT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it-IT" sz="2400" dirty="0" smtClean="0">
                <a:solidFill>
                  <a:srgbClr val="FFFFFF"/>
                </a:solidFill>
              </a:rPr>
              <a:t>-</a:t>
            </a:r>
            <a:r>
              <a:rPr lang="it-IT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posso riprendere i dati e modificarli fino a quando LO STATO è “IN CORSO”</a:t>
            </a:r>
            <a:br>
              <a:rPr lang="it-IT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it-IT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it-IT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it-IT" sz="2400" dirty="0" smtClean="0">
                <a:solidFill>
                  <a:srgbClr val="FFFFFF"/>
                </a:solidFill>
              </a:rPr>
              <a:t>- </a:t>
            </a:r>
            <a:r>
              <a:rPr lang="it-IT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DURANTE I COLLEGAMENTI GIORNALIERI DELLO SMARTPHONE A GSUITE (OGNI TOT. MINUTI , DA DECIDERE) AGGIORNO SOLO GLI INTERVENTI CHE HANNO UNA DATA </a:t>
            </a:r>
            <a:r>
              <a:rPr lang="it-IT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</a:t>
            </a:r>
            <a:r>
              <a:rPr lang="it-IT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MODIFICA SUCCESSIVA  ALL’ULTIMO SCARICO EFFETTUATO</a:t>
            </a:r>
            <a:br>
              <a:rPr lang="it-IT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sz="2000" dirty="0" smtClean="0"/>
              <a:t>-  SEGNALO INCONGRUENZA SE TROVO UN INTERVENTO MODIFICATO TRA QUELLI IN CORSO O TRAMESMISSIBILI O TRASMESSI</a:t>
            </a:r>
            <a:endParaRPr lang="it-IT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r"/>
            <a:r>
              <a:rPr lang="it-IT" dirty="0" smtClean="0"/>
              <a:t>WORK-i </a:t>
            </a:r>
            <a:r>
              <a:rPr lang="it-IT" dirty="0" smtClean="0">
                <a:solidFill>
                  <a:schemeClr val="accent1"/>
                </a:solidFill>
              </a:rPr>
              <a:t>2017                   </a:t>
            </a:r>
            <a:br>
              <a:rPr lang="it-IT" dirty="0" smtClean="0">
                <a:solidFill>
                  <a:schemeClr val="accent1"/>
                </a:solidFill>
              </a:rPr>
            </a:br>
            <a:r>
              <a:rPr lang="it-IT" dirty="0" smtClean="0">
                <a:solidFill>
                  <a:schemeClr val="accent1"/>
                </a:solidFill>
              </a:rPr>
              <a:t> Nuova APP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7996088" cy="4525963"/>
          </a:xfrm>
        </p:spPr>
        <p:txBody>
          <a:bodyPr>
            <a:normAutofit fontScale="92500" lnSpcReduction="10000"/>
          </a:bodyPr>
          <a:lstStyle>
            <a:extLst/>
          </a:lstStyle>
          <a:p>
            <a:pPr>
              <a:lnSpc>
                <a:spcPct val="114000"/>
              </a:lnSpc>
            </a:pPr>
            <a:r>
              <a:rPr lang="it-IT" sz="2800" b="1" dirty="0" smtClean="0"/>
              <a:t>BOTTONE MENU per: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>
                <a:solidFill>
                  <a:srgbClr val="C00000"/>
                </a:solidFill>
              </a:rPr>
              <a:t>Accesso ai contatti aziendali </a:t>
            </a:r>
            <a:r>
              <a:rPr lang="it-IT" sz="1800" b="1" dirty="0" smtClean="0">
                <a:solidFill>
                  <a:srgbClr val="C00000"/>
                </a:solidFill>
              </a:rPr>
              <a:t>(account condiviso)</a:t>
            </a:r>
            <a:endParaRPr lang="it-IT" sz="2400" b="1" dirty="0" smtClean="0">
              <a:solidFill>
                <a:srgbClr val="C00000"/>
              </a:solidFill>
            </a:endParaRP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>
                <a:solidFill>
                  <a:srgbClr val="C00000"/>
                </a:solidFill>
              </a:rPr>
              <a:t>Accesso alla Documentazione Aziendale </a:t>
            </a:r>
            <a:r>
              <a:rPr lang="it-IT" sz="1800" b="1" dirty="0" smtClean="0">
                <a:solidFill>
                  <a:srgbClr val="C00000"/>
                </a:solidFill>
              </a:rPr>
              <a:t>di </a:t>
            </a:r>
            <a:r>
              <a:rPr lang="it-IT" sz="1800" b="1" dirty="0" err="1" smtClean="0">
                <a:solidFill>
                  <a:srgbClr val="C00000"/>
                </a:solidFill>
              </a:rPr>
              <a:t>Gdrive</a:t>
            </a:r>
            <a:r>
              <a:rPr lang="it-IT" sz="1800" b="1" dirty="0" smtClean="0">
                <a:solidFill>
                  <a:srgbClr val="C00000"/>
                </a:solidFill>
              </a:rPr>
              <a:t> o </a:t>
            </a:r>
            <a:r>
              <a:rPr lang="it-IT" sz="1800" b="1" dirty="0" err="1" smtClean="0">
                <a:solidFill>
                  <a:srgbClr val="C00000"/>
                </a:solidFill>
              </a:rPr>
              <a:t>DropBox</a:t>
            </a:r>
            <a:r>
              <a:rPr lang="it-IT" sz="1800" b="1" dirty="0" smtClean="0">
                <a:solidFill>
                  <a:srgbClr val="C00000"/>
                </a:solidFill>
              </a:rPr>
              <a:t> </a:t>
            </a:r>
            <a:r>
              <a:rPr lang="it-IT" sz="1800" b="1" dirty="0" err="1" smtClean="0">
                <a:solidFill>
                  <a:srgbClr val="C00000"/>
                </a:solidFill>
              </a:rPr>
              <a:t>o…</a:t>
            </a:r>
            <a:endParaRPr lang="it-IT" sz="2400" b="1" dirty="0" smtClean="0">
              <a:solidFill>
                <a:srgbClr val="C00000"/>
              </a:solidFill>
            </a:endParaRP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>
                <a:solidFill>
                  <a:srgbClr val="C00000"/>
                </a:solidFill>
              </a:rPr>
              <a:t>Accesso alle note operative di WORK-i </a:t>
            </a:r>
            <a:r>
              <a:rPr lang="it-IT" sz="1800" b="1" dirty="0" smtClean="0">
                <a:solidFill>
                  <a:srgbClr val="C00000"/>
                </a:solidFill>
              </a:rPr>
              <a:t>(sito, </a:t>
            </a:r>
            <a:r>
              <a:rPr lang="it-IT" sz="1800" b="1" dirty="0" err="1" smtClean="0">
                <a:solidFill>
                  <a:srgbClr val="C00000"/>
                </a:solidFill>
              </a:rPr>
              <a:t>you</a:t>
            </a:r>
            <a:r>
              <a:rPr lang="it-IT" sz="1800" b="1" dirty="0" smtClean="0">
                <a:solidFill>
                  <a:srgbClr val="C00000"/>
                </a:solidFill>
              </a:rPr>
              <a:t> </a:t>
            </a:r>
            <a:r>
              <a:rPr lang="it-IT" sz="1800" b="1" dirty="0" err="1" smtClean="0">
                <a:solidFill>
                  <a:srgbClr val="C00000"/>
                </a:solidFill>
              </a:rPr>
              <a:t>tube…</a:t>
            </a:r>
            <a:r>
              <a:rPr lang="it-IT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err="1" smtClean="0">
                <a:solidFill>
                  <a:srgbClr val="C00000"/>
                </a:solidFill>
              </a:rPr>
              <a:t>Geolocalizzazione</a:t>
            </a:r>
            <a:r>
              <a:rPr lang="it-IT" sz="2400" b="1" dirty="0" smtClean="0">
                <a:solidFill>
                  <a:srgbClr val="C00000"/>
                </a:solidFill>
              </a:rPr>
              <a:t> </a:t>
            </a:r>
            <a:r>
              <a:rPr lang="it-IT" b="1" dirty="0" smtClean="0">
                <a:solidFill>
                  <a:srgbClr val="C00000"/>
                </a:solidFill>
              </a:rPr>
              <a:t>degli altri tecnici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>
                <a:solidFill>
                  <a:srgbClr val="C00000"/>
                </a:solidFill>
              </a:rPr>
              <a:t>On/off</a:t>
            </a:r>
            <a:r>
              <a:rPr lang="it-IT" b="1" dirty="0" smtClean="0">
                <a:solidFill>
                  <a:srgbClr val="C00000"/>
                </a:solidFill>
              </a:rPr>
              <a:t> per rilevazione presenze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>
                <a:solidFill>
                  <a:srgbClr val="C00000"/>
                </a:solidFill>
              </a:rPr>
              <a:t>Nota spese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>
                <a:solidFill>
                  <a:srgbClr val="C00000"/>
                </a:solidFill>
              </a:rPr>
              <a:t>Richiesta permessi o ferie</a:t>
            </a:r>
          </a:p>
          <a:p>
            <a:pPr>
              <a:lnSpc>
                <a:spcPct val="124000"/>
              </a:lnSpc>
              <a:buFont typeface="Arial" pitchFamily="34" charset="0"/>
              <a:buChar char="•"/>
            </a:pPr>
            <a:r>
              <a:rPr lang="it-IT" sz="2400" b="1" dirty="0" smtClean="0">
                <a:solidFill>
                  <a:srgbClr val="C00000"/>
                </a:solidFill>
              </a:rPr>
              <a:t>Comunicazione Malattia</a:t>
            </a:r>
          </a:p>
          <a:p>
            <a:pPr>
              <a:lnSpc>
                <a:spcPct val="124000"/>
              </a:lnSpc>
              <a:buFont typeface="Arial" pitchFamily="34" charset="0"/>
              <a:buChar char="•"/>
            </a:pPr>
            <a:r>
              <a:rPr lang="it-IT" sz="2400" b="1" dirty="0" smtClean="0">
                <a:solidFill>
                  <a:srgbClr val="C00000"/>
                </a:solidFill>
              </a:rPr>
              <a:t>…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endParaRPr lang="it-IT" b="1" dirty="0"/>
          </a:p>
          <a:p>
            <a:endParaRPr lang="it-IT" dirty="0"/>
          </a:p>
        </p:txBody>
      </p:sp>
      <p:pic>
        <p:nvPicPr>
          <p:cNvPr id="7" name="Immagine 6" descr="logo_workI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8640"/>
            <a:ext cx="2857500" cy="108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r"/>
            <a:r>
              <a:rPr lang="it-IT" dirty="0" smtClean="0"/>
              <a:t>WORK-i </a:t>
            </a:r>
            <a:r>
              <a:rPr lang="it-IT" dirty="0" smtClean="0">
                <a:solidFill>
                  <a:schemeClr val="accent1"/>
                </a:solidFill>
              </a:rPr>
              <a:t>2017                   </a:t>
            </a:r>
            <a:br>
              <a:rPr lang="it-IT" dirty="0" smtClean="0">
                <a:solidFill>
                  <a:schemeClr val="accent1"/>
                </a:solidFill>
              </a:rPr>
            </a:br>
            <a:r>
              <a:rPr lang="it-IT" dirty="0" smtClean="0">
                <a:solidFill>
                  <a:schemeClr val="accent1"/>
                </a:solidFill>
              </a:rPr>
              <a:t> www.work-i.com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3963640" cy="4525963"/>
          </a:xfrm>
        </p:spPr>
        <p:txBody>
          <a:bodyPr/>
          <a:lstStyle>
            <a:extLst/>
          </a:lstStyle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dirty="0" smtClean="0"/>
              <a:t>SULLO SCHERMO DELLO SMARTPHONE DEL TECNICO </a:t>
            </a:r>
            <a:r>
              <a:rPr lang="it-IT" sz="2400" dirty="0" err="1" smtClean="0"/>
              <a:t>CI</a:t>
            </a:r>
            <a:r>
              <a:rPr lang="it-IT" sz="2400" dirty="0" smtClean="0"/>
              <a:t> SARANNO 2 ICONE: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1.: UNA QUELLA </a:t>
            </a:r>
            <a:r>
              <a:rPr lang="it-IT" sz="2400" b="1" dirty="0" err="1" smtClean="0"/>
              <a:t>DI</a:t>
            </a:r>
            <a:r>
              <a:rPr lang="it-IT" sz="2400" b="1" dirty="0" smtClean="0"/>
              <a:t> GOOGLE CALENDAR CON LA GESTIONE GSUITE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2.: LA NUOVA APP WORK-i CHE ANDREMO A FARE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endParaRPr lang="it-IT" b="1" dirty="0"/>
          </a:p>
          <a:p>
            <a:endParaRPr lang="it-IT" dirty="0"/>
          </a:p>
        </p:txBody>
      </p:sp>
      <p:pic>
        <p:nvPicPr>
          <p:cNvPr id="7" name="Immagine 6" descr="logo_workI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52" y="5157192"/>
            <a:ext cx="2857500" cy="108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Attenzione</a:t>
            </a:r>
            <a:br>
              <a:rPr lang="it-IT" dirty="0" smtClean="0"/>
            </a:br>
            <a:r>
              <a:rPr lang="it-IT" sz="3200" dirty="0" smtClean="0">
                <a:solidFill>
                  <a:srgbClr val="C00000"/>
                </a:solidFill>
              </a:rPr>
              <a:t>le  funzioni del </a:t>
            </a:r>
            <a:r>
              <a:rPr lang="it-IT" sz="3200" dirty="0" err="1" smtClean="0">
                <a:solidFill>
                  <a:srgbClr val="C00000"/>
                </a:solidFill>
              </a:rPr>
              <a:t>menu’</a:t>
            </a:r>
            <a:r>
              <a:rPr lang="it-IT" sz="3200" dirty="0" smtClean="0">
                <a:solidFill>
                  <a:srgbClr val="C00000"/>
                </a:solidFill>
              </a:rPr>
              <a:t> esulano dal progetto: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ma </a:t>
            </a:r>
            <a:br>
              <a:rPr lang="it-IT" dirty="0" smtClean="0"/>
            </a:br>
            <a:r>
              <a:rPr lang="it-IT" sz="2400" dirty="0" smtClean="0"/>
              <a:t>sono state elencate perché , </a:t>
            </a:r>
            <a:r>
              <a:rPr lang="it-IT" sz="3600" dirty="0" smtClean="0"/>
              <a:t>SE  ci si imbatte in qualcosa di già pronto e utilizzabile</a:t>
            </a:r>
            <a:r>
              <a:rPr lang="it-IT" sz="2400" dirty="0" smtClean="0"/>
              <a:t>, </a:t>
            </a:r>
            <a:br>
              <a:rPr lang="it-IT" sz="2400" dirty="0" smtClean="0"/>
            </a:br>
            <a:r>
              <a:rPr lang="it-IT" sz="3200" dirty="0" smtClean="0">
                <a:solidFill>
                  <a:srgbClr val="C00000"/>
                </a:solidFill>
              </a:rPr>
              <a:t> possano essere segnalate</a:t>
            </a:r>
            <a:endParaRPr lang="it-IT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dirty="0" smtClean="0"/>
              <a:t>Domande?</a:t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>
            <a:extLst/>
          </a:lstStyle>
          <a:p>
            <a:r>
              <a:rPr lang="it-IT" dirty="0" smtClean="0"/>
              <a:t>In bocca al lupo!</a:t>
            </a:r>
            <a:endParaRPr lang="it-IT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5138" y="1600200"/>
            <a:ext cx="4038600" cy="4525963"/>
          </a:xfrm>
        </p:spPr>
        <p:txBody>
          <a:bodyPr/>
          <a:lstStyle>
            <a:extLst/>
          </a:lstStyle>
          <a:p>
            <a:r>
              <a:rPr lang="it-IT" dirty="0" smtClean="0"/>
              <a:t>IOS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ANDOID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MICROSOFT MOBILE</a:t>
            </a:r>
          </a:p>
          <a:p>
            <a:endParaRPr lang="it-IT" dirty="0"/>
          </a:p>
        </p:txBody>
      </p:sp>
      <p:pic>
        <p:nvPicPr>
          <p:cNvPr id="5" name="j0314068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b="16004"/>
          <a:stretch>
            <a:fillRect/>
          </a:stretch>
        </p:blipFill>
        <p:spPr>
          <a:xfrm>
            <a:off x="1259632" y="1340768"/>
            <a:ext cx="2209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Rectangle 9"/>
          <p:cNvPicPr>
            <a:picLocks noChangeAspect="1"/>
          </p:cNvPicPr>
          <p:nvPr/>
        </p:nvPicPr>
        <p:blipFill>
          <a:blip r:embed="rId3" cstate="print"/>
          <a:srcRect l="6897" r="6897" b="16026"/>
          <a:stretch>
            <a:fillRect/>
          </a:stretch>
        </p:blipFill>
        <p:spPr>
          <a:xfrm>
            <a:off x="3779912" y="4725144"/>
            <a:ext cx="1905000" cy="144741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 cstate="print">
            <a:lum contrast="2000"/>
            <a:duotone>
              <a:schemeClr val="accent3">
                <a:shade val="45000"/>
                <a:satMod val="135000"/>
              </a:schemeClr>
              <a:srgbClr val="FFFFFF"/>
            </a:duotone>
          </a:blip>
          <a:srcRect/>
          <a:stretch>
            <a:fillRect/>
          </a:stretch>
        </p:blipFill>
        <p:spPr bwMode="auto">
          <a:xfrm>
            <a:off x="2699792" y="2924944"/>
            <a:ext cx="2209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974059"/>
          </a:xfrm>
        </p:spPr>
        <p:txBody>
          <a:bodyPr/>
          <a:lstStyle>
            <a:extLst/>
          </a:lstStyle>
          <a:p>
            <a:pPr algn="r"/>
            <a:r>
              <a:rPr lang="it-IT" dirty="0" smtClean="0"/>
              <a:t>Quale grafica per il </a:t>
            </a:r>
            <a:br>
              <a:rPr lang="it-IT" dirty="0" smtClean="0"/>
            </a:br>
            <a:r>
              <a:rPr lang="it-IT" dirty="0" smtClean="0"/>
              <a:t>nuovo progetto ?</a:t>
            </a:r>
            <a:endParaRPr lang="it-IT" dirty="0"/>
          </a:p>
        </p:txBody>
      </p:sp>
      <p:pic>
        <p:nvPicPr>
          <p:cNvPr id="5" name="Immagine 4" descr="Screenshot_9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556792"/>
            <a:ext cx="2943225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371600" y="1"/>
            <a:ext cx="7772400" cy="1412776"/>
          </a:xfrm>
        </p:spPr>
        <p:txBody>
          <a:bodyPr/>
          <a:lstStyle>
            <a:extLst/>
          </a:lstStyle>
          <a:p>
            <a:pPr algn="r"/>
            <a:r>
              <a:rPr lang="it-IT" dirty="0" smtClean="0"/>
              <a:t>SIETE  TOTALMENTE  LIBERI</a:t>
            </a:r>
            <a:endParaRPr lang="it-IT" dirty="0"/>
          </a:p>
        </p:txBody>
      </p:sp>
      <p:pic>
        <p:nvPicPr>
          <p:cNvPr id="4" name="Immagine 3" descr="Screenshot_9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844824"/>
            <a:ext cx="8201025" cy="479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371600" y="1"/>
            <a:ext cx="7772400" cy="1052736"/>
          </a:xfrm>
        </p:spPr>
        <p:txBody>
          <a:bodyPr/>
          <a:lstStyle>
            <a:extLst/>
          </a:lstStyle>
          <a:p>
            <a:pPr algn="r"/>
            <a:r>
              <a:rPr lang="it-IT" dirty="0" smtClean="0"/>
              <a:t>GIOCATE LA VOSTRA CREATIVITA’</a:t>
            </a:r>
            <a:endParaRPr lang="it-IT" dirty="0"/>
          </a:p>
        </p:txBody>
      </p:sp>
      <p:pic>
        <p:nvPicPr>
          <p:cNvPr id="4" name="Immagine 3" descr="Screenshot_1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052736"/>
            <a:ext cx="2409825" cy="3686175"/>
          </a:xfrm>
          <a:prstGeom prst="rect">
            <a:avLst/>
          </a:prstGeom>
        </p:spPr>
      </p:pic>
      <p:pic>
        <p:nvPicPr>
          <p:cNvPr id="6" name="Immagine 5" descr="Screenshot_9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1124744"/>
            <a:ext cx="2943225" cy="4953000"/>
          </a:xfrm>
          <a:prstGeom prst="rect">
            <a:avLst/>
          </a:prstGeom>
        </p:spPr>
      </p:pic>
      <p:pic>
        <p:nvPicPr>
          <p:cNvPr id="7" name="Immagine 6" descr="Screenshot_10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5656" y="1800225"/>
            <a:ext cx="5000625" cy="505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371600" y="1"/>
            <a:ext cx="7772400" cy="1052736"/>
          </a:xfrm>
        </p:spPr>
        <p:txBody>
          <a:bodyPr/>
          <a:lstStyle>
            <a:extLst/>
          </a:lstStyle>
          <a:p>
            <a:pPr algn="r"/>
            <a:r>
              <a:rPr lang="it-IT" dirty="0" smtClean="0"/>
              <a:t>PROVATENE DIVERSE</a:t>
            </a:r>
            <a:endParaRPr lang="it-IT" dirty="0"/>
          </a:p>
        </p:txBody>
      </p:sp>
      <p:pic>
        <p:nvPicPr>
          <p:cNvPr id="8" name="Immagine 7" descr="Screenshot_10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276872"/>
            <a:ext cx="6981825" cy="4333875"/>
          </a:xfrm>
          <a:prstGeom prst="rect">
            <a:avLst/>
          </a:prstGeom>
        </p:spPr>
      </p:pic>
      <p:pic>
        <p:nvPicPr>
          <p:cNvPr id="9" name="Immagine 8" descr="Screenshot_10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640" y="0"/>
            <a:ext cx="2583359" cy="3270346"/>
          </a:xfrm>
          <a:prstGeom prst="rect">
            <a:avLst/>
          </a:prstGeom>
        </p:spPr>
      </p:pic>
      <p:pic>
        <p:nvPicPr>
          <p:cNvPr id="10" name="Immagine 9" descr="Screenshot_10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44208" y="1052736"/>
            <a:ext cx="2343150" cy="3076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371600" y="1"/>
            <a:ext cx="7772400" cy="1052736"/>
          </a:xfrm>
        </p:spPr>
        <p:txBody>
          <a:bodyPr/>
          <a:lstStyle>
            <a:extLst/>
          </a:lstStyle>
          <a:p>
            <a:pPr algn="r"/>
            <a:r>
              <a:rPr lang="it-IT" sz="3600" dirty="0" smtClean="0"/>
              <a:t>SCEGLIETE QUELLA CHE PIACE </a:t>
            </a:r>
            <a:r>
              <a:rPr lang="it-IT" sz="3600" dirty="0" err="1" smtClean="0"/>
              <a:t>DI</a:t>
            </a:r>
            <a:r>
              <a:rPr lang="it-IT" sz="3600" dirty="0" smtClean="0"/>
              <a:t> PIU’</a:t>
            </a:r>
            <a:endParaRPr lang="it-IT" sz="3600" dirty="0"/>
          </a:p>
        </p:txBody>
      </p:sp>
      <p:pic>
        <p:nvPicPr>
          <p:cNvPr id="3" name="Immagine 2" descr="Screenshot_10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1700808"/>
            <a:ext cx="5648325" cy="456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r"/>
            <a:r>
              <a:rPr lang="it-IT" dirty="0" smtClean="0"/>
              <a:t>WORK-i </a:t>
            </a:r>
            <a:r>
              <a:rPr lang="it-IT" dirty="0" smtClean="0">
                <a:solidFill>
                  <a:schemeClr val="accent1"/>
                </a:solidFill>
              </a:rPr>
              <a:t>2017                   </a:t>
            </a:r>
            <a:br>
              <a:rPr lang="it-IT" dirty="0" smtClean="0">
                <a:solidFill>
                  <a:schemeClr val="accent1"/>
                </a:solidFill>
              </a:rPr>
            </a:br>
            <a:r>
              <a:rPr lang="it-IT" dirty="0" smtClean="0">
                <a:solidFill>
                  <a:schemeClr val="accent1"/>
                </a:solidFill>
              </a:rPr>
              <a:t> Nuova APP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7996088" cy="4525963"/>
          </a:xfrm>
        </p:spPr>
        <p:txBody>
          <a:bodyPr/>
          <a:lstStyle>
            <a:extLst/>
          </a:lstStyle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dirty="0" smtClean="0"/>
              <a:t>SULLO SCHERMATA INIZIALE DELL’APP ECI SARA’: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1.: ELENCO DEGLI INTERVENTI GIORNALIERI DA FARE </a:t>
            </a:r>
          </a:p>
          <a:p>
            <a:pPr>
              <a:lnSpc>
                <a:spcPct val="114000"/>
              </a:lnSpc>
            </a:pPr>
            <a:r>
              <a:rPr lang="it-IT" sz="2400" b="1" dirty="0" smtClean="0"/>
              <a:t>IN ORDINE </a:t>
            </a:r>
            <a:r>
              <a:rPr lang="it-IT" sz="2400" b="1" dirty="0" err="1" smtClean="0"/>
              <a:t>DI</a:t>
            </a:r>
            <a:r>
              <a:rPr lang="it-IT" sz="2400" b="1" dirty="0" smtClean="0"/>
              <a:t> ORARIO APPUNTAMENTO CON FUNZIONE </a:t>
            </a:r>
            <a:r>
              <a:rPr lang="it-IT" sz="2400" b="1" dirty="0" err="1" smtClean="0"/>
              <a:t>DI</a:t>
            </a:r>
            <a:r>
              <a:rPr lang="it-IT" sz="2400" b="1" dirty="0" smtClean="0"/>
              <a:t> SCORRIMENTO E DISPLAY DATI  CLIENTE, ORA </a:t>
            </a:r>
            <a:r>
              <a:rPr lang="it-IT" sz="2400" b="1" dirty="0" err="1" smtClean="0"/>
              <a:t>+LUOGO</a:t>
            </a:r>
            <a:r>
              <a:rPr lang="it-IT" sz="2400" b="1" dirty="0" smtClean="0"/>
              <a:t> INTERVENTO, MOTIVO, DURATA PREVISTA, stato dell’intervento: da fare, in corso, trasmissibile, trasmesso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endParaRPr lang="it-IT" sz="2400" b="1" dirty="0" smtClean="0"/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2.: BOTTONE MENU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endParaRPr lang="it-IT" b="1" dirty="0"/>
          </a:p>
          <a:p>
            <a:endParaRPr lang="it-IT" dirty="0"/>
          </a:p>
        </p:txBody>
      </p:sp>
      <p:pic>
        <p:nvPicPr>
          <p:cNvPr id="7" name="Immagine 6" descr="logo_workI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52" y="5157192"/>
            <a:ext cx="2857500" cy="108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3970784" cy="699170"/>
          </a:xfrm>
        </p:spPr>
        <p:txBody>
          <a:bodyPr/>
          <a:lstStyle>
            <a:extLst/>
          </a:lstStyle>
          <a:p>
            <a:r>
              <a:rPr lang="it-IT" sz="2800" dirty="0" err="1" smtClean="0">
                <a:solidFill>
                  <a:schemeClr val="accent1"/>
                </a:solidFill>
              </a:rPr>
              <a:t>MENù</a:t>
            </a:r>
            <a:r>
              <a:rPr lang="it-IT" sz="2800" dirty="0" smtClean="0">
                <a:solidFill>
                  <a:schemeClr val="accent1"/>
                </a:solidFill>
              </a:rPr>
              <a:t>  intervento</a:t>
            </a:r>
            <a:endParaRPr lang="it-IT" sz="28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124744"/>
            <a:ext cx="5475808" cy="5001419"/>
          </a:xfrm>
        </p:spPr>
        <p:txBody>
          <a:bodyPr>
            <a:noAutofit/>
          </a:bodyPr>
          <a:lstStyle>
            <a:extLst/>
          </a:lstStyle>
          <a:p>
            <a:pPr>
              <a:lnSpc>
                <a:spcPct val="114000"/>
              </a:lnSpc>
            </a:pPr>
            <a:r>
              <a:rPr lang="it-IT" sz="2400" b="1" dirty="0" smtClean="0"/>
              <a:t>Nella gestione dell’intervento selezionato ci saranno: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data ora e durata prevista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indicazione di eventuali altri tecnici della squadra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err="1" smtClean="0"/>
              <a:t>Cliente+note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cliente+telefono</a:t>
            </a:r>
            <a:r>
              <a:rPr lang="it-IT" sz="2400" b="1" dirty="0" smtClean="0"/>
              <a:t> in anagrafica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Impianto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Commessa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Descrizione lavoro da eseguire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Luogo intervento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it-IT" sz="2400" b="1" dirty="0" smtClean="0"/>
              <a:t>Notifiche</a:t>
            </a:r>
            <a:endParaRPr lang="it-IT" sz="2400" b="1" dirty="0"/>
          </a:p>
          <a:p>
            <a:endParaRPr lang="it-IT" sz="800" dirty="0"/>
          </a:p>
        </p:txBody>
      </p:sp>
      <p:pic>
        <p:nvPicPr>
          <p:cNvPr id="6" name="Immagine 5" descr="Screenshot_10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7450" y="332656"/>
            <a:ext cx="2876550" cy="3162300"/>
          </a:xfrm>
          <a:prstGeom prst="rect">
            <a:avLst/>
          </a:prstGeom>
        </p:spPr>
      </p:pic>
      <p:pic>
        <p:nvPicPr>
          <p:cNvPr id="8" name="Immagine 7" descr="Screenshot_10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00" y="3573016"/>
            <a:ext cx="28575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510</Words>
  <Application>Microsoft Office PowerPoint</Application>
  <PresentationFormat>Presentazione su schermo (4:3)</PresentationFormat>
  <Paragraphs>134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Wingdings</vt:lpstr>
      <vt:lpstr>Wingdings 2</vt:lpstr>
      <vt:lpstr>Wingdings 3</vt:lpstr>
      <vt:lpstr>IntroducingPowerPoint2007</vt:lpstr>
      <vt:lpstr> work-I 2017 </vt:lpstr>
      <vt:lpstr>WORK-i 2017                     www.work-i.com</vt:lpstr>
      <vt:lpstr>Quale grafica per il  nuovo progetto ?</vt:lpstr>
      <vt:lpstr>SIETE  TOTALMENTE  LIBERI</vt:lpstr>
      <vt:lpstr>GIOCATE LA VOSTRA CREATIVITA’</vt:lpstr>
      <vt:lpstr>PROVATENE DIVERSE</vt:lpstr>
      <vt:lpstr>SCEGLIETE QUELLA CHE PIACE DI PIU’</vt:lpstr>
      <vt:lpstr>WORK-i 2017                     Nuova APP</vt:lpstr>
      <vt:lpstr>MENù  intervento</vt:lpstr>
      <vt:lpstr>Menù intervento</vt:lpstr>
      <vt:lpstr>Ampliamento descrizione lavoro da eseguire</vt:lpstr>
      <vt:lpstr>Google maps luogo intervento</vt:lpstr>
      <vt:lpstr>Esecuzione intervento: prima parte </vt:lpstr>
      <vt:lpstr>Esecuzione intervento: seconda  parte </vt:lpstr>
      <vt:lpstr>Input materiali e voci </vt:lpstr>
      <vt:lpstr>Gestione documenti Allegati</vt:lpstr>
      <vt:lpstr> firma e Gestione notifiche</vt:lpstr>
      <vt:lpstr>REGOLE GENERALI work-i 2017: - non occorre “salvare” i dati: ogni input effettuato di considera salvato  - posso riprendere i dati e modificarli fino a quando LO STATO è “IN CORSO”  - DURANTE I COLLEGAMENTI GIORNALIERI DELLO SMARTPHONE A GSUITE (OGNI TOT. MINUTI , DA DECIDERE) AGGIORNO SOLO GLI INTERVENTI CHE HANNO UNA DATA DI MODIFICA SUCCESSIVA  ALL’ULTIMO SCARICO EFFETTUATO  -  SEGNALO INCONGRUENZA SE TROVO UN INTERVENTO MODIFICATO TRA QUELLI IN CORSO O TRAMESMISSIBILI O TRASMESSI</vt:lpstr>
      <vt:lpstr>WORK-i 2017                     Nuova APP</vt:lpstr>
      <vt:lpstr>Attenzione le  funzioni del menu’ esulano dal progetto:  ma  sono state elencate perché , SE  ci si imbatte in qualcosa di già pronto e utilizzabile,   possano essere segnalate</vt:lpstr>
      <vt:lpstr>Domande? </vt:lpstr>
      <vt:lpstr>In bocca al lupo!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2017-03-20T10:22:05Z</dcterms:created>
  <dcterms:modified xsi:type="dcterms:W3CDTF">2017-04-06T13:36:54Z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1040</vt:i4>
  </property>
  <property fmtid="{D5CDD505-2E9C-101B-9397-08002B2CF9AE}" pid="3" name="_Version">
    <vt:lpwstr>12.0.4518</vt:lpwstr>
  </property>
</Properties>
</file>